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2" r:id="rId5"/>
    <p:sldId id="290" r:id="rId6"/>
    <p:sldId id="291" r:id="rId7"/>
    <p:sldId id="292" r:id="rId8"/>
    <p:sldId id="283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224420" cy="1143000"/>
          </a:xfrm>
        </p:spPr>
        <p:txBody>
          <a:bodyPr/>
          <a:lstStyle/>
          <a:p>
            <a:r>
              <a:rPr lang="en-US" dirty="0" smtClean="0"/>
              <a:t>LIMITS OF ALGORITHMIC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10333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Is the Language Generated by an Unrestricted Grammar Empty?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434353"/>
            <a:ext cx="7988092" cy="47512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an unrestricted grammar G, determine whether or not L(G) is empty</a:t>
            </a:r>
          </a:p>
          <a:p>
            <a:r>
              <a:rPr lang="en-US" dirty="0" smtClean="0"/>
              <a:t>To show that the problem is undecidable,</a:t>
            </a:r>
          </a:p>
          <a:p>
            <a:pPr lvl="1"/>
            <a:r>
              <a:rPr lang="en-US" dirty="0" smtClean="0"/>
              <a:t>Given a Turing machine M and string w, modify M to create a new </a:t>
            </a:r>
            <a:r>
              <a:rPr lang="en-US" dirty="0"/>
              <a:t>machine </a:t>
            </a:r>
            <a:r>
              <a:rPr lang="en-US" dirty="0" smtClean="0"/>
              <a:t>M</a:t>
            </a:r>
            <a:r>
              <a:rPr lang="en-US" baseline="-25000" dirty="0" smtClean="0"/>
              <a:t>w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so </a:t>
            </a:r>
            <a:r>
              <a:rPr lang="en-US" dirty="0"/>
              <a:t>that M</a:t>
            </a:r>
            <a:r>
              <a:rPr lang="en-US" baseline="-25000" dirty="0"/>
              <a:t>w</a:t>
            </a:r>
            <a:r>
              <a:rPr lang="en-US" dirty="0" smtClean="0"/>
              <a:t> saves its input on a special part of its tape, and whenever it enters a final state, it accepts the input only if the input is equal to w</a:t>
            </a:r>
          </a:p>
          <a:p>
            <a:pPr lvl="1"/>
            <a:r>
              <a:rPr lang="en-US" dirty="0" smtClean="0"/>
              <a:t>Construct a grammar G</a:t>
            </a:r>
            <a:r>
              <a:rPr lang="en-US" baseline="-25000" dirty="0"/>
              <a:t>w</a:t>
            </a:r>
            <a:r>
              <a:rPr lang="en-US" dirty="0" smtClean="0"/>
              <a:t> that generates L(M</a:t>
            </a:r>
            <a:r>
              <a:rPr lang="en-US" baseline="-25000" dirty="0" smtClean="0"/>
              <a:t>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L(M</a:t>
            </a:r>
            <a:r>
              <a:rPr lang="en-US" baseline="-25000" dirty="0"/>
              <a:t>w</a:t>
            </a:r>
            <a:r>
              <a:rPr lang="en-US" dirty="0" smtClean="0"/>
              <a:t>) = L(M) </a:t>
            </a:r>
            <a:r>
              <a:rPr lang="en-US" dirty="0" smtClean="0">
                <a:sym typeface="Symbol" panose="05050102010706020507" pitchFamily="18" charset="2"/>
              </a:rPr>
              <a:t> { w }, L(</a:t>
            </a:r>
            <a:r>
              <a:rPr lang="en-US" dirty="0"/>
              <a:t>G</a:t>
            </a:r>
            <a:r>
              <a:rPr lang="en-US" baseline="-25000" dirty="0"/>
              <a:t>w</a:t>
            </a:r>
            <a:r>
              <a:rPr lang="en-US" dirty="0" smtClean="0">
                <a:sym typeface="Symbol" panose="05050102010706020507" pitchFamily="18" charset="2"/>
              </a:rPr>
              <a:t>) is nonempty </a:t>
            </a:r>
            <a:r>
              <a:rPr lang="en-US" i="1" dirty="0" smtClean="0">
                <a:sym typeface="Symbol" panose="05050102010706020507" pitchFamily="18" charset="2"/>
              </a:rPr>
              <a:t>iff</a:t>
            </a:r>
            <a:r>
              <a:rPr lang="en-US" dirty="0" smtClean="0">
                <a:sym typeface="Symbol" panose="05050102010706020507" pitchFamily="18" charset="2"/>
              </a:rPr>
              <a:t> w  L(M)</a:t>
            </a:r>
            <a:endParaRPr lang="en-US" dirty="0" smtClean="0"/>
          </a:p>
          <a:p>
            <a:pPr lvl="1"/>
            <a:r>
              <a:rPr lang="en-US" dirty="0" smtClean="0"/>
              <a:t>Assuming there is an algorithm A for deciding whether or not an arbitrary </a:t>
            </a:r>
            <a:r>
              <a:rPr lang="en-US" dirty="0" smtClean="0">
                <a:sym typeface="Symbol" panose="05050102010706020507" pitchFamily="18" charset="2"/>
              </a:rPr>
              <a:t>L(</a:t>
            </a:r>
            <a:r>
              <a:rPr lang="en-US" dirty="0" smtClean="0"/>
              <a:t>G</a:t>
            </a:r>
            <a:r>
              <a:rPr lang="en-US" dirty="0" smtClean="0">
                <a:sym typeface="Symbol" panose="05050102010706020507" pitchFamily="18" charset="2"/>
              </a:rPr>
              <a:t>) is empty, we could apply it to </a:t>
            </a:r>
            <a:r>
              <a:rPr lang="en-US" dirty="0" smtClean="0"/>
              <a:t>G</a:t>
            </a:r>
            <a:r>
              <a:rPr lang="en-US" baseline="-25000" dirty="0" smtClean="0"/>
              <a:t>w</a:t>
            </a:r>
            <a:r>
              <a:rPr lang="en-US" dirty="0" smtClean="0"/>
              <a:t>, which would give us a membership algorithm for any recursively enumerable language</a:t>
            </a:r>
            <a:endParaRPr lang="en-US" baseline="-25000" dirty="0" smtClean="0"/>
          </a:p>
          <a:p>
            <a:pPr lvl="1"/>
            <a:r>
              <a:rPr lang="en-US" dirty="0" smtClean="0"/>
              <a:t>But this contradicts previous results that have established there is no such membership algorithm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7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Undecidability of the “L(G) =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”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Problem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12.5 illustrates the process used to establish the result that the </a:t>
            </a:r>
            <a:r>
              <a:rPr lang="en-US" sz="2400" dirty="0"/>
              <a:t>“L(G) = </a:t>
            </a:r>
            <a:r>
              <a:rPr lang="en-US" sz="2400" dirty="0">
                <a:sym typeface="Symbol" panose="05050102010706020507" pitchFamily="18" charset="2"/>
              </a:rPr>
              <a:t>”</a:t>
            </a:r>
            <a:r>
              <a:rPr lang="en-US" sz="2400" dirty="0" smtClean="0"/>
              <a:t> problem is undecidable</a:t>
            </a:r>
          </a:p>
          <a:p>
            <a:r>
              <a:rPr lang="en-US" sz="2400" dirty="0" smtClean="0"/>
              <a:t>After G</a:t>
            </a:r>
            <a:r>
              <a:rPr lang="en-US" sz="2400" baseline="-25000" dirty="0" smtClean="0"/>
              <a:t>w</a:t>
            </a:r>
            <a:r>
              <a:rPr lang="en-US" sz="2400" dirty="0" smtClean="0"/>
              <a:t> is built, the presumed emptiness algorithm A would be applied to G</a:t>
            </a:r>
            <a:r>
              <a:rPr lang="en-US" sz="2400" baseline="-25000" dirty="0" smtClean="0"/>
              <a:t>w</a:t>
            </a:r>
            <a:r>
              <a:rPr lang="en-US" sz="2400" dirty="0" smtClean="0"/>
              <a:t>, giving a membership algorithm for recursively enumerable languages, which is impossible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taylor.ferracane\Desktop\Linz PPT Images\12.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77473"/>
            <a:ext cx="55054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10333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Is the Language Accepted by a Turing Machine finite?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434353"/>
            <a:ext cx="7988092" cy="47512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a Turing machine M, determine whether or not L(M) is finite</a:t>
            </a:r>
          </a:p>
          <a:p>
            <a:r>
              <a:rPr lang="en-US" dirty="0" smtClean="0"/>
              <a:t>To show that the problem is undecidable,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Given a Turing machine M and string w, modify M to create a new </a:t>
            </a:r>
            <a:r>
              <a:rPr lang="en-US" dirty="0"/>
              <a:t>machine </a:t>
            </a:r>
            <a:r>
              <a:rPr lang="en-US" dirty="0" smtClean="0"/>
              <a:t>M^,</a:t>
            </a:r>
            <a:r>
              <a:rPr lang="en-US" baseline="-25000" dirty="0" smtClean="0"/>
              <a:t> </a:t>
            </a:r>
            <a:r>
              <a:rPr lang="en-US" dirty="0" smtClean="0"/>
              <a:t>so </a:t>
            </a:r>
            <a:r>
              <a:rPr lang="en-US" dirty="0"/>
              <a:t>that </a:t>
            </a:r>
            <a:r>
              <a:rPr lang="en-US" dirty="0" smtClean="0"/>
              <a:t>if any halting state of M is reached, M</a:t>
            </a:r>
            <a:r>
              <a:rPr lang="en-US" dirty="0"/>
              <a:t>^ </a:t>
            </a:r>
            <a:r>
              <a:rPr lang="en-US" dirty="0" smtClean="0"/>
              <a:t>accepts all input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Have </a:t>
            </a:r>
            <a:r>
              <a:rPr lang="en-US" dirty="0"/>
              <a:t>M^ </a:t>
            </a:r>
            <a:r>
              <a:rPr lang="en-US" dirty="0" smtClean="0"/>
              <a:t>generate w on an unused portion of its tape and perform the same computations as M, so that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if M halts in any configuration, then </a:t>
            </a:r>
            <a:r>
              <a:rPr lang="en-US" dirty="0"/>
              <a:t>M</a:t>
            </a:r>
            <a:r>
              <a:rPr lang="en-US" dirty="0" smtClean="0"/>
              <a:t>^ halts in a final state, and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If M does not halt, then </a:t>
            </a:r>
            <a:r>
              <a:rPr lang="en-US" dirty="0"/>
              <a:t>M</a:t>
            </a:r>
            <a:r>
              <a:rPr lang="en-US" dirty="0" smtClean="0"/>
              <a:t>^ will not halt either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As a result, </a:t>
            </a:r>
            <a:r>
              <a:rPr lang="en-US" dirty="0"/>
              <a:t>M</a:t>
            </a:r>
            <a:r>
              <a:rPr lang="en-US" dirty="0" smtClean="0"/>
              <a:t>^ either accepts </a:t>
            </a:r>
            <a:r>
              <a:rPr lang="en-US" dirty="0" smtClean="0">
                <a:sym typeface="Symbol" panose="05050102010706020507" pitchFamily="18" charset="2"/>
              </a:rPr>
              <a:t> or the infinite language </a:t>
            </a:r>
            <a:r>
              <a:rPr lang="en-US" baseline="30000" dirty="0" smtClean="0">
                <a:sym typeface="Symbol" panose="05050102010706020507" pitchFamily="18" charset="2"/>
              </a:rPr>
              <a:t>+</a:t>
            </a:r>
            <a:endParaRPr lang="en-US" baseline="30000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Assuming there is an algorithm A for deciding whether or not L(M) is finite</a:t>
            </a:r>
            <a:r>
              <a:rPr lang="en-US" dirty="0" smtClean="0">
                <a:sym typeface="Symbol" panose="05050102010706020507" pitchFamily="18" charset="2"/>
              </a:rPr>
              <a:t>, we could apply it to </a:t>
            </a:r>
            <a:r>
              <a:rPr lang="en-US" dirty="0"/>
              <a:t>M^</a:t>
            </a:r>
            <a:r>
              <a:rPr lang="en-US" dirty="0" smtClean="0"/>
              <a:t>, which would give us a solution to the halting problem</a:t>
            </a:r>
            <a:endParaRPr lang="en-US" baseline="-25000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But this contradicts previous results that have established that the halting problem is undecidable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4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Undecidability of the “L(M) is Finite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”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Problem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12.6 illustrates the process used to establish the result that the “L(M) is finite</a:t>
            </a:r>
            <a:r>
              <a:rPr lang="en-US" sz="2400" dirty="0" smtClean="0">
                <a:sym typeface="Symbol" panose="05050102010706020507" pitchFamily="18" charset="2"/>
              </a:rPr>
              <a:t>”</a:t>
            </a:r>
            <a:r>
              <a:rPr lang="en-US" sz="2400" dirty="0" smtClean="0"/>
              <a:t> question is undecidable</a:t>
            </a:r>
          </a:p>
          <a:p>
            <a:r>
              <a:rPr lang="en-US" sz="2400" dirty="0" smtClean="0"/>
              <a:t>After an algorithm generates M^, the presumed finiteness algorithm A would be applied to </a:t>
            </a:r>
            <a:r>
              <a:rPr lang="en-US" sz="2400" dirty="0"/>
              <a:t>M^</a:t>
            </a:r>
            <a:r>
              <a:rPr lang="en-US" sz="2400" dirty="0" smtClean="0"/>
              <a:t>, resulting in a solution to the halting problem, which is impossible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Users\taylor.ferracane\Desktop\Linz PPT Images\12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46225"/>
            <a:ext cx="6096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Post Correspondence Problem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335741"/>
            <a:ext cx="8198334" cy="49272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two sequences of n strings on some alphabet </a:t>
            </a:r>
            <a:r>
              <a:rPr lang="en-US" sz="2400" dirty="0" smtClean="0">
                <a:sym typeface="Symbol" panose="05050102010706020507" pitchFamily="18" charset="2"/>
              </a:rPr>
              <a:t>, for instance</a:t>
            </a:r>
          </a:p>
          <a:p>
            <a:pPr marL="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 = 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…, 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and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B =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…,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</a:p>
          <a:p>
            <a:pPr marL="18288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there is a Post correspondence solution (PC solution) for the pair (A, B) if  there is a nonempty sequence of integers i, j, …, k, such that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j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…w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=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j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…v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k</a:t>
            </a:r>
            <a:endParaRPr lang="en-US" sz="2400" baseline="-25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/>
              <a:t>As shown in Example 12.5, assume A and B consist of</a:t>
            </a:r>
          </a:p>
          <a:p>
            <a:pPr marL="182880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 11,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= 100, w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= 111</a:t>
            </a:r>
            <a:r>
              <a:rPr lang="en-US" sz="2400" dirty="0" smtClean="0">
                <a:sym typeface="Symbol" panose="05050102010706020507" pitchFamily="18" charset="2"/>
              </a:rPr>
              <a:t> 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111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001,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11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82880" indent="0">
              <a:buNone/>
            </a:pPr>
            <a:r>
              <a:rPr lang="en-US" sz="2400" dirty="0" smtClean="0"/>
              <a:t>A PC solution for this instance of (A, B) exists, as shown below</a:t>
            </a:r>
          </a:p>
          <a:p>
            <a:pPr marL="0" indent="0" algn="ctr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C:\Users\taylor.ferracane\Desktop\Linz PPT Images\12.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25" y="5029200"/>
            <a:ext cx="2586750" cy="125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Undecidability of the Post Correspondence Problem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7821817" cy="4712994"/>
          </a:xfrm>
        </p:spPr>
        <p:txBody>
          <a:bodyPr>
            <a:normAutofit/>
          </a:bodyPr>
          <a:lstStyle/>
          <a:p>
            <a:r>
              <a:rPr lang="en-US" sz="2400" dirty="0"/>
              <a:t>The Post correspondence problem is to devise an algorithm that determines, for any (A, B) pair, whether or not there exists a PC </a:t>
            </a:r>
            <a:r>
              <a:rPr lang="en-US" sz="2400" dirty="0" smtClean="0"/>
              <a:t>solution</a:t>
            </a:r>
          </a:p>
          <a:p>
            <a:r>
              <a:rPr lang="en-US" sz="2400" dirty="0" smtClean="0"/>
              <a:t>For example, there is no PC solution if A and B consist of</a:t>
            </a:r>
          </a:p>
          <a:p>
            <a:pPr marL="18288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00,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001,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1000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 0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= 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011</a:t>
            </a:r>
            <a:endParaRPr lang="en-US" sz="2400" dirty="0"/>
          </a:p>
          <a:p>
            <a:r>
              <a:rPr lang="en-US" sz="2400" dirty="0" smtClean="0"/>
              <a:t>Theorem 12.7 states that there </a:t>
            </a:r>
            <a:r>
              <a:rPr lang="en-US" sz="2400" dirty="0"/>
              <a:t>is no algorithm to decide if a solution sequence exists under all circumstances, so the Post correspondence problem is </a:t>
            </a:r>
            <a:r>
              <a:rPr lang="en-US" sz="2400" dirty="0" smtClean="0"/>
              <a:t>undecidable</a:t>
            </a:r>
          </a:p>
          <a:p>
            <a:r>
              <a:rPr lang="en-US" sz="2400" dirty="0" smtClean="0"/>
              <a:t>Although a proof of theorem 12.7 is quite lengthy, this very important result is crucial for showing the undecidability of various problems involving context-free languages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1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589276"/>
            <a:ext cx="7988092" cy="10333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Undecidable Problems for Context-Free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775012"/>
            <a:ext cx="7785957" cy="43168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Post correspondence problem is a convenient tool to study some questions involving context-free languages</a:t>
            </a:r>
          </a:p>
          <a:p>
            <a:r>
              <a:rPr lang="en-US" dirty="0" smtClean="0"/>
              <a:t>The following questions, among others, can be shown to be undecidable</a:t>
            </a:r>
          </a:p>
          <a:p>
            <a:pPr lvl="1"/>
            <a:r>
              <a:rPr lang="en-US" dirty="0" smtClean="0"/>
              <a:t>Given an arbitrary context-free grammar G, is G ambiguous?</a:t>
            </a:r>
          </a:p>
          <a:p>
            <a:pPr lvl="1"/>
            <a:r>
              <a:rPr lang="en-US" dirty="0"/>
              <a:t>Given </a:t>
            </a:r>
            <a:r>
              <a:rPr lang="en-US" dirty="0" smtClean="0"/>
              <a:t>arbitrary </a:t>
            </a:r>
            <a:r>
              <a:rPr lang="en-US" dirty="0"/>
              <a:t>context-free </a:t>
            </a:r>
            <a:r>
              <a:rPr lang="en-US" dirty="0" smtClean="0"/>
              <a:t>grammars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is L(</a:t>
            </a: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 </a:t>
            </a:r>
            <a:r>
              <a:rPr lang="en-US" dirty="0" smtClean="0"/>
              <a:t>L(G</a:t>
            </a:r>
            <a:r>
              <a:rPr lang="en-US" baseline="-25000" dirty="0" smtClean="0"/>
              <a:t>2</a:t>
            </a:r>
            <a:r>
              <a:rPr lang="en-US" dirty="0" smtClean="0"/>
              <a:t>) = </a:t>
            </a:r>
            <a:r>
              <a:rPr lang="en-US" dirty="0">
                <a:sym typeface="Symbol" panose="05050102010706020507" pitchFamily="18" charset="2"/>
              </a:rPr>
              <a:t>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Given arbitrary context-free grammars G</a:t>
            </a:r>
            <a:r>
              <a:rPr lang="en-US" baseline="-25000" dirty="0"/>
              <a:t>1</a:t>
            </a:r>
            <a:r>
              <a:rPr lang="en-US" dirty="0"/>
              <a:t> and G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L(G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 smtClean="0"/>
              <a:t>=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/>
              <a:t>L(G</a:t>
            </a:r>
            <a:r>
              <a:rPr lang="en-US" baseline="-25000" dirty="0"/>
              <a:t>2</a:t>
            </a:r>
            <a:r>
              <a:rPr lang="en-US" dirty="0" smtClean="0"/>
              <a:t>)?</a:t>
            </a:r>
          </a:p>
          <a:p>
            <a:pPr lvl="1"/>
            <a:r>
              <a:rPr lang="en-US" dirty="0"/>
              <a:t>Given arbitrary context-free grammars G</a:t>
            </a:r>
            <a:r>
              <a:rPr lang="en-US" baseline="-25000" dirty="0"/>
              <a:t>1</a:t>
            </a:r>
            <a:r>
              <a:rPr lang="en-US" dirty="0"/>
              <a:t> and G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L(G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/>
              <a:t>L(G</a:t>
            </a:r>
            <a:r>
              <a:rPr lang="en-US" baseline="-25000" dirty="0"/>
              <a:t>2</a:t>
            </a:r>
            <a:r>
              <a:rPr lang="en-US" dirty="0" smtClean="0"/>
              <a:t>)?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6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45" y="1594626"/>
            <a:ext cx="7886700" cy="4405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Explain and differentiate the concepts of computability and decidability</a:t>
            </a:r>
          </a:p>
          <a:p>
            <a:r>
              <a:rPr lang="en-US" dirty="0" smtClean="0"/>
              <a:t>Define the Turing machine halting problem</a:t>
            </a:r>
          </a:p>
          <a:p>
            <a:r>
              <a:rPr lang="en-US" dirty="0" smtClean="0"/>
              <a:t>Discuss the relationship between the halting problem and recursively enumerable languages</a:t>
            </a:r>
          </a:p>
          <a:p>
            <a:r>
              <a:rPr lang="en-US" dirty="0" smtClean="0"/>
              <a:t>Give examples of undecidable problems regarding Turing machines to which the halting problem can be reduced</a:t>
            </a:r>
          </a:p>
          <a:p>
            <a:r>
              <a:rPr lang="en-US" dirty="0"/>
              <a:t>Give examples of undecidable problems regarding </a:t>
            </a:r>
            <a:r>
              <a:rPr lang="en-US" dirty="0" smtClean="0"/>
              <a:t>recursively enumerable languages</a:t>
            </a:r>
          </a:p>
          <a:p>
            <a:r>
              <a:rPr lang="en-US" dirty="0" smtClean="0"/>
              <a:t>Determine if there is a solution to an instance of the Post correspondence problem</a:t>
            </a:r>
          </a:p>
          <a:p>
            <a:r>
              <a:rPr lang="en-US" dirty="0"/>
              <a:t>Give examples of undecidable problems regarding </a:t>
            </a:r>
            <a:r>
              <a:rPr lang="en-US" dirty="0" smtClean="0"/>
              <a:t>context-free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Computability and Decidability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550020"/>
            <a:ext cx="8025671" cy="450622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Are there questions which are clearly and precisely stated, yet have no algorithmic solution?</a:t>
            </a:r>
          </a:p>
          <a:p>
            <a:r>
              <a:rPr lang="en-US" altLang="en-US" dirty="0" smtClean="0"/>
              <a:t>As stated in chapter 9, a function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is </a:t>
            </a:r>
            <a:r>
              <a:rPr lang="en-US" altLang="en-US" i="1" dirty="0" smtClean="0"/>
              <a:t>computable</a:t>
            </a:r>
            <a:r>
              <a:rPr lang="en-US" altLang="en-US" dirty="0" smtClean="0"/>
              <a:t> if there exists a Turing machine that computes the value of </a:t>
            </a:r>
            <a:r>
              <a:rPr lang="en-US" altLang="en-US" i="1" dirty="0"/>
              <a:t>f</a:t>
            </a:r>
            <a:r>
              <a:rPr lang="en-US" altLang="en-US" dirty="0" smtClean="0"/>
              <a:t> for all arguments in its domain</a:t>
            </a:r>
            <a:endParaRPr lang="en-US" altLang="en-US" dirty="0"/>
          </a:p>
          <a:p>
            <a:r>
              <a:rPr lang="en-US" altLang="en-US" dirty="0" smtClean="0"/>
              <a:t>Since there may be a Turing machine that can compute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 smtClean="0"/>
              <a:t>for part of the domain, it is crucial to define the domain of f precisely</a:t>
            </a:r>
          </a:p>
          <a:p>
            <a:r>
              <a:rPr lang="en-US" altLang="en-US" dirty="0" smtClean="0"/>
              <a:t>The concept of decidability applies to computations that result in a “yes” or  “no” answer: a problem is </a:t>
            </a:r>
            <a:r>
              <a:rPr lang="en-US" altLang="en-US" i="1" dirty="0" smtClean="0"/>
              <a:t>decidable</a:t>
            </a:r>
            <a:r>
              <a:rPr lang="en-US" altLang="en-US" dirty="0" smtClean="0"/>
              <a:t> if there exists a Turing machine that gives the correct answer for every instance in the domain</a:t>
            </a:r>
          </a:p>
        </p:txBody>
      </p:sp>
    </p:spTree>
    <p:extLst>
      <p:ext uri="{BB962C8B-B14F-4D97-AF65-F5344CB8AC3E}">
        <p14:creationId xmlns:p14="http://schemas.microsoft.com/office/powerpoint/2010/main" val="39686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988092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Turing Machine Halting Problem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311965"/>
            <a:ext cx="7988093" cy="47799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Turing machine </a:t>
            </a:r>
            <a:r>
              <a:rPr lang="en-US" i="1" dirty="0" smtClean="0"/>
              <a:t>halting problem</a:t>
            </a:r>
            <a:r>
              <a:rPr lang="en-US" dirty="0" smtClean="0"/>
              <a:t> can be stated as: Given the description of a Turing machine M and an input string w, does M perform a computation that eventually halts?</a:t>
            </a:r>
          </a:p>
          <a:p>
            <a:r>
              <a:rPr lang="en-US" dirty="0" smtClean="0"/>
              <a:t>The domain of the problem is the set of all Turing machines and all input strings w</a:t>
            </a:r>
          </a:p>
          <a:p>
            <a:r>
              <a:rPr lang="en-US" dirty="0" smtClean="0"/>
              <a:t>Any attempts to simulate the computation on a universal Turing machine face the problem of not knowing if/when M has entered an infinite loop</a:t>
            </a:r>
          </a:p>
          <a:p>
            <a:r>
              <a:rPr lang="en-US" dirty="0" smtClean="0"/>
              <a:t>By Theorem 12.1, there does not exist any Turing machine that finds the correct answer in all instances; </a:t>
            </a:r>
            <a:r>
              <a:rPr lang="en-US" u="sng" dirty="0" smtClean="0"/>
              <a:t>the halting problem is therefore undecidable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10333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Halting Problem and Recursively Enumerable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455400"/>
            <a:ext cx="7988093" cy="47799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Theorem 12.2 states that, if the halting problem were decidable, then every recursively enumerable language would be recursive</a:t>
            </a:r>
          </a:p>
          <a:p>
            <a:r>
              <a:rPr lang="en-US" dirty="0" smtClean="0"/>
              <a:t>Assume that L is a recursively enumerable language and M is a Turing machine that accepts L</a:t>
            </a:r>
          </a:p>
          <a:p>
            <a:r>
              <a:rPr lang="en-US" dirty="0" smtClean="0"/>
              <a:t>If H is a Turing machine that solves the halting problem, then we can apply H to the accepting machine M</a:t>
            </a:r>
          </a:p>
          <a:p>
            <a:pPr lvl="1"/>
            <a:r>
              <a:rPr lang="en-US" dirty="0" smtClean="0"/>
              <a:t>If H concludes that M does not halt, then by definition the input string is not in L</a:t>
            </a:r>
          </a:p>
          <a:p>
            <a:pPr lvl="1"/>
            <a:r>
              <a:rPr lang="en-US" dirty="0" smtClean="0"/>
              <a:t>If H concludes that M halts, then M will determine if the input string is in L</a:t>
            </a:r>
          </a:p>
          <a:p>
            <a:r>
              <a:rPr lang="en-US" dirty="0" smtClean="0"/>
              <a:t>Consequently, we would have a membership algorithm for L, but we know that one does not exist for some recursively enumerable languages, therefore contradicting our assumption that H exists</a:t>
            </a:r>
            <a:endParaRPr lang="en-US" u="sng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10333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Reducing One Undecidable Problem to Another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470212"/>
            <a:ext cx="7660452" cy="4621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problem A is </a:t>
            </a:r>
            <a:r>
              <a:rPr lang="en-US" i="1" dirty="0" smtClean="0"/>
              <a:t>reduced</a:t>
            </a:r>
            <a:r>
              <a:rPr lang="en-US" dirty="0" smtClean="0"/>
              <a:t> to a problem B if the decidability of A follows from the decidability of B</a:t>
            </a:r>
          </a:p>
          <a:p>
            <a:r>
              <a:rPr lang="en-US" dirty="0" smtClean="0"/>
              <a:t>An example is the </a:t>
            </a:r>
            <a:r>
              <a:rPr lang="en-US" i="1" dirty="0" smtClean="0"/>
              <a:t>state-entry problem</a:t>
            </a:r>
            <a:r>
              <a:rPr lang="en-US" dirty="0" smtClean="0"/>
              <a:t>:  given any Turing machine M and string w, decide whether or not the state q is ever entered when M is applied to w</a:t>
            </a:r>
          </a:p>
          <a:p>
            <a:r>
              <a:rPr lang="en-US" dirty="0" smtClean="0"/>
              <a:t>If we had an algorithm that solves the state-entry problem, it could be used to solve the halting problem</a:t>
            </a:r>
          </a:p>
          <a:p>
            <a:r>
              <a:rPr lang="en-US" dirty="0" smtClean="0"/>
              <a:t>However, because the halting problem is undecidable, the state-entry problem must also be undecidable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4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10333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Blank-Tape Halting Problem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311965"/>
            <a:ext cx="7763351" cy="4981259"/>
          </a:xfrm>
        </p:spPr>
        <p:txBody>
          <a:bodyPr>
            <a:normAutofit/>
          </a:bodyPr>
          <a:lstStyle/>
          <a:p>
            <a:r>
              <a:rPr lang="en-US" dirty="0" smtClean="0"/>
              <a:t>Given a Turing machine M, determine whether or not M halts if started with a blank tape</a:t>
            </a:r>
          </a:p>
          <a:p>
            <a:r>
              <a:rPr lang="en-US" dirty="0" smtClean="0"/>
              <a:t>To show that the problem is undecidable,</a:t>
            </a:r>
          </a:p>
          <a:p>
            <a:pPr lvl="1"/>
            <a:r>
              <a:rPr lang="en-US" dirty="0" smtClean="0"/>
              <a:t>Given a machine M and input string w, construct from M a new machine M</a:t>
            </a:r>
            <a:r>
              <a:rPr lang="en-US" baseline="-25000" dirty="0" smtClean="0"/>
              <a:t>w</a:t>
            </a:r>
            <a:r>
              <a:rPr lang="en-US" dirty="0" smtClean="0"/>
              <a:t> that starts with a blank tape, writes w on it, and acts like M</a:t>
            </a:r>
          </a:p>
          <a:p>
            <a:pPr lvl="1"/>
            <a:r>
              <a:rPr lang="en-US" dirty="0" smtClean="0"/>
              <a:t>Clearly, </a:t>
            </a:r>
            <a:r>
              <a:rPr lang="en-US" dirty="0"/>
              <a:t>M</a:t>
            </a:r>
            <a:r>
              <a:rPr lang="en-US" baseline="-25000" dirty="0"/>
              <a:t>w</a:t>
            </a:r>
            <a:r>
              <a:rPr lang="en-US" dirty="0"/>
              <a:t> </a:t>
            </a:r>
            <a:r>
              <a:rPr lang="en-US" dirty="0" smtClean="0"/>
              <a:t>will halt on a blank tape if and only if M halts on w</a:t>
            </a:r>
          </a:p>
          <a:p>
            <a:pPr lvl="1"/>
            <a:r>
              <a:rPr lang="en-US" dirty="0" smtClean="0"/>
              <a:t>If we start with </a:t>
            </a:r>
            <a:r>
              <a:rPr lang="en-US" dirty="0"/>
              <a:t>M</a:t>
            </a:r>
            <a:r>
              <a:rPr lang="en-US" baseline="-25000" dirty="0"/>
              <a:t>w</a:t>
            </a:r>
            <a:r>
              <a:rPr lang="en-US" dirty="0"/>
              <a:t> </a:t>
            </a:r>
            <a:r>
              <a:rPr lang="en-US" dirty="0" smtClean="0"/>
              <a:t>and apply the blank-tape halting problem algorithm to it, we would have an algorithm for the halting problem</a:t>
            </a:r>
          </a:p>
          <a:p>
            <a:pPr lvl="1"/>
            <a:r>
              <a:rPr lang="en-US" dirty="0" smtClean="0"/>
              <a:t>Since the halting problem is known to be undecidable, the same must be true for the blank-tape version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5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Undecidability of the Blank-Tape Halting Problem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12.3 illustrates the process used to establish the result that the blank-tape halting problem is undecidable</a:t>
            </a:r>
          </a:p>
          <a:p>
            <a:r>
              <a:rPr lang="en-US" sz="2400" dirty="0" smtClean="0"/>
              <a:t>After M</a:t>
            </a:r>
            <a:r>
              <a:rPr lang="en-US" sz="2400" baseline="-25000" dirty="0" smtClean="0"/>
              <a:t>w</a:t>
            </a:r>
            <a:r>
              <a:rPr lang="en-US" sz="2400" dirty="0" smtClean="0"/>
              <a:t> is built, the presumed blank-tape halting problem algorithm would be applied to M</a:t>
            </a:r>
            <a:r>
              <a:rPr lang="en-US" sz="2400" baseline="-25000" dirty="0" smtClean="0"/>
              <a:t>w</a:t>
            </a:r>
            <a:r>
              <a:rPr lang="en-US" sz="2400" dirty="0" smtClean="0"/>
              <a:t>, yielding an algorithm for the halting problem, which leads to a contradiction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taylor.ferracane\Desktop\Linz PPT Images\12.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" r="2477"/>
          <a:stretch/>
        </p:blipFill>
        <p:spPr bwMode="auto">
          <a:xfrm>
            <a:off x="1868864" y="3609474"/>
            <a:ext cx="5406272" cy="26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589276"/>
            <a:ext cx="7988092" cy="10333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Undecidable Problems for Recursively Enumerable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927412"/>
            <a:ext cx="7660452" cy="4164470"/>
          </a:xfrm>
        </p:spPr>
        <p:txBody>
          <a:bodyPr>
            <a:normAutofit/>
          </a:bodyPr>
          <a:lstStyle/>
          <a:p>
            <a:r>
              <a:rPr lang="en-US" dirty="0" smtClean="0"/>
              <a:t>As illustrated before, there is no membership algorithm for recursively enumerable languages</a:t>
            </a:r>
          </a:p>
          <a:p>
            <a:r>
              <a:rPr lang="en-US" dirty="0" smtClean="0"/>
              <a:t>Recursively enumerable languages are so general that most related questions are undecidable</a:t>
            </a:r>
          </a:p>
          <a:p>
            <a:r>
              <a:rPr lang="en-US" dirty="0" smtClean="0"/>
              <a:t>Usually, there is a way to reduce the halting problem to questions regarding recursively enumerable languages, such as</a:t>
            </a:r>
          </a:p>
          <a:p>
            <a:pPr lvl="1"/>
            <a:r>
              <a:rPr lang="en-US" dirty="0" smtClean="0"/>
              <a:t>Is the language generated by an unrestricted grammar empty?</a:t>
            </a:r>
          </a:p>
          <a:p>
            <a:pPr lvl="1"/>
            <a:r>
              <a:rPr lang="en-US" dirty="0" smtClean="0"/>
              <a:t>Is the language accepted by a Turing machine finite?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3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4147</TotalTime>
  <Words>1446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12</vt:lpstr>
      <vt:lpstr>Learning Objectives At the conclusion of the chapter, the student will be able to:</vt:lpstr>
      <vt:lpstr>Computability and Decidability</vt:lpstr>
      <vt:lpstr>The Turing Machine Halting Problem</vt:lpstr>
      <vt:lpstr>The Halting Problem and Recursively Enumerable Languages</vt:lpstr>
      <vt:lpstr>Reducing One Undecidable Problem to Another</vt:lpstr>
      <vt:lpstr>The Blank-Tape Halting Problem</vt:lpstr>
      <vt:lpstr>The Undecidability of the Blank-Tape Halting Problem</vt:lpstr>
      <vt:lpstr>Undecidable Problems for Recursively Enumerable Languages</vt:lpstr>
      <vt:lpstr>Is the Language Generated by an Unrestricted Grammar Empty?</vt:lpstr>
      <vt:lpstr>The Undecidability of the “L(G) = ” Problem</vt:lpstr>
      <vt:lpstr>Is the Language Accepted by a Turing Machine finite?</vt:lpstr>
      <vt:lpstr>The Undecidability of the “L(M) is Finite” Problem</vt:lpstr>
      <vt:lpstr>The Post Correspondence Problem</vt:lpstr>
      <vt:lpstr>The Undecidability of the Post Correspondence Problem</vt:lpstr>
      <vt:lpstr>Undecidable Problems for Context-Free Languages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166</cp:revision>
  <dcterms:created xsi:type="dcterms:W3CDTF">2015-12-11T23:22:52Z</dcterms:created>
  <dcterms:modified xsi:type="dcterms:W3CDTF">2016-01-15T15:16:06Z</dcterms:modified>
</cp:coreProperties>
</file>