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301" r:id="rId5"/>
    <p:sldId id="302" r:id="rId6"/>
    <p:sldId id="272" r:id="rId7"/>
    <p:sldId id="290" r:id="rId8"/>
    <p:sldId id="291" r:id="rId9"/>
    <p:sldId id="292" r:id="rId10"/>
    <p:sldId id="283" r:id="rId11"/>
    <p:sldId id="303" r:id="rId12"/>
    <p:sldId id="298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OTHER MODELS OF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Language Generated by a Post System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19"/>
            <a:ext cx="8240293" cy="47659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language generated by a Post system </a:t>
            </a:r>
            <a:r>
              <a:rPr lang="en-US" sz="2400" dirty="0">
                <a:latin typeface="Bell MT" panose="02020503060305020303" pitchFamily="18" charset="0"/>
              </a:rPr>
              <a:t>II </a:t>
            </a:r>
            <a:r>
              <a:rPr lang="en-US" sz="2400" dirty="0"/>
              <a:t>= (C, V, A, P) </a:t>
            </a:r>
            <a:r>
              <a:rPr lang="en-US" sz="2400" dirty="0" smtClean="0"/>
              <a:t>is the set of all strings w in C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* generated by applying a sequence of productions that start with some w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in A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As shown in Example 13.5, consider the Post system with 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{a, b}, C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, V =  {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}, A =  {  },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>
                <a:sym typeface="Symbol" panose="05050102010706020507" pitchFamily="18" charset="2"/>
              </a:rPr>
              <a:t> and production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sz="2400" dirty="0" smtClean="0"/>
              <a:t>This system allows the derivation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  ab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aabb </a:t>
            </a:r>
            <a:endParaRPr lang="en-US" sz="2400" dirty="0" smtClean="0"/>
          </a:p>
          <a:p>
            <a:r>
              <a:rPr lang="en-US" sz="2400" dirty="0" smtClean="0"/>
              <a:t>It can be concluded that the language generated is {a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b</a:t>
            </a:r>
            <a:r>
              <a:rPr lang="en-US" sz="2400" baseline="30000" dirty="0"/>
              <a:t>n</a:t>
            </a:r>
            <a:r>
              <a:rPr lang="en-US" sz="2400" dirty="0" smtClean="0"/>
              <a:t>: n </a:t>
            </a:r>
            <a:r>
              <a:rPr lang="en-US" sz="2400" dirty="0" smtClean="0">
                <a:sym typeface="Symbol" panose="05050102010706020507" pitchFamily="18" charset="2"/>
              </a:rPr>
              <a:t> 0}</a:t>
            </a:r>
          </a:p>
          <a:p>
            <a:r>
              <a:rPr lang="en-US" sz="2400" dirty="0" smtClean="0">
                <a:sym typeface="Symbol" panose="05050102010706020507" pitchFamily="18" charset="2"/>
              </a:rPr>
              <a:t>As stated in Theorem 13.6, a language L is recursively enumerable if and only if there exists some Post system that generates 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41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227534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Post System for Generating Identities of Integer Additions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630837"/>
            <a:ext cx="7665258" cy="4685121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As shown in Example 13.6, the Post system below is designed to generate the set of all identities of integer additions using unary notation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{ 1, +, = },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,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 =  {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},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 =  { 1 + 1 = 11 },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>
                <a:sym typeface="Symbol" panose="05050102010706020507" pitchFamily="18" charset="2"/>
              </a:rPr>
              <a:t> with productions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182880" indent="0">
              <a:spcBef>
                <a:spcPts val="800"/>
              </a:spcBef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+ 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+ 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</a:p>
          <a:p>
            <a:pPr marL="182880" indent="0">
              <a:spcBef>
                <a:spcPts val="800"/>
              </a:spcBef>
              <a:buNone/>
            </a:pP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+ 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+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 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This system allows the derivation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 1 + 1 = 11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 </a:t>
            </a:r>
            <a:r>
              <a:rPr lang="en-US" sz="2400" dirty="0" smtClean="0"/>
              <a:t>11 </a:t>
            </a:r>
            <a:r>
              <a:rPr lang="en-US" sz="2400" dirty="0"/>
              <a:t>+ 1 = </a:t>
            </a:r>
            <a:r>
              <a:rPr lang="en-US" sz="2400" dirty="0" smtClean="0"/>
              <a:t>111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sz="2400" dirty="0"/>
              <a:t>11 + </a:t>
            </a:r>
            <a:r>
              <a:rPr lang="en-US" sz="2400" dirty="0" smtClean="0"/>
              <a:t>11 </a:t>
            </a:r>
            <a:r>
              <a:rPr lang="en-US" sz="2400" dirty="0"/>
              <a:t>= </a:t>
            </a:r>
            <a:r>
              <a:rPr lang="en-US" sz="2400" dirty="0" smtClean="0"/>
              <a:t>1111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42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30"/>
            <a:ext cx="8517698" cy="1057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Matrix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35741"/>
            <a:ext cx="8198334" cy="49272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grammars previously studied are known as </a:t>
            </a:r>
            <a:r>
              <a:rPr lang="en-US" sz="2400" i="1" dirty="0"/>
              <a:t>phrase-structure grammars</a:t>
            </a:r>
            <a:endParaRPr lang="en-US" sz="2400" i="1" dirty="0" smtClean="0"/>
          </a:p>
          <a:p>
            <a:r>
              <a:rPr lang="en-US" sz="2400" dirty="0" smtClean="0"/>
              <a:t>Matrix grammars differ from phrase-structure grammars in how the productions can be applied</a:t>
            </a:r>
          </a:p>
          <a:p>
            <a:r>
              <a:rPr lang="en-US" sz="2400" dirty="0" smtClean="0"/>
              <a:t>For matrix grammars, the set of productions consists of subsets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, each of which is an ordered sequence of the form</a:t>
            </a:r>
            <a:endParaRPr lang="en-US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x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y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, …</a:t>
            </a:r>
            <a:endParaRPr lang="en-US" sz="2400" baseline="-25000" dirty="0" smtClean="0">
              <a:solidFill>
                <a:schemeClr val="accent5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2400" dirty="0" smtClean="0"/>
              <a:t>Whenever the first production of some set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applied, we must apply the second one, then the third one, etc.</a:t>
            </a:r>
          </a:p>
          <a:p>
            <a:r>
              <a:rPr lang="en-US" sz="2400" dirty="0" smtClean="0"/>
              <a:t>The first production in the set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can only be applied if all other productions in this set can also be applied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8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Languages Generated by Matrix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50019"/>
            <a:ext cx="7665258" cy="4765939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As shown in Example 13.7, consider the matrix grammar	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defRPr/>
            </a:pPr>
            <a:r>
              <a:rPr lang="en-US" sz="2400" dirty="0" smtClean="0"/>
              <a:t>This system allows the derivation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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bbS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aabbcc</a:t>
            </a:r>
            <a:endParaRPr lang="en-US" sz="2400" dirty="0" smtClean="0"/>
          </a:p>
          <a:p>
            <a:r>
              <a:rPr lang="en-US" sz="2400" dirty="0" smtClean="0"/>
              <a:t>The language generated is {a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c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: n </a:t>
            </a:r>
            <a:r>
              <a:rPr lang="en-US" sz="2400" dirty="0" smtClean="0">
                <a:sym typeface="Symbol" panose="05050102010706020507" pitchFamily="18" charset="2"/>
              </a:rPr>
              <a:t> 0}</a:t>
            </a:r>
          </a:p>
          <a:p>
            <a:r>
              <a:rPr lang="en-US" sz="2400" dirty="0" smtClean="0">
                <a:sym typeface="Symbol" panose="05050102010706020507" pitchFamily="18" charset="2"/>
              </a:rPr>
              <a:t>Phrase-structure grammars are a special case of matrix grammars in which each P</a:t>
            </a:r>
            <a:r>
              <a:rPr lang="en-US" sz="2400" baseline="-25000" dirty="0" smtClean="0">
                <a:sym typeface="Symbol" panose="05050102010706020507" pitchFamily="18" charset="2"/>
              </a:rPr>
              <a:t>i</a:t>
            </a:r>
            <a:r>
              <a:rPr lang="en-US" sz="2400" dirty="0" smtClean="0">
                <a:sym typeface="Symbol" panose="05050102010706020507" pitchFamily="18" charset="2"/>
              </a:rPr>
              <a:t> contains exactly one production</a:t>
            </a:r>
          </a:p>
          <a:p>
            <a:r>
              <a:rPr lang="en-US" sz="2400" dirty="0" smtClean="0">
                <a:sym typeface="Symbol" panose="05050102010706020507" pitchFamily="18" charset="2"/>
              </a:rPr>
              <a:t>Although they are equivalent in power to phrase-structure grammars, matrix grammar allow for simpler solutions when generating complex languages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08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30"/>
            <a:ext cx="8517698" cy="1057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Markov Algorithms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35741"/>
            <a:ext cx="8198334" cy="49272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Markov algorithm</a:t>
            </a:r>
            <a:r>
              <a:rPr lang="en-US" sz="2400" dirty="0" smtClean="0"/>
              <a:t> is a system whose productions of the form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sz="2400" dirty="0" smtClean="0"/>
              <a:t> are considered ordered:</a:t>
            </a:r>
          </a:p>
          <a:p>
            <a:pPr lvl="1"/>
            <a:r>
              <a:rPr lang="en-US" sz="2000" dirty="0" smtClean="0"/>
              <a:t>In a derivation, the first applicable production must be used, and</a:t>
            </a:r>
          </a:p>
          <a:p>
            <a:pPr lvl="1"/>
            <a:r>
              <a:rPr lang="en-US" sz="2000" dirty="0" smtClean="0"/>
              <a:t>The leftmost occurrence of the substring x must be replaced by y</a:t>
            </a:r>
            <a:endParaRPr lang="en-US" sz="2000" baseline="-25000" dirty="0" smtClean="0">
              <a:solidFill>
                <a:schemeClr val="accent5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2400" dirty="0" smtClean="0"/>
              <a:t>Some of the productions may be identified as terminal productions (followed by a period)</a:t>
            </a:r>
          </a:p>
          <a:p>
            <a:r>
              <a:rPr lang="en-US" sz="2400" dirty="0" smtClean="0"/>
              <a:t>A derivation starts with some string w in </a:t>
            </a:r>
            <a:r>
              <a:rPr lang="en-US" sz="2400" dirty="0" smtClean="0">
                <a:sym typeface="Symbol" panose="05050102010706020507" pitchFamily="18" charset="2"/>
              </a:rPr>
              <a:t> and continues either 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until a terminal production is used, or 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until there are no applicable productions</a:t>
            </a:r>
            <a:endParaRPr lang="en-US" dirty="0" smtClean="0"/>
          </a:p>
          <a:p>
            <a:r>
              <a:rPr lang="en-US" sz="2400" dirty="0" smtClean="0"/>
              <a:t>In a sense, Markov algorithms are grammars working backward: a string of terminals w is accepted if a derivation that starts with w generates the empty string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24" y="71239"/>
            <a:ext cx="8517698" cy="10222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Sample Markov Algorithms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093509"/>
            <a:ext cx="7646404" cy="52224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As shown in Example 13.8, consider the Markov algorithm with </a:t>
            </a:r>
            <a:r>
              <a:rPr lang="en-US" sz="2400" dirty="0" smtClean="0">
                <a:sym typeface="Symbol" panose="05050102010706020507" pitchFamily="18" charset="2"/>
              </a:rPr>
              <a:t> = T = { a, b }, and productions</a:t>
            </a:r>
            <a:r>
              <a:rPr lang="en-US" sz="2400" dirty="0" smtClean="0"/>
              <a:t>	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ba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. </a:t>
            </a:r>
          </a:p>
          <a:p>
            <a:pPr>
              <a:spcBef>
                <a:spcPts val="400"/>
              </a:spcBef>
              <a:defRPr/>
            </a:pPr>
            <a:r>
              <a:rPr lang="en-US" sz="2400" dirty="0" smtClean="0"/>
              <a:t>Since every step in the derivation eliminates the substring ab or ba, the language generated consists of strings in </a:t>
            </a:r>
            <a:r>
              <a:rPr lang="en-US" sz="2400" dirty="0" smtClean="0">
                <a:sym typeface="Symbol" panose="05050102010706020507" pitchFamily="18" charset="2"/>
              </a:rPr>
              <a:t>* with an equal number of a’s and b’s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As shown in Example </a:t>
            </a:r>
            <a:r>
              <a:rPr lang="en-US" sz="2400" dirty="0" smtClean="0"/>
              <a:t>13.9, </a:t>
            </a:r>
            <a:r>
              <a:rPr lang="en-US" sz="2400" dirty="0"/>
              <a:t>consider the Markov algorithm with </a:t>
            </a:r>
            <a:r>
              <a:rPr lang="en-US" sz="2400" dirty="0">
                <a:sym typeface="Symbol" panose="05050102010706020507" pitchFamily="18" charset="2"/>
              </a:rPr>
              <a:t> = T = { a, b }, and productions</a:t>
            </a:r>
            <a:r>
              <a:rPr lang="en-US" sz="2400" dirty="0"/>
              <a:t>	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ab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aSb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sz="2400" baseline="-25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S 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. </a:t>
            </a:r>
          </a:p>
          <a:p>
            <a:pPr>
              <a:spcBef>
                <a:spcPts val="400"/>
              </a:spcBef>
              <a:defRPr/>
            </a:pPr>
            <a:r>
              <a:rPr lang="en-US" sz="2400" dirty="0" smtClean="0"/>
              <a:t>A sample derivation is: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aabb  aSb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</a:t>
            </a:r>
            <a:endParaRPr lang="en-US" sz="2400" dirty="0" smtClean="0"/>
          </a:p>
          <a:p>
            <a:r>
              <a:rPr lang="en-US" sz="2400" dirty="0" smtClean="0"/>
              <a:t>It can be shown that the language generated is {a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: n </a:t>
            </a:r>
            <a:r>
              <a:rPr lang="en-US" sz="2400" dirty="0" smtClean="0">
                <a:sym typeface="Symbol" panose="05050102010706020507" pitchFamily="18" charset="2"/>
              </a:rPr>
              <a:t> 0}</a:t>
            </a:r>
          </a:p>
          <a:p>
            <a:r>
              <a:rPr lang="en-US" sz="2400" dirty="0">
                <a:sym typeface="Symbol" panose="05050102010706020507" pitchFamily="18" charset="2"/>
              </a:rPr>
              <a:t>As stated in Theorem </a:t>
            </a:r>
            <a:r>
              <a:rPr lang="en-US" sz="2400" dirty="0" smtClean="0">
                <a:sym typeface="Symbol" panose="05050102010706020507" pitchFamily="18" charset="2"/>
              </a:rPr>
              <a:t>13.7, </a:t>
            </a:r>
            <a:r>
              <a:rPr lang="en-US" sz="2400" dirty="0">
                <a:sym typeface="Symbol" panose="05050102010706020507" pitchFamily="18" charset="2"/>
              </a:rPr>
              <a:t>a language L is recursively enumerable if and only if there exists </a:t>
            </a:r>
            <a:r>
              <a:rPr lang="en-US" sz="2400" dirty="0" smtClean="0">
                <a:sym typeface="Symbol" panose="05050102010706020507" pitchFamily="18" charset="2"/>
              </a:rPr>
              <a:t>a Markov algorithm that </a:t>
            </a:r>
            <a:r>
              <a:rPr lang="en-US" sz="2400" dirty="0">
                <a:sym typeface="Symbol" panose="05050102010706020507" pitchFamily="18" charset="2"/>
              </a:rPr>
              <a:t>generates 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4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30"/>
            <a:ext cx="8517698" cy="1057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L-Systems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335741"/>
            <a:ext cx="7373027" cy="492727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L-systems</a:t>
            </a:r>
            <a:r>
              <a:rPr lang="en-US" sz="2400" dirty="0" smtClean="0"/>
              <a:t> are parallel rewriting systems used to model the growth pattern of certain organisms</a:t>
            </a:r>
          </a:p>
          <a:p>
            <a:r>
              <a:rPr lang="en-US" sz="2400" dirty="0" smtClean="0"/>
              <a:t>In an L-system, every symbol must be rewritten at each step of a derivation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As </a:t>
            </a:r>
            <a:r>
              <a:rPr lang="en-US" sz="2400" dirty="0"/>
              <a:t>shown in Example </a:t>
            </a:r>
            <a:r>
              <a:rPr lang="en-US" sz="2400" dirty="0" smtClean="0"/>
              <a:t>13.10, </a:t>
            </a:r>
            <a:r>
              <a:rPr lang="en-US" sz="2400" dirty="0"/>
              <a:t>consider the </a:t>
            </a:r>
            <a:r>
              <a:rPr lang="en-US" sz="2400" dirty="0" smtClean="0"/>
              <a:t>L-system </a:t>
            </a:r>
            <a:r>
              <a:rPr lang="en-US" sz="2400" dirty="0"/>
              <a:t>with </a:t>
            </a:r>
            <a:r>
              <a:rPr lang="en-US" sz="2400" dirty="0">
                <a:sym typeface="Symbol" panose="05050102010706020507" pitchFamily="18" charset="2"/>
              </a:rPr>
              <a:t> </a:t>
            </a:r>
            <a:r>
              <a:rPr lang="en-US" sz="2400" dirty="0" smtClean="0">
                <a:sym typeface="Symbol" panose="05050102010706020507" pitchFamily="18" charset="2"/>
              </a:rPr>
              <a:t>= </a:t>
            </a:r>
            <a:r>
              <a:rPr lang="en-US" sz="2400" dirty="0">
                <a:sym typeface="Symbol" panose="05050102010706020507" pitchFamily="18" charset="2"/>
              </a:rPr>
              <a:t>{ </a:t>
            </a:r>
            <a:r>
              <a:rPr lang="en-US" sz="2400" dirty="0" smtClean="0">
                <a:sym typeface="Symbol" panose="05050102010706020507" pitchFamily="18" charset="2"/>
              </a:rPr>
              <a:t>a } </a:t>
            </a:r>
            <a:r>
              <a:rPr lang="en-US" sz="2400" dirty="0">
                <a:sym typeface="Symbol" panose="05050102010706020507" pitchFamily="18" charset="2"/>
              </a:rPr>
              <a:t>and </a:t>
            </a:r>
            <a:r>
              <a:rPr lang="en-US" sz="2400" dirty="0" smtClean="0">
                <a:sym typeface="Symbol" panose="05050102010706020507" pitchFamily="18" charset="2"/>
              </a:rPr>
              <a:t>a single production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sz="2400" dirty="0" smtClean="0"/>
              <a:t>A </a:t>
            </a:r>
            <a:r>
              <a:rPr lang="en-US" sz="2400" dirty="0"/>
              <a:t>sample derivation is: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aaaa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aaaaaaaa</a:t>
            </a:r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dirty="0" smtClean="0"/>
              <a:t>is not difficult to conclude </a:t>
            </a:r>
            <a:r>
              <a:rPr lang="en-US" sz="2400" dirty="0"/>
              <a:t>that the language generated is </a:t>
            </a:r>
            <a:r>
              <a:rPr lang="en-US" sz="2400" dirty="0" smtClean="0"/>
              <a:t>{ a</a:t>
            </a:r>
            <a:r>
              <a:rPr lang="en-US" sz="2400" baseline="30000" dirty="0" smtClean="0"/>
              <a:t>m </a:t>
            </a:r>
            <a:r>
              <a:rPr lang="en-US" sz="2400" dirty="0" smtClean="0"/>
              <a:t>: m =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, n </a:t>
            </a:r>
            <a:r>
              <a:rPr lang="en-US" sz="2400" dirty="0">
                <a:sym typeface="Symbol" panose="05050102010706020507" pitchFamily="18" charset="2"/>
              </a:rPr>
              <a:t> </a:t>
            </a:r>
            <a:r>
              <a:rPr lang="en-US" sz="2400" dirty="0" smtClean="0">
                <a:sym typeface="Symbol" panose="05050102010706020507" pitchFamily="18" charset="2"/>
              </a:rPr>
              <a:t>0 }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 smtClean="0"/>
              <a:t>An extension of the L-system definition produces a mechanism that servers as another general model of computation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45" y="1594626"/>
            <a:ext cx="7886700" cy="44053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Define the basic functions and the operations used to build more complex functions</a:t>
            </a:r>
          </a:p>
          <a:p>
            <a:r>
              <a:rPr lang="en-US" dirty="0" smtClean="0"/>
              <a:t>Construct arithmetic operations using basic functions and operations</a:t>
            </a:r>
          </a:p>
          <a:p>
            <a:r>
              <a:rPr lang="en-US" dirty="0" smtClean="0"/>
              <a:t>Given a simple function, show that it is primitive recursive</a:t>
            </a:r>
          </a:p>
          <a:p>
            <a:r>
              <a:rPr lang="en-US" dirty="0" smtClean="0"/>
              <a:t>Evaluate Ackermann’s function for sample arguments</a:t>
            </a:r>
          </a:p>
          <a:p>
            <a:r>
              <a:rPr lang="en-US" dirty="0" smtClean="0"/>
              <a:t>Define the concept of </a:t>
            </a:r>
            <a:r>
              <a:rPr lang="en-US" dirty="0">
                <a:sym typeface="Symbol" panose="05050102010706020507" pitchFamily="18" charset="2"/>
              </a:rPr>
              <a:t>-r</a:t>
            </a:r>
            <a:r>
              <a:rPr lang="en-US" dirty="0"/>
              <a:t>ecursive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Describe the restrictions and characteristics of </a:t>
            </a:r>
            <a:r>
              <a:rPr lang="en-US" dirty="0"/>
              <a:t>Post </a:t>
            </a:r>
            <a:r>
              <a:rPr lang="en-US" dirty="0" smtClean="0"/>
              <a:t>systems, matrix grammars, Markov algorithms, </a:t>
            </a:r>
            <a:r>
              <a:rPr lang="en-US" dirty="0"/>
              <a:t>and </a:t>
            </a:r>
            <a:r>
              <a:rPr lang="en-US" dirty="0" smtClean="0"/>
              <a:t>L-systems</a:t>
            </a:r>
            <a:endParaRPr lang="en-US" dirty="0"/>
          </a:p>
          <a:p>
            <a:r>
              <a:rPr lang="en-US" dirty="0" smtClean="0"/>
              <a:t>Derive sample sentences generated by Post systems, matrix grammars, Markov algorithms, and L-systems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Basic Functions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550020"/>
            <a:ext cx="8025671" cy="450622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It is important to specify a formal notation for the definition of mathematical functions</a:t>
            </a:r>
          </a:p>
          <a:p>
            <a:r>
              <a:rPr lang="en-US" altLang="en-US" dirty="0" smtClean="0"/>
              <a:t>In all cases, the domain is either </a:t>
            </a:r>
            <a:r>
              <a:rPr lang="en-US" altLang="en-US" i="1" dirty="0" smtClean="0">
                <a:latin typeface="Bell MT" panose="02020503060305020303" pitchFamily="18" charset="0"/>
              </a:rPr>
              <a:t>I</a:t>
            </a:r>
            <a:r>
              <a:rPr lang="en-US" altLang="en-US" dirty="0" smtClean="0"/>
              <a:t> (the set of all nonnegative integers) or the Cartesian product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altLang="en-US" dirty="0" smtClean="0"/>
              <a:t> x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altLang="en-US" dirty="0" smtClean="0"/>
              <a:t>, while the range is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endParaRPr lang="en-US" altLang="en-US" i="1" dirty="0" smtClean="0"/>
          </a:p>
          <a:p>
            <a:r>
              <a:rPr lang="en-US" altLang="en-US" dirty="0" smtClean="0"/>
              <a:t>The basic functions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b="1" dirty="0" smtClean="0"/>
              <a:t>zero function </a:t>
            </a:r>
            <a:r>
              <a:rPr lang="en-US" altLang="en-US" dirty="0" smtClean="0"/>
              <a:t>z(x) = 0, for all x </a:t>
            </a:r>
            <a:r>
              <a:rPr lang="en-US" altLang="en-US" dirty="0" smtClean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b="1" dirty="0" smtClean="0"/>
              <a:t>successor </a:t>
            </a:r>
            <a:r>
              <a:rPr lang="en-US" altLang="en-US" b="1" dirty="0"/>
              <a:t>function </a:t>
            </a:r>
            <a:r>
              <a:rPr lang="en-US" altLang="en-US" dirty="0" smtClean="0"/>
              <a:t>s(x</a:t>
            </a:r>
            <a:r>
              <a:rPr lang="en-US" altLang="en-US" dirty="0"/>
              <a:t>) = </a:t>
            </a:r>
            <a:r>
              <a:rPr lang="en-US" altLang="en-US" dirty="0" smtClean="0"/>
              <a:t>x + 1, </a:t>
            </a:r>
            <a:r>
              <a:rPr lang="en-US" altLang="en-US" dirty="0"/>
              <a:t>for all x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b="1" dirty="0" smtClean="0"/>
              <a:t>projector functions</a:t>
            </a:r>
          </a:p>
          <a:p>
            <a:pPr marL="457200" lvl="1" indent="0">
              <a:buNone/>
            </a:pPr>
            <a:r>
              <a:rPr lang="en-US" dirty="0" smtClean="0"/>
              <a:t>	p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= x</a:t>
            </a:r>
            <a:r>
              <a:rPr lang="en-US" baseline="-25000" dirty="0"/>
              <a:t>k</a:t>
            </a:r>
            <a:r>
              <a:rPr lang="en-US" dirty="0"/>
              <a:t>, </a:t>
            </a:r>
            <a:r>
              <a:rPr lang="en-US" dirty="0" smtClean="0"/>
              <a:t>for k = </a:t>
            </a:r>
            <a:r>
              <a:rPr lang="en-US" dirty="0"/>
              <a:t>1, 2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Building Complex Functions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550020"/>
            <a:ext cx="8025671" cy="450622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There are two ways of building complex functions from the primitive functions: composition and primitive recursion</a:t>
            </a:r>
          </a:p>
          <a:p>
            <a:r>
              <a:rPr lang="en-US" altLang="en-US" b="1" dirty="0" smtClean="0"/>
              <a:t>Composition: </a:t>
            </a:r>
            <a:r>
              <a:rPr lang="en-US" altLang="en-US" dirty="0" smtClean="0"/>
              <a:t>given defined functions 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and h,</a:t>
            </a:r>
          </a:p>
          <a:p>
            <a:pPr marL="457200" lvl="1" indent="0">
              <a:buNone/>
            </a:pPr>
            <a:r>
              <a:rPr lang="en-US" dirty="0" smtClean="0"/>
              <a:t>		f </a:t>
            </a:r>
            <a:r>
              <a:rPr lang="en-US" dirty="0"/>
              <a:t>(</a:t>
            </a:r>
            <a:r>
              <a:rPr lang="en-US" dirty="0" smtClean="0"/>
              <a:t>x, y) </a:t>
            </a:r>
            <a:r>
              <a:rPr lang="en-US" dirty="0"/>
              <a:t>= </a:t>
            </a:r>
            <a:r>
              <a:rPr lang="en-US" dirty="0" smtClean="0"/>
              <a:t>h (</a:t>
            </a:r>
            <a:r>
              <a:rPr lang="en-US" altLang="en-US" dirty="0" smtClean="0"/>
              <a:t>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(x, y),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(x</a:t>
            </a:r>
            <a:r>
              <a:rPr lang="en-US" altLang="en-US" dirty="0"/>
              <a:t>, y</a:t>
            </a:r>
            <a:r>
              <a:rPr lang="en-US" altLang="en-US" dirty="0" smtClean="0"/>
              <a:t>))</a:t>
            </a:r>
          </a:p>
          <a:p>
            <a:r>
              <a:rPr lang="en-US" altLang="en-US" b="1" dirty="0" smtClean="0"/>
              <a:t>Primitive recursion: </a:t>
            </a:r>
            <a:r>
              <a:rPr lang="en-US" altLang="en-US" dirty="0"/>
              <a:t>given </a:t>
            </a:r>
            <a:r>
              <a:rPr lang="en-US" altLang="en-US" dirty="0" smtClean="0"/>
              <a:t>defined </a:t>
            </a:r>
            <a:r>
              <a:rPr lang="en-US" altLang="en-US" dirty="0"/>
              <a:t>functions g</a:t>
            </a:r>
            <a:r>
              <a:rPr lang="en-US" altLang="en-US" baseline="-25000" dirty="0"/>
              <a:t>1</a:t>
            </a:r>
            <a:r>
              <a:rPr lang="en-US" altLang="en-US" dirty="0"/>
              <a:t>, g</a:t>
            </a:r>
            <a:r>
              <a:rPr lang="en-US" altLang="en-US" baseline="-25000" dirty="0"/>
              <a:t>2</a:t>
            </a:r>
            <a:r>
              <a:rPr lang="en-US" altLang="en-US" dirty="0"/>
              <a:t>, and h,</a:t>
            </a:r>
          </a:p>
          <a:p>
            <a:pPr marL="457200" lvl="1" indent="0">
              <a:buNone/>
            </a:pPr>
            <a:r>
              <a:rPr lang="en-US" dirty="0"/>
              <a:t>		f (x, </a:t>
            </a:r>
            <a:r>
              <a:rPr lang="en-US" dirty="0" smtClean="0"/>
              <a:t>0) = </a:t>
            </a:r>
            <a:r>
              <a:rPr lang="en-US" altLang="en-US" dirty="0" smtClean="0"/>
              <a:t>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 (x, y + 1) </a:t>
            </a:r>
            <a:r>
              <a:rPr lang="en-US" dirty="0"/>
              <a:t>= h (</a:t>
            </a:r>
            <a:r>
              <a:rPr lang="en-US" altLang="en-US" dirty="0" smtClean="0"/>
              <a:t>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(x</a:t>
            </a:r>
            <a:r>
              <a:rPr lang="en-US" altLang="en-US" dirty="0"/>
              <a:t>, y), </a:t>
            </a:r>
            <a:r>
              <a:rPr lang="en-US" altLang="en-US" dirty="0" smtClean="0"/>
              <a:t>f(x</a:t>
            </a:r>
            <a:r>
              <a:rPr lang="en-US" altLang="en-US" dirty="0"/>
              <a:t>, y))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Constructing Arithmetic Operations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550020"/>
            <a:ext cx="8025671" cy="450622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 13.1 and 13.2 show that arithmetic operations can be constructed from the basic functions</a:t>
            </a:r>
          </a:p>
          <a:p>
            <a:r>
              <a:rPr lang="en-US" altLang="en-US" dirty="0" smtClean="0"/>
              <a:t>Addition of integers x and y: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i="1" dirty="0" smtClean="0"/>
              <a:t>add </a:t>
            </a:r>
            <a:r>
              <a:rPr lang="en-US" i="1" dirty="0"/>
              <a:t>(x, 0) </a:t>
            </a:r>
            <a:r>
              <a:rPr lang="en-US" dirty="0"/>
              <a:t>=</a:t>
            </a:r>
            <a:r>
              <a:rPr lang="en-US" i="1" dirty="0"/>
              <a:t> x</a:t>
            </a:r>
            <a:endParaRPr lang="en-US" altLang="en-US" i="1" dirty="0"/>
          </a:p>
          <a:p>
            <a:pPr marL="457200" lvl="1" indent="0">
              <a:buNone/>
            </a:pPr>
            <a:r>
              <a:rPr lang="en-US" i="1" dirty="0"/>
              <a:t>		</a:t>
            </a:r>
            <a:r>
              <a:rPr lang="en-US" i="1" dirty="0" smtClean="0"/>
              <a:t>add </a:t>
            </a:r>
            <a:r>
              <a:rPr lang="en-US" i="1" dirty="0"/>
              <a:t>(x, y </a:t>
            </a:r>
            <a:r>
              <a:rPr lang="en-US" dirty="0"/>
              <a:t>+ 1</a:t>
            </a:r>
            <a:r>
              <a:rPr lang="en-US" i="1" dirty="0"/>
              <a:t>) </a:t>
            </a:r>
            <a:r>
              <a:rPr lang="en-US" dirty="0"/>
              <a:t>=</a:t>
            </a:r>
            <a:r>
              <a:rPr lang="en-US" i="1" dirty="0"/>
              <a:t> add (x, </a:t>
            </a:r>
            <a:r>
              <a:rPr lang="en-US" i="1" dirty="0" smtClean="0"/>
              <a:t>y) </a:t>
            </a:r>
            <a:r>
              <a:rPr lang="en-US" dirty="0"/>
              <a:t>+ </a:t>
            </a:r>
            <a:r>
              <a:rPr lang="en-US" dirty="0" smtClean="0"/>
              <a:t>1</a:t>
            </a:r>
            <a:r>
              <a:rPr lang="en-US" i="1" dirty="0" smtClean="0"/>
              <a:t> </a:t>
            </a:r>
            <a:endParaRPr lang="en-US" altLang="en-US" i="1" dirty="0"/>
          </a:p>
          <a:p>
            <a:r>
              <a:rPr lang="en-US" altLang="en-US" dirty="0" smtClean="0"/>
              <a:t>Multiplication </a:t>
            </a:r>
            <a:r>
              <a:rPr lang="en-US" altLang="en-US" dirty="0"/>
              <a:t>of integers x and y: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i="1" dirty="0" smtClean="0"/>
              <a:t>mult </a:t>
            </a:r>
            <a:r>
              <a:rPr lang="en-US" i="1" dirty="0"/>
              <a:t>(x, 0) = x</a:t>
            </a:r>
            <a:endParaRPr lang="en-US" altLang="en-US" i="1" dirty="0"/>
          </a:p>
          <a:p>
            <a:pPr marL="457200" lvl="1" indent="0">
              <a:buNone/>
            </a:pPr>
            <a:r>
              <a:rPr lang="en-US" i="1" dirty="0"/>
              <a:t>		</a:t>
            </a:r>
            <a:r>
              <a:rPr lang="en-US" i="1" dirty="0" smtClean="0"/>
              <a:t>mult </a:t>
            </a:r>
            <a:r>
              <a:rPr lang="en-US" i="1" dirty="0"/>
              <a:t>(x, y </a:t>
            </a:r>
            <a:r>
              <a:rPr lang="en-US" dirty="0"/>
              <a:t>+ 1) = </a:t>
            </a:r>
            <a:r>
              <a:rPr lang="en-US" i="1" dirty="0"/>
              <a:t>add </a:t>
            </a:r>
            <a:r>
              <a:rPr lang="en-US" i="1" dirty="0" smtClean="0"/>
              <a:t>(x, mult(x</a:t>
            </a:r>
            <a:r>
              <a:rPr lang="en-US" i="1" dirty="0"/>
              <a:t>, </a:t>
            </a:r>
            <a:r>
              <a:rPr lang="en-US" i="1" dirty="0" smtClean="0"/>
              <a:t>y))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1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988092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Primitive Recursive Functions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7988093" cy="45418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function is</a:t>
            </a:r>
            <a:r>
              <a:rPr lang="en-US" i="1" dirty="0" smtClean="0"/>
              <a:t> primitive recursive</a:t>
            </a:r>
            <a:r>
              <a:rPr lang="en-US" dirty="0" smtClean="0"/>
              <a:t> if and only if it can be constructed from the basic functions z, s, p</a:t>
            </a:r>
            <a:r>
              <a:rPr lang="en-US" baseline="-25000" dirty="0" smtClean="0"/>
              <a:t>k</a:t>
            </a:r>
            <a:r>
              <a:rPr lang="en-US" dirty="0" smtClean="0"/>
              <a:t>, as well as composition and primitive recursion</a:t>
            </a:r>
          </a:p>
          <a:p>
            <a:r>
              <a:rPr lang="en-US" dirty="0" smtClean="0"/>
              <a:t>While most common functions are primitive recursive, there are functions from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dirty="0" smtClean="0"/>
              <a:t> to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dirty="0" smtClean="0"/>
              <a:t> which are not primitive recursive, as established by Theorem 13.1</a:t>
            </a:r>
          </a:p>
          <a:p>
            <a:r>
              <a:rPr lang="en-US" dirty="0" smtClean="0"/>
              <a:t>Theorem 13.2 goes further: there are total, computable </a:t>
            </a:r>
            <a:r>
              <a:rPr lang="en-US" dirty="0"/>
              <a:t>functions from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dirty="0"/>
              <a:t> to </a:t>
            </a:r>
            <a:r>
              <a:rPr lang="en-US" altLang="en-US" i="1" dirty="0">
                <a:latin typeface="Bell MT" panose="02020503060305020303" pitchFamily="18" charset="0"/>
              </a:rPr>
              <a:t>I</a:t>
            </a:r>
            <a:r>
              <a:rPr lang="en-US" dirty="0"/>
              <a:t> which are not primitive recursive</a:t>
            </a:r>
            <a:endParaRPr lang="en-US" dirty="0" smtClean="0"/>
          </a:p>
          <a:p>
            <a:r>
              <a:rPr lang="en-US" dirty="0" smtClean="0"/>
              <a:t>The nonconstructive proofs that confirm these results are based on the concept of </a:t>
            </a:r>
            <a:r>
              <a:rPr lang="en-US" i="1" dirty="0" smtClean="0"/>
              <a:t>diagonalization</a:t>
            </a:r>
            <a:endParaRPr lang="en-US" i="1" u="sng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Ackermann’s Function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216058"/>
            <a:ext cx="8108317" cy="501925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An example of a total computable function from </a:t>
            </a:r>
            <a:r>
              <a:rPr lang="en-US" altLang="en-US" sz="2600" i="1" dirty="0">
                <a:latin typeface="Bell MT" panose="02020503060305020303" pitchFamily="18" charset="0"/>
              </a:rPr>
              <a:t>I</a:t>
            </a:r>
            <a:r>
              <a:rPr lang="en-US" sz="2600" dirty="0"/>
              <a:t> to </a:t>
            </a:r>
            <a:r>
              <a:rPr lang="en-US" altLang="en-US" sz="2600" i="1" dirty="0">
                <a:latin typeface="Bell MT" panose="02020503060305020303" pitchFamily="18" charset="0"/>
              </a:rPr>
              <a:t>I</a:t>
            </a:r>
            <a:r>
              <a:rPr lang="en-US" sz="2600" dirty="0"/>
              <a:t> which </a:t>
            </a:r>
            <a:r>
              <a:rPr lang="en-US" sz="2600" dirty="0" smtClean="0"/>
              <a:t>is </a:t>
            </a:r>
            <a:r>
              <a:rPr lang="en-US" sz="2600" dirty="0"/>
              <a:t>not primitive </a:t>
            </a:r>
            <a:r>
              <a:rPr lang="en-US" sz="2600" dirty="0" smtClean="0"/>
              <a:t>recursive is known as Ackermann’s function</a:t>
            </a:r>
          </a:p>
          <a:p>
            <a:r>
              <a:rPr lang="en-US" sz="2600" dirty="0"/>
              <a:t>Ackermann’s function is defined by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A(0, y) 	    = y + 1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A(x, 0) 	    = A(x – 1, 1)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A(x,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 + 1)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A(x – 1,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A(x, y))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600" dirty="0"/>
              <a:t>Ackermann’s function grows rapidly, as shown below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A(3, 1)  =  A(2, A(3, 0)))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	 =  A(2, A(2, 1)))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=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A(1, A(2, 0)))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 =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A(2, A(1,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A(1, 1)))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 =  A(2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A(1,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A(0, A(1, 0))))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 =  A(2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A(1, A(0,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A(0, 1))))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 =  …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8148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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263192"/>
            <a:ext cx="7988093" cy="48170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Recursive functions can be extended by the introduction of the </a:t>
            </a:r>
            <a:r>
              <a:rPr lang="en-US" dirty="0" smtClean="0">
                <a:sym typeface="Symbol" panose="05050102010706020507" pitchFamily="18" charset="2"/>
              </a:rPr>
              <a:t> or </a:t>
            </a:r>
            <a:r>
              <a:rPr lang="en-US" i="1" dirty="0" smtClean="0">
                <a:sym typeface="Symbol" panose="05050102010706020507" pitchFamily="18" charset="2"/>
              </a:rPr>
              <a:t>minimalization</a:t>
            </a:r>
            <a:r>
              <a:rPr lang="en-US" dirty="0" smtClean="0">
                <a:sym typeface="Symbol" panose="05050102010706020507" pitchFamily="18" charset="2"/>
              </a:rPr>
              <a:t> operator</a:t>
            </a:r>
            <a:endParaRPr lang="en-US" dirty="0" smtClean="0"/>
          </a:p>
          <a:p>
            <a:r>
              <a:rPr lang="en-US" dirty="0" smtClean="0"/>
              <a:t>Assuming that g is a total function, the </a:t>
            </a:r>
            <a:r>
              <a:rPr lang="en-US" i="1" dirty="0">
                <a:sym typeface="Symbol" panose="05050102010706020507" pitchFamily="18" charset="2"/>
              </a:rPr>
              <a:t>minimalization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operator is defined by</a:t>
            </a:r>
          </a:p>
          <a:p>
            <a:pPr marL="457200" lvl="1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	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y(g(x, y))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= smallest y such that g(x, y) is 0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As shown in Example 13.4, if g(x, y) = x + y – 3,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y(g(x, y)) 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3 – x,		for x 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	= undefined, 	for x &gt; 3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A function is </a:t>
            </a:r>
            <a:r>
              <a:rPr lang="en-US" dirty="0" smtClean="0">
                <a:sym typeface="Symbol" panose="05050102010706020507" pitchFamily="18" charset="2"/>
              </a:rPr>
              <a:t>-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dirty="0" smtClean="0"/>
              <a:t>ecursive if it can be constructed from the basic functions by a sequence of applications of the </a:t>
            </a:r>
            <a:r>
              <a:rPr lang="en-US" dirty="0" smtClean="0">
                <a:sym typeface="Symbol" panose="05050102010706020507" pitchFamily="18" charset="2"/>
              </a:rPr>
              <a:t>-operator as well as composition and primitive recursion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By Theorem 13.2, a </a:t>
            </a:r>
            <a:r>
              <a:rPr lang="en-US" dirty="0"/>
              <a:t>function is </a:t>
            </a:r>
            <a:r>
              <a:rPr lang="en-US" dirty="0">
                <a:sym typeface="Symbol" panose="05050102010706020507" pitchFamily="18" charset="2"/>
              </a:rPr>
              <a:t>-r</a:t>
            </a:r>
            <a:r>
              <a:rPr lang="en-US" dirty="0"/>
              <a:t>ecursive if </a:t>
            </a:r>
            <a:r>
              <a:rPr lang="en-US" dirty="0" smtClean="0"/>
              <a:t>and only if it is computable</a:t>
            </a:r>
          </a:p>
        </p:txBody>
      </p:sp>
    </p:spTree>
    <p:extLst>
      <p:ext uri="{BB962C8B-B14F-4D97-AF65-F5344CB8AC3E}">
        <p14:creationId xmlns:p14="http://schemas.microsoft.com/office/powerpoint/2010/main" val="36864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30"/>
            <a:ext cx="7988092" cy="1033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Post Systems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178351"/>
            <a:ext cx="7763351" cy="51148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Post system</a:t>
            </a:r>
            <a:r>
              <a:rPr lang="en-US" dirty="0" smtClean="0"/>
              <a:t> is similar to an unrestricted grammar, but there are significant restrictions in the way the productions are applied</a:t>
            </a:r>
          </a:p>
          <a:p>
            <a:r>
              <a:rPr lang="en-US" dirty="0" smtClean="0"/>
              <a:t>A Post system </a:t>
            </a:r>
            <a:r>
              <a:rPr lang="en-US" dirty="0" smtClean="0">
                <a:latin typeface="Bell MT" panose="02020503060305020303" pitchFamily="18" charset="0"/>
              </a:rPr>
              <a:t>II</a:t>
            </a:r>
            <a:r>
              <a:rPr lang="en-US" dirty="0" smtClean="0"/>
              <a:t> is defined by</a:t>
            </a:r>
          </a:p>
          <a:p>
            <a:pPr lvl="1"/>
            <a:r>
              <a:rPr lang="en-US" dirty="0" smtClean="0"/>
              <a:t>A finite set of constants C, consisting of two disjoint sets: C</a:t>
            </a:r>
            <a:r>
              <a:rPr lang="en-US" baseline="-25000" dirty="0" smtClean="0"/>
              <a:t>N</a:t>
            </a:r>
            <a:r>
              <a:rPr lang="en-US" dirty="0" smtClean="0"/>
              <a:t>, called the </a:t>
            </a:r>
            <a:r>
              <a:rPr lang="en-US" i="1" dirty="0" smtClean="0"/>
              <a:t>nonterminal constants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called the </a:t>
            </a:r>
            <a:r>
              <a:rPr lang="en-US" i="1" dirty="0" smtClean="0"/>
              <a:t>terminal </a:t>
            </a:r>
            <a:r>
              <a:rPr lang="en-US" i="1" dirty="0"/>
              <a:t>constants</a:t>
            </a:r>
            <a:endParaRPr lang="en-US" dirty="0" smtClean="0"/>
          </a:p>
          <a:p>
            <a:pPr lvl="1"/>
            <a:r>
              <a:rPr lang="en-US" dirty="0" smtClean="0"/>
              <a:t>A finite set of </a:t>
            </a:r>
            <a:r>
              <a:rPr lang="en-US" i="1" dirty="0" smtClean="0"/>
              <a:t>variables</a:t>
            </a:r>
            <a:r>
              <a:rPr lang="en-US" dirty="0" smtClean="0"/>
              <a:t> V</a:t>
            </a:r>
          </a:p>
          <a:p>
            <a:pPr lvl="1"/>
            <a:r>
              <a:rPr lang="en-US" dirty="0" smtClean="0"/>
              <a:t>A finite set from C* called the </a:t>
            </a:r>
            <a:r>
              <a:rPr lang="en-US" i="1" dirty="0" smtClean="0"/>
              <a:t>axioms</a:t>
            </a:r>
          </a:p>
          <a:p>
            <a:pPr lvl="1"/>
            <a:r>
              <a:rPr lang="en-US" dirty="0" smtClean="0"/>
              <a:t>A finite set of </a:t>
            </a:r>
            <a:r>
              <a:rPr lang="en-US" i="1" dirty="0" smtClean="0"/>
              <a:t>productions</a:t>
            </a:r>
            <a:r>
              <a:rPr lang="en-US" dirty="0" smtClean="0"/>
              <a:t> P </a:t>
            </a:r>
          </a:p>
          <a:p>
            <a:r>
              <a:rPr lang="en-US" dirty="0" smtClean="0"/>
              <a:t>Each production is of the form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… V</a:t>
            </a:r>
            <a:r>
              <a:rPr lang="en-US" baseline="-25000" dirty="0" smtClean="0"/>
              <a:t>n</a:t>
            </a:r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en-US" dirty="0" smtClean="0"/>
              <a:t>W</a:t>
            </a:r>
            <a:r>
              <a:rPr lang="en-US" baseline="-25000" dirty="0" smtClean="0"/>
              <a:t>m</a:t>
            </a:r>
            <a:r>
              <a:rPr lang="en-US" dirty="0" smtClean="0"/>
              <a:t>y</a:t>
            </a:r>
            <a:r>
              <a:rPr lang="en-US" baseline="-25000" dirty="0" smtClean="0"/>
              <a:t>m+1</a:t>
            </a:r>
            <a:endParaRPr lang="en-US" dirty="0"/>
          </a:p>
          <a:p>
            <a:pPr marL="182880" indent="0">
              <a:buNone/>
            </a:pPr>
            <a:r>
              <a:rPr lang="en-US" dirty="0" smtClean="0"/>
              <a:t>where x</a:t>
            </a:r>
            <a:r>
              <a:rPr lang="en-US" baseline="-25000" dirty="0" smtClean="0"/>
              <a:t>i</a:t>
            </a:r>
            <a:r>
              <a:rPr lang="en-US" dirty="0" smtClean="0"/>
              <a:t>, 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C*, and </a:t>
            </a:r>
            <a:r>
              <a:rPr lang="en-US" dirty="0" smtClean="0"/>
              <a:t>any variable V</a:t>
            </a:r>
            <a:r>
              <a:rPr lang="en-US" baseline="-25000" dirty="0" smtClean="0"/>
              <a:t>i</a:t>
            </a:r>
            <a:r>
              <a:rPr lang="en-US" dirty="0" smtClean="0"/>
              <a:t> can appear at most once on the left, and each variable W</a:t>
            </a:r>
            <a:r>
              <a:rPr lang="en-US" baseline="-25000" dirty="0" smtClean="0"/>
              <a:t>i</a:t>
            </a:r>
            <a:r>
              <a:rPr lang="en-US" dirty="0" smtClean="0"/>
              <a:t> on the right must also appear on the left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4394</TotalTime>
  <Words>868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13</vt:lpstr>
      <vt:lpstr>Learning Objectives At the conclusion of the chapter, the student will be able to:</vt:lpstr>
      <vt:lpstr>Basic Functions</vt:lpstr>
      <vt:lpstr>Building Complex Functions</vt:lpstr>
      <vt:lpstr>Constructing Arithmetic Operations</vt:lpstr>
      <vt:lpstr>Primitive Recursive Functions</vt:lpstr>
      <vt:lpstr>Ackermann’s Function</vt:lpstr>
      <vt:lpstr> Recursive Functions</vt:lpstr>
      <vt:lpstr>Post Systems</vt:lpstr>
      <vt:lpstr>The Language Generated by a Post System</vt:lpstr>
      <vt:lpstr>A Post System for Generating Identities of Integer Additions</vt:lpstr>
      <vt:lpstr>Matrix Grammars</vt:lpstr>
      <vt:lpstr>Languages Generated by Matrix Grammars</vt:lpstr>
      <vt:lpstr>Markov Algorithms</vt:lpstr>
      <vt:lpstr>Sample Markov Algorithms</vt:lpstr>
      <vt:lpstr>L-Systems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200</cp:revision>
  <dcterms:created xsi:type="dcterms:W3CDTF">2015-12-11T23:22:52Z</dcterms:created>
  <dcterms:modified xsi:type="dcterms:W3CDTF">2016-01-15T15:17:37Z</dcterms:modified>
</cp:coreProperties>
</file>