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2" r:id="rId5"/>
    <p:sldId id="290" r:id="rId6"/>
    <p:sldId id="291" r:id="rId7"/>
    <p:sldId id="301" r:id="rId8"/>
    <p:sldId id="293" r:id="rId9"/>
    <p:sldId id="302" r:id="rId10"/>
    <p:sldId id="294" r:id="rId11"/>
    <p:sldId id="303" r:id="rId12"/>
    <p:sldId id="300" r:id="rId13"/>
    <p:sldId id="298" r:id="rId14"/>
    <p:sldId id="304" r:id="rId15"/>
    <p:sldId id="29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08" autoAdjust="0"/>
    <p:restoredTop sz="94660"/>
  </p:normalViewPr>
  <p:slideViewPr>
    <p:cSldViewPr snapToGrid="0">
      <p:cViewPr varScale="1">
        <p:scale>
          <a:sx n="79" d="100"/>
          <a:sy n="79" d="100"/>
        </p:scale>
        <p:origin x="-8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039DEF-0653-4A28-8CE8-639D9179133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A2FFF-07B6-4B9E-B360-E8E91D65AFF7}" type="slidenum">
              <a:rPr lang="en-US" smtClean="0"/>
              <a:t>‹#›</a:t>
            </a:fld>
            <a:endParaRPr lang="en-US"/>
          </a:p>
        </p:txBody>
      </p:sp>
    </p:spTree>
    <p:extLst>
      <p:ext uri="{BB962C8B-B14F-4D97-AF65-F5344CB8AC3E}">
        <p14:creationId xmlns:p14="http://schemas.microsoft.com/office/powerpoint/2010/main" val="379263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39DEF-0653-4A28-8CE8-639D9179133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A2FFF-07B6-4B9E-B360-E8E91D65AFF7}" type="slidenum">
              <a:rPr lang="en-US" smtClean="0"/>
              <a:t>‹#›</a:t>
            </a:fld>
            <a:endParaRPr lang="en-US"/>
          </a:p>
        </p:txBody>
      </p:sp>
    </p:spTree>
    <p:extLst>
      <p:ext uri="{BB962C8B-B14F-4D97-AF65-F5344CB8AC3E}">
        <p14:creationId xmlns:p14="http://schemas.microsoft.com/office/powerpoint/2010/main" val="369367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39DEF-0653-4A28-8CE8-639D9179133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A2FFF-07B6-4B9E-B360-E8E91D65AFF7}" type="slidenum">
              <a:rPr lang="en-US" smtClean="0"/>
              <a:t>‹#›</a:t>
            </a:fld>
            <a:endParaRPr lang="en-US"/>
          </a:p>
        </p:txBody>
      </p:sp>
    </p:spTree>
    <p:extLst>
      <p:ext uri="{BB962C8B-B14F-4D97-AF65-F5344CB8AC3E}">
        <p14:creationId xmlns:p14="http://schemas.microsoft.com/office/powerpoint/2010/main" val="190864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39DEF-0653-4A28-8CE8-639D9179133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A2FFF-07B6-4B9E-B360-E8E91D65AFF7}" type="slidenum">
              <a:rPr lang="en-US" smtClean="0"/>
              <a:t>‹#›</a:t>
            </a:fld>
            <a:endParaRPr lang="en-US"/>
          </a:p>
        </p:txBody>
      </p:sp>
    </p:spTree>
    <p:extLst>
      <p:ext uri="{BB962C8B-B14F-4D97-AF65-F5344CB8AC3E}">
        <p14:creationId xmlns:p14="http://schemas.microsoft.com/office/powerpoint/2010/main" val="148842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39DEF-0653-4A28-8CE8-639D9179133F}"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A2FFF-07B6-4B9E-B360-E8E91D65AFF7}" type="slidenum">
              <a:rPr lang="en-US" smtClean="0"/>
              <a:t>‹#›</a:t>
            </a:fld>
            <a:endParaRPr lang="en-US"/>
          </a:p>
        </p:txBody>
      </p:sp>
    </p:spTree>
    <p:extLst>
      <p:ext uri="{BB962C8B-B14F-4D97-AF65-F5344CB8AC3E}">
        <p14:creationId xmlns:p14="http://schemas.microsoft.com/office/powerpoint/2010/main" val="304560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39DEF-0653-4A28-8CE8-639D9179133F}"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A2FFF-07B6-4B9E-B360-E8E91D65AFF7}" type="slidenum">
              <a:rPr lang="en-US" smtClean="0"/>
              <a:t>‹#›</a:t>
            </a:fld>
            <a:endParaRPr lang="en-US"/>
          </a:p>
        </p:txBody>
      </p:sp>
    </p:spTree>
    <p:extLst>
      <p:ext uri="{BB962C8B-B14F-4D97-AF65-F5344CB8AC3E}">
        <p14:creationId xmlns:p14="http://schemas.microsoft.com/office/powerpoint/2010/main" val="377766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39DEF-0653-4A28-8CE8-639D9179133F}"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BA2FFF-07B6-4B9E-B360-E8E91D65AFF7}" type="slidenum">
              <a:rPr lang="en-US" smtClean="0"/>
              <a:t>‹#›</a:t>
            </a:fld>
            <a:endParaRPr lang="en-US"/>
          </a:p>
        </p:txBody>
      </p:sp>
    </p:spTree>
    <p:extLst>
      <p:ext uri="{BB962C8B-B14F-4D97-AF65-F5344CB8AC3E}">
        <p14:creationId xmlns:p14="http://schemas.microsoft.com/office/powerpoint/2010/main" val="120205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39DEF-0653-4A28-8CE8-639D9179133F}"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A2FFF-07B6-4B9E-B360-E8E91D65AFF7}" type="slidenum">
              <a:rPr lang="en-US" smtClean="0"/>
              <a:t>‹#›</a:t>
            </a:fld>
            <a:endParaRPr lang="en-US"/>
          </a:p>
        </p:txBody>
      </p:sp>
    </p:spTree>
    <p:extLst>
      <p:ext uri="{BB962C8B-B14F-4D97-AF65-F5344CB8AC3E}">
        <p14:creationId xmlns:p14="http://schemas.microsoft.com/office/powerpoint/2010/main" val="425488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39DEF-0653-4A28-8CE8-639D9179133F}"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BA2FFF-07B6-4B9E-B360-E8E91D65AFF7}" type="slidenum">
              <a:rPr lang="en-US" smtClean="0"/>
              <a:t>‹#›</a:t>
            </a:fld>
            <a:endParaRPr lang="en-US"/>
          </a:p>
        </p:txBody>
      </p:sp>
    </p:spTree>
    <p:extLst>
      <p:ext uri="{BB962C8B-B14F-4D97-AF65-F5344CB8AC3E}">
        <p14:creationId xmlns:p14="http://schemas.microsoft.com/office/powerpoint/2010/main" val="66945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39DEF-0653-4A28-8CE8-639D9179133F}"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A2FFF-07B6-4B9E-B360-E8E91D65AFF7}" type="slidenum">
              <a:rPr lang="en-US" smtClean="0"/>
              <a:t>‹#›</a:t>
            </a:fld>
            <a:endParaRPr lang="en-US"/>
          </a:p>
        </p:txBody>
      </p:sp>
    </p:spTree>
    <p:extLst>
      <p:ext uri="{BB962C8B-B14F-4D97-AF65-F5344CB8AC3E}">
        <p14:creationId xmlns:p14="http://schemas.microsoft.com/office/powerpoint/2010/main" val="360489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39DEF-0653-4A28-8CE8-639D9179133F}"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A2FFF-07B6-4B9E-B360-E8E91D65AFF7}" type="slidenum">
              <a:rPr lang="en-US" smtClean="0"/>
              <a:t>‹#›</a:t>
            </a:fld>
            <a:endParaRPr lang="en-US"/>
          </a:p>
        </p:txBody>
      </p:sp>
    </p:spTree>
    <p:extLst>
      <p:ext uri="{BB962C8B-B14F-4D97-AF65-F5344CB8AC3E}">
        <p14:creationId xmlns:p14="http://schemas.microsoft.com/office/powerpoint/2010/main" val="409756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39DEF-0653-4A28-8CE8-639D9179133F}" type="datetimeFigureOut">
              <a:rPr lang="en-US" smtClean="0"/>
              <a:t>1/15/2016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A2FFF-07B6-4B9E-B360-E8E91D65AFF7}" type="slidenum">
              <a:rPr lang="en-US" smtClean="0"/>
              <a:t>‹#›</a:t>
            </a:fld>
            <a:endParaRPr lang="en-US"/>
          </a:p>
        </p:txBody>
      </p:sp>
    </p:spTree>
    <p:extLst>
      <p:ext uri="{BB962C8B-B14F-4D97-AF65-F5344CB8AC3E}">
        <p14:creationId xmlns:p14="http://schemas.microsoft.com/office/powerpoint/2010/main" val="4277180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99022"/>
            <a:ext cx="3562350" cy="1790700"/>
          </a:xfrm>
        </p:spPr>
        <p:txBody>
          <a:bodyPr/>
          <a:lstStyle/>
          <a:p>
            <a:r>
              <a:rPr lang="en-US" dirty="0" smtClean="0"/>
              <a:t>Chapter 14</a:t>
            </a:r>
            <a:endParaRPr lang="en-US" dirty="0"/>
          </a:p>
        </p:txBody>
      </p:sp>
      <p:sp>
        <p:nvSpPr>
          <p:cNvPr id="3" name="Subtitle 2"/>
          <p:cNvSpPr>
            <a:spLocks noGrp="1"/>
          </p:cNvSpPr>
          <p:nvPr>
            <p:ph type="subTitle" idx="1"/>
          </p:nvPr>
        </p:nvSpPr>
        <p:spPr>
          <a:xfrm>
            <a:off x="552450" y="3657600"/>
            <a:ext cx="3224420" cy="1143000"/>
          </a:xfrm>
        </p:spPr>
        <p:txBody>
          <a:bodyPr/>
          <a:lstStyle/>
          <a:p>
            <a:r>
              <a:rPr lang="en-US" dirty="0" smtClean="0"/>
              <a:t>AN OVERVIEW OF COMPUTATIONAL COMPLEXITY</a:t>
            </a:r>
            <a:endParaRPr lang="en-US" dirty="0"/>
          </a:p>
        </p:txBody>
      </p:sp>
    </p:spTree>
    <p:extLst>
      <p:ext uri="{BB962C8B-B14F-4D97-AF65-F5344CB8AC3E}">
        <p14:creationId xmlns:p14="http://schemas.microsoft.com/office/powerpoint/2010/main" val="2403031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03" y="278630"/>
            <a:ext cx="7988092" cy="1033336"/>
          </a:xfrm>
        </p:spPr>
        <p:txBody>
          <a:bodyPr>
            <a:normAutofit fontScale="90000"/>
          </a:bodyPr>
          <a:lstStyle/>
          <a:p>
            <a:r>
              <a:rPr lang="en-US" b="1" dirty="0" smtClean="0">
                <a:solidFill>
                  <a:schemeClr val="accent5">
                    <a:lumMod val="50000"/>
                  </a:schemeClr>
                </a:solidFill>
              </a:rPr>
              <a:t>The Relationship Between P and NP</a:t>
            </a:r>
            <a:endParaRPr lang="en-US" b="1" dirty="0">
              <a:solidFill>
                <a:schemeClr val="accent5">
                  <a:lumMod val="50000"/>
                </a:schemeClr>
              </a:solidFill>
            </a:endParaRPr>
          </a:p>
        </p:txBody>
      </p:sp>
      <p:sp>
        <p:nvSpPr>
          <p:cNvPr id="3" name="Content Placeholder 2"/>
          <p:cNvSpPr>
            <a:spLocks noGrp="1"/>
          </p:cNvSpPr>
          <p:nvPr>
            <p:ph idx="1"/>
          </p:nvPr>
        </p:nvSpPr>
        <p:spPr>
          <a:xfrm>
            <a:off x="479503" y="1434353"/>
            <a:ext cx="7988092" cy="4751295"/>
          </a:xfrm>
        </p:spPr>
        <p:txBody>
          <a:bodyPr>
            <a:normAutofit lnSpcReduction="10000"/>
          </a:bodyPr>
          <a:lstStyle/>
          <a:p>
            <a:r>
              <a:rPr lang="en-US" altLang="en-US" dirty="0"/>
              <a:t>Obviously, </a:t>
            </a:r>
            <a:r>
              <a:rPr lang="en-US" altLang="en-US" dirty="0" smtClean="0"/>
              <a:t>P </a:t>
            </a:r>
            <a:r>
              <a:rPr lang="en-US" altLang="en-US" dirty="0">
                <a:sym typeface="Symbol" panose="05050102010706020507" pitchFamily="18" charset="2"/>
              </a:rPr>
              <a:t> NP</a:t>
            </a:r>
          </a:p>
          <a:p>
            <a:r>
              <a:rPr lang="en-US" dirty="0" smtClean="0"/>
              <a:t>What is not known is whether P is a proper subset of NP, in other words,</a:t>
            </a:r>
          </a:p>
          <a:p>
            <a:pPr marL="0" indent="0">
              <a:buNone/>
            </a:pPr>
            <a:r>
              <a:rPr lang="en-US" dirty="0" smtClean="0"/>
              <a:t>	is </a:t>
            </a:r>
            <a:r>
              <a:rPr lang="en-US" altLang="en-US" dirty="0">
                <a:solidFill>
                  <a:schemeClr val="accent5">
                    <a:lumMod val="75000"/>
                  </a:schemeClr>
                </a:solidFill>
              </a:rPr>
              <a:t>P </a:t>
            </a:r>
            <a:r>
              <a:rPr lang="en-US" altLang="en-US" dirty="0">
                <a:solidFill>
                  <a:schemeClr val="accent5">
                    <a:lumMod val="75000"/>
                  </a:schemeClr>
                </a:solidFill>
                <a:sym typeface="Symbol" panose="05050102010706020507" pitchFamily="18" charset="2"/>
              </a:rPr>
              <a:t>  NP  </a:t>
            </a:r>
            <a:r>
              <a:rPr lang="en-US" altLang="en-US" dirty="0">
                <a:sym typeface="Symbol" panose="05050102010706020507" pitchFamily="18" charset="2"/>
              </a:rPr>
              <a:t>or</a:t>
            </a:r>
            <a:r>
              <a:rPr lang="en-US" altLang="en-US" dirty="0">
                <a:solidFill>
                  <a:schemeClr val="accent5">
                    <a:lumMod val="75000"/>
                  </a:schemeClr>
                </a:solidFill>
                <a:sym typeface="Symbol" panose="05050102010706020507" pitchFamily="18" charset="2"/>
              </a:rPr>
              <a:t>  </a:t>
            </a:r>
            <a:r>
              <a:rPr lang="en-US" altLang="en-US" dirty="0">
                <a:solidFill>
                  <a:schemeClr val="accent5">
                    <a:lumMod val="75000"/>
                  </a:schemeClr>
                </a:solidFill>
              </a:rPr>
              <a:t>P </a:t>
            </a:r>
            <a:r>
              <a:rPr lang="en-US" altLang="en-US" dirty="0">
                <a:solidFill>
                  <a:schemeClr val="accent5">
                    <a:lumMod val="75000"/>
                  </a:schemeClr>
                </a:solidFill>
                <a:sym typeface="Symbol" panose="05050102010706020507" pitchFamily="18" charset="2"/>
              </a:rPr>
              <a:t>=  </a:t>
            </a:r>
            <a:r>
              <a:rPr lang="en-US" altLang="en-US" dirty="0" smtClean="0">
                <a:solidFill>
                  <a:schemeClr val="accent5">
                    <a:lumMod val="75000"/>
                  </a:schemeClr>
                </a:solidFill>
                <a:sym typeface="Symbol" panose="05050102010706020507" pitchFamily="18" charset="2"/>
              </a:rPr>
              <a:t>NP</a:t>
            </a:r>
            <a:r>
              <a:rPr lang="en-US" altLang="en-US" dirty="0" smtClean="0">
                <a:sym typeface="Symbol" panose="05050102010706020507" pitchFamily="18" charset="2"/>
              </a:rPr>
              <a:t>?</a:t>
            </a:r>
            <a:endParaRPr lang="en-US" dirty="0" smtClean="0"/>
          </a:p>
          <a:p>
            <a:r>
              <a:rPr lang="en-US" dirty="0" smtClean="0"/>
              <a:t>While it is generally believed that there are languages in NP which are not in P, no one has yet found a conclusive example</a:t>
            </a:r>
          </a:p>
          <a:p>
            <a:r>
              <a:rPr lang="en-US" dirty="0" smtClean="0"/>
              <a:t>Because of its significance on the feasibility of certain computations, this question remains </a:t>
            </a:r>
            <a:r>
              <a:rPr lang="en-US" i="1" dirty="0" smtClean="0"/>
              <a:t>the most fundamental unresolved problem in theoretical computer science</a:t>
            </a:r>
          </a:p>
          <a:p>
            <a:endParaRPr lang="en-US" dirty="0" smtClean="0"/>
          </a:p>
          <a:p>
            <a:endParaRPr lang="en-US" dirty="0" smtClean="0"/>
          </a:p>
        </p:txBody>
      </p:sp>
    </p:spTree>
    <p:extLst>
      <p:ext uri="{BB962C8B-B14F-4D97-AF65-F5344CB8AC3E}">
        <p14:creationId xmlns:p14="http://schemas.microsoft.com/office/powerpoint/2010/main" val="3200725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03" y="278630"/>
            <a:ext cx="7988092" cy="1033336"/>
          </a:xfrm>
        </p:spPr>
        <p:txBody>
          <a:bodyPr>
            <a:normAutofit/>
          </a:bodyPr>
          <a:lstStyle/>
          <a:p>
            <a:r>
              <a:rPr lang="en-US" b="1" dirty="0" smtClean="0">
                <a:solidFill>
                  <a:schemeClr val="accent5">
                    <a:lumMod val="50000"/>
                  </a:schemeClr>
                </a:solidFill>
              </a:rPr>
              <a:t>Intractability</a:t>
            </a:r>
            <a:endParaRPr lang="en-US" b="1" dirty="0">
              <a:solidFill>
                <a:schemeClr val="accent5">
                  <a:lumMod val="50000"/>
                </a:schemeClr>
              </a:solidFill>
            </a:endParaRPr>
          </a:p>
        </p:txBody>
      </p:sp>
      <p:sp>
        <p:nvSpPr>
          <p:cNvPr id="3" name="Content Placeholder 2"/>
          <p:cNvSpPr>
            <a:spLocks noGrp="1"/>
          </p:cNvSpPr>
          <p:nvPr>
            <p:ph idx="1"/>
          </p:nvPr>
        </p:nvSpPr>
        <p:spPr>
          <a:xfrm>
            <a:off x="479503" y="1434353"/>
            <a:ext cx="7988092" cy="4751295"/>
          </a:xfrm>
        </p:spPr>
        <p:txBody>
          <a:bodyPr>
            <a:normAutofit/>
          </a:bodyPr>
          <a:lstStyle/>
          <a:p>
            <a:r>
              <a:rPr lang="en-US" altLang="en-US" dirty="0" smtClean="0"/>
              <a:t>A problem is </a:t>
            </a:r>
            <a:r>
              <a:rPr lang="en-US" altLang="en-US" i="1" dirty="0" smtClean="0"/>
              <a:t>intractable</a:t>
            </a:r>
            <a:r>
              <a:rPr lang="en-US" altLang="en-US" dirty="0" smtClean="0"/>
              <a:t> if it has such high resource requirements that practical solutions are unrealistic, although the problem may be computable in principle </a:t>
            </a:r>
            <a:endParaRPr lang="en-US" altLang="en-US" dirty="0">
              <a:sym typeface="Symbol" panose="05050102010706020507" pitchFamily="18" charset="2"/>
            </a:endParaRPr>
          </a:p>
          <a:p>
            <a:r>
              <a:rPr lang="en-US" dirty="0" smtClean="0"/>
              <a:t>Algorithms for solving intractable problems consume an extraordinary amount of time for nontrivial values of n on any computer available now or in the foreseeable future</a:t>
            </a:r>
          </a:p>
          <a:p>
            <a:r>
              <a:rPr lang="en-US" dirty="0" smtClean="0"/>
              <a:t>According to the </a:t>
            </a:r>
            <a:r>
              <a:rPr lang="en-US" i="1" dirty="0" smtClean="0"/>
              <a:t>Cook-Karp thesis</a:t>
            </a:r>
            <a:r>
              <a:rPr lang="en-US" dirty="0" smtClean="0"/>
              <a:t>, a problem in P is tractable, and one not in P is intractable</a:t>
            </a:r>
          </a:p>
          <a:p>
            <a:endParaRPr lang="en-US" dirty="0" smtClean="0"/>
          </a:p>
        </p:txBody>
      </p:sp>
    </p:spTree>
    <p:extLst>
      <p:ext uri="{BB962C8B-B14F-4D97-AF65-F5344CB8AC3E}">
        <p14:creationId xmlns:p14="http://schemas.microsoft.com/office/powerpoint/2010/main" val="1614658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02" y="400740"/>
            <a:ext cx="7988092" cy="1033336"/>
          </a:xfrm>
        </p:spPr>
        <p:txBody>
          <a:bodyPr>
            <a:normAutofit/>
          </a:bodyPr>
          <a:lstStyle/>
          <a:p>
            <a:r>
              <a:rPr lang="en-US" b="1" dirty="0" smtClean="0">
                <a:solidFill>
                  <a:schemeClr val="accent5">
                    <a:lumMod val="50000"/>
                  </a:schemeClr>
                </a:solidFill>
              </a:rPr>
              <a:t>Some NP Problems</a:t>
            </a:r>
            <a:endParaRPr lang="en-US" b="1" dirty="0">
              <a:solidFill>
                <a:schemeClr val="accent5">
                  <a:lumMod val="50000"/>
                </a:schemeClr>
              </a:solidFill>
            </a:endParaRPr>
          </a:p>
        </p:txBody>
      </p:sp>
      <p:sp>
        <p:nvSpPr>
          <p:cNvPr id="3" name="Content Placeholder 2"/>
          <p:cNvSpPr>
            <a:spLocks noGrp="1"/>
          </p:cNvSpPr>
          <p:nvPr>
            <p:ph idx="1"/>
          </p:nvPr>
        </p:nvSpPr>
        <p:spPr>
          <a:xfrm>
            <a:off x="479502" y="1434077"/>
            <a:ext cx="7785957" cy="4657806"/>
          </a:xfrm>
        </p:spPr>
        <p:txBody>
          <a:bodyPr>
            <a:normAutofit/>
          </a:bodyPr>
          <a:lstStyle/>
          <a:p>
            <a:r>
              <a:rPr lang="en-US" dirty="0" smtClean="0"/>
              <a:t>The following problems, among others, can be solved nondeterministically in polynomial time:</a:t>
            </a:r>
          </a:p>
          <a:p>
            <a:pPr lvl="1"/>
            <a:r>
              <a:rPr lang="en-US" dirty="0" smtClean="0"/>
              <a:t>The Satisfiability problem</a:t>
            </a:r>
          </a:p>
          <a:p>
            <a:pPr lvl="1"/>
            <a:r>
              <a:rPr lang="en-US" dirty="0" smtClean="0"/>
              <a:t>The Hamiltonian path problem: given an undirected graph with n vertices, find a simple path that passes through all the vertices</a:t>
            </a:r>
          </a:p>
          <a:p>
            <a:pPr lvl="1"/>
            <a:r>
              <a:rPr lang="en-US" dirty="0" smtClean="0"/>
              <a:t>The Clique </a:t>
            </a:r>
            <a:r>
              <a:rPr lang="en-US" dirty="0"/>
              <a:t>problem: given an undirected graph with n vertices, </a:t>
            </a:r>
            <a:r>
              <a:rPr lang="en-US" dirty="0" smtClean="0"/>
              <a:t>find a subset of k vertices such that there is an edge between every pair of vertices in the subset</a:t>
            </a:r>
          </a:p>
          <a:p>
            <a:r>
              <a:rPr lang="en-US" dirty="0" smtClean="0"/>
              <a:t>These problems have deterministic solutions with exponential time complexity, but no deterministic polynomial solution has been found</a:t>
            </a:r>
            <a:endParaRPr lang="en-US" dirty="0"/>
          </a:p>
          <a:p>
            <a:pPr lvl="1"/>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4110679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3151" y="278629"/>
            <a:ext cx="8517698" cy="1271391"/>
          </a:xfrm>
        </p:spPr>
        <p:txBody>
          <a:bodyPr>
            <a:normAutofit/>
          </a:bodyPr>
          <a:lstStyle/>
          <a:p>
            <a:r>
              <a:rPr lang="en-US" b="1" dirty="0" smtClean="0">
                <a:solidFill>
                  <a:schemeClr val="accent5">
                    <a:lumMod val="50000"/>
                  </a:schemeClr>
                </a:solidFill>
              </a:rPr>
              <a:t>Polynomial-Time Reduction</a:t>
            </a:r>
            <a:endParaRPr lang="en-US" b="1" dirty="0">
              <a:solidFill>
                <a:schemeClr val="accent5">
                  <a:lumMod val="50000"/>
                </a:schemeClr>
              </a:solidFill>
            </a:endParaRPr>
          </a:p>
        </p:txBody>
      </p:sp>
      <p:sp>
        <p:nvSpPr>
          <p:cNvPr id="3" name="Content Placeholder 2"/>
          <p:cNvSpPr>
            <a:spLocks noGrp="1"/>
          </p:cNvSpPr>
          <p:nvPr>
            <p:ph idx="1"/>
          </p:nvPr>
        </p:nvSpPr>
        <p:spPr>
          <a:xfrm>
            <a:off x="479500" y="1335741"/>
            <a:ext cx="8032903" cy="4927273"/>
          </a:xfrm>
        </p:spPr>
        <p:txBody>
          <a:bodyPr>
            <a:normAutofit lnSpcReduction="10000"/>
          </a:bodyPr>
          <a:lstStyle/>
          <a:p>
            <a:r>
              <a:rPr lang="en-US" sz="2600" dirty="0" smtClean="0"/>
              <a:t>Since NP problems have similar characteristics, it is convenient to determine if they can be reduced to each other</a:t>
            </a:r>
          </a:p>
          <a:p>
            <a:r>
              <a:rPr lang="en-US" sz="2600" dirty="0" smtClean="0">
                <a:sym typeface="Symbol" panose="05050102010706020507" pitchFamily="18" charset="2"/>
              </a:rPr>
              <a:t>A language L</a:t>
            </a:r>
            <a:r>
              <a:rPr lang="en-US" sz="2600" baseline="-25000" dirty="0" smtClean="0">
                <a:sym typeface="Symbol" panose="05050102010706020507" pitchFamily="18" charset="2"/>
              </a:rPr>
              <a:t>1 </a:t>
            </a:r>
            <a:r>
              <a:rPr lang="en-US" sz="2600" dirty="0" smtClean="0">
                <a:sym typeface="Symbol" panose="05050102010706020507" pitchFamily="18" charset="2"/>
              </a:rPr>
              <a:t>is </a:t>
            </a:r>
            <a:r>
              <a:rPr lang="en-US" sz="2600" i="1" dirty="0" smtClean="0">
                <a:sym typeface="Symbol" panose="05050102010706020507" pitchFamily="18" charset="2"/>
              </a:rPr>
              <a:t>polynomial-time reducible</a:t>
            </a:r>
            <a:r>
              <a:rPr lang="en-US" sz="2600" dirty="0" smtClean="0">
                <a:sym typeface="Symbol" panose="05050102010706020507" pitchFamily="18" charset="2"/>
              </a:rPr>
              <a:t> to another language L</a:t>
            </a:r>
            <a:r>
              <a:rPr lang="en-US" sz="2600" baseline="-25000" dirty="0" smtClean="0">
                <a:sym typeface="Symbol" panose="05050102010706020507" pitchFamily="18" charset="2"/>
              </a:rPr>
              <a:t>2 </a:t>
            </a:r>
            <a:r>
              <a:rPr lang="en-US" sz="2600" dirty="0" smtClean="0">
                <a:sym typeface="Symbol" panose="05050102010706020507" pitchFamily="18" charset="2"/>
              </a:rPr>
              <a:t>if there exists a deterministic Turing machine that can transform any string w</a:t>
            </a:r>
            <a:r>
              <a:rPr lang="en-US" sz="2600" baseline="-25000" dirty="0" smtClean="0">
                <a:sym typeface="Symbol" panose="05050102010706020507" pitchFamily="18" charset="2"/>
              </a:rPr>
              <a:t>1 </a:t>
            </a:r>
            <a:r>
              <a:rPr lang="en-US" sz="2600" dirty="0" smtClean="0">
                <a:sym typeface="Symbol" panose="05050102010706020507" pitchFamily="18" charset="2"/>
              </a:rPr>
              <a:t>in L</a:t>
            </a:r>
            <a:r>
              <a:rPr lang="en-US" sz="2600" baseline="-25000" dirty="0" smtClean="0">
                <a:sym typeface="Symbol" panose="05050102010706020507" pitchFamily="18" charset="2"/>
              </a:rPr>
              <a:t>1</a:t>
            </a:r>
            <a:r>
              <a:rPr lang="en-US" sz="2600" dirty="0" smtClean="0">
                <a:sym typeface="Symbol" panose="05050102010706020507" pitchFamily="18" charset="2"/>
              </a:rPr>
              <a:t> to a </a:t>
            </a:r>
            <a:r>
              <a:rPr lang="en-US" sz="2600" dirty="0">
                <a:sym typeface="Symbol" panose="05050102010706020507" pitchFamily="18" charset="2"/>
              </a:rPr>
              <a:t>string </a:t>
            </a:r>
            <a:r>
              <a:rPr lang="en-US" sz="2600" dirty="0" smtClean="0">
                <a:sym typeface="Symbol" panose="05050102010706020507" pitchFamily="18" charset="2"/>
              </a:rPr>
              <a:t>w</a:t>
            </a:r>
            <a:r>
              <a:rPr lang="en-US" sz="2600" baseline="-25000" dirty="0" smtClean="0">
                <a:sym typeface="Symbol" panose="05050102010706020507" pitchFamily="18" charset="2"/>
              </a:rPr>
              <a:t>2 </a:t>
            </a:r>
            <a:r>
              <a:rPr lang="en-US" sz="2600" dirty="0">
                <a:sym typeface="Symbol" panose="05050102010706020507" pitchFamily="18" charset="2"/>
              </a:rPr>
              <a:t>in </a:t>
            </a:r>
            <a:r>
              <a:rPr lang="en-US" sz="2600" dirty="0" smtClean="0">
                <a:sym typeface="Symbol" panose="05050102010706020507" pitchFamily="18" charset="2"/>
              </a:rPr>
              <a:t>L</a:t>
            </a:r>
            <a:r>
              <a:rPr lang="en-US" sz="2600" baseline="-25000" dirty="0" smtClean="0">
                <a:sym typeface="Symbol" panose="05050102010706020507" pitchFamily="18" charset="2"/>
              </a:rPr>
              <a:t>2</a:t>
            </a:r>
            <a:r>
              <a:rPr lang="en-US" sz="2600" dirty="0" smtClean="0">
                <a:sym typeface="Symbol" panose="05050102010706020507" pitchFamily="18" charset="2"/>
              </a:rPr>
              <a:t> so that</a:t>
            </a:r>
            <a:r>
              <a:rPr lang="en-US" sz="2600" baseline="-25000" dirty="0" smtClean="0">
                <a:sym typeface="Symbol" panose="05050102010706020507" pitchFamily="18" charset="2"/>
              </a:rPr>
              <a:t> </a:t>
            </a:r>
            <a:endParaRPr lang="en-US" sz="2600" dirty="0" smtClean="0">
              <a:sym typeface="Symbol" panose="05050102010706020507" pitchFamily="18" charset="2"/>
            </a:endParaRPr>
          </a:p>
          <a:p>
            <a:pPr lvl="1"/>
            <a:r>
              <a:rPr lang="en-US" sz="2200" dirty="0" smtClean="0">
                <a:sym typeface="Symbol" panose="05050102010706020507" pitchFamily="18" charset="2"/>
              </a:rPr>
              <a:t>The transformation can be completed in polynomial time, and</a:t>
            </a:r>
          </a:p>
          <a:p>
            <a:pPr lvl="1"/>
            <a:r>
              <a:rPr lang="en-US" sz="2200" dirty="0">
                <a:sym typeface="Symbol" panose="05050102010706020507" pitchFamily="18" charset="2"/>
              </a:rPr>
              <a:t>w</a:t>
            </a:r>
            <a:r>
              <a:rPr lang="en-US" sz="2200" baseline="-25000" dirty="0">
                <a:sym typeface="Symbol" panose="05050102010706020507" pitchFamily="18" charset="2"/>
              </a:rPr>
              <a:t>1 </a:t>
            </a:r>
            <a:r>
              <a:rPr lang="en-US" sz="2200" dirty="0" smtClean="0">
                <a:sym typeface="Symbol" panose="05050102010706020507" pitchFamily="18" charset="2"/>
              </a:rPr>
              <a:t>is in L</a:t>
            </a:r>
            <a:r>
              <a:rPr lang="en-US" sz="2200" baseline="-25000" dirty="0" smtClean="0">
                <a:sym typeface="Symbol" panose="05050102010706020507" pitchFamily="18" charset="2"/>
              </a:rPr>
              <a:t>1</a:t>
            </a:r>
            <a:r>
              <a:rPr lang="en-US" sz="2200" dirty="0" smtClean="0">
                <a:sym typeface="Symbol" panose="05050102010706020507" pitchFamily="18" charset="2"/>
              </a:rPr>
              <a:t> if and only if </a:t>
            </a:r>
            <a:r>
              <a:rPr lang="en-US" sz="2200" dirty="0">
                <a:sym typeface="Symbol" panose="05050102010706020507" pitchFamily="18" charset="2"/>
              </a:rPr>
              <a:t>w</a:t>
            </a:r>
            <a:r>
              <a:rPr lang="en-US" sz="2200" baseline="-25000" dirty="0">
                <a:sym typeface="Symbol" panose="05050102010706020507" pitchFamily="18" charset="2"/>
              </a:rPr>
              <a:t>2 </a:t>
            </a:r>
            <a:r>
              <a:rPr lang="en-US" sz="2200" dirty="0" smtClean="0">
                <a:sym typeface="Symbol" panose="05050102010706020507" pitchFamily="18" charset="2"/>
              </a:rPr>
              <a:t>is in </a:t>
            </a:r>
            <a:r>
              <a:rPr lang="en-US" sz="2200" dirty="0">
                <a:sym typeface="Symbol" panose="05050102010706020507" pitchFamily="18" charset="2"/>
              </a:rPr>
              <a:t>L</a:t>
            </a:r>
            <a:r>
              <a:rPr lang="en-US" sz="2200" baseline="-25000" dirty="0">
                <a:sym typeface="Symbol" panose="05050102010706020507" pitchFamily="18" charset="2"/>
              </a:rPr>
              <a:t>2</a:t>
            </a:r>
            <a:endParaRPr lang="en-US" sz="2200" dirty="0" smtClean="0">
              <a:sym typeface="Symbol" panose="05050102010706020507" pitchFamily="18" charset="2"/>
            </a:endParaRPr>
          </a:p>
          <a:p>
            <a:r>
              <a:rPr lang="en-US" sz="2600" dirty="0" smtClean="0"/>
              <a:t>Consider 3SAT, a modified version of the SAT problem in which each clause can have at most three literals; as shown in Examples 14.9 and 14.10,</a:t>
            </a:r>
          </a:p>
          <a:p>
            <a:pPr lvl="1"/>
            <a:r>
              <a:rPr lang="en-US" sz="2200" dirty="0" smtClean="0"/>
              <a:t>The SAT problem is polynomial-time reducible to 3SAT</a:t>
            </a:r>
          </a:p>
          <a:p>
            <a:pPr lvl="1"/>
            <a:r>
              <a:rPr lang="en-US" sz="2200" dirty="0" smtClean="0"/>
              <a:t>The </a:t>
            </a:r>
            <a:r>
              <a:rPr lang="en-US" sz="2200" dirty="0"/>
              <a:t>3SAT problem is polynomial-time reducible to </a:t>
            </a:r>
            <a:r>
              <a:rPr lang="en-US" sz="2200" dirty="0" smtClean="0"/>
              <a:t>CLIQUE</a:t>
            </a:r>
          </a:p>
        </p:txBody>
      </p:sp>
    </p:spTree>
    <p:extLst>
      <p:ext uri="{BB962C8B-B14F-4D97-AF65-F5344CB8AC3E}">
        <p14:creationId xmlns:p14="http://schemas.microsoft.com/office/powerpoint/2010/main" val="2771844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02" y="400740"/>
            <a:ext cx="7988092" cy="1033336"/>
          </a:xfrm>
        </p:spPr>
        <p:txBody>
          <a:bodyPr>
            <a:normAutofit/>
          </a:bodyPr>
          <a:lstStyle/>
          <a:p>
            <a:r>
              <a:rPr lang="en-US" b="1" dirty="0" smtClean="0">
                <a:solidFill>
                  <a:schemeClr val="accent5">
                    <a:lumMod val="50000"/>
                  </a:schemeClr>
                </a:solidFill>
              </a:rPr>
              <a:t>NP-Completeness</a:t>
            </a:r>
            <a:endParaRPr lang="en-US" b="1" dirty="0">
              <a:solidFill>
                <a:schemeClr val="accent5">
                  <a:lumMod val="50000"/>
                </a:schemeClr>
              </a:solidFill>
            </a:endParaRPr>
          </a:p>
        </p:txBody>
      </p:sp>
      <p:sp>
        <p:nvSpPr>
          <p:cNvPr id="3" name="Content Placeholder 2"/>
          <p:cNvSpPr>
            <a:spLocks noGrp="1"/>
          </p:cNvSpPr>
          <p:nvPr>
            <p:ph idx="1"/>
          </p:nvPr>
        </p:nvSpPr>
        <p:spPr>
          <a:xfrm>
            <a:off x="479502" y="1434077"/>
            <a:ext cx="7785957" cy="4657806"/>
          </a:xfrm>
        </p:spPr>
        <p:txBody>
          <a:bodyPr>
            <a:normAutofit lnSpcReduction="10000"/>
          </a:bodyPr>
          <a:lstStyle/>
          <a:p>
            <a:r>
              <a:rPr lang="en-US" dirty="0" smtClean="0"/>
              <a:t>Some problems have been identified as being as complex as any other problem in NP</a:t>
            </a:r>
          </a:p>
          <a:p>
            <a:r>
              <a:rPr lang="en-US" dirty="0" smtClean="0"/>
              <a:t>A language (or problem) L is </a:t>
            </a:r>
            <a:r>
              <a:rPr lang="en-US" i="1" dirty="0" smtClean="0"/>
              <a:t>NP-complete </a:t>
            </a:r>
            <a:r>
              <a:rPr lang="en-US" dirty="0" smtClean="0"/>
              <a:t>if</a:t>
            </a:r>
            <a:endParaRPr lang="en-US" i="1" dirty="0" smtClean="0"/>
          </a:p>
          <a:p>
            <a:pPr lvl="1"/>
            <a:r>
              <a:rPr lang="en-US" dirty="0" smtClean="0"/>
              <a:t>L is in NP, and</a:t>
            </a:r>
          </a:p>
          <a:p>
            <a:pPr lvl="1"/>
            <a:r>
              <a:rPr lang="en-US" dirty="0" smtClean="0"/>
              <a:t>Every problem in NP is polynomial-time reducible to L</a:t>
            </a:r>
          </a:p>
          <a:p>
            <a:r>
              <a:rPr lang="en-US" dirty="0" smtClean="0"/>
              <a:t>As stated in Theorem 14.5, the Satisfiability Problem is NP-complete</a:t>
            </a:r>
          </a:p>
          <a:p>
            <a:r>
              <a:rPr lang="en-US" dirty="0" smtClean="0"/>
              <a:t>This definition is very significant because, if a deterministic polynomial-time algorithm is found for any NP-complete problem, then every language in NP is also in P</a:t>
            </a:r>
            <a:endParaRPr lang="en-US" dirty="0"/>
          </a:p>
          <a:p>
            <a:pPr lvl="1"/>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40965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3151" y="278629"/>
            <a:ext cx="8517698" cy="1031697"/>
          </a:xfrm>
        </p:spPr>
        <p:txBody>
          <a:bodyPr>
            <a:normAutofit/>
          </a:bodyPr>
          <a:lstStyle/>
          <a:p>
            <a:r>
              <a:rPr lang="en-US" b="1" dirty="0" smtClean="0">
                <a:solidFill>
                  <a:schemeClr val="accent5">
                    <a:lumMod val="50000"/>
                  </a:schemeClr>
                </a:solidFill>
              </a:rPr>
              <a:t>An Open Question: P = NP?</a:t>
            </a:r>
            <a:endParaRPr lang="en-US" b="1" dirty="0">
              <a:solidFill>
                <a:schemeClr val="accent5">
                  <a:lumMod val="50000"/>
                </a:schemeClr>
              </a:solidFill>
            </a:endParaRPr>
          </a:p>
        </p:txBody>
      </p:sp>
      <p:sp>
        <p:nvSpPr>
          <p:cNvPr id="3" name="Content Placeholder 2"/>
          <p:cNvSpPr>
            <a:spLocks noGrp="1"/>
          </p:cNvSpPr>
          <p:nvPr>
            <p:ph idx="1"/>
          </p:nvPr>
        </p:nvSpPr>
        <p:spPr>
          <a:xfrm>
            <a:off x="479502" y="1395167"/>
            <a:ext cx="7486148" cy="4867847"/>
          </a:xfrm>
        </p:spPr>
        <p:txBody>
          <a:bodyPr>
            <a:normAutofit fontScale="92500" lnSpcReduction="10000"/>
          </a:bodyPr>
          <a:lstStyle/>
          <a:p>
            <a:r>
              <a:rPr lang="en-US" dirty="0" smtClean="0"/>
              <a:t>Computer scientists continue to look for an efficient (deterministic, polynomial-time) algorithm that can be applied to all NP problems, therefore concluding that P = NP</a:t>
            </a:r>
          </a:p>
          <a:p>
            <a:r>
              <a:rPr lang="en-US" dirty="0" smtClean="0"/>
              <a:t>On the other hand, if a proof is found that any of the NP-complete problems is intractable, then we can conclude that P </a:t>
            </a:r>
            <a:r>
              <a:rPr lang="en-US" dirty="0" smtClean="0">
                <a:sym typeface="Symbol" panose="05050102010706020507" pitchFamily="18" charset="2"/>
              </a:rPr>
              <a:t> </a:t>
            </a:r>
            <a:r>
              <a:rPr lang="en-US" dirty="0" smtClean="0"/>
              <a:t>NP and that many interesting problems are not practically solvable</a:t>
            </a:r>
          </a:p>
          <a:p>
            <a:r>
              <a:rPr lang="en-US" dirty="0" smtClean="0"/>
              <a:t>In spite of our best efforts, no efficient algorithm has been found for any NP-complete problem, so our conjecture is that P </a:t>
            </a:r>
            <a:r>
              <a:rPr lang="en-US" dirty="0" smtClean="0">
                <a:sym typeface="Symbol" panose="05050102010706020507" pitchFamily="18" charset="2"/>
              </a:rPr>
              <a:t></a:t>
            </a:r>
            <a:r>
              <a:rPr lang="en-US" dirty="0" smtClean="0"/>
              <a:t>  NP</a:t>
            </a:r>
          </a:p>
          <a:p>
            <a:r>
              <a:rPr lang="en-US" dirty="0" smtClean="0"/>
              <a:t>However, until a proof is found, </a:t>
            </a:r>
            <a:r>
              <a:rPr lang="en-US" i="1" dirty="0" smtClean="0"/>
              <a:t>P = NP? remains the fundamental open question in complexity theory</a:t>
            </a:r>
          </a:p>
          <a:p>
            <a:endParaRPr lang="en-US" dirty="0" smtClean="0"/>
          </a:p>
          <a:p>
            <a:pPr marL="0" indent="0">
              <a:buNone/>
            </a:pPr>
            <a:endParaRPr lang="en-US" sz="2400" dirty="0" smtClean="0"/>
          </a:p>
          <a:p>
            <a:pPr marL="0" indent="0">
              <a:buNone/>
            </a:pPr>
            <a:endParaRPr lang="en-US" sz="2400"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3185119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2234" y="365127"/>
            <a:ext cx="8608742" cy="1229498"/>
          </a:xfrm>
        </p:spPr>
        <p:txBody>
          <a:bodyPr>
            <a:normAutofit fontScale="90000"/>
          </a:bodyPr>
          <a:lstStyle/>
          <a:p>
            <a:r>
              <a:rPr lang="en-US" b="1" dirty="0">
                <a:solidFill>
                  <a:schemeClr val="accent5">
                    <a:lumMod val="50000"/>
                  </a:schemeClr>
                </a:solidFill>
              </a:rPr>
              <a:t>Learning </a:t>
            </a:r>
            <a:r>
              <a:rPr lang="en-US" b="1" dirty="0" smtClean="0">
                <a:solidFill>
                  <a:schemeClr val="accent5">
                    <a:lumMod val="50000"/>
                  </a:schemeClr>
                </a:solidFill>
              </a:rPr>
              <a:t>Objectives</a:t>
            </a:r>
            <a:br>
              <a:rPr lang="en-US" b="1" dirty="0" smtClean="0">
                <a:solidFill>
                  <a:schemeClr val="accent5">
                    <a:lumMod val="50000"/>
                  </a:schemeClr>
                </a:solidFill>
              </a:rPr>
            </a:br>
            <a:r>
              <a:rPr lang="en-US" sz="3100" b="1" i="1" dirty="0" smtClean="0">
                <a:solidFill>
                  <a:schemeClr val="accent5">
                    <a:lumMod val="50000"/>
                  </a:schemeClr>
                </a:solidFill>
              </a:rPr>
              <a:t>At the conclusion of the chapter, the student will be able to:</a:t>
            </a:r>
            <a:endParaRPr lang="en-US" sz="3100" b="1" i="1" dirty="0">
              <a:solidFill>
                <a:schemeClr val="accent5">
                  <a:lumMod val="50000"/>
                </a:schemeClr>
              </a:solidFill>
            </a:endParaRPr>
          </a:p>
        </p:txBody>
      </p:sp>
      <p:sp>
        <p:nvSpPr>
          <p:cNvPr id="3" name="Content Placeholder 2"/>
          <p:cNvSpPr>
            <a:spLocks noGrp="1"/>
          </p:cNvSpPr>
          <p:nvPr>
            <p:ph idx="1"/>
          </p:nvPr>
        </p:nvSpPr>
        <p:spPr>
          <a:xfrm>
            <a:off x="578545" y="1594626"/>
            <a:ext cx="7886700" cy="4405342"/>
          </a:xfrm>
        </p:spPr>
        <p:txBody>
          <a:bodyPr>
            <a:normAutofit fontScale="85000" lnSpcReduction="20000"/>
          </a:bodyPr>
          <a:lstStyle/>
          <a:p>
            <a:r>
              <a:rPr lang="en-US" dirty="0" smtClean="0"/>
              <a:t>Explain the concept of computational complexity as it relates to Turing machines</a:t>
            </a:r>
          </a:p>
          <a:p>
            <a:r>
              <a:rPr lang="en-US" dirty="0" smtClean="0"/>
              <a:t>Describe deterministic and nondeterministic solutions to the SAT problem</a:t>
            </a:r>
          </a:p>
          <a:p>
            <a:r>
              <a:rPr lang="en-US" dirty="0" smtClean="0"/>
              <a:t>Determine if a Boolean expression in CNF is satisfiable</a:t>
            </a:r>
          </a:p>
          <a:p>
            <a:r>
              <a:rPr lang="en-US" dirty="0" smtClean="0"/>
              <a:t>Describe the efficiency of standard Turing machines that simulate two-tape machines and of those that simulate nondeterministic machines</a:t>
            </a:r>
          </a:p>
          <a:p>
            <a:r>
              <a:rPr lang="en-US" dirty="0" smtClean="0"/>
              <a:t>Define the complexity classes P and NP, as well as the relationship between P and NP</a:t>
            </a:r>
          </a:p>
          <a:p>
            <a:r>
              <a:rPr lang="en-US" dirty="0" smtClean="0"/>
              <a:t>Explain the concepts of intractability and NP-completeness</a:t>
            </a:r>
          </a:p>
          <a:p>
            <a:r>
              <a:rPr lang="en-US" dirty="0" smtClean="0"/>
              <a:t>List some well-known NP-complete problems</a:t>
            </a:r>
          </a:p>
          <a:p>
            <a:r>
              <a:rPr lang="en-US" dirty="0" smtClean="0"/>
              <a:t>Discuss the significance and status of the P = NP? question</a:t>
            </a:r>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51800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03" y="278629"/>
            <a:ext cx="7649890" cy="1062491"/>
          </a:xfrm>
        </p:spPr>
        <p:txBody>
          <a:bodyPr>
            <a:normAutofit/>
          </a:bodyPr>
          <a:lstStyle/>
          <a:p>
            <a:r>
              <a:rPr lang="en-US" b="1" dirty="0" smtClean="0">
                <a:solidFill>
                  <a:schemeClr val="accent5">
                    <a:lumMod val="50000"/>
                  </a:schemeClr>
                </a:solidFill>
              </a:rPr>
              <a:t>Efficiency of Computation</a:t>
            </a:r>
            <a:endParaRPr lang="en-US" b="1" dirty="0">
              <a:solidFill>
                <a:schemeClr val="accent5">
                  <a:lumMod val="50000"/>
                </a:schemeClr>
              </a:solidFill>
            </a:endParaRPr>
          </a:p>
        </p:txBody>
      </p:sp>
      <p:sp>
        <p:nvSpPr>
          <p:cNvPr id="3" name="Content Placeholder 2"/>
          <p:cNvSpPr>
            <a:spLocks noGrp="1"/>
          </p:cNvSpPr>
          <p:nvPr>
            <p:ph idx="1"/>
          </p:nvPr>
        </p:nvSpPr>
        <p:spPr>
          <a:xfrm>
            <a:off x="479504" y="1341120"/>
            <a:ext cx="7649890" cy="4715123"/>
          </a:xfrm>
        </p:spPr>
        <p:txBody>
          <a:bodyPr>
            <a:normAutofit lnSpcReduction="10000"/>
          </a:bodyPr>
          <a:lstStyle/>
          <a:p>
            <a:r>
              <a:rPr lang="en-US" altLang="en-US" i="1" dirty="0" smtClean="0"/>
              <a:t>Computational complexity</a:t>
            </a:r>
            <a:r>
              <a:rPr lang="en-US" altLang="en-US" dirty="0" smtClean="0"/>
              <a:t> is the study of the efficiency of algorithms</a:t>
            </a:r>
          </a:p>
          <a:p>
            <a:r>
              <a:rPr lang="en-US" altLang="en-US" dirty="0" smtClean="0"/>
              <a:t>When studying the time requirements of an algorithm, the following assumptions are made:</a:t>
            </a:r>
          </a:p>
          <a:p>
            <a:pPr lvl="1"/>
            <a:r>
              <a:rPr lang="en-US" altLang="en-US" dirty="0"/>
              <a:t>T</a:t>
            </a:r>
            <a:r>
              <a:rPr lang="en-US" altLang="en-US" dirty="0" smtClean="0"/>
              <a:t>he algorithm will be modeled by a Turing machine</a:t>
            </a:r>
          </a:p>
          <a:p>
            <a:pPr lvl="1"/>
            <a:r>
              <a:rPr lang="en-US" altLang="en-US" dirty="0" smtClean="0"/>
              <a:t>The size of the problem will be denoted by n</a:t>
            </a:r>
          </a:p>
          <a:p>
            <a:pPr lvl="1"/>
            <a:r>
              <a:rPr lang="en-US" altLang="en-US" dirty="0" smtClean="0"/>
              <a:t>When analyzing an algorithm, the focus is on its general behavior, particularly as the size of the problem increases</a:t>
            </a:r>
          </a:p>
          <a:p>
            <a:r>
              <a:rPr lang="en-US" altLang="en-US" dirty="0" smtClean="0"/>
              <a:t>A computation has time-complexity </a:t>
            </a:r>
            <a:r>
              <a:rPr lang="en-US" altLang="en-US" i="1" dirty="0" smtClean="0"/>
              <a:t>T(n)</a:t>
            </a:r>
            <a:r>
              <a:rPr lang="en-US" altLang="en-US" dirty="0" smtClean="0"/>
              <a:t> if it can be completed in no more than T(n) moves on some Turing machine</a:t>
            </a:r>
          </a:p>
          <a:p>
            <a:endParaRPr lang="en-US" altLang="en-US" dirty="0" smtClean="0"/>
          </a:p>
        </p:txBody>
      </p:sp>
    </p:spTree>
    <p:extLst>
      <p:ext uri="{BB962C8B-B14F-4D97-AF65-F5344CB8AC3E}">
        <p14:creationId xmlns:p14="http://schemas.microsoft.com/office/powerpoint/2010/main" val="3968602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03" y="278629"/>
            <a:ext cx="7988092" cy="1271391"/>
          </a:xfrm>
        </p:spPr>
        <p:txBody>
          <a:bodyPr>
            <a:normAutofit fontScale="90000"/>
          </a:bodyPr>
          <a:lstStyle/>
          <a:p>
            <a:r>
              <a:rPr lang="en-US" b="1" dirty="0" smtClean="0">
                <a:solidFill>
                  <a:schemeClr val="accent5">
                    <a:lumMod val="50000"/>
                  </a:schemeClr>
                </a:solidFill>
              </a:rPr>
              <a:t>Turing Machine Models and Complexity</a:t>
            </a:r>
            <a:endParaRPr lang="en-US" b="1" dirty="0">
              <a:solidFill>
                <a:schemeClr val="accent5">
                  <a:lumMod val="50000"/>
                </a:schemeClr>
              </a:solidFill>
            </a:endParaRPr>
          </a:p>
        </p:txBody>
      </p:sp>
      <p:sp>
        <p:nvSpPr>
          <p:cNvPr id="3" name="Content Placeholder 2"/>
          <p:cNvSpPr>
            <a:spLocks noGrp="1"/>
          </p:cNvSpPr>
          <p:nvPr>
            <p:ph idx="1"/>
          </p:nvPr>
        </p:nvSpPr>
        <p:spPr>
          <a:xfrm>
            <a:off x="479501" y="1550020"/>
            <a:ext cx="7988093" cy="4541862"/>
          </a:xfrm>
        </p:spPr>
        <p:txBody>
          <a:bodyPr>
            <a:normAutofit fontScale="92500"/>
          </a:bodyPr>
          <a:lstStyle/>
          <a:p>
            <a:r>
              <a:rPr lang="en-US" dirty="0" smtClean="0"/>
              <a:t>Although different models of Turing machines are equivalent, the efficiency of a computation can be affected by the number of tapes available and by whether it is deterministic or nondeterministic</a:t>
            </a:r>
          </a:p>
          <a:p>
            <a:r>
              <a:rPr lang="en-US" dirty="0" smtClean="0"/>
              <a:t>Consider the </a:t>
            </a:r>
            <a:r>
              <a:rPr lang="en-US" i="1" dirty="0"/>
              <a:t>S</a:t>
            </a:r>
            <a:r>
              <a:rPr lang="en-US" i="1" dirty="0" smtClean="0"/>
              <a:t>atisfiability </a:t>
            </a:r>
            <a:r>
              <a:rPr lang="en-US" i="1" dirty="0"/>
              <a:t>P</a:t>
            </a:r>
            <a:r>
              <a:rPr lang="en-US" i="1" dirty="0" smtClean="0"/>
              <a:t>roblem</a:t>
            </a:r>
            <a:r>
              <a:rPr lang="en-US" dirty="0" smtClean="0"/>
              <a:t> (SAT): given a Boolean expression e in conjunctive normal form, find an assignment of values to the variables so that e is true</a:t>
            </a:r>
          </a:p>
          <a:p>
            <a:r>
              <a:rPr lang="en-US" dirty="0" smtClean="0"/>
              <a:t>For example, the expression </a:t>
            </a:r>
            <a:r>
              <a:rPr lang="en-US" dirty="0" smtClean="0">
                <a:solidFill>
                  <a:schemeClr val="accent5">
                    <a:lumMod val="75000"/>
                  </a:schemeClr>
                </a:solidFill>
              </a:rPr>
              <a:t>e</a:t>
            </a:r>
            <a:r>
              <a:rPr lang="en-US" baseline="-25000" dirty="0">
                <a:solidFill>
                  <a:schemeClr val="accent5">
                    <a:lumMod val="75000"/>
                  </a:schemeClr>
                </a:solidFill>
              </a:rPr>
              <a:t>1</a:t>
            </a:r>
            <a:r>
              <a:rPr lang="en-US" dirty="0" smtClean="0">
                <a:solidFill>
                  <a:schemeClr val="accent5">
                    <a:lumMod val="75000"/>
                  </a:schemeClr>
                </a:solidFill>
              </a:rPr>
              <a:t> = (x</a:t>
            </a:r>
            <a:r>
              <a:rPr lang="en-US" baseline="-25000" dirty="0" smtClean="0">
                <a:solidFill>
                  <a:schemeClr val="accent5">
                    <a:lumMod val="75000"/>
                  </a:schemeClr>
                </a:solidFill>
              </a:rPr>
              <a:t>1</a:t>
            </a:r>
            <a:r>
              <a:rPr lang="en-US" dirty="0" smtClean="0">
                <a:solidFill>
                  <a:schemeClr val="accent5">
                    <a:lumMod val="75000"/>
                  </a:schemeClr>
                </a:solidFill>
              </a:rPr>
              <a:t>’ </a:t>
            </a:r>
            <a:r>
              <a:rPr lang="en-US" dirty="0" smtClean="0">
                <a:solidFill>
                  <a:schemeClr val="accent5">
                    <a:lumMod val="75000"/>
                  </a:schemeClr>
                </a:solidFill>
                <a:sym typeface="Symbol" panose="05050102010706020507" pitchFamily="18" charset="2"/>
              </a:rPr>
              <a:t></a:t>
            </a:r>
            <a:r>
              <a:rPr lang="en-US" baseline="-25000" dirty="0" smtClean="0">
                <a:solidFill>
                  <a:schemeClr val="accent5">
                    <a:lumMod val="75000"/>
                  </a:schemeClr>
                </a:solidFill>
                <a:sym typeface="Symbol" panose="05050102010706020507" pitchFamily="18" charset="2"/>
              </a:rPr>
              <a:t> </a:t>
            </a:r>
            <a:r>
              <a:rPr lang="en-US" dirty="0" smtClean="0">
                <a:solidFill>
                  <a:schemeClr val="accent5">
                    <a:lumMod val="75000"/>
                  </a:schemeClr>
                </a:solidFill>
              </a:rPr>
              <a:t>x</a:t>
            </a:r>
            <a:r>
              <a:rPr lang="en-US" baseline="-25000" dirty="0" smtClean="0">
                <a:solidFill>
                  <a:schemeClr val="accent5">
                    <a:lumMod val="75000"/>
                  </a:schemeClr>
                </a:solidFill>
              </a:rPr>
              <a:t>2</a:t>
            </a:r>
            <a:r>
              <a:rPr lang="en-US" dirty="0">
                <a:solidFill>
                  <a:schemeClr val="accent5">
                    <a:lumMod val="75000"/>
                  </a:schemeClr>
                </a:solidFill>
              </a:rPr>
              <a:t>) </a:t>
            </a:r>
            <a:r>
              <a:rPr lang="en-US" dirty="0">
                <a:solidFill>
                  <a:schemeClr val="accent5">
                    <a:lumMod val="75000"/>
                  </a:schemeClr>
                </a:solidFill>
                <a:sym typeface="Symbol" panose="05050102010706020507" pitchFamily="18" charset="2"/>
              </a:rPr>
              <a:t></a:t>
            </a:r>
            <a:r>
              <a:rPr lang="en-US" dirty="0" smtClean="0">
                <a:solidFill>
                  <a:schemeClr val="accent5">
                    <a:lumMod val="75000"/>
                  </a:schemeClr>
                </a:solidFill>
              </a:rPr>
              <a:t> </a:t>
            </a:r>
            <a:r>
              <a:rPr lang="en-US" dirty="0">
                <a:solidFill>
                  <a:schemeClr val="accent5">
                    <a:lumMod val="75000"/>
                  </a:schemeClr>
                </a:solidFill>
              </a:rPr>
              <a:t>(</a:t>
            </a:r>
            <a:r>
              <a:rPr lang="en-US" dirty="0" smtClean="0">
                <a:solidFill>
                  <a:schemeClr val="accent5">
                    <a:lumMod val="75000"/>
                  </a:schemeClr>
                </a:solidFill>
              </a:rPr>
              <a:t>x</a:t>
            </a:r>
            <a:r>
              <a:rPr lang="en-US" baseline="-25000" dirty="0" smtClean="0">
                <a:solidFill>
                  <a:schemeClr val="accent5">
                    <a:lumMod val="75000"/>
                  </a:schemeClr>
                </a:solidFill>
              </a:rPr>
              <a:t>1 </a:t>
            </a:r>
            <a:r>
              <a:rPr lang="en-US" dirty="0" smtClean="0">
                <a:solidFill>
                  <a:schemeClr val="accent5">
                    <a:lumMod val="75000"/>
                  </a:schemeClr>
                </a:solidFill>
                <a:sym typeface="Symbol" panose="05050102010706020507" pitchFamily="18" charset="2"/>
              </a:rPr>
              <a:t></a:t>
            </a:r>
            <a:r>
              <a:rPr lang="en-US" baseline="-25000" dirty="0" smtClean="0">
                <a:solidFill>
                  <a:schemeClr val="accent5">
                    <a:lumMod val="75000"/>
                  </a:schemeClr>
                </a:solidFill>
              </a:rPr>
              <a:t> </a:t>
            </a:r>
            <a:r>
              <a:rPr lang="en-US" dirty="0" smtClean="0">
                <a:solidFill>
                  <a:schemeClr val="accent5">
                    <a:lumMod val="75000"/>
                  </a:schemeClr>
                </a:solidFill>
              </a:rPr>
              <a:t>x</a:t>
            </a:r>
            <a:r>
              <a:rPr lang="en-US" baseline="-25000" dirty="0" smtClean="0">
                <a:solidFill>
                  <a:schemeClr val="accent5">
                    <a:lumMod val="75000"/>
                  </a:schemeClr>
                </a:solidFill>
              </a:rPr>
              <a:t>3</a:t>
            </a:r>
            <a:r>
              <a:rPr lang="en-US" dirty="0" smtClean="0">
                <a:solidFill>
                  <a:schemeClr val="accent5">
                    <a:lumMod val="75000"/>
                  </a:schemeClr>
                </a:solidFill>
              </a:rPr>
              <a:t>) </a:t>
            </a:r>
            <a:r>
              <a:rPr lang="en-US" dirty="0" smtClean="0"/>
              <a:t>is true when x</a:t>
            </a:r>
            <a:r>
              <a:rPr lang="en-US" baseline="-25000" dirty="0" smtClean="0"/>
              <a:t>1 </a:t>
            </a:r>
            <a:r>
              <a:rPr lang="en-US" dirty="0" smtClean="0"/>
              <a:t>= 0, x</a:t>
            </a:r>
            <a:r>
              <a:rPr lang="en-US" baseline="-25000" dirty="0" smtClean="0"/>
              <a:t>2 </a:t>
            </a:r>
            <a:r>
              <a:rPr lang="en-US" dirty="0"/>
              <a:t>= </a:t>
            </a:r>
            <a:r>
              <a:rPr lang="en-US" dirty="0" smtClean="0"/>
              <a:t>1, and x</a:t>
            </a:r>
            <a:r>
              <a:rPr lang="en-US" baseline="-25000" dirty="0" smtClean="0"/>
              <a:t>3 </a:t>
            </a:r>
            <a:r>
              <a:rPr lang="en-US" dirty="0"/>
              <a:t>= </a:t>
            </a:r>
            <a:r>
              <a:rPr lang="en-US" dirty="0" smtClean="0"/>
              <a:t>1</a:t>
            </a:r>
          </a:p>
          <a:p>
            <a:r>
              <a:rPr lang="en-US" dirty="0" smtClean="0"/>
              <a:t>However, </a:t>
            </a:r>
            <a:r>
              <a:rPr lang="en-US" dirty="0"/>
              <a:t>the expression </a:t>
            </a:r>
            <a:r>
              <a:rPr lang="en-US" dirty="0" smtClean="0">
                <a:solidFill>
                  <a:schemeClr val="accent5">
                    <a:lumMod val="75000"/>
                  </a:schemeClr>
                </a:solidFill>
              </a:rPr>
              <a:t>e</a:t>
            </a:r>
            <a:r>
              <a:rPr lang="en-US" baseline="-25000" dirty="0">
                <a:solidFill>
                  <a:schemeClr val="accent5">
                    <a:lumMod val="75000"/>
                  </a:schemeClr>
                </a:solidFill>
              </a:rPr>
              <a:t>2</a:t>
            </a:r>
            <a:r>
              <a:rPr lang="en-US" dirty="0" smtClean="0">
                <a:solidFill>
                  <a:schemeClr val="accent5">
                    <a:lumMod val="75000"/>
                  </a:schemeClr>
                </a:solidFill>
              </a:rPr>
              <a:t> </a:t>
            </a:r>
            <a:r>
              <a:rPr lang="en-US" dirty="0">
                <a:solidFill>
                  <a:schemeClr val="accent5">
                    <a:lumMod val="75000"/>
                  </a:schemeClr>
                </a:solidFill>
              </a:rPr>
              <a:t>= (</a:t>
            </a:r>
            <a:r>
              <a:rPr lang="en-US" dirty="0" smtClean="0">
                <a:solidFill>
                  <a:schemeClr val="accent5">
                    <a:lumMod val="75000"/>
                  </a:schemeClr>
                </a:solidFill>
              </a:rPr>
              <a:t>x</a:t>
            </a:r>
            <a:r>
              <a:rPr lang="en-US" baseline="-25000" dirty="0" smtClean="0">
                <a:solidFill>
                  <a:schemeClr val="accent5">
                    <a:lumMod val="75000"/>
                  </a:schemeClr>
                </a:solidFill>
              </a:rPr>
              <a:t>1</a:t>
            </a:r>
            <a:r>
              <a:rPr lang="en-US" dirty="0" smtClean="0">
                <a:solidFill>
                  <a:schemeClr val="accent5">
                    <a:lumMod val="75000"/>
                  </a:schemeClr>
                </a:solidFill>
              </a:rPr>
              <a:t> </a:t>
            </a:r>
            <a:r>
              <a:rPr lang="en-US" dirty="0">
                <a:solidFill>
                  <a:schemeClr val="accent5">
                    <a:lumMod val="75000"/>
                  </a:schemeClr>
                </a:solidFill>
                <a:sym typeface="Symbol" panose="05050102010706020507" pitchFamily="18" charset="2"/>
              </a:rPr>
              <a:t></a:t>
            </a:r>
            <a:r>
              <a:rPr lang="en-US" baseline="-25000" dirty="0">
                <a:solidFill>
                  <a:schemeClr val="accent5">
                    <a:lumMod val="75000"/>
                  </a:schemeClr>
                </a:solidFill>
                <a:sym typeface="Symbol" panose="05050102010706020507" pitchFamily="18" charset="2"/>
              </a:rPr>
              <a:t> </a:t>
            </a:r>
            <a:r>
              <a:rPr lang="en-US" dirty="0">
                <a:solidFill>
                  <a:schemeClr val="accent5">
                    <a:lumMod val="75000"/>
                  </a:schemeClr>
                </a:solidFill>
              </a:rPr>
              <a:t>x</a:t>
            </a:r>
            <a:r>
              <a:rPr lang="en-US" baseline="-25000" dirty="0">
                <a:solidFill>
                  <a:schemeClr val="accent5">
                    <a:lumMod val="75000"/>
                  </a:schemeClr>
                </a:solidFill>
              </a:rPr>
              <a:t>2</a:t>
            </a:r>
            <a:r>
              <a:rPr lang="en-US" dirty="0">
                <a:solidFill>
                  <a:schemeClr val="accent5">
                    <a:lumMod val="75000"/>
                  </a:schemeClr>
                </a:solidFill>
              </a:rPr>
              <a:t>) </a:t>
            </a:r>
            <a:r>
              <a:rPr lang="en-US" dirty="0">
                <a:solidFill>
                  <a:schemeClr val="accent5">
                    <a:lumMod val="75000"/>
                  </a:schemeClr>
                </a:solidFill>
                <a:sym typeface="Symbol" panose="05050102010706020507" pitchFamily="18" charset="2"/>
              </a:rPr>
              <a:t></a:t>
            </a:r>
            <a:r>
              <a:rPr lang="en-US" dirty="0">
                <a:solidFill>
                  <a:schemeClr val="accent5">
                    <a:lumMod val="75000"/>
                  </a:schemeClr>
                </a:solidFill>
              </a:rPr>
              <a:t> </a:t>
            </a:r>
            <a:r>
              <a:rPr lang="en-US" dirty="0" smtClean="0">
                <a:solidFill>
                  <a:schemeClr val="accent5">
                    <a:lumMod val="75000"/>
                  </a:schemeClr>
                </a:solidFill>
              </a:rPr>
              <a:t>x</a:t>
            </a:r>
            <a:r>
              <a:rPr lang="en-US" baseline="-25000" dirty="0" smtClean="0">
                <a:solidFill>
                  <a:schemeClr val="accent5">
                    <a:lumMod val="75000"/>
                  </a:schemeClr>
                </a:solidFill>
              </a:rPr>
              <a:t>1</a:t>
            </a:r>
            <a:r>
              <a:rPr lang="en-US" dirty="0" smtClean="0">
                <a:solidFill>
                  <a:schemeClr val="accent5">
                    <a:lumMod val="75000"/>
                  </a:schemeClr>
                </a:solidFill>
              </a:rPr>
              <a:t>’</a:t>
            </a:r>
            <a:r>
              <a:rPr lang="en-US" baseline="-25000" dirty="0" smtClean="0">
                <a:solidFill>
                  <a:schemeClr val="accent5">
                    <a:lumMod val="75000"/>
                  </a:schemeClr>
                </a:solidFill>
              </a:rPr>
              <a:t> </a:t>
            </a:r>
            <a:r>
              <a:rPr lang="en-US" dirty="0">
                <a:solidFill>
                  <a:schemeClr val="accent5">
                    <a:lumMod val="75000"/>
                  </a:schemeClr>
                </a:solidFill>
                <a:sym typeface="Symbol" panose="05050102010706020507" pitchFamily="18" charset="2"/>
              </a:rPr>
              <a:t></a:t>
            </a:r>
            <a:r>
              <a:rPr lang="en-US" dirty="0">
                <a:solidFill>
                  <a:schemeClr val="accent5">
                    <a:lumMod val="75000"/>
                  </a:schemeClr>
                </a:solidFill>
              </a:rPr>
              <a:t> </a:t>
            </a:r>
            <a:r>
              <a:rPr lang="en-US" dirty="0" smtClean="0">
                <a:solidFill>
                  <a:schemeClr val="accent5">
                    <a:lumMod val="75000"/>
                  </a:schemeClr>
                </a:solidFill>
              </a:rPr>
              <a:t>x</a:t>
            </a:r>
            <a:r>
              <a:rPr lang="en-US" baseline="-25000" dirty="0" smtClean="0">
                <a:solidFill>
                  <a:schemeClr val="accent5">
                    <a:lumMod val="75000"/>
                  </a:schemeClr>
                </a:solidFill>
              </a:rPr>
              <a:t>2</a:t>
            </a:r>
            <a:r>
              <a:rPr lang="en-US" dirty="0" smtClean="0">
                <a:solidFill>
                  <a:schemeClr val="accent5">
                    <a:lumMod val="75000"/>
                  </a:schemeClr>
                </a:solidFill>
              </a:rPr>
              <a:t>’ </a:t>
            </a:r>
            <a:r>
              <a:rPr lang="en-US" dirty="0"/>
              <a:t>is </a:t>
            </a:r>
            <a:r>
              <a:rPr lang="en-US" dirty="0" smtClean="0"/>
              <a:t>not satisfiable</a:t>
            </a:r>
            <a:endParaRPr lang="en-US" dirty="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123132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03" y="278630"/>
            <a:ext cx="7988092" cy="1033336"/>
          </a:xfrm>
        </p:spPr>
        <p:txBody>
          <a:bodyPr>
            <a:normAutofit/>
          </a:bodyPr>
          <a:lstStyle/>
          <a:p>
            <a:r>
              <a:rPr lang="en-US" b="1" dirty="0" smtClean="0">
                <a:solidFill>
                  <a:schemeClr val="accent5">
                    <a:lumMod val="50000"/>
                  </a:schemeClr>
                </a:solidFill>
              </a:rPr>
              <a:t>Solving the Satisfiability Problem</a:t>
            </a:r>
            <a:endParaRPr lang="en-US" b="1" dirty="0">
              <a:solidFill>
                <a:schemeClr val="accent5">
                  <a:lumMod val="50000"/>
                </a:schemeClr>
              </a:solidFill>
            </a:endParaRPr>
          </a:p>
        </p:txBody>
      </p:sp>
      <p:sp>
        <p:nvSpPr>
          <p:cNvPr id="3" name="Content Placeholder 2"/>
          <p:cNvSpPr>
            <a:spLocks noGrp="1"/>
          </p:cNvSpPr>
          <p:nvPr>
            <p:ph idx="1"/>
          </p:nvPr>
        </p:nvSpPr>
        <p:spPr>
          <a:xfrm>
            <a:off x="479502" y="1455400"/>
            <a:ext cx="7988093" cy="4779917"/>
          </a:xfrm>
        </p:spPr>
        <p:txBody>
          <a:bodyPr>
            <a:normAutofit/>
          </a:bodyPr>
          <a:lstStyle/>
          <a:p>
            <a:r>
              <a:rPr lang="en-US" dirty="0" smtClean="0"/>
              <a:t>A deterministic algorithm would take all possible values for the n variables and evaluate the expression for each combination</a:t>
            </a:r>
          </a:p>
          <a:p>
            <a:r>
              <a:rPr lang="en-US" dirty="0" smtClean="0"/>
              <a:t>Since there are 2</a:t>
            </a:r>
            <a:r>
              <a:rPr lang="en-US" baseline="30000" dirty="0" smtClean="0"/>
              <a:t>n</a:t>
            </a:r>
            <a:r>
              <a:rPr lang="en-US" dirty="0" smtClean="0"/>
              <a:t> possibilities, the deterministic solution has exponential time complexity</a:t>
            </a:r>
          </a:p>
          <a:p>
            <a:r>
              <a:rPr lang="en-US" dirty="0" smtClean="0"/>
              <a:t>A nondeterministic algorithm would guess the value of each of the n variables at each step and evaluate each of </a:t>
            </a:r>
            <a:r>
              <a:rPr lang="en-US" dirty="0"/>
              <a:t>the 2</a:t>
            </a:r>
            <a:r>
              <a:rPr lang="en-US" baseline="30000" dirty="0"/>
              <a:t>n</a:t>
            </a:r>
            <a:r>
              <a:rPr lang="en-US" dirty="0"/>
              <a:t> </a:t>
            </a:r>
            <a:r>
              <a:rPr lang="en-US" dirty="0" smtClean="0"/>
              <a:t>possibilities</a:t>
            </a:r>
            <a:r>
              <a:rPr lang="en-US" dirty="0"/>
              <a:t> </a:t>
            </a:r>
            <a:r>
              <a:rPr lang="en-US" dirty="0" smtClean="0"/>
              <a:t>simultaneously, thus resulting in an O(n) algorithm</a:t>
            </a:r>
          </a:p>
          <a:p>
            <a:r>
              <a:rPr lang="en-US" u="sng" dirty="0" smtClean="0"/>
              <a:t>There is no known nonexponential deterministic algorithm for solving the SAT problem</a:t>
            </a:r>
          </a:p>
          <a:p>
            <a:endParaRPr lang="en-US" dirty="0" smtClean="0"/>
          </a:p>
          <a:p>
            <a:endParaRPr lang="en-US" dirty="0" smtClean="0"/>
          </a:p>
        </p:txBody>
      </p:sp>
    </p:spTree>
    <p:extLst>
      <p:ext uri="{BB962C8B-B14F-4D97-AF65-F5344CB8AC3E}">
        <p14:creationId xmlns:p14="http://schemas.microsoft.com/office/powerpoint/2010/main" val="916113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03" y="278630"/>
            <a:ext cx="7988092" cy="805452"/>
          </a:xfrm>
        </p:spPr>
        <p:txBody>
          <a:bodyPr>
            <a:normAutofit/>
          </a:bodyPr>
          <a:lstStyle/>
          <a:p>
            <a:r>
              <a:rPr lang="en-US" b="1" dirty="0" smtClean="0">
                <a:solidFill>
                  <a:schemeClr val="accent5">
                    <a:lumMod val="50000"/>
                  </a:schemeClr>
                </a:solidFill>
              </a:rPr>
              <a:t>Simulation of a Two-Tape Machine</a:t>
            </a:r>
            <a:endParaRPr lang="en-US" b="1" dirty="0">
              <a:solidFill>
                <a:schemeClr val="accent5">
                  <a:lumMod val="50000"/>
                </a:schemeClr>
              </a:solidFill>
            </a:endParaRPr>
          </a:p>
        </p:txBody>
      </p:sp>
      <p:sp>
        <p:nvSpPr>
          <p:cNvPr id="3" name="Content Placeholder 2"/>
          <p:cNvSpPr>
            <a:spLocks noGrp="1"/>
          </p:cNvSpPr>
          <p:nvPr>
            <p:ph idx="1"/>
          </p:nvPr>
        </p:nvSpPr>
        <p:spPr>
          <a:xfrm>
            <a:off x="479502" y="1216058"/>
            <a:ext cx="7660452" cy="4875824"/>
          </a:xfrm>
        </p:spPr>
        <p:txBody>
          <a:bodyPr>
            <a:normAutofit/>
          </a:bodyPr>
          <a:lstStyle/>
          <a:p>
            <a:r>
              <a:rPr lang="en-US" sz="2400" dirty="0" smtClean="0"/>
              <a:t>Theorem 14.1 states that, if a two-tape machine can carry out a computation in n steps, the computation can be simulated by a standard Turing machine in O(n</a:t>
            </a:r>
            <a:r>
              <a:rPr lang="en-US" sz="2400" baseline="30000" dirty="0" smtClean="0"/>
              <a:t>2</a:t>
            </a:r>
            <a:r>
              <a:rPr lang="en-US" sz="2400" dirty="0" smtClean="0"/>
              <a:t>) moves</a:t>
            </a:r>
          </a:p>
          <a:p>
            <a:r>
              <a:rPr lang="en-US" sz="2400" dirty="0" smtClean="0"/>
              <a:t>To simulate the two-tape computation, the standard machine would</a:t>
            </a:r>
          </a:p>
          <a:p>
            <a:pPr lvl="1"/>
            <a:r>
              <a:rPr lang="en-US" sz="2000" dirty="0" smtClean="0"/>
              <a:t>Keep a description of the two-tape machine on its tape</a:t>
            </a:r>
          </a:p>
          <a:p>
            <a:pPr lvl="1"/>
            <a:r>
              <a:rPr lang="en-US" sz="2000" dirty="0" smtClean="0"/>
              <a:t>For each two-tape move, search the entire active area of its tape</a:t>
            </a:r>
          </a:p>
          <a:p>
            <a:r>
              <a:rPr lang="en-US" sz="2400" dirty="0" smtClean="0"/>
              <a:t>After n moves, the active area has a length of at most O(n), so the entire simulation takes </a:t>
            </a:r>
            <a:r>
              <a:rPr lang="en-US" sz="2400" dirty="0"/>
              <a:t>O(n</a:t>
            </a:r>
            <a:r>
              <a:rPr lang="en-US" sz="2400" baseline="30000" dirty="0"/>
              <a:t>2</a:t>
            </a:r>
            <a:r>
              <a:rPr lang="en-US" sz="2400" dirty="0"/>
              <a:t>) </a:t>
            </a:r>
            <a:r>
              <a:rPr lang="en-US" sz="2400" dirty="0" smtClean="0"/>
              <a:t>moves</a:t>
            </a:r>
            <a:endParaRPr lang="en-US" sz="2400" dirty="0"/>
          </a:p>
          <a:p>
            <a:pPr marL="457200" lvl="1" indent="0">
              <a:buNone/>
            </a:pPr>
            <a:endParaRPr lang="en-US" dirty="0" smtClean="0"/>
          </a:p>
          <a:p>
            <a:pPr marL="0" indent="0">
              <a:buNone/>
            </a:pPr>
            <a:endParaRPr lang="en-US" dirty="0"/>
          </a:p>
          <a:p>
            <a:pPr marL="0" indent="0">
              <a:buNone/>
            </a:pPr>
            <a:endParaRPr lang="en-US" dirty="0" smtClean="0"/>
          </a:p>
        </p:txBody>
      </p:sp>
      <p:pic>
        <p:nvPicPr>
          <p:cNvPr id="1026" name="Picture 2" descr="C:\Users\taylor.ferracane\Desktop\Linz PPT Images\1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993" y="4692316"/>
            <a:ext cx="4974015" cy="1421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492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03" y="160256"/>
            <a:ext cx="7988092" cy="1055802"/>
          </a:xfrm>
        </p:spPr>
        <p:txBody>
          <a:bodyPr>
            <a:normAutofit fontScale="90000"/>
          </a:bodyPr>
          <a:lstStyle/>
          <a:p>
            <a:r>
              <a:rPr lang="en-US" b="1" dirty="0" smtClean="0">
                <a:solidFill>
                  <a:schemeClr val="accent5">
                    <a:lumMod val="50000"/>
                  </a:schemeClr>
                </a:solidFill>
              </a:rPr>
              <a:t>Simulation of a Nondeterministic Machine</a:t>
            </a:r>
            <a:endParaRPr lang="en-US" b="1" dirty="0">
              <a:solidFill>
                <a:schemeClr val="accent5">
                  <a:lumMod val="50000"/>
                </a:schemeClr>
              </a:solidFill>
            </a:endParaRPr>
          </a:p>
        </p:txBody>
      </p:sp>
      <p:sp>
        <p:nvSpPr>
          <p:cNvPr id="3" name="Content Placeholder 2"/>
          <p:cNvSpPr>
            <a:spLocks noGrp="1"/>
          </p:cNvSpPr>
          <p:nvPr>
            <p:ph idx="1"/>
          </p:nvPr>
        </p:nvSpPr>
        <p:spPr>
          <a:xfrm>
            <a:off x="479501" y="1216058"/>
            <a:ext cx="8108318" cy="4875824"/>
          </a:xfrm>
        </p:spPr>
        <p:txBody>
          <a:bodyPr>
            <a:normAutofit/>
          </a:bodyPr>
          <a:lstStyle/>
          <a:p>
            <a:r>
              <a:rPr lang="en-US" sz="2400" dirty="0" smtClean="0"/>
              <a:t>Theorem 14.2 states that, if a nondeterministic machine can carry out a computation in n steps, the computation can be carried out by a standard Turing machine in </a:t>
            </a:r>
            <a:r>
              <a:rPr lang="en-US" sz="2400" i="1" dirty="0" smtClean="0"/>
              <a:t>O(k</a:t>
            </a:r>
            <a:r>
              <a:rPr lang="en-US" sz="2400" i="1" baseline="30000" dirty="0" smtClean="0"/>
              <a:t>an</a:t>
            </a:r>
            <a:r>
              <a:rPr lang="en-US" sz="2400" i="1" dirty="0" smtClean="0"/>
              <a:t>)</a:t>
            </a:r>
            <a:r>
              <a:rPr lang="en-US" sz="2400" dirty="0" smtClean="0"/>
              <a:t> moves, where k and a are independent of n</a:t>
            </a:r>
          </a:p>
          <a:p>
            <a:r>
              <a:rPr lang="en-US" sz="2400" dirty="0" smtClean="0"/>
              <a:t>To simulate the nondeterministic computation, the standard machine would keep </a:t>
            </a:r>
            <a:r>
              <a:rPr lang="en-US" sz="2400" dirty="0"/>
              <a:t>track of all possible configurations, searching and updating </a:t>
            </a:r>
            <a:r>
              <a:rPr lang="en-US" sz="2400" dirty="0" smtClean="0"/>
              <a:t>the </a:t>
            </a:r>
            <a:r>
              <a:rPr lang="en-US" sz="2400" dirty="0"/>
              <a:t>entire active </a:t>
            </a:r>
            <a:r>
              <a:rPr lang="en-US" sz="2400" dirty="0" smtClean="0"/>
              <a:t>area of its tape</a:t>
            </a:r>
          </a:p>
          <a:p>
            <a:r>
              <a:rPr lang="en-US" sz="2400" dirty="0" smtClean="0"/>
              <a:t>If k is the maximum branching factor for the nondeterministic machine, after n steps there are at most k</a:t>
            </a:r>
            <a:r>
              <a:rPr lang="en-US" sz="2400" baseline="30000" dirty="0" smtClean="0"/>
              <a:t>n</a:t>
            </a:r>
            <a:r>
              <a:rPr lang="en-US" sz="2400" dirty="0" smtClean="0"/>
              <a:t> possible configurations, and the length of each configuration is O(n)</a:t>
            </a:r>
          </a:p>
          <a:p>
            <a:r>
              <a:rPr lang="en-US" sz="2400" dirty="0" smtClean="0"/>
              <a:t>Therefore, to simulate one move, the standard machine must search an active area of length </a:t>
            </a:r>
            <a:r>
              <a:rPr lang="en-US" sz="2400" i="1" dirty="0" smtClean="0"/>
              <a:t>O(nk</a:t>
            </a:r>
            <a:r>
              <a:rPr lang="en-US" sz="2400" i="1" baseline="30000" dirty="0" smtClean="0"/>
              <a:t>n</a:t>
            </a:r>
            <a:r>
              <a:rPr lang="en-US" sz="2400" i="1" dirty="0"/>
              <a:t>)</a:t>
            </a:r>
            <a:endParaRPr lang="en-US" sz="2400" dirty="0"/>
          </a:p>
          <a:p>
            <a:pPr marL="0" indent="0">
              <a:buNone/>
            </a:pPr>
            <a:endParaRPr lang="en-US" dirty="0" smtClean="0"/>
          </a:p>
        </p:txBody>
      </p:sp>
    </p:spTree>
    <p:extLst>
      <p:ext uri="{BB962C8B-B14F-4D97-AF65-F5344CB8AC3E}">
        <p14:creationId xmlns:p14="http://schemas.microsoft.com/office/powerpoint/2010/main" val="1628926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02" y="589276"/>
            <a:ext cx="7988092" cy="1033336"/>
          </a:xfrm>
        </p:spPr>
        <p:txBody>
          <a:bodyPr>
            <a:normAutofit fontScale="90000"/>
          </a:bodyPr>
          <a:lstStyle/>
          <a:p>
            <a:r>
              <a:rPr lang="en-US" b="1" dirty="0" smtClean="0">
                <a:solidFill>
                  <a:schemeClr val="accent5">
                    <a:lumMod val="50000"/>
                  </a:schemeClr>
                </a:solidFill>
              </a:rPr>
              <a:t>Considerations Affecting Complexity Classes and Languages</a:t>
            </a:r>
            <a:endParaRPr lang="en-US" b="1" dirty="0">
              <a:solidFill>
                <a:schemeClr val="accent5">
                  <a:lumMod val="50000"/>
                </a:schemeClr>
              </a:solidFill>
            </a:endParaRPr>
          </a:p>
        </p:txBody>
      </p:sp>
      <p:sp>
        <p:nvSpPr>
          <p:cNvPr id="3" name="Content Placeholder 2"/>
          <p:cNvSpPr>
            <a:spLocks noGrp="1"/>
          </p:cNvSpPr>
          <p:nvPr>
            <p:ph idx="1"/>
          </p:nvPr>
        </p:nvSpPr>
        <p:spPr>
          <a:xfrm>
            <a:off x="479502" y="1706252"/>
            <a:ext cx="7988092" cy="4385630"/>
          </a:xfrm>
        </p:spPr>
        <p:txBody>
          <a:bodyPr>
            <a:normAutofit fontScale="92500" lnSpcReduction="10000"/>
          </a:bodyPr>
          <a:lstStyle/>
          <a:p>
            <a:r>
              <a:rPr lang="en-US" dirty="0" smtClean="0"/>
              <a:t>It is difficult to classify languages by the complexity classes associated with the corresponding Turing machine acceptors</a:t>
            </a:r>
          </a:p>
          <a:p>
            <a:r>
              <a:rPr lang="en-US" dirty="0" smtClean="0"/>
              <a:t>Since the particular model of Turing machine used affects the complexity of the associated algorithms, it is difficult to determine which variation to use as the best model of an actual computer</a:t>
            </a:r>
          </a:p>
          <a:p>
            <a:r>
              <a:rPr lang="en-US" dirty="0" smtClean="0"/>
              <a:t>The efficiency differences between deterministic and nondeterministic algorithms can be much more significant than differences between alternative deterministic algorithms involving different numbers of available tapes </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283329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02" y="589276"/>
            <a:ext cx="7988092" cy="1033336"/>
          </a:xfrm>
        </p:spPr>
        <p:txBody>
          <a:bodyPr>
            <a:normAutofit/>
          </a:bodyPr>
          <a:lstStyle/>
          <a:p>
            <a:r>
              <a:rPr lang="en-US" b="1" dirty="0" smtClean="0">
                <a:solidFill>
                  <a:schemeClr val="accent5">
                    <a:lumMod val="50000"/>
                  </a:schemeClr>
                </a:solidFill>
              </a:rPr>
              <a:t>The Complexity Classes P and NP</a:t>
            </a:r>
            <a:endParaRPr lang="en-US" b="1" dirty="0">
              <a:solidFill>
                <a:schemeClr val="accent5">
                  <a:lumMod val="50000"/>
                </a:schemeClr>
              </a:solidFill>
            </a:endParaRPr>
          </a:p>
        </p:txBody>
      </p:sp>
      <p:sp>
        <p:nvSpPr>
          <p:cNvPr id="3" name="Content Placeholder 2"/>
          <p:cNvSpPr>
            <a:spLocks noGrp="1"/>
          </p:cNvSpPr>
          <p:nvPr>
            <p:ph idx="1"/>
          </p:nvPr>
        </p:nvSpPr>
        <p:spPr>
          <a:xfrm>
            <a:off x="479502" y="1706252"/>
            <a:ext cx="7988092" cy="4385630"/>
          </a:xfrm>
        </p:spPr>
        <p:txBody>
          <a:bodyPr>
            <a:normAutofit/>
          </a:bodyPr>
          <a:lstStyle/>
          <a:p>
            <a:r>
              <a:rPr lang="en-US" dirty="0" smtClean="0"/>
              <a:t>There are two famous complexity classes associated with languages: </a:t>
            </a:r>
            <a:r>
              <a:rPr lang="en-US" i="1" dirty="0" smtClean="0"/>
              <a:t>P</a:t>
            </a:r>
            <a:r>
              <a:rPr lang="en-US" dirty="0" smtClean="0"/>
              <a:t> and </a:t>
            </a:r>
            <a:r>
              <a:rPr lang="en-US" i="1" dirty="0" smtClean="0"/>
              <a:t>NP</a:t>
            </a:r>
          </a:p>
          <a:p>
            <a:r>
              <a:rPr lang="en-US" dirty="0" smtClean="0"/>
              <a:t>P is the </a:t>
            </a:r>
            <a:r>
              <a:rPr lang="en-US" i="1" dirty="0" smtClean="0"/>
              <a:t>set of all languages that are accepted by some deterministic Turing machine in polynomial time</a:t>
            </a:r>
            <a:r>
              <a:rPr lang="en-US" dirty="0" smtClean="0"/>
              <a:t>, without any regard to the degree of the polynomial</a:t>
            </a:r>
          </a:p>
          <a:p>
            <a:r>
              <a:rPr lang="en-US" dirty="0" smtClean="0"/>
              <a:t>NP </a:t>
            </a:r>
            <a:r>
              <a:rPr lang="en-US" dirty="0"/>
              <a:t>is the </a:t>
            </a:r>
            <a:r>
              <a:rPr lang="en-US" i="1" dirty="0"/>
              <a:t>set of all languages that are accepted by some </a:t>
            </a:r>
            <a:r>
              <a:rPr lang="en-US" i="1" dirty="0" smtClean="0"/>
              <a:t>nondeterministic </a:t>
            </a:r>
            <a:r>
              <a:rPr lang="en-US" i="1" dirty="0"/>
              <a:t>Turing machine in polynomial </a:t>
            </a:r>
            <a:r>
              <a:rPr lang="en-US" i="1" dirty="0" smtClean="0"/>
              <a:t>time</a:t>
            </a:r>
            <a:endParaRPr lang="en-US" i="1" dirty="0"/>
          </a:p>
          <a:p>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611049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5651</TotalTime>
  <Words>1268</Words>
  <Application>Microsoft Office PowerPoint</Application>
  <PresentationFormat>On-screen Show (4:3)</PresentationFormat>
  <Paragraphs>99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Chapter 14</vt:lpstr>
      <vt:lpstr>Learning Objectives At the conclusion of the chapter, the student will be able to:</vt:lpstr>
      <vt:lpstr>Efficiency of Computation</vt:lpstr>
      <vt:lpstr>Turing Machine Models and Complexity</vt:lpstr>
      <vt:lpstr>Solving the Satisfiability Problem</vt:lpstr>
      <vt:lpstr>Simulation of a Two-Tape Machine</vt:lpstr>
      <vt:lpstr>Simulation of a Nondeterministic Machine</vt:lpstr>
      <vt:lpstr>Considerations Affecting Complexity Classes and Languages</vt:lpstr>
      <vt:lpstr>The Complexity Classes P and NP</vt:lpstr>
      <vt:lpstr>The Relationship Between P and NP</vt:lpstr>
      <vt:lpstr>Intractability</vt:lpstr>
      <vt:lpstr>Some NP Problems</vt:lpstr>
      <vt:lpstr>Polynomial-Time Reduction</vt:lpstr>
      <vt:lpstr>NP-Completeness</vt:lpstr>
      <vt:lpstr>An Open Question: P = NP?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Jose Cordova</dc:creator>
  <cp:lastModifiedBy>Taylor Ferracane</cp:lastModifiedBy>
  <cp:revision>192</cp:revision>
  <dcterms:created xsi:type="dcterms:W3CDTF">2015-12-11T23:22:52Z</dcterms:created>
  <dcterms:modified xsi:type="dcterms:W3CDTF">2016-01-15T15:19:46Z</dcterms:modified>
</cp:coreProperties>
</file>