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988" r:id="rId2"/>
    <p:sldId id="1192" r:id="rId3"/>
    <p:sldId id="1194" r:id="rId4"/>
    <p:sldId id="1711" r:id="rId5"/>
    <p:sldId id="933" r:id="rId6"/>
    <p:sldId id="1292" r:id="rId7"/>
    <p:sldId id="870" r:id="rId8"/>
    <p:sldId id="1294" r:id="rId9"/>
    <p:sldId id="1045" r:id="rId10"/>
    <p:sldId id="1196" r:id="rId11"/>
    <p:sldId id="1197" r:id="rId12"/>
    <p:sldId id="1296" r:id="rId13"/>
    <p:sldId id="836" r:id="rId14"/>
    <p:sldId id="1303" r:id="rId15"/>
    <p:sldId id="1312" r:id="rId16"/>
    <p:sldId id="1558" r:id="rId17"/>
    <p:sldId id="1309" r:id="rId18"/>
    <p:sldId id="1316" r:id="rId19"/>
    <p:sldId id="1317" r:id="rId20"/>
    <p:sldId id="1148" r:id="rId21"/>
    <p:sldId id="1319" r:id="rId22"/>
    <p:sldId id="1320" r:id="rId23"/>
    <p:sldId id="1151" r:id="rId24"/>
    <p:sldId id="1144" r:id="rId25"/>
    <p:sldId id="1559" r:id="rId26"/>
    <p:sldId id="1321" r:id="rId27"/>
    <p:sldId id="1560" r:id="rId28"/>
    <p:sldId id="1099" r:id="rId29"/>
    <p:sldId id="1254" r:id="rId30"/>
    <p:sldId id="1255" r:id="rId31"/>
    <p:sldId id="1256" r:id="rId32"/>
    <p:sldId id="1257" r:id="rId33"/>
    <p:sldId id="1258" r:id="rId34"/>
    <p:sldId id="1259" r:id="rId35"/>
    <p:sldId id="1260" r:id="rId36"/>
    <p:sldId id="1261" r:id="rId37"/>
    <p:sldId id="851" r:id="rId38"/>
    <p:sldId id="837" r:id="rId39"/>
    <p:sldId id="1108" r:id="rId40"/>
    <p:sldId id="1262" r:id="rId41"/>
    <p:sldId id="1660" r:id="rId42"/>
    <p:sldId id="840" r:id="rId43"/>
    <p:sldId id="1333" r:id="rId44"/>
    <p:sldId id="1408" r:id="rId45"/>
    <p:sldId id="842" r:id="rId46"/>
    <p:sldId id="843" r:id="rId47"/>
    <p:sldId id="1334" r:id="rId48"/>
    <p:sldId id="765" r:id="rId49"/>
    <p:sldId id="1335" r:id="rId50"/>
    <p:sldId id="1336" r:id="rId51"/>
    <p:sldId id="1337" r:id="rId52"/>
    <p:sldId id="1154" r:id="rId53"/>
    <p:sldId id="1381" r:id="rId54"/>
    <p:sldId id="1710" r:id="rId55"/>
    <p:sldId id="854" r:id="rId56"/>
    <p:sldId id="128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65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690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5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155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3812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468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061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2" autoAdjust="0"/>
    <p:restoredTop sz="94737" autoAdjust="0"/>
  </p:normalViewPr>
  <p:slideViewPr>
    <p:cSldViewPr>
      <p:cViewPr>
        <p:scale>
          <a:sx n="60" d="100"/>
          <a:sy n="60" d="100"/>
        </p:scale>
        <p:origin x="-1636" y="-184"/>
      </p:cViewPr>
      <p:guideLst>
        <p:guide orient="horz" pos="2152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40DBB-50DA-4473-8951-FC0BEF22A68E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2537-213E-4A53-8258-B26F9F84C9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2E26-FAA5-45EC-88E4-50C6AE9CA26F}" type="datetimeFigureOut">
              <a:rPr lang="en-US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75F1B93-FA72-4BF5-9350-D61F2032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9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6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02A441-166F-46A0-B4CC-D8D748EA95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50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25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6565" indent="0" algn="ctr">
              <a:buNone/>
            </a:lvl2pPr>
            <a:lvl3pPr marL="912495" indent="0" algn="ctr">
              <a:buNone/>
            </a:lvl3pPr>
            <a:lvl4pPr marL="1369060" indent="0" algn="ctr">
              <a:buNone/>
            </a:lvl4pPr>
            <a:lvl5pPr marL="1825625" indent="0" algn="ctr">
              <a:buNone/>
            </a:lvl5pPr>
            <a:lvl6pPr marL="2281555" indent="0" algn="ctr">
              <a:buNone/>
            </a:lvl6pPr>
            <a:lvl7pPr marL="2738120" indent="0" algn="ctr">
              <a:buNone/>
            </a:lvl7pPr>
            <a:lvl8pPr marL="3194685" indent="0" algn="ctr">
              <a:buNone/>
            </a:lvl8pPr>
            <a:lvl9pPr marL="3650615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1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E167BA-BCFA-47AC-98ED-8A01D922AEAC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41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796404-3ABE-42E0-BAAB-E184FAB63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1D1A-4F5D-4AA4-A997-B2D8C52FB958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028A-3ECF-42DF-877F-44A07ABEBB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13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7D284-A3C7-4B1B-8DAE-25C14336476C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6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C686-4C98-447A-9F73-422C495970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DE3A-0376-48A8-9D5E-B307303C5E75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23B9-1D87-4D56-A1A0-9DA960EA2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A8CF5-C034-4AC2-A704-C5AA2CCD3D19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2FF345-7B17-4B69-A043-CF629E9F4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20F76B-FC35-48FE-BC08-6F3DFFD51782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410A00-1153-438E-A3B6-B3C672477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7C54241-BADD-4053-8E8D-368C980F4A64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74CB6E-E696-4C16-A68F-E749F6A5B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96BCF-AF49-4579-9AEC-0A0A03C323B0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7E5E-6FDD-46DC-9B9A-1EE1DF3B4D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0E56B-A07F-49B2-A205-D4D817D3F6C1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B215E6A-49DA-4E1E-A153-DCAF308A2D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6909" tIns="182547" rIns="136909" bIns="91273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0E73-FD57-466D-BAC4-B27D07277024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58E9-1387-4400-8547-C72E690215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13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7" y="4654550"/>
            <a:ext cx="759936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1" y="12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800"/>
            </a:lvl4pPr>
            <a:lvl5pPr>
              <a:buFontTx/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9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3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0A6D19-3BF4-4D44-9390-DC1A965096F5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F7E6F633-B2BD-4AD1-8584-07D2AEFF3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13"/>
            <a:ext cx="81534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lIns="91273" tIns="45636" rIns="91273" bIns="45636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5F4095E-C679-491B-B3DD-C345EFC2A6CF}" type="datetime1">
              <a:rPr lang="en-US" smtClean="0"/>
              <a:pPr>
                <a:defRPr/>
              </a:pPr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400"/>
            <a:ext cx="5421313" cy="365125"/>
          </a:xfrm>
          <a:prstGeom prst="rect">
            <a:avLst/>
          </a:prstGeom>
        </p:spPr>
        <p:txBody>
          <a:bodyPr vert="horz" lIns="91273" tIns="45636" rIns="91273" bIns="45636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lIns="91273" tIns="45636" rIns="91273" bIns="45636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646576E-E10C-4C06-9E13-AEF2D4E280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5pPr>
      <a:lvl6pPr marL="45656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6pPr>
      <a:lvl7pPr marL="91249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7pPr>
      <a:lvl8pPr marL="136906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8pPr>
      <a:lvl9pPr marL="182562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8770" indent="-318770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8810" indent="-272415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indent="-227965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indent="-227965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indent="-227965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310" indent="-227965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2995" indent="-227965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46680" indent="-227965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1000" indent="-227965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147" name="Rectangle 5"/>
          <p:cNvSpPr>
            <a:spLocks noGrp="1"/>
          </p:cNvSpPr>
          <p:nvPr>
            <p:ph idx="1"/>
          </p:nvPr>
        </p:nvSpPr>
        <p:spPr>
          <a:xfrm>
            <a:off x="220345" y="1659255"/>
            <a:ext cx="8536305" cy="4860925"/>
          </a:xfrm>
        </p:spPr>
        <p:txBody>
          <a:bodyPr vert="horz" wrap="square" lIns="91435" tIns="45718" rIns="91435" bIns="45718" anchor="t"/>
          <a:lstStyle/>
          <a:p>
            <a:pPr marL="366395" lvl="1" indent="0" algn="just">
              <a:buNone/>
            </a:pPr>
            <a:r>
              <a:rPr lang="en-US" sz="2400" dirty="0">
                <a:latin typeface="+mj-ea"/>
                <a:cs typeface="+mj-ea"/>
              </a:rPr>
              <a:t>		</a:t>
            </a:r>
            <a:r>
              <a:rPr lang="en-US" sz="2400" dirty="0" smtClean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Two 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authors disk system (Bank)</a:t>
            </a:r>
            <a:endParaRPr lang="en-US" sz="2400" dirty="0">
              <a:solidFill>
                <a:srgbClr val="00B05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366395" lvl="1" indent="0" algn="just">
              <a:buNone/>
            </a:pP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03270" y="2590800"/>
            <a:ext cx="26797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Balance = Rs 700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 OR      </a:t>
            </a:r>
            <a:r>
              <a:rPr lang="en-US" sz="2400" dirty="0" smtClean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 =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Rs 400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5345" y="4089400"/>
            <a:ext cx="3488690" cy="154622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Larry to deposit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Rs200/-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Local Balance = Rs 700</a:t>
            </a: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 flipH="1">
            <a:off x="2599690" y="3429000"/>
            <a:ext cx="753110" cy="6604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5933440" y="3429000"/>
            <a:ext cx="876300" cy="6604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961255" y="4089400"/>
            <a:ext cx="3537585" cy="154622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 to withdraw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Rs100/-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Local Balance = Rs 400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Concurrent Execution</a:t>
            </a:r>
            <a:endParaRPr 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0" y="1745615"/>
            <a:ext cx="4331335" cy="448818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Jim's Code</a:t>
            </a: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true;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	//a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)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 no op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critical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false;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remainder section </a:t>
            </a:r>
          </a:p>
          <a:p>
            <a:pPr algn="l">
              <a:lnSpc>
                <a:spcPct val="120000"/>
              </a:lnSpc>
              <a:buNone/>
            </a:pPr>
            <a:endParaRPr lang="en-US" sz="2400" dirty="0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800" y="1720215"/>
            <a:ext cx="4510405" cy="451294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Larry's Code</a:t>
            </a: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true;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	//1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)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 no op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critical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false;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remainder section 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lang="en-US" sz="2400">
              <a:cs typeface="+mn-lt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029575" y="381000"/>
            <a:ext cx="961390" cy="377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en-US" sz="2000" i="1" dirty="0" smtClean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contd...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0" y="1745615"/>
            <a:ext cx="4331335" cy="448818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Jim's Code</a:t>
            </a: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 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 no op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true;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critical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false;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remainder section</a:t>
            </a: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lang="en-US" sz="2400" dirty="0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800" y="1720215"/>
            <a:ext cx="4510405" cy="451294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Larry's Code</a:t>
            </a: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 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 no op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	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true; </a:t>
            </a:r>
          </a:p>
          <a:p>
            <a:pPr algn="l">
              <a:lnSpc>
                <a:spcPct val="12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critical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false;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remainder section 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lang="en-US" sz="2400">
              <a:cs typeface="+mn-lt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029575" y="381000"/>
            <a:ext cx="961390" cy="377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en-US" sz="2000" i="1" dirty="0" smtClean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contd...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95800" y="1592580"/>
            <a:ext cx="4648200" cy="448818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n-US"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Jim's Code</a:t>
            </a:r>
          </a:p>
          <a:p>
            <a:pPr marL="0" indent="0" algn="ctr"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lnSpc>
                <a:spcPct val="14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true;           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//a</a:t>
            </a:r>
          </a:p>
          <a:p>
            <a:pPr>
              <a:lnSpc>
                <a:spcPct val="14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turn =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	           //b	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4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while(flag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 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&amp;&amp;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turn==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4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4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critical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4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4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false;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4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remainder section</a:t>
            </a:r>
          </a:p>
          <a:p>
            <a:pPr algn="l">
              <a:lnSpc>
                <a:spcPct val="14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4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4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lang="en-US" sz="24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1567815"/>
            <a:ext cx="4408805" cy="451294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Larry's Code</a:t>
            </a: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true;           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//1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3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turn =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	             //2	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3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&amp;&amp;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turn==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 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critical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= false;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>
              <a:lnSpc>
                <a:spcPct val="13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remainder section </a:t>
            </a: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12090" y="381000"/>
            <a:ext cx="8703945" cy="702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Peterson’s Code</a:t>
            </a:r>
            <a:endParaRPr 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9" name="Text Box 1"/>
          <p:cNvSpPr txBox="1"/>
          <p:nvPr/>
        </p:nvSpPr>
        <p:spPr>
          <a:xfrm>
            <a:off x="7414944" y="6315038"/>
            <a:ext cx="130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a,1</a:t>
            </a:r>
            <a:r>
              <a:rPr lang="en-US" sz="2000" dirty="0">
                <a:solidFill>
                  <a:srgbClr val="00B050"/>
                </a:solidFill>
              </a:rPr>
              <a:t>, b, </a:t>
            </a:r>
            <a:r>
              <a:rPr lang="en-US" sz="2000" dirty="0" smtClean="0">
                <a:solidFill>
                  <a:srgbClr val="00B050"/>
                </a:solidFill>
              </a:rPr>
              <a:t>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5995708" y="6316368"/>
            <a:ext cx="12909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a, 2, b;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4505034" y="6316368"/>
            <a:ext cx="1352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, a, b, </a:t>
            </a:r>
            <a:r>
              <a:rPr lang="en-US" sz="2000" dirty="0" smtClean="0">
                <a:solidFill>
                  <a:srgbClr val="0070C0"/>
                </a:solidFill>
              </a:rPr>
              <a:t>2;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 Box 1"/>
          <p:cNvSpPr txBox="1"/>
          <p:nvPr/>
        </p:nvSpPr>
        <p:spPr>
          <a:xfrm>
            <a:off x="2928926" y="631503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, b, 1, </a:t>
            </a:r>
            <a:r>
              <a:rPr lang="en-US" sz="2000" dirty="0" smtClean="0">
                <a:solidFill>
                  <a:srgbClr val="FF0000"/>
                </a:solidFill>
              </a:rPr>
              <a:t>2;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Text Box 1"/>
          <p:cNvSpPr txBox="1"/>
          <p:nvPr/>
        </p:nvSpPr>
        <p:spPr>
          <a:xfrm>
            <a:off x="71406" y="6315038"/>
            <a:ext cx="26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Sequence: 1, 2, a, b;   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88925" y="1843405"/>
            <a:ext cx="8499475" cy="4422775"/>
          </a:xfrm>
        </p:spPr>
        <p:txBody>
          <a:bodyPr vert="horz" wrap="square" lIns="91435" tIns="45718" rIns="91435" bIns="45718" anchor="t"/>
          <a:lstStyle/>
          <a:p>
            <a:pPr>
              <a:lnSpc>
                <a:spcPct val="200000"/>
              </a:lnSpc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Provable that the three  CS requirement are met:</a:t>
            </a:r>
          </a:p>
          <a:p>
            <a:pPr>
              <a:lnSpc>
                <a:spcPct val="200000"/>
              </a:lnSpc>
              <a:buNone/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 1.   Mutual exclusion is preserved</a:t>
            </a:r>
          </a:p>
          <a:p>
            <a:pPr algn="l">
              <a:lnSpc>
                <a:spcPct val="200000"/>
              </a:lnSpc>
              <a:buNone/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 2.   Progress requirement is satisfied</a:t>
            </a:r>
          </a:p>
          <a:p>
            <a:pPr>
              <a:lnSpc>
                <a:spcPct val="200000"/>
              </a:lnSpc>
              <a:buNone/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 3.   Bounded-waiting requirement is met</a:t>
            </a:r>
          </a:p>
          <a:p>
            <a:pPr>
              <a:lnSpc>
                <a:spcPct val="200000"/>
              </a:lnSpc>
            </a:pPr>
            <a:endParaRPr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39735" y="152400"/>
            <a:ext cx="1028700" cy="314325"/>
          </a:xfrm>
        </p:spPr>
        <p:txBody>
          <a:bodyPr/>
          <a:lstStyle/>
          <a:p>
            <a:r>
              <a:rPr lang="en-US" altLang="en-US" sz="2000" i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contd...</a:t>
            </a:r>
            <a:endParaRPr lang="en-US" altLang="en-US" sz="2000" i="1" dirty="0" smtClean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Semaphore</a:t>
            </a:r>
            <a:endParaRPr lang="en-US" altLang="ja-JP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324735" y="1676400"/>
            <a:ext cx="4576445" cy="22440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38960" y="2578100"/>
            <a:ext cx="1092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Entry( )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385560" y="2552700"/>
            <a:ext cx="932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Exit( )</a:t>
            </a:r>
          </a:p>
        </p:txBody>
      </p:sp>
      <p:sp>
        <p:nvSpPr>
          <p:cNvPr id="8" name="Oval 7"/>
          <p:cNvSpPr/>
          <p:nvPr/>
        </p:nvSpPr>
        <p:spPr>
          <a:xfrm>
            <a:off x="508000" y="1608455"/>
            <a:ext cx="1330960" cy="12661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cs typeface="+mn-lt"/>
            </a:endParaRPr>
          </a:p>
          <a:p>
            <a:pPr algn="ctr"/>
            <a:r>
              <a:rPr lang="en-US" sz="16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RED</a:t>
            </a:r>
            <a:endParaRPr lang="en-US" sz="16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endParaRPr lang="en-US" sz="1600">
              <a:solidFill>
                <a:srgbClr val="00B05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160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GREEN</a:t>
            </a:r>
            <a:endParaRPr lang="en-US" sz="16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endParaRPr lang="en-US" sz="16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9" name="Straight Connector 8"/>
          <p:cNvCxnSpPr>
            <a:stCxn id="8" idx="2"/>
            <a:endCxn id="8" idx="6"/>
          </p:cNvCxnSpPr>
          <p:nvPr/>
        </p:nvCxnSpPr>
        <p:spPr>
          <a:xfrm>
            <a:off x="508000" y="2241550"/>
            <a:ext cx="133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13360" y="4686300"/>
            <a:ext cx="8667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Semaphore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 is a binary (can also be counting) protected </a:t>
            </a:r>
            <a:r>
              <a:rPr lang="en-US" sz="2400" dirty="0" err="1">
                <a:latin typeface="Georgia" panose="02040502050405020303" charset="0"/>
                <a:cs typeface="Georgia" panose="02040502050405020303" charset="0"/>
              </a:rPr>
              <a:t>datatype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 on which two predefined atomic operations are available, such as 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WAIT( )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 and 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SIGNAL(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wait() and signal()</a:t>
            </a:r>
            <a:endParaRPr lang="en-US" altLang="ja-JP" sz="3200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39065" y="1544955"/>
            <a:ext cx="8777605" cy="5254625"/>
          </a:xfrm>
        </p:spPr>
        <p:txBody>
          <a:bodyPr vert="horz" wrap="square" lIns="91435" tIns="45718" rIns="91435" bIns="45718" anchor="t"/>
          <a:lstStyle/>
          <a:p>
            <a:pPr marL="366395" lvl="1" indent="0">
              <a:lnSpc>
                <a:spcPct val="90000"/>
              </a:lnSpc>
              <a:buNone/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wait( ) and signal( ) </a:t>
            </a:r>
            <a:r>
              <a:rPr lang="en-US"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o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riginally called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as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P( )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and </a:t>
            </a: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V( ) </a:t>
            </a:r>
            <a:r>
              <a:rPr lang="en-US"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on binary values</a:t>
            </a:r>
            <a:endParaRPr sz="24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Semaphore S, mutex, read, wrt;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               // Normally initialised to 1 for critical section problem</a:t>
            </a:r>
            <a:endParaRPr sz="2400" dirty="0"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		</a:t>
            </a: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0850" y="3810000"/>
            <a:ext cx="3789680" cy="1233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wait(S)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: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while (S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0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do no op;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=0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36490" y="3810000"/>
            <a:ext cx="3658235" cy="123380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buNone/>
            </a:pPr>
            <a:endParaRPr sz="2400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signal(S)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: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 </a:t>
            </a:r>
          </a:p>
          <a:p>
            <a:pPr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   S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=1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2145" y="5206365"/>
            <a:ext cx="2654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Busy-wait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1747" name="Rectangle 3"/>
          <p:cNvSpPr>
            <a:spLocks noGrp="1"/>
          </p:cNvSpPr>
          <p:nvPr/>
        </p:nvSpPr>
        <p:spPr>
          <a:xfrm>
            <a:off x="307340" y="1739900"/>
            <a:ext cx="4027170" cy="45466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5" tIns="45718" rIns="91435" bIns="45718" anchor="t"/>
          <a:lstStyle>
            <a:lvl1pPr marL="341630" indent="-3416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1680" indent="-28448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45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74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03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wait(S)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: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if (S 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==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 0)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  <a:b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</a:b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a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dd this process to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waiting list 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S;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block( );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S=0;</a:t>
            </a:r>
            <a:endParaRPr sz="2400" dirty="0">
              <a:solidFill>
                <a:srgbClr val="00B05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B050"/>
              </a:solidFill>
              <a:latin typeface="Georgia" panose="02040502050405020303" charset="0"/>
              <a:ea typeface="Courier New" panose="02070309020205020404" charset="0"/>
              <a:cs typeface="Georgia" panose="0204050205040502030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wait() and signal() </a:t>
            </a:r>
            <a:r>
              <a:rPr sz="2800" b="1" smtClean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with</a:t>
            </a:r>
            <a:r>
              <a:rPr lang="en-US" sz="2800" b="1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out</a:t>
            </a:r>
            <a:r>
              <a:rPr sz="2800" b="1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busy-waiting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530725" y="1714500"/>
            <a:ext cx="4155440" cy="5029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5" tIns="45718" rIns="91435" bIns="45718" anchor="t"/>
          <a:lstStyle>
            <a:lvl1pPr marL="341630" indent="-3416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1680" indent="-28448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45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74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03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signal(S)</a:t>
            </a: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: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if (</a:t>
            </a: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Queue for 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 </a:t>
            </a: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in non empty)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remove a process P from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waiting list 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wakeup( );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S=1;</a:t>
            </a:r>
            <a:endParaRPr sz="24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sz="2400" dirty="0">
              <a:solidFill>
                <a:srgbClr val="0070C0"/>
              </a:solidFill>
              <a:latin typeface="Georgia" panose="02040502050405020303" charset="0"/>
              <a:ea typeface="Courier New" panose="02070309020205020404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wait() and signal() uses</a:t>
            </a:r>
            <a:endParaRPr lang="en-US" altLang="ja-JP" sz="3200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47955" y="1544955"/>
            <a:ext cx="8767445" cy="5254625"/>
          </a:xfrm>
        </p:spPr>
        <p:txBody>
          <a:bodyPr vert="horz" wrap="square" lIns="91435" tIns="45718" rIns="91435" bIns="45718" anchor="t"/>
          <a:lstStyle/>
          <a:p>
            <a:pPr lvl="1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use of wait( ) and signal( ) operation for critical section problems </a:t>
            </a:r>
            <a:endParaRPr lang="en-US" sz="2400" dirty="0"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Semaphore mutex=1;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			</a:t>
            </a:r>
            <a:endParaRPr sz="24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0850" y="3810000"/>
            <a:ext cx="2433955" cy="1870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wait(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mutex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critical section;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signal(mutex);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60090" y="3810000"/>
            <a:ext cx="2432050" cy="187071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buNone/>
            </a:pPr>
            <a:endParaRPr sz="2400" dirty="0">
              <a:cs typeface="+mn-lt"/>
              <a:sym typeface="Symbol" panose="05050102010706020507" pitchFamily="18" charset="2"/>
            </a:endParaRP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wait(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mutex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critical section;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signal(mutex);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54090" y="3860800"/>
            <a:ext cx="2432050" cy="1896110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buNone/>
            </a:pPr>
            <a:endParaRPr sz="2400" dirty="0">
              <a:cs typeface="+mn-lt"/>
              <a:sym typeface="Symbol" panose="05050102010706020507" pitchFamily="18" charset="2"/>
            </a:endParaRP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wait(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mutex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critical section;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signal(mutex);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414145" y="3250565"/>
            <a:ext cx="552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P1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976745" y="3174365"/>
            <a:ext cx="552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P3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208145" y="3225165"/>
            <a:ext cx="552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P2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Semaphore Usages</a:t>
            </a:r>
            <a:endParaRPr lang="en-US" altLang="ja-JP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287020" y="1779905"/>
            <a:ext cx="8629015" cy="4530725"/>
          </a:xfrm>
        </p:spPr>
        <p:txBody>
          <a:bodyPr vert="horz" wrap="square" lIns="91435" tIns="45718" rIns="91435" bIns="45718" anchor="t"/>
          <a:lstStyle/>
          <a:p>
            <a:pPr marL="0" indent="0" defTabSz="914400">
              <a:buNone/>
              <a:tabLst>
                <a:tab pos="2002155" algn="ctr"/>
                <a:tab pos="4513580" algn="ctr"/>
              </a:tabLst>
            </a:pP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Consider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two processes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1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and 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2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that require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1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to happen before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2    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i.e.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1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         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2</a:t>
            </a:r>
          </a:p>
          <a:p>
            <a:pPr defTabSz="914400">
              <a:buNone/>
              <a:tabLst>
                <a:tab pos="2002155" algn="ctr"/>
                <a:tab pos="4513580" algn="ctr"/>
              </a:tabLst>
            </a:pP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   </a:t>
            </a:r>
          </a:p>
          <a:p>
            <a:pPr defTabSz="914400">
              <a:buNone/>
              <a:tabLst>
                <a:tab pos="2002155" algn="ctr"/>
                <a:tab pos="4513580" algn="ctr"/>
              </a:tabLst>
            </a:pP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Create a semaphore </a:t>
            </a:r>
            <a:r>
              <a:rPr lang="en-US" altLang="en-US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“</a:t>
            </a:r>
            <a:r>
              <a:rPr lang="en-US" altLang="ja-JP"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synch</a:t>
            </a:r>
            <a:r>
              <a:rPr lang="en-US" altLang="en-US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”</a:t>
            </a:r>
            <a:r>
              <a:rPr lang="en-US" altLang="ja-JP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initialized to 0 </a:t>
            </a:r>
          </a:p>
          <a:p>
            <a:pPr lvl="1" defTabSz="914400">
              <a:buNone/>
              <a:tabLst>
                <a:tab pos="2002155" algn="ctr"/>
                <a:tab pos="4513580" algn="ctr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Semaphore </a:t>
            </a:r>
            <a:r>
              <a:rPr lang="en-US" sz="24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synch </a:t>
            </a:r>
            <a:r>
              <a:rPr lang="en-US"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= 0;</a:t>
            </a:r>
            <a:endParaRPr sz="24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pPr lvl="1" defTabSz="914400">
              <a:buNone/>
              <a:tabLst>
                <a:tab pos="2002155" algn="ctr"/>
                <a:tab pos="4513580" algn="ctr"/>
              </a:tabLst>
            </a:pPr>
            <a:endParaRPr sz="2400" dirty="0">
              <a:solidFill>
                <a:srgbClr val="000000"/>
              </a:solidFill>
              <a:cs typeface="+mn-lt"/>
              <a:sym typeface="MT Extra" panose="05050102010205020202" pitchFamily="18" charset="2"/>
            </a:endParaRPr>
          </a:p>
          <a:p>
            <a:pPr lvl="1" defTabSz="914400">
              <a:buNone/>
              <a:tabLst>
                <a:tab pos="2002155" algn="ctr"/>
                <a:tab pos="4513580" algn="ctr"/>
              </a:tabLst>
            </a:pPr>
            <a:endParaRPr sz="2400" dirty="0">
              <a:solidFill>
                <a:srgbClr val="000000"/>
              </a:solidFill>
              <a:cs typeface="+mn-lt"/>
              <a:sym typeface="MT Extra" panose="05050102010205020202" pitchFamily="18" charset="2"/>
            </a:endParaRPr>
          </a:p>
          <a:p>
            <a:pPr lvl="1" defTabSz="914400">
              <a:buNone/>
              <a:tabLst>
                <a:tab pos="2002155" algn="ctr"/>
                <a:tab pos="4513580" algn="ctr"/>
              </a:tabLst>
            </a:pPr>
            <a:endParaRPr sz="2400" dirty="0">
              <a:solidFill>
                <a:srgbClr val="000000"/>
              </a:solidFill>
              <a:cs typeface="+mn-lt"/>
              <a:sym typeface="MT Extra" panose="05050102010205020202" pitchFamily="18" charset="2"/>
            </a:endParaRPr>
          </a:p>
          <a:p>
            <a:pPr defTabSz="914400">
              <a:tabLst>
                <a:tab pos="2002155" algn="ctr"/>
                <a:tab pos="4513580" algn="ctr"/>
              </a:tabLst>
            </a:pPr>
            <a:endParaRPr sz="2400" dirty="0">
              <a:cs typeface="+mn-lt"/>
            </a:endParaRPr>
          </a:p>
          <a:p>
            <a:pPr marL="0" indent="0" defTabSz="914400">
              <a:buNone/>
              <a:tabLst>
                <a:tab pos="2002155" algn="ctr"/>
                <a:tab pos="4513580" algn="ctr"/>
              </a:tabLst>
            </a:pPr>
            <a:endParaRPr sz="2400" baseline="-25000" dirty="0">
              <a:cs typeface="+mn-lt"/>
              <a:sym typeface="MT Extra" panose="05050102010205020202" pitchFamily="18" charset="2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2362200" y="2362200"/>
            <a:ext cx="762000" cy="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838200" y="4419600"/>
            <a:ext cx="457200" cy="12598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06170" y="4810125"/>
            <a:ext cx="225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code for </a:t>
            </a:r>
            <a:r>
              <a:rPr sz="2400" smtClean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sz="2400" baseline="-25000" smtClean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1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5003800" y="44704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71770" y="4824723"/>
            <a:ext cx="225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charset="0"/>
                <a:cs typeface="Georgia" panose="02040502050405020303" charset="0"/>
              </a:rPr>
              <a:t>code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2</a:t>
            </a: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0" name="Text Box 3"/>
          <p:cNvSpPr txBox="1"/>
          <p:nvPr/>
        </p:nvSpPr>
        <p:spPr>
          <a:xfrm>
            <a:off x="1142976" y="5214950"/>
            <a:ext cx="225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signal(synch);</a:t>
            </a:r>
            <a:endParaRPr lang="en-US" sz="2400" dirty="0">
              <a:solidFill>
                <a:srgbClr val="00B050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5249883" y="4500570"/>
            <a:ext cx="225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wait(synch</a:t>
            </a:r>
            <a:r>
              <a:rPr lang="en-US" sz="2400" dirty="0" smtClean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);</a:t>
            </a: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192405" y="1691005"/>
            <a:ext cx="8495665" cy="4530725"/>
          </a:xfrm>
        </p:spPr>
        <p:txBody>
          <a:bodyPr vert="horz" wrap="square" lIns="91435" tIns="45718" rIns="91435" bIns="45718" anchor="t"/>
          <a:lstStyle/>
          <a:p>
            <a:pPr defTabSz="914400">
              <a:buNone/>
              <a:tabLst>
                <a:tab pos="2002155" algn="ctr"/>
                <a:tab pos="4513580" algn="ctr"/>
              </a:tabLst>
            </a:pP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Create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four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semaphore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variables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and </a:t>
            </a:r>
            <a:r>
              <a:rPr lang="en-US" altLang="ja-JP"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initialized to 0 </a:t>
            </a:r>
          </a:p>
          <a:p>
            <a:pPr defTabSz="914400">
              <a:buNone/>
              <a:tabLst>
                <a:tab pos="2002155" algn="ctr"/>
                <a:tab pos="4513580" algn="ctr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Semaphore </a:t>
            </a:r>
            <a:r>
              <a:rPr lang="en-US" sz="2400" dirty="0" err="1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ab</a:t>
            </a:r>
            <a:r>
              <a:rPr lang="en-US" sz="24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=0, ac=0, </a:t>
            </a:r>
            <a:r>
              <a:rPr lang="en-US" sz="2400" dirty="0" err="1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bc</a:t>
            </a:r>
            <a:r>
              <a:rPr lang="en-US" sz="24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=0, </a:t>
            </a:r>
            <a:r>
              <a:rPr lang="en-US" sz="2400" dirty="0" err="1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bd</a:t>
            </a:r>
            <a:r>
              <a:rPr lang="en-US" sz="24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=0;</a:t>
            </a:r>
            <a:endParaRPr sz="24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7832090" y="76200"/>
            <a:ext cx="1218565" cy="484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sz="2000" i="1" dirty="0">
                <a:solidFill>
                  <a:srgbClr val="0070C0"/>
                </a:solidFill>
                <a:latin typeface="+mj-ea"/>
                <a:cs typeface="+mj-ea"/>
                <a:sym typeface="+mn-ea"/>
              </a:rPr>
              <a:t>contd...</a:t>
            </a:r>
            <a:endParaRPr lang="en-US" sz="2000" i="1" dirty="0" smtClean="0">
              <a:solidFill>
                <a:srgbClr val="0070C0"/>
              </a:solidFill>
              <a:latin typeface="+mj-ea"/>
              <a:cs typeface="+mj-ea"/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315200" y="2362200"/>
            <a:ext cx="646430" cy="603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34200" y="2819400"/>
            <a:ext cx="457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24800" y="2819400"/>
            <a:ext cx="533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48970" y="5114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code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V(ab);</a:t>
            </a:r>
          </a:p>
          <a:p>
            <a:r>
              <a:rPr lang="en-US" sz="240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V(ac);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81000" y="5026025"/>
            <a:ext cx="457200" cy="147764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565400" y="5156200"/>
            <a:ext cx="457200" cy="134747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4749800" y="5130800"/>
            <a:ext cx="457200" cy="137223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6858000" y="5105400"/>
            <a:ext cx="457200" cy="139763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809240" y="5241925"/>
            <a:ext cx="1697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P(ab);</a:t>
            </a:r>
            <a:endParaRPr lang="en-US" sz="240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code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V(bd);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017770" y="5216525"/>
            <a:ext cx="1687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P(ac);</a:t>
            </a:r>
            <a:endParaRPr lang="en-US" sz="240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code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V(cd);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7125970" y="5191125"/>
            <a:ext cx="1800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P(bd);</a:t>
            </a:r>
            <a:endParaRPr lang="en-US" sz="240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P(cd);</a:t>
            </a:r>
            <a:endParaRPr lang="en-US" sz="240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code for 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</a:p>
        </p:txBody>
      </p:sp>
      <p:sp>
        <p:nvSpPr>
          <p:cNvPr id="2" name="Oval 1"/>
          <p:cNvSpPr/>
          <p:nvPr/>
        </p:nvSpPr>
        <p:spPr>
          <a:xfrm>
            <a:off x="6451600" y="3175000"/>
            <a:ext cx="646430" cy="603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255000" y="3302000"/>
            <a:ext cx="646430" cy="6032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899400" y="3784600"/>
            <a:ext cx="457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85000" y="3708400"/>
            <a:ext cx="533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7745" y="4166235"/>
            <a:ext cx="675640" cy="635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157720" y="28702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22920" y="28448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73720" y="28956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0920" y="39116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310120" y="38608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08520" y="37592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59320" y="38100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97520" y="38100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48320" y="37846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99120" y="3759200"/>
            <a:ext cx="5080" cy="330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147" name="Rectangle 5"/>
          <p:cNvSpPr>
            <a:spLocks noGrp="1"/>
          </p:cNvSpPr>
          <p:nvPr>
            <p:ph idx="1"/>
          </p:nvPr>
        </p:nvSpPr>
        <p:spPr>
          <a:xfrm>
            <a:off x="220345" y="1659255"/>
            <a:ext cx="8536305" cy="4860925"/>
          </a:xfrm>
        </p:spPr>
        <p:txBody>
          <a:bodyPr vert="horz" wrap="square" lIns="91435" tIns="45718" rIns="91435" bIns="45718" anchor="t"/>
          <a:lstStyle/>
          <a:p>
            <a:pPr marL="366395" lvl="1" indent="0" algn="just">
              <a:buNone/>
            </a:pPr>
            <a:r>
              <a:rPr lang="en-US" sz="2400" dirty="0">
                <a:latin typeface="+mj-ea"/>
                <a:cs typeface="+mj-ea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Two authors disk system (Railway Ticket Booking)</a:t>
            </a:r>
            <a:endParaRPr lang="en-US" sz="2400" dirty="0">
              <a:solidFill>
                <a:srgbClr val="00B05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366395" lvl="1" indent="0" algn="just">
              <a:buNone/>
            </a:pP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14345" y="2590800"/>
            <a:ext cx="3277235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Available Ticket = 15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5345" y="4089400"/>
            <a:ext cx="3488690" cy="154622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Cricket team access to</a:t>
            </a:r>
            <a:endParaRPr lang="en-US" sz="24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</a:t>
            </a:r>
            <a:endParaRPr lang="en-US" sz="24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for 15 seats</a:t>
            </a:r>
            <a:endParaRPr lang="en-US" sz="24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 flipH="1">
            <a:off x="2599690" y="3505200"/>
            <a:ext cx="676910" cy="5842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6096000" y="3505200"/>
            <a:ext cx="713740" cy="5842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961255" y="4089400"/>
            <a:ext cx="3537585" cy="154622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Hockey team access to</a:t>
            </a:r>
            <a:endParaRPr lang="en-US" sz="24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</a:t>
            </a:r>
            <a:endParaRPr lang="en-US" sz="24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for 15 seats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Concurrent Execution</a:t>
            </a:r>
            <a:endParaRPr 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Violation of Mutual Exclusion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362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3717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90770" y="23463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S=1;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4673600" y="2387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38800" y="25908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727200" y="26416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91465" y="3768725"/>
            <a:ext cx="8699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Context switching occurs after execution of first test statement</a:t>
            </a: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of the P( ) operation before setting to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Violation of Mutual Exclusion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362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3717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S=0;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19800" y="22098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09800" y="22860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/>
          <p:cNvSpPr/>
          <p:nvPr/>
        </p:nvSpPr>
        <p:spPr>
          <a:xfrm>
            <a:off x="4673600" y="2387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90770" y="23463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8" name="Title 1"/>
          <p:cNvSpPr/>
          <p:nvPr/>
        </p:nvSpPr>
        <p:spPr>
          <a:xfrm>
            <a:off x="417830" y="4775200"/>
            <a:ext cx="6726555" cy="143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P( ) operation must be atomic by using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Disable and Enable Interrupt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Test-and-set</a:t>
            </a: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( ) / </a:t>
            </a:r>
            <a:r>
              <a:rPr lang="en-US" sz="2400" dirty="0" smtClean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fetch-and-set</a:t>
            </a: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( ) instruction</a:t>
            </a:r>
          </a:p>
          <a:p>
            <a:pPr algn="l"/>
            <a:endParaRPr lang="en-US" sz="24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1465" y="3768725"/>
            <a:ext cx="8699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Context switching occurs after execution of first test statement</a:t>
            </a: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of the P( ) operation </a:t>
            </a:r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before setting to 0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Enabling and Disabling Interrupt</a:t>
            </a:r>
            <a:endParaRPr lang="en-US" sz="3200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39065" y="1544955"/>
            <a:ext cx="8777605" cy="5254625"/>
          </a:xfrm>
        </p:spPr>
        <p:txBody>
          <a:bodyPr vert="horz" wrap="square" lIns="91435" tIns="45718" rIns="91435" bIns="45718" anchor="t"/>
          <a:lstStyle/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		</a:t>
            </a: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0850" y="3462020"/>
            <a:ext cx="3789680" cy="194945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wait(S)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: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DI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while (S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0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do no op;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=0;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EI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36490" y="3614420"/>
            <a:ext cx="3658235" cy="158178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buNone/>
            </a:pPr>
            <a:endParaRPr sz="2400" dirty="0">
              <a:cs typeface="+mn-lt"/>
              <a:sym typeface="Symbol" panose="05050102010706020507" pitchFamily="18" charset="2"/>
            </a:endParaRPr>
          </a:p>
          <a:p>
            <a:pPr lvl="1" algn="l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signal(S)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: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 </a:t>
            </a:r>
          </a:p>
          <a:p>
            <a:pPr lvl="1" algn="l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   S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=1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test-and-set Instruction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87985" y="1589405"/>
            <a:ext cx="8528050" cy="4422775"/>
          </a:xfrm>
        </p:spPr>
        <p:txBody>
          <a:bodyPr vert="horz" wrap="square" lIns="91435" tIns="45718" rIns="91435" bIns="45718" anchor="t"/>
          <a:lstStyle/>
          <a:p>
            <a:pPr defTabSz="91440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cs typeface="+mn-lt"/>
              </a:rPr>
              <a:t>  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Definition:</a:t>
            </a:r>
            <a:endParaRPr sz="2400" b="1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defTabSz="91440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</a:t>
            </a:r>
            <a:r>
              <a:rPr sz="240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boolean </a:t>
            </a:r>
            <a:r>
              <a:rPr sz="24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test</a:t>
            </a:r>
            <a:r>
              <a:rPr lang="en-US" sz="24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-</a:t>
            </a:r>
            <a:r>
              <a:rPr sz="24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-</a:t>
            </a:r>
            <a:r>
              <a:rPr sz="24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set </a:t>
            </a: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(boolean *target)</a:t>
            </a:r>
          </a:p>
          <a:p>
            <a:pPr defTabSz="91440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   {</a:t>
            </a:r>
          </a:p>
          <a:p>
            <a:pPr defTabSz="91440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        boolean rv = *target;</a:t>
            </a:r>
          </a:p>
          <a:p>
            <a:pPr defTabSz="91440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        *target = TRUE;</a:t>
            </a:r>
          </a:p>
          <a:p>
            <a:pPr defTabSz="91440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        return rv:</a:t>
            </a:r>
          </a:p>
          <a:p>
            <a:pPr defTabSz="91440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      }</a:t>
            </a:r>
            <a:endParaRPr sz="2400" dirty="0">
              <a:solidFill>
                <a:srgbClr val="0000FF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defTabSz="914400"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Executed atomically</a:t>
            </a:r>
          </a:p>
          <a:p>
            <a:pPr defTabSz="914400"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Returns the original value of passed parameter</a:t>
            </a:r>
          </a:p>
          <a:p>
            <a:pPr defTabSz="914400"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1080" algn="l"/>
                <a:tab pos="1257300" algn="l"/>
              </a:tabLst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Set the new value of passed parameter to </a:t>
            </a:r>
            <a:r>
              <a:rPr lang="en-US" altLang="en-US" sz="2400" dirty="0">
                <a:latin typeface="Georgia" panose="02040502050405020303" charset="0"/>
                <a:cs typeface="Georgia" panose="02040502050405020303" charset="0"/>
              </a:rPr>
              <a:t>“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TRUE</a:t>
            </a:r>
            <a:r>
              <a:rPr lang="en-US" altLang="en-US" sz="2400" dirty="0">
                <a:latin typeface="Georgia" panose="02040502050405020303" charset="0"/>
                <a:cs typeface="Georgia" panose="02040502050405020303" charset="0"/>
              </a:rPr>
              <a:t>”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.</a:t>
            </a:r>
          </a:p>
          <a:p>
            <a:pPr defTabSz="914400"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1080" algn="l"/>
                <a:tab pos="1257300" algn="l"/>
              </a:tabLst>
            </a:pPr>
            <a:endParaRPr sz="2400" dirty="0">
              <a:solidFill>
                <a:srgbClr val="0000FF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0405" y="2133600"/>
            <a:ext cx="3789045" cy="14014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wait(S)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: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</a:p>
          <a:p>
            <a:pPr marL="0" lvl="1">
              <a:lnSpc>
                <a:spcPct val="90000"/>
              </a:lnSpc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while </a:t>
            </a:r>
            <a:r>
              <a:rPr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test-and-set(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))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92140" y="2132965"/>
            <a:ext cx="2882265" cy="1402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buNone/>
            </a:pPr>
            <a:endParaRPr sz="2400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signal(S)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: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 </a:t>
            </a:r>
          </a:p>
          <a:p>
            <a:pPr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   </a:t>
            </a:r>
          </a:p>
          <a:p>
            <a:pPr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=0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test-and-set Use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84" y="4813002"/>
            <a:ext cx="4071966" cy="1402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buNone/>
            </a:pPr>
            <a:endParaRPr sz="2400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Fetch-and-set</a:t>
            </a:r>
            <a:r>
              <a:rPr sz="2400" smtClean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(S) 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   </a:t>
            </a: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238760" y="1544955"/>
            <a:ext cx="8638540" cy="5254625"/>
          </a:xfrm>
        </p:spPr>
        <p:txBody>
          <a:bodyPr vert="horz" wrap="square" lIns="91435" tIns="45718" rIns="91435" bIns="45718" anchor="t"/>
          <a:lstStyle/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7345" y="4368165"/>
            <a:ext cx="2456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Busy-wait solution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920" y="2780030"/>
            <a:ext cx="3848100" cy="13131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wait(S)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: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while (S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&lt;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=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0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do no op;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--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18405" y="2840355"/>
            <a:ext cx="3609340" cy="125222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wait(S)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: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 </a:t>
            </a:r>
          </a:p>
          <a:p>
            <a:pPr marL="0" lvl="1">
              <a:lnSpc>
                <a:spcPct val="90000"/>
              </a:lnSpc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++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;</a:t>
            </a: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7705" y="287020"/>
            <a:ext cx="7908290" cy="5355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>
              <a:lnSpc>
                <a:spcPct val="90000"/>
              </a:lnSpc>
              <a:buNone/>
            </a:pPr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Counting Semaphore</a:t>
            </a:r>
            <a:endParaRPr lang="en-US" sz="32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Symbol" panose="05050102010706020507" pitchFamily="18" charset="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21130" y="1734820"/>
            <a:ext cx="283464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Symbol" panose="05050102010706020507" pitchFamily="18" charset="2"/>
              </a:rPr>
              <a:t>Semaphore S=1;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1747" name="Rectangle 3"/>
          <p:cNvSpPr>
            <a:spLocks noGrp="1"/>
          </p:cNvSpPr>
          <p:nvPr/>
        </p:nvSpPr>
        <p:spPr>
          <a:xfrm>
            <a:off x="307340" y="1739900"/>
            <a:ext cx="4027170" cy="3354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5" tIns="45718" rIns="91435" bIns="45718" anchor="t"/>
          <a:lstStyle>
            <a:lvl1pPr marL="341630" indent="-3416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1680" indent="-28448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45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74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03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wait(S)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: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S--;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if (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         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  <a:b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</a:b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add this process to 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waiting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list for 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S;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block( );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} </a:t>
            </a: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B05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lnSpc>
                <a:spcPct val="80000"/>
              </a:lnSpc>
              <a:buNone/>
            </a:pPr>
            <a:endParaRPr sz="2400" dirty="0">
              <a:solidFill>
                <a:srgbClr val="00B050"/>
              </a:solidFill>
              <a:latin typeface="Georgia" panose="02040502050405020303" charset="0"/>
              <a:ea typeface="Courier New" panose="02070309020205020404" charset="0"/>
              <a:cs typeface="Georgia" panose="0204050205040502030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Semaphore Implementation </a:t>
            </a:r>
            <a:r>
              <a:rPr lang="en-US" sz="3200" dirty="0" smtClean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without</a:t>
            </a:r>
            <a:r>
              <a:rPr lang="en-US" sz="3200" dirty="0" smtClean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busy-wait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759325" y="1714500"/>
            <a:ext cx="4155440" cy="5029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5" tIns="45718" rIns="91435" bIns="45718" anchor="t"/>
          <a:lstStyle>
            <a:lvl1pPr marL="341630" indent="-3416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1680" indent="-28448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45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74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03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signal(S)</a:t>
            </a: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: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S++;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if (</a:t>
            </a: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            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remove a process P from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waiting list 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wakeup( );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} </a:t>
            </a: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70C0"/>
              </a:solidFill>
              <a:latin typeface="Georgia" panose="02040502050405020303" charset="0"/>
              <a:ea typeface="Courier New" panose="02070309020205020404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1747" name="Rectangle 3"/>
          <p:cNvSpPr>
            <a:spLocks noGrp="1"/>
          </p:cNvSpPr>
          <p:nvPr/>
        </p:nvSpPr>
        <p:spPr>
          <a:xfrm>
            <a:off x="307340" y="1739900"/>
            <a:ext cx="4027170" cy="3354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5" tIns="45718" rIns="91435" bIns="45718" anchor="t"/>
          <a:lstStyle>
            <a:lvl1pPr marL="341630" indent="-3416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1680" indent="-28448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45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74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03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wait(S)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: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S--;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if (S &lt; 0)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  <a:b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</a:b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add this process to 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waiting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list for </a:t>
            </a: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S;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block( );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</a:rPr>
              <a:t>} </a:t>
            </a: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B05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lnSpc>
                <a:spcPct val="80000"/>
              </a:lnSpc>
              <a:buNone/>
            </a:pPr>
            <a:endParaRPr sz="2400" dirty="0">
              <a:solidFill>
                <a:srgbClr val="00B050"/>
              </a:solidFill>
              <a:latin typeface="Georgia" panose="02040502050405020303" charset="0"/>
              <a:ea typeface="Courier New" panose="02070309020205020404" charset="0"/>
              <a:cs typeface="Georgia" panose="02040502050405020303" charset="0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759325" y="1714500"/>
            <a:ext cx="4155440" cy="5029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5" tIns="45718" rIns="91435" bIns="45718" anchor="t"/>
          <a:lstStyle>
            <a:lvl1pPr marL="341630" indent="-3416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1680" indent="-28448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45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74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03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signal(S)</a:t>
            </a: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: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S++;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if (S &lt;= 0)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remove a process P from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waiting list 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S;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wakeup( );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} </a:t>
            </a: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70C0"/>
              </a:solidFill>
              <a:latin typeface="Georgia" panose="02040502050405020303" charset="0"/>
              <a:ea typeface="Courier New" panose="02070309020205020404" charset="0"/>
              <a:cs typeface="Georgia" panose="02040502050405020303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Semaphore Implementation </a:t>
            </a:r>
            <a:r>
              <a:rPr lang="en-US" sz="3200" dirty="0" smtClean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without</a:t>
            </a:r>
            <a:r>
              <a:rPr lang="en-US" sz="3200" dirty="0" smtClean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busy-wait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S=1;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S=0;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52600" y="2819400"/>
            <a:ext cx="6858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147" name="Rectangle 5"/>
          <p:cNvSpPr>
            <a:spLocks noGrp="1"/>
          </p:cNvSpPr>
          <p:nvPr>
            <p:ph idx="1"/>
          </p:nvPr>
        </p:nvSpPr>
        <p:spPr>
          <a:xfrm>
            <a:off x="220345" y="1659255"/>
            <a:ext cx="8536305" cy="4860925"/>
          </a:xfrm>
        </p:spPr>
        <p:txBody>
          <a:bodyPr vert="horz" wrap="square" lIns="91435" tIns="45718" rIns="91435" bIns="45718" anchor="t"/>
          <a:lstStyle/>
          <a:p>
            <a:pPr marL="366395" lvl="1" indent="0" algn="just">
              <a:buNone/>
            </a:pPr>
            <a:r>
              <a:rPr lang="en-US" sz="2400" dirty="0">
                <a:latin typeface="+mj-ea"/>
                <a:cs typeface="+mj-ea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Two authors disk system (Railway Ticket Booking)</a:t>
            </a:r>
            <a:endParaRPr lang="en-US" sz="2400" dirty="0">
              <a:solidFill>
                <a:srgbClr val="00B05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366395" lvl="1" indent="0" algn="just">
              <a:buNone/>
            </a:pP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5345" y="4089400"/>
            <a:ext cx="3488690" cy="154622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 </a:t>
            </a:r>
            <a:endParaRPr lang="en-US" sz="24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allocates 15 seats to Cricket team</a:t>
            </a:r>
            <a:endParaRPr lang="en-US" sz="24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 flipH="1">
            <a:off x="2599690" y="3505200"/>
            <a:ext cx="676910" cy="5842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6096000" y="3505200"/>
            <a:ext cx="713740" cy="5842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961255" y="4089400"/>
            <a:ext cx="3537585" cy="154622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</a:t>
            </a:r>
            <a:endParaRPr lang="en-US" sz="24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allocates 15 seats to Hockey team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14345" y="2590800"/>
            <a:ext cx="3277235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Available Ticket = 00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Concurrent Execution</a:t>
            </a:r>
            <a:endParaRPr 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S=-1;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52600" y="2819400"/>
            <a:ext cx="6858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19524" y="32004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S=-2;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52600" y="2819400"/>
            <a:ext cx="6858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19524" y="32004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65800" y="32512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S=-3;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2819400"/>
            <a:ext cx="6858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19524" y="32004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65800" y="32512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62928" y="33020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S=-2;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62400" y="2819400"/>
            <a:ext cx="6858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65800" y="32512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62928" y="33020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0" y="40386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S=-1;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43600" y="2819400"/>
            <a:ext cx="6858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62928" y="33020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6000" y="40894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0" y="40386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S=0;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77200" y="2895600"/>
            <a:ext cx="6858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11800" y="41402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6000" y="40894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0" y="40386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Examples on Counting Semaphore</a:t>
            </a:r>
            <a:r>
              <a:rPr lang="en-US" sz="2800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619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17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5970" y="3057525"/>
            <a:ext cx="204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D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2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S=1;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775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448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58000" y="30480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24000" y="40386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56000" y="40894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11800" y="41402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20000" y="41910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Classical Problems of Synchronization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507365" y="1691005"/>
            <a:ext cx="8092440" cy="4530725"/>
          </a:xfrm>
        </p:spPr>
        <p:txBody>
          <a:bodyPr vert="horz" wrap="square" lIns="91435" tIns="45718" rIns="91435" bIns="45718" anchor="t"/>
          <a:lstStyle/>
          <a:p>
            <a:pPr marL="0" indent="0">
              <a:buNone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Classical problems  </a:t>
            </a:r>
          </a:p>
          <a:p>
            <a:pPr lvl="1">
              <a:buFont typeface="Wingdings" panose="05000000000000000000" charset="0"/>
              <a:buChar char="Ø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Bounded-Buffer Problem</a:t>
            </a:r>
          </a:p>
          <a:p>
            <a:pPr lvl="1">
              <a:buFont typeface="Wingdings" panose="05000000000000000000" charset="0"/>
              <a:buChar char="Ø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Readers and Writers Problem</a:t>
            </a:r>
          </a:p>
          <a:p>
            <a:pPr lvl="1">
              <a:buFont typeface="Wingdings" panose="05000000000000000000" charset="0"/>
              <a:buChar char="Ø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Dining-Philosophers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Bounded-Buffer Problem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56565" y="1751330"/>
            <a:ext cx="8076565" cy="3725545"/>
          </a:xfrm>
        </p:spPr>
        <p:txBody>
          <a:bodyPr vert="horz" wrap="square" lIns="91435" tIns="45718" rIns="91435" bIns="45718" anchor="t"/>
          <a:lstStyle/>
          <a:p>
            <a:pPr>
              <a:buFont typeface="Arial" panose="020B0604020202020204" pitchFamily="34" charset="0"/>
              <a:buChar char="•"/>
            </a:pPr>
            <a:r>
              <a:rPr sz="2400" b="1" dirty="0">
                <a:latin typeface="Georgia" panose="02040502050405020303" charset="0"/>
                <a:cs typeface="Georgia" panose="02040502050405020303" charset="0"/>
              </a:rPr>
              <a:t>n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buffers, each can hold one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Binary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Semaphore </a:t>
            </a: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mutex</a:t>
            </a: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i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nitialized to the value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Counting </a:t>
            </a: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Semaphore </a:t>
            </a: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full</a:t>
            </a: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initialized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to the value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Counting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Semaphore </a:t>
            </a: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empty </a:t>
            </a: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initialized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to the value n</a:t>
            </a:r>
          </a:p>
          <a:p>
            <a:endParaRPr sz="2400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35" y="1544955"/>
            <a:ext cx="9036050" cy="5254625"/>
          </a:xfrm>
        </p:spPr>
        <p:txBody>
          <a:bodyPr vert="horz" wrap="square" lIns="91435" tIns="45718" rIns="91435" bIns="45718" anchor="t"/>
          <a:lstStyle/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5005" y="2306320"/>
            <a:ext cx="3500120" cy="3994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</a:t>
            </a: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/* add next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item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to the buffer */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(true);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/>
            </a:r>
            <a:b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88280" y="2280920"/>
            <a:ext cx="3420110" cy="3994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</a:t>
            </a: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/*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remove 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next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item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from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the buffer */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(true);</a:t>
            </a:r>
            <a:b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1735" y="1743710"/>
            <a:ext cx="2094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Producer code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956935" y="1718310"/>
            <a:ext cx="2094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Consumer code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24180" y="203200"/>
            <a:ext cx="8753475" cy="911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semaphore mutex=1;</a:t>
            </a:r>
          </a:p>
          <a:p>
            <a:endParaRPr lang="en-US" sz="2000" i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Class Test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06916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Bookman Old Style" pitchFamily="18" charset="0"/>
              </a:rPr>
              <a:t>There are two concurrent processes P and Q to run the following code: </a:t>
            </a:r>
          </a:p>
          <a:p>
            <a:pPr>
              <a:buNone/>
            </a:pPr>
            <a:r>
              <a:rPr lang="en-US" sz="2800" dirty="0" err="1" smtClean="0">
                <a:latin typeface="Bookman Old Style" pitchFamily="18" charset="0"/>
              </a:rPr>
              <a:t>Int</a:t>
            </a:r>
            <a:r>
              <a:rPr lang="en-US" sz="2800" dirty="0" smtClean="0">
                <a:latin typeface="Bookman Old Style" pitchFamily="18" charset="0"/>
              </a:rPr>
              <a:t> X= Roll No MODULUS 10;</a:t>
            </a:r>
          </a:p>
          <a:p>
            <a:pPr>
              <a:buNone/>
            </a:pPr>
            <a:r>
              <a:rPr lang="en-US" sz="2800" dirty="0" smtClean="0">
                <a:latin typeface="Bookman Old Style" pitchFamily="18" charset="0"/>
              </a:rPr>
              <a:t>Begin</a:t>
            </a:r>
          </a:p>
          <a:p>
            <a:pPr>
              <a:buNone/>
            </a:pPr>
            <a:r>
              <a:rPr lang="en-US" sz="2800" dirty="0" smtClean="0">
                <a:latin typeface="Bookman Old Style" pitchFamily="18" charset="0"/>
              </a:rPr>
              <a:t>	S1: Read(X);</a:t>
            </a:r>
          </a:p>
          <a:p>
            <a:pPr>
              <a:buNone/>
            </a:pPr>
            <a:r>
              <a:rPr lang="en-US" sz="2800" dirty="0" smtClean="0">
                <a:latin typeface="Bookman Old Style" pitchFamily="18" charset="0"/>
              </a:rPr>
              <a:t>	S2: X = </a:t>
            </a:r>
            <a:r>
              <a:rPr lang="en-US" sz="2800" smtClean="0">
                <a:latin typeface="Bookman Old Style" pitchFamily="18" charset="0"/>
              </a:rPr>
              <a:t>X + 3;</a:t>
            </a:r>
            <a:endParaRPr lang="en-US" sz="2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Bookman Old Style" pitchFamily="18" charset="0"/>
              </a:rPr>
              <a:t>	S3: Write(X);</a:t>
            </a:r>
          </a:p>
          <a:p>
            <a:pPr>
              <a:buNone/>
            </a:pPr>
            <a:r>
              <a:rPr lang="en-US" sz="2800" dirty="0" smtClean="0">
                <a:latin typeface="Bookman Old Style" pitchFamily="18" charset="0"/>
              </a:rPr>
              <a:t>End          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Find out the final value(s) of X and show the possible sequence of execution for each value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2990" y="99695"/>
            <a:ext cx="12858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35" y="1544955"/>
            <a:ext cx="9036050" cy="5254625"/>
          </a:xfrm>
        </p:spPr>
        <p:txBody>
          <a:bodyPr vert="horz" wrap="square" lIns="91435" tIns="45718" rIns="91435" bIns="45718" anchor="t"/>
          <a:lstStyle/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5005" y="2306320"/>
            <a:ext cx="3500120" cy="3994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wait(empty);</a:t>
            </a:r>
            <a:endParaRPr sz="24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/* add next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item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to the buffer */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signal(full);</a:t>
            </a:r>
            <a:endParaRPr sz="24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(true);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/>
            </a:r>
            <a:b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88280" y="2280920"/>
            <a:ext cx="3420110" cy="3994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wait(full);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/*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remove 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next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item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from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the buffer */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signal(empty);</a:t>
            </a:r>
            <a:endParaRPr sz="24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(true);</a:t>
            </a:r>
            <a:b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1735" y="1743710"/>
            <a:ext cx="2094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Producer code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956935" y="1718310"/>
            <a:ext cx="2094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Consumer code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24180" y="203200"/>
            <a:ext cx="8753475" cy="911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semaphore mutex=1;</a:t>
            </a:r>
          </a:p>
          <a:p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semaphore empty=10, full=0;</a:t>
            </a:r>
            <a:endParaRPr lang="en-US" sz="2000" i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35" y="1544955"/>
            <a:ext cx="9036050" cy="5254625"/>
          </a:xfrm>
        </p:spPr>
        <p:txBody>
          <a:bodyPr vert="horz" wrap="square" lIns="91435" tIns="45718" rIns="91435" bIns="45718" anchor="t"/>
          <a:lstStyle/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sz="2000" b="1" dirty="0">
              <a:cs typeface="+mn-lt"/>
              <a:sym typeface="Symbol" panose="05050102010706020507" pitchFamily="18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5005" y="2306320"/>
            <a:ext cx="3500120" cy="3994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wait(empty);</a:t>
            </a:r>
            <a:endParaRPr sz="24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/* add next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item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to the buffer */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signal(full);</a:t>
            </a:r>
            <a:endParaRPr sz="24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(true);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/>
            </a:r>
            <a:b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88280" y="2280920"/>
            <a:ext cx="3420110" cy="3994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wait(full);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/*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remove 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next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item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from</a:t>
            </a: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the buffer */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signal(mutex); </a:t>
            </a:r>
            <a:endParaRPr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signal(empty);</a:t>
            </a:r>
            <a:endParaRPr sz="24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(true);</a:t>
            </a:r>
            <a:br>
              <a:rPr sz="24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24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1735" y="1743710"/>
            <a:ext cx="2094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Producer code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956935" y="1718310"/>
            <a:ext cx="2094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Consumer code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24180" y="203200"/>
            <a:ext cx="8753475" cy="911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semaphore mutex=1;</a:t>
            </a:r>
          </a:p>
          <a:p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semaphore empty=0, full=10;</a:t>
            </a:r>
            <a:endParaRPr lang="en-US" sz="2000" i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Readers-Writers Problem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272415" y="1568450"/>
            <a:ext cx="8644255" cy="5005705"/>
          </a:xfrm>
        </p:spPr>
        <p:txBody>
          <a:bodyPr vert="horz" wrap="square" lIns="91435" tIns="45718" rIns="91435" bIns="45718" anchor="t"/>
          <a:lstStyle/>
          <a:p>
            <a:pPr marL="0" indent="0">
              <a:lnSpc>
                <a:spcPct val="120000"/>
              </a:lnSpc>
              <a:buNone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A data set is shared among a number of concurrent processes</a:t>
            </a:r>
          </a:p>
          <a:p>
            <a:pPr lvl="1">
              <a:lnSpc>
                <a:spcPct val="120000"/>
              </a:lnSpc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Readers – only read the data set; they do </a:t>
            </a:r>
            <a:r>
              <a:rPr sz="2400" b="1" i="1" dirty="0">
                <a:latin typeface="Georgia" panose="02040502050405020303" charset="0"/>
                <a:cs typeface="Georgia" panose="02040502050405020303" charset="0"/>
              </a:rPr>
              <a:t>not</a:t>
            </a:r>
            <a:r>
              <a:rPr sz="2400" b="1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perform any updates</a:t>
            </a:r>
          </a:p>
          <a:p>
            <a:pPr lvl="1">
              <a:lnSpc>
                <a:spcPct val="120000"/>
              </a:lnSpc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Writers   – can both read and write</a:t>
            </a:r>
          </a:p>
          <a:p>
            <a:pPr marL="0" indent="0">
              <a:lnSpc>
                <a:spcPct val="120000"/>
              </a:lnSpc>
              <a:buNone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Problem – allow multiple readers to read at the same time</a:t>
            </a:r>
          </a:p>
          <a:p>
            <a:pPr lvl="1">
              <a:lnSpc>
                <a:spcPct val="120000"/>
              </a:lnSpc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Only one single writer can access the shared data at the same time</a:t>
            </a:r>
          </a:p>
          <a:p>
            <a:pPr lvl="1">
              <a:lnSpc>
                <a:spcPct val="120000"/>
              </a:lnSpc>
            </a:pPr>
            <a:endParaRPr sz="2400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Readers-Writers Problem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272415" y="1568450"/>
            <a:ext cx="8644255" cy="5005705"/>
          </a:xfrm>
        </p:spPr>
        <p:txBody>
          <a:bodyPr vert="horz" wrap="square" lIns="91435" tIns="45718" rIns="91435" bIns="45718" anchor="t"/>
          <a:lstStyle/>
          <a:p>
            <a:pPr marL="366395" lvl="1" indent="0" algn="l">
              <a:buNone/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To implement solution: </a:t>
            </a:r>
            <a:endParaRPr sz="2400" dirty="0">
              <a:latin typeface="Georgia" panose="02040502050405020303" charset="0"/>
              <a:cs typeface="Georgia" panose="02040502050405020303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Semaphore</a:t>
            </a: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</a:t>
            </a: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r</a:t>
            </a:r>
            <a:r>
              <a:rPr lang="en-US"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t</a:t>
            </a: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initialized to 1</a:t>
            </a:r>
          </a:p>
          <a:p>
            <a:pPr lvl="1">
              <a:buFont typeface="Wingdings" panose="05000000000000000000" charset="0"/>
              <a:buChar char="Ø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Semaphore </a:t>
            </a: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mutex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initialized to 1</a:t>
            </a:r>
          </a:p>
          <a:p>
            <a:pPr lvl="1">
              <a:buFont typeface="Wingdings" panose="05000000000000000000" charset="0"/>
              <a:buChar char="Ø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Integer </a:t>
            </a:r>
            <a:r>
              <a:rPr sz="2400" b="1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read_count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initialized to 0</a:t>
            </a:r>
          </a:p>
          <a:p>
            <a:pPr marL="366395" lvl="1" indent="0">
              <a:buNone/>
            </a:pPr>
            <a:endParaRPr sz="2400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030845" y="76200"/>
            <a:ext cx="1116330" cy="462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 i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contd...</a:t>
            </a:r>
            <a:endParaRPr lang="en-US" altLang="en-US" sz="2000" i="1" dirty="0" smtClean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7635" y="2153920"/>
            <a:ext cx="4277995" cy="44608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wait(mutex);        </a:t>
            </a:r>
          </a:p>
          <a:p>
            <a:pPr>
              <a:lnSpc>
                <a:spcPct val="110000"/>
              </a:lnSpc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read_count++;</a:t>
            </a:r>
            <a:b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if(read_count == </a:t>
            </a:r>
            <a:r>
              <a:rPr lang="en-US"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1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  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</a:t>
            </a: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wrt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);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   signal(mutex); </a:t>
            </a: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lnSpc>
                <a:spcPct val="110000"/>
              </a:lnSpc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             ..         </a:t>
            </a:r>
          </a:p>
          <a:p>
            <a:pPr>
              <a:lnSpc>
                <a:spcPct val="110000"/>
              </a:lnSpc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/*reading is performed*/ </a:t>
            </a: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lnSpc>
                <a:spcPct val="110000"/>
              </a:lnSpc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             ... </a:t>
            </a:r>
          </a:p>
          <a:p>
            <a:pPr>
              <a:lnSpc>
                <a:spcPct val="110000"/>
              </a:lnSpc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wait(mutex);</a:t>
            </a:r>
            <a:b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read</a:t>
            </a:r>
            <a:r>
              <a:rPr lang="en-US"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_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count--;</a:t>
            </a:r>
            <a:b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if(read_count == 0) 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signal(w</a:t>
            </a: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rt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);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lnSpc>
                <a:spcPct val="110000"/>
              </a:lnSpc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signal(mutex);</a:t>
            </a:r>
            <a:r>
              <a:rPr sz="20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en-US"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56935" y="1718310"/>
            <a:ext cx="2094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Writers' Code</a:t>
            </a:r>
            <a:r>
              <a:rPr lang="en-US" sz="2000">
                <a:latin typeface="+mj-ea"/>
                <a:cs typeface="+mj-ea"/>
              </a:rPr>
              <a:t> code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90465" y="2128520"/>
            <a:ext cx="4086225" cy="4485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>
              <a:buNone/>
            </a:pPr>
            <a:endParaRPr sz="2000" b="1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wait(</a:t>
            </a: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wrt)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</a:p>
          <a:p>
            <a:pPr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..</a:t>
            </a:r>
          </a:p>
          <a:p>
            <a:pPr>
              <a:buNone/>
            </a:pP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/* </a:t>
            </a:r>
            <a:r>
              <a:rPr lang="en-US"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write onto the book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*/ </a:t>
            </a: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 ..</a:t>
            </a: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signal(</a:t>
            </a: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wrt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);</a:t>
            </a:r>
            <a:r>
              <a:rPr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000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/>
            </a:r>
            <a:br>
              <a:rPr sz="20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</a:br>
            <a:endParaRPr lang="en-US" sz="2000" b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83335" y="1692910"/>
            <a:ext cx="2094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Readers'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12090" y="381000"/>
            <a:ext cx="8703945" cy="70294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Readers-Writers Problem Variations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2090" y="1755775"/>
            <a:ext cx="8703310" cy="4530725"/>
          </a:xfrm>
        </p:spPr>
        <p:txBody>
          <a:bodyPr vert="horz" wrap="square" lIns="91435" tIns="45718" rIns="91435" bIns="45718" anchor="t"/>
          <a:lstStyle/>
          <a:p>
            <a:pPr>
              <a:buFont typeface="Wingdings" panose="05000000000000000000" charset="0"/>
              <a:buChar char="v"/>
            </a:pPr>
            <a:r>
              <a:rPr sz="2400" b="1" dirty="0">
                <a:latin typeface="Georgia" panose="02040502050405020303" charset="0"/>
                <a:cs typeface="Georgia" panose="02040502050405020303" charset="0"/>
              </a:rPr>
              <a:t>First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i="1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variation – no reader kept waiting unless writer has permission to use shared object</a:t>
            </a:r>
          </a:p>
          <a:p>
            <a:pPr>
              <a:buFont typeface="Wingdings" panose="05000000000000000000" charset="0"/>
              <a:buChar char="v"/>
            </a:pPr>
            <a:r>
              <a:rPr sz="2400" b="1" dirty="0">
                <a:latin typeface="Georgia" panose="02040502050405020303" charset="0"/>
                <a:cs typeface="Georgia" panose="02040502050405020303" charset="0"/>
              </a:rPr>
              <a:t>Second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variation – once writer is ready, it performs the write ASAP</a:t>
            </a:r>
          </a:p>
          <a:p>
            <a:pPr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Both may have starvation leading to even more variations</a:t>
            </a:r>
          </a:p>
          <a:p>
            <a:pPr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Problem is solved on some systems by kernel providing reader-writer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Dining-Philosophers Problem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41988" name="Picture 5" descr="6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99745" y="1875790"/>
            <a:ext cx="3037840" cy="2583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7" name="Rectangle 3"/>
          <p:cNvSpPr>
            <a:spLocks noGrp="1"/>
          </p:cNvSpPr>
          <p:nvPr/>
        </p:nvSpPr>
        <p:spPr>
          <a:xfrm>
            <a:off x="3537585" y="2032000"/>
            <a:ext cx="5560060" cy="3403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5" tIns="45718" rIns="91435" bIns="45718" anchor="t"/>
          <a:lstStyle>
            <a:lvl1pPr marL="341630" indent="-3416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1680" indent="-28448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45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74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03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defTabSz="914400">
              <a:tabLst>
                <a:tab pos="1365250" algn="l"/>
                <a:tab pos="1538605" algn="l"/>
              </a:tabLst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Philosophers spend their lives alternating thinking and eating</a:t>
            </a:r>
          </a:p>
          <a:p>
            <a:pPr defTabSz="914400">
              <a:tabLst>
                <a:tab pos="1365250" algn="l"/>
                <a:tab pos="1538605" algn="l"/>
              </a:tabLst>
            </a:pPr>
            <a:r>
              <a:rPr lang="en-US" altLang="ja-JP" sz="2000" dirty="0">
                <a:latin typeface="Georgia" panose="02040502050405020303" charset="0"/>
                <a:cs typeface="Georgia" panose="02040502050405020303" charset="0"/>
              </a:rPr>
              <a:t>Occasionally try to pick up 2 chopsticks (one at a time) to eat from bowl</a:t>
            </a:r>
          </a:p>
          <a:p>
            <a:pPr lvl="1" defTabSz="914400">
              <a:tabLst>
                <a:tab pos="1365250" algn="l"/>
                <a:tab pos="1538605" algn="l"/>
              </a:tabLst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Need both to eat, then release both when done</a:t>
            </a:r>
          </a:p>
          <a:p>
            <a:pPr defTabSz="914400">
              <a:tabLst>
                <a:tab pos="1365250" algn="l"/>
                <a:tab pos="1538605" algn="l"/>
              </a:tabLst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In the case of 5 philosophers</a:t>
            </a:r>
          </a:p>
          <a:p>
            <a:pPr defTabSz="914400">
              <a:buFont typeface="Wingdings" panose="05000000000000000000" charset="0"/>
              <a:buChar char="Ø"/>
              <a:tabLst>
                <a:tab pos="1365250" algn="l"/>
                <a:tab pos="1538605" algn="l"/>
              </a:tabLst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Semaphore </a:t>
            </a:r>
            <a:r>
              <a:rPr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chopstick[5]</a:t>
            </a:r>
            <a:r>
              <a:rPr sz="2000" dirty="0">
                <a:latin typeface="Georgia" panose="02040502050405020303" charset="0"/>
                <a:cs typeface="Georgia" panose="02040502050405020303" charset="0"/>
              </a:rPr>
              <a:t> initialized to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33375" y="228600"/>
            <a:ext cx="8432800" cy="9906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Dining-Philosophers Problem Algorithm</a:t>
            </a:r>
            <a:endParaRPr lang="en-US" alt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334010" y="1652905"/>
            <a:ext cx="7600315" cy="4784725"/>
          </a:xfrm>
        </p:spPr>
        <p:txBody>
          <a:bodyPr vert="horz" wrap="square" lIns="91435" tIns="45718" rIns="91435" bIns="45718" anchor="t"/>
          <a:lstStyle/>
          <a:p>
            <a:pPr marL="376555" indent="-376555" defTabSz="914400">
              <a:lnSpc>
                <a:spcPct val="90000"/>
              </a:lnSpc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i</a:t>
            </a:r>
            <a:r>
              <a:rPr lang="en-US" sz="2400" baseline="30000" dirty="0">
                <a:latin typeface="Georgia" panose="02040502050405020303" charset="0"/>
                <a:cs typeface="Georgia" panose="02040502050405020303" charset="0"/>
              </a:rPr>
              <a:t>th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Philosopher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solution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: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 (chopstick[i]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 (chopStick[ (i + 1) % 5] )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;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//  eat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signal (chopstick[i]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signal (chopstick[ (i + 1) % 5]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//  think</a:t>
            </a:r>
          </a:p>
          <a:p>
            <a:pPr marL="1195705" lvl="2" indent="-338455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400" dirty="0">
              <a:solidFill>
                <a:srgbClr val="000000"/>
              </a:solidFill>
              <a:cs typeface="+mn-lt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P</a:t>
            </a:r>
            <a:r>
              <a:rPr sz="24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>roblem with this algorithm?</a:t>
            </a:r>
            <a:endParaRPr sz="2400" dirty="0">
              <a:latin typeface="Georgia" panose="02040502050405020303" charset="0"/>
              <a:cs typeface="Georgia" panose="02040502050405020303" charset="0"/>
            </a:endParaRPr>
          </a:p>
          <a:p>
            <a:pPr marL="1195705" lvl="2" indent="-338455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400" dirty="0">
              <a:solidFill>
                <a:srgbClr val="0000FF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70095" y="5800090"/>
            <a:ext cx="43656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Philosopher:   P0      P1     P2     P3     P4</a:t>
            </a:r>
          </a:p>
          <a:p>
            <a:endParaRPr lang="en-US" sz="180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8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chopstick        [0]      [1]      [2]   [3]     [4]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198120" y="1757680"/>
            <a:ext cx="8773795" cy="4860925"/>
          </a:xfrm>
        </p:spPr>
        <p:txBody>
          <a:bodyPr vert="horz" wrap="square" lIns="91435" tIns="45718" rIns="91435" bIns="45718" anchor="t"/>
          <a:lstStyle/>
          <a:p>
            <a:pPr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Deadlock handling</a:t>
            </a:r>
          </a:p>
          <a:p>
            <a:pPr lvl="1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 Allow a philosopher to pick up  the forks only if both are available (picking must be done in a critical section</a:t>
            </a:r>
            <a:r>
              <a:rPr lang="en-US" sz="2000" dirty="0">
                <a:latin typeface="Georgia" panose="02040502050405020303" charset="0"/>
                <a:cs typeface="Georgia" panose="02040502050405020303" charset="0"/>
              </a:rPr>
              <a:t>)</a:t>
            </a:r>
            <a:r>
              <a:rPr sz="2000" dirty="0">
                <a:latin typeface="Georgia" panose="02040502050405020303" charset="0"/>
                <a:cs typeface="Georgia" panose="02040502050405020303" charset="0"/>
              </a:rPr>
              <a:t>.</a:t>
            </a:r>
          </a:p>
          <a:p>
            <a:pPr lvl="1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 Use an asymmetric solution  -- an odd-numbered  philosopher picks  up first the left chopstick and then the right chopstick. Even-numbered  philosopher picks  up first the right chopstick and then the left chopstick. </a:t>
            </a:r>
          </a:p>
          <a:p>
            <a:pPr lvl="1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000" dirty="0">
                <a:latin typeface="Georgia" panose="02040502050405020303" charset="0"/>
                <a:cs typeface="Georgia" panose="02040502050405020303" charset="0"/>
                <a:sym typeface="+mn-ea"/>
              </a:rPr>
              <a:t>Allow at most 4 philosophers to be sitting simultaneously at  the table.</a:t>
            </a:r>
            <a:endParaRPr sz="2000" dirty="0">
              <a:latin typeface="Georgia" panose="02040502050405020303" charset="0"/>
              <a:cs typeface="Georgia" panose="02040502050405020303" charset="0"/>
            </a:endParaRPr>
          </a:p>
          <a:p>
            <a:pPr lvl="1" algn="just">
              <a:lnSpc>
                <a:spcPct val="130000"/>
              </a:lnSpc>
              <a:buFont typeface="Wingdings" panose="05000000000000000000" charset="0"/>
              <a:buChar char="Ø"/>
            </a:pPr>
            <a:endParaRPr sz="2000" dirty="0">
              <a:latin typeface="Georgia" panose="02040502050405020303" charset="0"/>
              <a:cs typeface="Georgia" panose="02040502050405020303" charset="0"/>
            </a:endParaRPr>
          </a:p>
          <a:p>
            <a:pPr marL="366395" lvl="1" indent="0">
              <a:buNone/>
            </a:pPr>
            <a:endParaRPr dirty="0"/>
          </a:p>
          <a:p>
            <a:pPr>
              <a:buNone/>
            </a:pP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30845" y="76200"/>
            <a:ext cx="1116330" cy="462280"/>
          </a:xfrm>
        </p:spPr>
        <p:txBody>
          <a:bodyPr/>
          <a:lstStyle/>
          <a:p>
            <a:r>
              <a:rPr lang="en-US" altLang="en-US" sz="2000" i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contd...</a:t>
            </a:r>
            <a:endParaRPr lang="en-US" altLang="en-US" sz="2000" i="1" dirty="0" smtClean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33375" y="228600"/>
            <a:ext cx="8432800" cy="9906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Deadlock free Dining-Philosophers Solution</a:t>
            </a:r>
            <a:endParaRPr lang="en-US" alt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334010" y="1652905"/>
            <a:ext cx="7600315" cy="4784725"/>
          </a:xfrm>
        </p:spPr>
        <p:txBody>
          <a:bodyPr vert="horz" wrap="square" lIns="91435" tIns="45718" rIns="91435" bIns="45718" anchor="t"/>
          <a:lstStyle/>
          <a:p>
            <a:pPr marL="376555" indent="-376555" defTabSz="914400">
              <a:lnSpc>
                <a:spcPct val="90000"/>
              </a:lnSpc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i</a:t>
            </a:r>
            <a:r>
              <a:rPr lang="en-US" sz="2400" baseline="30000" dirty="0">
                <a:latin typeface="Georgia" panose="02040502050405020303" charset="0"/>
                <a:cs typeface="Georgia" panose="02040502050405020303" charset="0"/>
              </a:rPr>
              <a:t>th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Philosopher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solution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: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DI</a:t>
            </a: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 (chopstick[i]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 (chopStick[ (i + 1) % 5] )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;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EI</a:t>
            </a: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//  eat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signal (chopstick[i]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signal (chopstick[ (i + 1) % 5]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//  think</a:t>
            </a:r>
          </a:p>
          <a:p>
            <a:pPr marL="1195705" lvl="2" indent="-338455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400" dirty="0">
              <a:solidFill>
                <a:srgbClr val="000000"/>
              </a:solidFill>
              <a:cs typeface="+mn-lt"/>
            </a:endParaRPr>
          </a:p>
          <a:p>
            <a:pPr marL="1195705" lvl="2" indent="-338455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400" dirty="0">
              <a:solidFill>
                <a:srgbClr val="0000FF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Problems of Concurrency</a:t>
            </a:r>
            <a:endParaRPr 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147" name="Rectangle 5"/>
          <p:cNvSpPr>
            <a:spLocks noGrp="1"/>
          </p:cNvSpPr>
          <p:nvPr>
            <p:ph idx="1"/>
          </p:nvPr>
        </p:nvSpPr>
        <p:spPr>
          <a:xfrm>
            <a:off x="220345" y="1659255"/>
            <a:ext cx="8536305" cy="4860925"/>
          </a:xfrm>
        </p:spPr>
        <p:txBody>
          <a:bodyPr vert="horz" wrap="square" lIns="91435" tIns="45718" rIns="91435" bIns="45718" anchor="t"/>
          <a:lstStyle/>
          <a:p>
            <a:pPr algn="just"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Processes can execute concurrently</a:t>
            </a:r>
          </a:p>
          <a:p>
            <a:pPr algn="just">
              <a:buFont typeface="Wingdings" panose="05000000000000000000" charset="0"/>
              <a:buChar char="v"/>
            </a:pPr>
            <a:endParaRPr sz="2400" dirty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May be interrupted at any time, partially completing execution</a:t>
            </a:r>
          </a:p>
          <a:p>
            <a:pPr algn="just">
              <a:buFont typeface="Wingdings" panose="05000000000000000000" charset="0"/>
              <a:buChar char="v"/>
            </a:pPr>
            <a:endParaRPr sz="2400" dirty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Concurrent access to shared data may result in data inconsistency</a:t>
            </a:r>
          </a:p>
          <a:p>
            <a:pPr algn="just">
              <a:buFont typeface="Wingdings" panose="05000000000000000000" charset="0"/>
              <a:buChar char="v"/>
            </a:pPr>
            <a:endParaRPr sz="2400" dirty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Maintaining data consistency requires mechanisms to ensure the orderly execution of cooperating processes</a:t>
            </a:r>
          </a:p>
          <a:p>
            <a:pPr marL="0" indent="0" algn="just">
              <a:buNone/>
            </a:pPr>
            <a:endParaRPr sz="2400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33375" y="228600"/>
            <a:ext cx="8432800" cy="9906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Deadlock free Dining-Philosophers Solution</a:t>
            </a:r>
            <a:endParaRPr lang="en-US" alt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334010" y="1652905"/>
            <a:ext cx="7600315" cy="4784725"/>
          </a:xfrm>
        </p:spPr>
        <p:txBody>
          <a:bodyPr vert="horz" wrap="square" lIns="91435" tIns="45718" rIns="91435" bIns="45718" anchor="t"/>
          <a:lstStyle/>
          <a:p>
            <a:pPr marL="376555" indent="-376555" defTabSz="914400">
              <a:lnSpc>
                <a:spcPct val="90000"/>
              </a:lnSpc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i</a:t>
            </a:r>
            <a:r>
              <a:rPr lang="en-US" sz="2400" baseline="30000" dirty="0">
                <a:latin typeface="Georgia" panose="02040502050405020303" charset="0"/>
                <a:cs typeface="Georgia" panose="02040502050405020303" charset="0"/>
              </a:rPr>
              <a:t>th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Philosopher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solution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: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wait(mutex)</a:t>
            </a: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 (chopstick[i]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 (chopStick[ (i + 1) % 5] )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;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signal(mutex)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//  eat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signal (chopstick[i]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signal (chopstick[ (i + 1) % 5]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//  think</a:t>
            </a:r>
          </a:p>
          <a:p>
            <a:pPr marL="1195705" lvl="2" indent="-338455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400" dirty="0">
              <a:solidFill>
                <a:srgbClr val="000000"/>
              </a:solidFill>
              <a:cs typeface="+mn-lt"/>
            </a:endParaRPr>
          </a:p>
          <a:p>
            <a:pPr marL="1195705" lvl="2" indent="-338455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400" dirty="0">
              <a:solidFill>
                <a:srgbClr val="0000FF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33375" y="228600"/>
            <a:ext cx="8432800" cy="9906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Deadlock free Dining-Philosophers Solution</a:t>
            </a:r>
            <a:endParaRPr lang="en-US" alt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334010" y="1652905"/>
            <a:ext cx="7600315" cy="4784725"/>
          </a:xfrm>
        </p:spPr>
        <p:txBody>
          <a:bodyPr vert="horz" wrap="square" lIns="91435" tIns="45718" rIns="91435" bIns="45718" anchor="t"/>
          <a:lstStyle/>
          <a:p>
            <a:pPr marL="376555" indent="-376555" defTabSz="914400">
              <a:lnSpc>
                <a:spcPct val="90000"/>
              </a:lnSpc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i</a:t>
            </a:r>
            <a:r>
              <a:rPr lang="en-US" sz="2400" baseline="30000" dirty="0">
                <a:latin typeface="Georgia" panose="02040502050405020303" charset="0"/>
                <a:cs typeface="Georgia" panose="02040502050405020303" charset="0"/>
              </a:rPr>
              <a:t>th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Philosopher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solution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: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if(i is odd)    </a:t>
            </a:r>
            <a:r>
              <a:rPr lang="en-US"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  <a:endParaRPr lang="en-US"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 (chopstick[i]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wait (chopStick[ (i + 1) % 5] )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;   }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else         </a:t>
            </a:r>
            <a:r>
              <a:rPr lang="en-US" sz="2000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  <a:endParaRPr lang="en-US"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 (chopStick[ (i + 1) % 5] )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wait (chopstick[i] );      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}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//  eat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signal (chopstick[i]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signal (chopstick[ (i + 1) % 5] );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//  think</a:t>
            </a:r>
          </a:p>
          <a:p>
            <a:pPr marL="1195705" lvl="2" indent="-338455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400" dirty="0">
              <a:solidFill>
                <a:srgbClr val="000000"/>
              </a:solidFill>
              <a:cs typeface="+mn-lt"/>
            </a:endParaRPr>
          </a:p>
          <a:p>
            <a:pPr marL="1195705" lvl="2" indent="-338455" defTabSz="91440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2400" dirty="0">
              <a:solidFill>
                <a:srgbClr val="0000FF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8600"/>
            <a:ext cx="8700135" cy="9906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Problems with improper use of Semaphores</a:t>
            </a:r>
            <a:endParaRPr lang="en-US" sz="2800" dirty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85800" y="29718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53770" y="29051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A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52570" y="2955925"/>
            <a:ext cx="225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V(S);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B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P(S);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922770" y="3006725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P(S);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CS for </a:t>
            </a:r>
            <a:r>
              <a:rPr sz="24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P</a:t>
            </a:r>
            <a:r>
              <a:rPr lang="en-US" sz="2400" baseline="-25000" dirty="0">
                <a:latin typeface="Georgia" panose="02040502050405020303" charset="0"/>
                <a:cs typeface="Georgia" panose="02040502050405020303" charset="0"/>
                <a:sym typeface="MT Extra" panose="05050102010205020202" pitchFamily="18" charset="2"/>
              </a:rPr>
              <a:t>C</a:t>
            </a:r>
            <a:endParaRPr sz="2400" baseline="-25000" dirty="0">
              <a:latin typeface="Georgia" panose="02040502050405020303" charset="0"/>
              <a:cs typeface="Georgia" panose="02040502050405020303" charset="0"/>
              <a:sym typeface="MT Extra" panose="05050102010205020202" pitchFamily="18" charset="2"/>
            </a:endParaRPr>
          </a:p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V(S);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1465" y="1584325"/>
            <a:ext cx="6913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Semaphore S=1;   </a:t>
            </a:r>
          </a:p>
          <a:p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6680200" y="30226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835400" y="2997200"/>
            <a:ext cx="457200" cy="12090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13360" y="4921250"/>
            <a:ext cx="83204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000" dirty="0"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000" dirty="0">
                <a:latin typeface="Georgia" panose="02040502050405020303" charset="0"/>
                <a:cs typeface="Georgia" panose="02040502050405020303" charset="0"/>
                <a:sym typeface="+mn-ea"/>
              </a:rPr>
              <a:t>Mutual Exclussion is violated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0722" name="Rectangle 2"/>
          <p:cNvSpPr>
            <a:spLocks noGrp="1"/>
          </p:cNvSpPr>
          <p:nvPr/>
        </p:nvSpPr>
        <p:spPr>
          <a:xfrm>
            <a:off x="186690" y="218440"/>
            <a:ext cx="8808720" cy="7569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Monitors</a:t>
            </a:r>
            <a:endParaRPr lang="en-US" b="0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005" y="974409"/>
            <a:ext cx="533400" cy="244475"/>
          </a:xfrm>
        </p:spPr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0722" name="Rectangle 2"/>
          <p:cNvSpPr>
            <a:spLocks noGrp="1"/>
          </p:cNvSpPr>
          <p:nvPr/>
        </p:nvSpPr>
        <p:spPr>
          <a:xfrm>
            <a:off x="186690" y="218440"/>
            <a:ext cx="8808720" cy="7569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Monitors</a:t>
            </a:r>
            <a:endParaRPr lang="en-US" b="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278765" y="1666875"/>
            <a:ext cx="8617585" cy="4860925"/>
          </a:xfrm>
        </p:spPr>
        <p:txBody>
          <a:bodyPr vert="horz" wrap="square" lIns="91435" tIns="45718" rIns="91435" bIns="45718" anchor="t"/>
          <a:lstStyle/>
          <a:p>
            <a:pPr>
              <a:lnSpc>
                <a:spcPct val="80000"/>
              </a:lnSpc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A high-level abstraction that provides a convenient and effective mechanism for process synchronization</a:t>
            </a:r>
          </a:p>
          <a:p>
            <a:pPr>
              <a:lnSpc>
                <a:spcPct val="80000"/>
              </a:lnSpc>
            </a:pPr>
            <a:r>
              <a:rPr sz="2000" i="1" dirty="0">
                <a:latin typeface="Georgia" panose="02040502050405020303" charset="0"/>
                <a:cs typeface="Georgia" panose="02040502050405020303" charset="0"/>
              </a:rPr>
              <a:t>Abstract data type</a:t>
            </a:r>
            <a:r>
              <a:rPr sz="2000" dirty="0">
                <a:latin typeface="Georgia" panose="02040502050405020303" charset="0"/>
                <a:cs typeface="Georgia" panose="02040502050405020303" charset="0"/>
              </a:rPr>
              <a:t>, internal variables only accessible by code within the procedure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Only one process may be active within the monitor at a time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Georgia" panose="02040502050405020303" charset="0"/>
                <a:cs typeface="Georgia" panose="02040502050405020303" charset="0"/>
              </a:rPr>
              <a:t>But not powerful enough to model some synchronization schemes</a:t>
            </a:r>
          </a:p>
          <a:p>
            <a:pPr lvl="2">
              <a:lnSpc>
                <a:spcPct val="8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monitor monitor-name</a:t>
            </a:r>
          </a:p>
          <a:p>
            <a:pPr lvl="2">
              <a:lnSpc>
                <a:spcPct val="8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{</a:t>
            </a:r>
          </a:p>
          <a:p>
            <a:pPr lvl="2">
              <a:lnSpc>
                <a:spcPct val="8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	// shared variable declarations</a:t>
            </a:r>
          </a:p>
          <a:p>
            <a:pPr lvl="2">
              <a:lnSpc>
                <a:spcPct val="8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	procedure P1 (…) { …. }</a:t>
            </a:r>
          </a:p>
          <a:p>
            <a:pPr lvl="2">
              <a:lnSpc>
                <a:spcPct val="8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	procedure Pn (…) {……}</a:t>
            </a:r>
          </a:p>
          <a:p>
            <a:pPr lvl="2">
              <a:lnSpc>
                <a:spcPct val="80000"/>
              </a:lnSpc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    Initialization code (…) { … }</a:t>
            </a:r>
          </a:p>
          <a:p>
            <a:pPr lvl="2">
              <a:lnSpc>
                <a:spcPct val="8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	}</a:t>
            </a:r>
          </a:p>
          <a:p>
            <a:pPr lvl="2">
              <a:lnSpc>
                <a:spcPct val="80000"/>
              </a:lnSpc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0722" name="Rectangle 2"/>
          <p:cNvSpPr>
            <a:spLocks noGrp="1"/>
          </p:cNvSpPr>
          <p:nvPr/>
        </p:nvSpPr>
        <p:spPr>
          <a:xfrm>
            <a:off x="99060" y="506730"/>
            <a:ext cx="8966200" cy="5759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sz="28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Schematic view of a Monitor</a:t>
            </a:r>
            <a:endParaRPr lang="en-US" altLang="en-US" sz="2800" b="0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7107" name="Picture 4" descr="6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114550" y="1640205"/>
            <a:ext cx="4833620" cy="4655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7" name="Picture 6" descr="Image result for Than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996" y="2590800"/>
            <a:ext cx="2838450" cy="1609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0247" y="228600"/>
            <a:ext cx="8153400" cy="9906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Critical Section Problem</a:t>
            </a:r>
            <a:endParaRPr lang="en-US" sz="3200" b="1" dirty="0" smtClean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3840" y="1665605"/>
            <a:ext cx="8672195" cy="4530725"/>
          </a:xfrm>
        </p:spPr>
        <p:txBody>
          <a:bodyPr vert="horz" wrap="square" lIns="91435" tIns="45718" rIns="91435" bIns="45718" anchor="t"/>
          <a:lstStyle/>
          <a:p>
            <a:pPr>
              <a:lnSpc>
                <a:spcPct val="110000"/>
              </a:lnSpc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Consider system of </a:t>
            </a:r>
            <a:r>
              <a:rPr sz="2400" b="1" dirty="0">
                <a:latin typeface="Georgia" panose="02040502050405020303" charset="0"/>
                <a:cs typeface="Georgia" panose="02040502050405020303" charset="0"/>
              </a:rPr>
              <a:t>n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processes {</a:t>
            </a:r>
            <a:r>
              <a:rPr sz="2400" b="1" dirty="0">
                <a:latin typeface="Georgia" panose="02040502050405020303" charset="0"/>
                <a:cs typeface="Georgia" panose="02040502050405020303" charset="0"/>
              </a:rPr>
              <a:t>p</a:t>
            </a:r>
            <a:r>
              <a:rPr sz="2400" b="1" baseline="-25000" dirty="0">
                <a:latin typeface="Georgia" panose="02040502050405020303" charset="0"/>
                <a:cs typeface="Georgia" panose="02040502050405020303" charset="0"/>
              </a:rPr>
              <a:t>0</a:t>
            </a:r>
            <a:r>
              <a:rPr sz="2400" b="1" dirty="0">
                <a:latin typeface="Georgia" panose="02040502050405020303" charset="0"/>
                <a:cs typeface="Georgia" panose="02040502050405020303" charset="0"/>
              </a:rPr>
              <a:t>, p</a:t>
            </a:r>
            <a:r>
              <a:rPr sz="2400" b="1" baseline="-25000" dirty="0">
                <a:latin typeface="Georgia" panose="02040502050405020303" charset="0"/>
                <a:cs typeface="Georgia" panose="02040502050405020303" charset="0"/>
              </a:rPr>
              <a:t>1</a:t>
            </a:r>
            <a:r>
              <a:rPr sz="2400" b="1" dirty="0">
                <a:latin typeface="Georgia" panose="02040502050405020303" charset="0"/>
                <a:cs typeface="Georgia" panose="02040502050405020303" charset="0"/>
              </a:rPr>
              <a:t>, … p</a:t>
            </a:r>
            <a:r>
              <a:rPr sz="2400" b="1" baseline="-25000" dirty="0">
                <a:latin typeface="Georgia" panose="02040502050405020303" charset="0"/>
                <a:cs typeface="Georgia" panose="02040502050405020303" charset="0"/>
              </a:rPr>
              <a:t>n-1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}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Each process has </a:t>
            </a:r>
            <a:r>
              <a:rPr sz="2400" dirty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critical section</a:t>
            </a:r>
            <a:r>
              <a:rPr sz="2400" b="1" dirty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segment of code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Process may be changing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shared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variables, updating table, writing file, etc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When one process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is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in critical section, no other may be in its critical section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Critical section problem is to design protocol to solve this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v"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Each process must ask permission to enter critical section in </a:t>
            </a:r>
            <a:r>
              <a:rPr sz="2400" dirty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entry section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, may follow critical section with </a:t>
            </a:r>
            <a:r>
              <a:rPr sz="2400" dirty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exit section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, then </a:t>
            </a:r>
            <a:r>
              <a:rPr sz="2400" dirty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remainder section</a:t>
            </a:r>
          </a:p>
          <a:p>
            <a:endParaRPr sz="2400" b="1" dirty="0">
              <a:solidFill>
                <a:srgbClr val="3366FF"/>
              </a:solidFill>
              <a:latin typeface="+mn-ea"/>
              <a:cs typeface="+mn-ea"/>
            </a:endParaRPr>
          </a:p>
          <a:p>
            <a:pPr>
              <a:buNone/>
            </a:pPr>
            <a:endParaRPr sz="24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4185" y="228600"/>
            <a:ext cx="8301990" cy="990600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/>
            </a:r>
            <a:br>
              <a:rPr lang="en-US" altLang="en-US" sz="3200" b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 Critical Section </a:t>
            </a:r>
            <a:r>
              <a:rPr sz="32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  <a:t/>
            </a:r>
            <a:br>
              <a:rPr sz="3200" dirty="0">
                <a:solidFill>
                  <a:srgbClr val="0070C0"/>
                </a:solidFill>
                <a:latin typeface="Georgia" panose="02040502050405020303" charset="0"/>
                <a:cs typeface="Georgia" panose="02040502050405020303" charset="0"/>
              </a:rPr>
            </a:br>
            <a:endParaRPr 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1268" name="Picture 1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478915" y="2028190"/>
            <a:ext cx="6419850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Content Placeholder 2"/>
          <p:cNvSpPr>
            <a:spLocks noGrp="1"/>
          </p:cNvSpPr>
          <p:nvPr/>
        </p:nvSpPr>
        <p:spPr>
          <a:xfrm>
            <a:off x="806450" y="1538605"/>
            <a:ext cx="8229600" cy="523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5" tIns="45718" rIns="91435" bIns="45718" anchor="t"/>
          <a:lstStyle>
            <a:lvl1pPr marL="341630" indent="-3416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1680" indent="-28448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45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74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038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sz="2400" dirty="0">
                <a:latin typeface="Georgia" panose="02040502050405020303" charset="0"/>
                <a:cs typeface="Georgia" panose="02040502050405020303" charset="0"/>
              </a:rPr>
              <a:t>General structure of process 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</a:rPr>
              <a:t>i</a:t>
            </a:r>
            <a:r>
              <a:rPr sz="2400" baseline="-25000" dirty="0">
                <a:latin typeface="+mj-ea"/>
                <a:cs typeface="+mj-ea"/>
              </a:rPr>
              <a:t> </a:t>
            </a:r>
            <a:r>
              <a:rPr b="1" i="1" baseline="-25000" dirty="0"/>
              <a:t> </a:t>
            </a:r>
            <a:endParaRPr dirty="0"/>
          </a:p>
          <a:p>
            <a:endParaRPr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0247" y="228600"/>
            <a:ext cx="8153400" cy="990600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/>
            </a:r>
            <a:br>
              <a:rPr lang="en-US" altLang="en-US" sz="3200" b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Solution to Critical Section Problem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b="1" dirty="0" smtClean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95275" y="1624330"/>
            <a:ext cx="8585200" cy="5008245"/>
          </a:xfrm>
        </p:spPr>
        <p:txBody>
          <a:bodyPr vert="horz" wrap="square" lIns="91435" tIns="45718" rIns="91435" bIns="45718" anchor="t"/>
          <a:lstStyle/>
          <a:p>
            <a:pPr algn="just">
              <a:lnSpc>
                <a:spcPct val="120000"/>
              </a:lnSpc>
              <a:buNone/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1. </a:t>
            </a:r>
            <a:r>
              <a:rPr sz="2400" dirty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Mutual Exclusion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- If process P</a:t>
            </a:r>
            <a:r>
              <a:rPr sz="2400" baseline="-25000" dirty="0">
                <a:latin typeface="Georgia" panose="02040502050405020303" charset="0"/>
                <a:cs typeface="Georgia" panose="02040502050405020303" charset="0"/>
              </a:rPr>
              <a:t>i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is executing in its critical section, then no other processes can be executing in their critical sections</a:t>
            </a:r>
          </a:p>
          <a:p>
            <a:pPr algn="just">
              <a:lnSpc>
                <a:spcPct val="120000"/>
              </a:lnSpc>
              <a:buNone/>
            </a:pPr>
            <a:r>
              <a:rPr sz="24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2. </a:t>
            </a:r>
            <a:r>
              <a:rPr sz="2400" dirty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Progress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- If no process is executing in its critical section and there exist some processes that wish to enter their critical section, then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one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of the processes 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must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 enter the critical section next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.</a:t>
            </a:r>
            <a:endParaRPr sz="2400" dirty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sz="2400" dirty="0">
                <a:latin typeface="Georgia" panose="02040502050405020303" charset="0"/>
                <a:cs typeface="Georgia" panose="02040502050405020303" charset="0"/>
              </a:rPr>
              <a:t>3. </a:t>
            </a:r>
            <a:r>
              <a:rPr sz="2400" dirty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Bounded Waiting </a:t>
            </a:r>
            <a:r>
              <a:rPr sz="2400" dirty="0">
                <a:latin typeface="Georgia" panose="02040502050405020303" charset="0"/>
                <a:cs typeface="Georgia" panose="02040502050405020303" charset="0"/>
              </a:rPr>
              <a:t>-  A bound must exist on the number of times that other processes are allowed to enter their critical sections after a process has made a request to enter its critical section and before that request is granted</a:t>
            </a:r>
          </a:p>
          <a:p>
            <a:pPr marL="457200" lvl="1" indent="0" algn="just">
              <a:lnSpc>
                <a:spcPct val="120000"/>
              </a:lnSpc>
              <a:buSzPct val="125000"/>
              <a:buFont typeface="Wingdings 2" panose="05020102010507070707" pitchFamily="18" charset="2"/>
              <a:buNone/>
            </a:pPr>
            <a:endParaRPr sz="2400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0" y="1745615"/>
            <a:ext cx="4331335" cy="448818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Jim's Code</a:t>
            </a:r>
          </a:p>
          <a:p>
            <a:pPr marL="0" indent="0" algn="ctr">
              <a:buNone/>
            </a:pP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0" indent="0" algn="ctr">
              <a:buNone/>
            </a:pP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</a:t>
            </a:r>
            <a:r>
              <a:rPr sz="200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turn </a:t>
            </a:r>
            <a:r>
              <a:rPr sz="20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=</a:t>
            </a:r>
            <a:r>
              <a:rPr sz="20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Larry)</a:t>
            </a:r>
            <a:r>
              <a:rPr sz="20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 no-op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critical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turn =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remainder sectio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n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cs typeface="+mn-lt"/>
              <a:sym typeface="+mn-ea"/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800" y="1720215"/>
            <a:ext cx="4510405" cy="451294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Larry's Code</a:t>
            </a:r>
          </a:p>
          <a:p>
            <a:pPr marL="0" indent="0" algn="ctr">
              <a:buNone/>
            </a:pPr>
            <a:endParaRPr sz="2000" dirty="0">
              <a:solidFill>
                <a:srgbClr val="FF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while (</a:t>
            </a:r>
            <a:r>
              <a:rPr sz="200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turn </a:t>
            </a:r>
            <a:r>
              <a:rPr sz="20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=</a:t>
            </a:r>
            <a:r>
              <a:rPr sz="20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</a:t>
            </a:r>
            <a:r>
              <a:rPr sz="2000" smtClean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do no-op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critical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turn = </a:t>
            </a:r>
            <a:r>
              <a:rPr lang="en-US"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Jim</a:t>
            </a: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;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r>
              <a:rPr sz="2000" dirty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remainder section </a:t>
            </a:r>
            <a:endParaRPr sz="2000" dirty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>
              <a:buNone/>
            </a:pPr>
            <a:endParaRPr lang="en-US" sz="2400" dirty="0">
              <a:cs typeface="+mn-lt"/>
            </a:endParaRPr>
          </a:p>
          <a:p>
            <a:pPr>
              <a:buNone/>
            </a:pPr>
            <a:endParaRPr lang="en-US" sz="2400" dirty="0">
              <a:cs typeface="+mn-lt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212090" y="381000"/>
            <a:ext cx="8703945" cy="702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6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249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6906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562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3366FF"/>
                </a:solidFill>
                <a:latin typeface="Georgia" panose="02040502050405020303" charset="0"/>
                <a:cs typeface="Georgia" panose="02040502050405020303" charset="0"/>
              </a:rPr>
              <a:t>Algorithms</a:t>
            </a:r>
            <a:endParaRPr lang="en-US" sz="3200" b="1" dirty="0" smtClean="0">
              <a:solidFill>
                <a:srgbClr val="0070C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284</TotalTime>
  <Words>2381</Words>
  <Application>Microsoft Office PowerPoint</Application>
  <PresentationFormat>On-screen Show (4:3)</PresentationFormat>
  <Paragraphs>829</Paragraphs>
  <Slides>56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Median</vt:lpstr>
      <vt:lpstr>Concurrent Execution</vt:lpstr>
      <vt:lpstr>Concurrent Execution</vt:lpstr>
      <vt:lpstr>Concurrent Execution</vt:lpstr>
      <vt:lpstr>Class Test</vt:lpstr>
      <vt:lpstr>Problems of Concurrency</vt:lpstr>
      <vt:lpstr> Critical Section Problem</vt:lpstr>
      <vt:lpstr>  Critical Section  </vt:lpstr>
      <vt:lpstr> Solution to Critical Section Problem </vt:lpstr>
      <vt:lpstr>Slide 9</vt:lpstr>
      <vt:lpstr>Slide 10</vt:lpstr>
      <vt:lpstr>Slide 11</vt:lpstr>
      <vt:lpstr>Slide 12</vt:lpstr>
      <vt:lpstr>contd...</vt:lpstr>
      <vt:lpstr>Semaphore</vt:lpstr>
      <vt:lpstr>wait() and signal()</vt:lpstr>
      <vt:lpstr>wait() and signal() without busy-waiting</vt:lpstr>
      <vt:lpstr>wait() and signal() uses</vt:lpstr>
      <vt:lpstr>Semaphore Usages</vt:lpstr>
      <vt:lpstr>Slide 19</vt:lpstr>
      <vt:lpstr>Violation of Mutual Exclusion</vt:lpstr>
      <vt:lpstr>Violation of Mutual Exclusion</vt:lpstr>
      <vt:lpstr>Enabling and Disabling Interrupt</vt:lpstr>
      <vt:lpstr>test-and-set Instruction</vt:lpstr>
      <vt:lpstr>test-and-set Use</vt:lpstr>
      <vt:lpstr>Slide 25</vt:lpstr>
      <vt:lpstr>Semaphore Implementation without busy-wait</vt:lpstr>
      <vt:lpstr>Semaphore Implementation without busy-wait</vt:lpstr>
      <vt:lpstr>Examples on Counting Semaphore </vt:lpstr>
      <vt:lpstr>Examples on Counting Semaphore </vt:lpstr>
      <vt:lpstr>Examples on Counting Semaphore </vt:lpstr>
      <vt:lpstr>Examples on Counting Semaphore </vt:lpstr>
      <vt:lpstr>Examples on Counting Semaphore </vt:lpstr>
      <vt:lpstr>Examples on Counting Semaphore </vt:lpstr>
      <vt:lpstr>Examples on Counting Semaphore </vt:lpstr>
      <vt:lpstr>Examples on Counting Semaphore </vt:lpstr>
      <vt:lpstr>Examples on Counting Semaphore </vt:lpstr>
      <vt:lpstr>Classical Problems of Synchronization</vt:lpstr>
      <vt:lpstr>Bounded-Buffer Problem</vt:lpstr>
      <vt:lpstr>Slide 39</vt:lpstr>
      <vt:lpstr>Slide 40</vt:lpstr>
      <vt:lpstr>Slide 41</vt:lpstr>
      <vt:lpstr>Readers-Writers Problem</vt:lpstr>
      <vt:lpstr>Readers-Writers Problem</vt:lpstr>
      <vt:lpstr>Slide 44</vt:lpstr>
      <vt:lpstr>Readers-Writers Problem Variations</vt:lpstr>
      <vt:lpstr>Dining-Philosophers Problem</vt:lpstr>
      <vt:lpstr>Dining-Philosophers Problem Algorithm</vt:lpstr>
      <vt:lpstr>contd...</vt:lpstr>
      <vt:lpstr>Deadlock free Dining-Philosophers Solution</vt:lpstr>
      <vt:lpstr>Deadlock free Dining-Philosophers Solution</vt:lpstr>
      <vt:lpstr>Deadlock free Dining-Philosophers Solution</vt:lpstr>
      <vt:lpstr>Problems with improper use of Semaphores</vt:lpstr>
      <vt:lpstr>Slide 53</vt:lpstr>
      <vt:lpstr>Slide 54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BISWAJIT SAHOO</cp:lastModifiedBy>
  <cp:revision>1958</cp:revision>
  <dcterms:created xsi:type="dcterms:W3CDTF">2006-08-16T00:00:00Z</dcterms:created>
  <dcterms:modified xsi:type="dcterms:W3CDTF">2024-02-20T02:28:31Z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