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2" r:id="rId2"/>
    <p:sldId id="395" r:id="rId3"/>
    <p:sldId id="397" r:id="rId4"/>
    <p:sldId id="396" r:id="rId5"/>
    <p:sldId id="401" r:id="rId6"/>
    <p:sldId id="39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0A7A7-F12C-4DF1-A474-4205F741366B}" type="datetimeFigureOut">
              <a:rPr lang="en-US" smtClean="0"/>
              <a:pPr/>
              <a:t>07-Jan-21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1D8C9-9BB8-4023-9149-A658854D9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6F2BB-AE9A-41C7-89E8-871ED8377E19}" type="slidenum">
              <a:rPr lang="en-US"/>
              <a:pPr/>
              <a:t>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6F2BB-AE9A-41C7-89E8-871ED8377E19}" type="slidenum">
              <a:rPr lang="en-US"/>
              <a:pPr/>
              <a:t>3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A925D-C4B3-413A-A405-9F27ADB40226}" type="slidenum">
              <a:rPr lang="en-US"/>
              <a:pPr/>
              <a:t>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32C-1AD1-43A6-A4DD-4944D2A9694F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9FF8-AC0E-48B1-9404-DA54E268A08F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B60A-4C3B-4AF1-8E06-362C7DFECB76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4E50-FDE3-41F9-8DAD-7E67579E2F1E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ACB0-F277-49DF-9566-DB69792614CE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DDBB-5998-4B0B-953A-4A11E6AA58A5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F030-C574-4ABE-B924-1B4E7A875814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4A1-B7FA-4857-A9AF-2B80B3106CC7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4279-B17E-4AE2-8CD9-21BE504D4F99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8A00-9ACE-4F58-9F02-EAE7054C09FD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060EA-F9A3-48FB-A678-A22084569D3A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9121-F9E5-47B0-9976-63046C3DF7DA}" type="datetime1">
              <a:rPr lang="en-US" smtClean="0"/>
              <a:pPr/>
              <a:t>07-Jan-21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CS511: Foundation </a:t>
            </a:r>
            <a:r>
              <a:rPr lang="en-US" dirty="0"/>
              <a:t>of Theoretical Computer </a:t>
            </a:r>
            <a:r>
              <a:rPr lang="en-US" dirty="0" smtClean="0"/>
              <a:t>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43200"/>
            <a:ext cx="32004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Dr. Raju </a:t>
            </a:r>
            <a:r>
              <a:rPr lang="en-US" dirty="0" err="1" smtClean="0"/>
              <a:t>Halder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Notations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Alphabet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400" dirty="0"/>
              <a:t>A </a:t>
            </a:r>
            <a:r>
              <a:rPr lang="en-US" sz="2400" dirty="0" smtClean="0"/>
              <a:t>finite, nonempty set </a:t>
            </a:r>
            <a:r>
              <a:rPr lang="en-US" sz="2400" dirty="0"/>
              <a:t>of </a:t>
            </a:r>
            <a:r>
              <a:rPr lang="en-US" sz="2400" dirty="0" smtClean="0"/>
              <a:t>symbols. Conventionally, we use the symbol </a:t>
            </a:r>
            <a:r>
              <a:rPr lang="en-US" sz="2400" dirty="0" smtClean="0">
                <a:latin typeface="Symbol" pitchFamily="18" charset="2"/>
              </a:rPr>
              <a:t>S</a:t>
            </a:r>
            <a:r>
              <a:rPr lang="en-US" sz="2400" i="1" dirty="0" smtClean="0">
                <a:latin typeface="Symbol" pitchFamily="18" charset="2"/>
              </a:rPr>
              <a:t>  </a:t>
            </a:r>
            <a:r>
              <a:rPr lang="en-US" sz="2400" dirty="0" smtClean="0"/>
              <a:t>for an alphabet.</a:t>
            </a:r>
            <a:endParaRPr lang="en-US" sz="2400" dirty="0"/>
          </a:p>
          <a:p>
            <a:pPr lvl="1"/>
            <a:r>
              <a:rPr lang="en-US" sz="2200" dirty="0"/>
              <a:t>Examples:</a:t>
            </a:r>
          </a:p>
          <a:p>
            <a:pPr lvl="2"/>
            <a:r>
              <a:rPr lang="en-US" sz="2000" dirty="0" smtClean="0"/>
              <a:t>The set of all ASCII characters, or the set of all printable ASCII characters.</a:t>
            </a:r>
            <a:endParaRPr lang="en-US" sz="2000" dirty="0"/>
          </a:p>
          <a:p>
            <a:pPr lvl="2"/>
            <a:r>
              <a:rPr lang="en-US" sz="2000" dirty="0"/>
              <a:t> </a:t>
            </a:r>
            <a:r>
              <a:rPr lang="en-US" sz="2000" dirty="0" smtClean="0">
                <a:latin typeface="Symbol" pitchFamily="18" charset="2"/>
              </a:rPr>
              <a:t>S</a:t>
            </a:r>
            <a:r>
              <a:rPr lang="en-US" sz="2000" baseline="-25000" dirty="0" smtClean="0">
                <a:latin typeface="Symbol" pitchFamily="18" charset="2"/>
              </a:rPr>
              <a:t>1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en-US" sz="2000" dirty="0"/>
              <a:t>= { a, b }       </a:t>
            </a:r>
            <a:endParaRPr lang="en-US" sz="2000" dirty="0" smtClean="0"/>
          </a:p>
          <a:p>
            <a:pPr lvl="2"/>
            <a:r>
              <a:rPr lang="en-US" sz="2000" dirty="0" smtClean="0">
                <a:latin typeface="Symbol" pitchFamily="18" charset="2"/>
              </a:rPr>
              <a:t>S</a:t>
            </a:r>
            <a:r>
              <a:rPr lang="en-US" sz="2000" baseline="-25000" dirty="0" smtClean="0"/>
              <a:t>2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en-US" sz="2000" dirty="0"/>
              <a:t>= { Spring, Summer, Autumn, Winter } </a:t>
            </a:r>
            <a:endParaRPr lang="en-US" sz="2000" dirty="0" smtClean="0"/>
          </a:p>
          <a:p>
            <a:pPr lvl="2"/>
            <a:r>
              <a:rPr lang="en-US" sz="2000" dirty="0" smtClean="0">
                <a:latin typeface="Symbol" pitchFamily="18" charset="2"/>
              </a:rPr>
              <a:t>S</a:t>
            </a:r>
            <a:r>
              <a:rPr lang="en-US" sz="2000" baseline="-25000" dirty="0" smtClean="0">
                <a:latin typeface="Symbol" pitchFamily="18" charset="2"/>
              </a:rPr>
              <a:t>3</a:t>
            </a:r>
            <a:r>
              <a:rPr lang="en-US" sz="2000" dirty="0" smtClean="0">
                <a:latin typeface="Symbol" pitchFamily="18" charset="2"/>
              </a:rPr>
              <a:t> </a:t>
            </a:r>
            <a:r>
              <a:rPr lang="en-US" sz="2000" dirty="0" smtClean="0"/>
              <a:t>= { 0, 1 }</a:t>
            </a:r>
            <a:endParaRPr lang="en-US" sz="2000" i="1" dirty="0">
              <a:latin typeface="Symbol" pitchFamily="18" charset="2"/>
            </a:endParaRPr>
          </a:p>
          <a:p>
            <a:r>
              <a:rPr lang="en-US" b="1" dirty="0"/>
              <a:t>String</a:t>
            </a:r>
            <a:r>
              <a:rPr lang="en-US" sz="2800" dirty="0"/>
              <a:t>: </a:t>
            </a:r>
            <a:r>
              <a:rPr lang="en-US" sz="2400" dirty="0"/>
              <a:t>A </a:t>
            </a:r>
            <a:r>
              <a:rPr lang="en-US" sz="2400" dirty="0" smtClean="0"/>
              <a:t>finite sequence </a:t>
            </a:r>
            <a:r>
              <a:rPr lang="en-US" sz="2400" dirty="0"/>
              <a:t>of zero or more symbols from an </a:t>
            </a:r>
            <a:r>
              <a:rPr lang="en-US" sz="2400" dirty="0" smtClean="0"/>
              <a:t>alphabet.</a:t>
            </a:r>
            <a:endParaRPr lang="en-US" sz="2400" dirty="0"/>
          </a:p>
          <a:p>
            <a:pPr lvl="1"/>
            <a:r>
              <a:rPr lang="en-US" sz="2000" dirty="0"/>
              <a:t>The empty string: </a:t>
            </a:r>
            <a:r>
              <a:rPr lang="en-US" dirty="0" smtClean="0">
                <a:latin typeface="Symbol" pitchFamily="18" charset="2"/>
              </a:rPr>
              <a:t>e</a:t>
            </a:r>
          </a:p>
          <a:p>
            <a:pPr lvl="1"/>
            <a:r>
              <a:rPr lang="en-US" sz="2200" dirty="0" smtClean="0"/>
              <a:t>01101 is a string from the binary alphabet </a:t>
            </a:r>
            <a:r>
              <a:rPr lang="en-US" sz="2400" dirty="0" smtClean="0">
                <a:latin typeface="Symbol" pitchFamily="18" charset="2"/>
              </a:rPr>
              <a:t>S</a:t>
            </a:r>
            <a:r>
              <a:rPr lang="en-US" sz="2200" dirty="0" smtClean="0"/>
              <a:t>= { 0, 1 }</a:t>
            </a:r>
            <a:endParaRPr lang="en-US" sz="2200" i="1" dirty="0" smtClean="0"/>
          </a:p>
          <a:p>
            <a:pPr lvl="1"/>
            <a:endParaRPr lang="en-US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and Notations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820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sz="5100" b="1" dirty="0" smtClean="0"/>
              <a:t>Powers of an Alphabet</a:t>
            </a:r>
            <a:r>
              <a:rPr lang="en-US" sz="2800" dirty="0"/>
              <a:t>: </a:t>
            </a:r>
            <a:r>
              <a:rPr lang="en-US" sz="3800" dirty="0" smtClean="0"/>
              <a:t>If </a:t>
            </a:r>
            <a:r>
              <a:rPr lang="en-US" sz="3800" dirty="0" smtClean="0">
                <a:latin typeface="Symbol" pitchFamily="18" charset="2"/>
              </a:rPr>
              <a:t>S</a:t>
            </a:r>
            <a:r>
              <a:rPr lang="en-US" sz="3800" i="1" dirty="0" smtClean="0">
                <a:latin typeface="Symbol" pitchFamily="18" charset="2"/>
              </a:rPr>
              <a:t>  </a:t>
            </a:r>
            <a:r>
              <a:rPr lang="en-US" sz="3800" dirty="0" smtClean="0"/>
              <a:t>is an alphabet, we denote by  </a:t>
            </a:r>
            <a:r>
              <a:rPr lang="en-US" sz="3800" dirty="0" err="1" smtClean="0">
                <a:latin typeface="Symbol" pitchFamily="18" charset="2"/>
              </a:rPr>
              <a:t>S</a:t>
            </a:r>
            <a:r>
              <a:rPr lang="en-US" sz="3800" baseline="32000" dirty="0" err="1" smtClean="0">
                <a:latin typeface="Symbol" pitchFamily="18" charset="2"/>
              </a:rPr>
              <a:t>k</a:t>
            </a:r>
            <a:r>
              <a:rPr lang="en-US" sz="3800" baseline="32000" dirty="0" smtClean="0">
                <a:latin typeface="Symbol" pitchFamily="18" charset="2"/>
              </a:rPr>
              <a:t> </a:t>
            </a:r>
            <a:r>
              <a:rPr lang="en-US" sz="3800" i="1" baseline="48000" dirty="0" smtClean="0">
                <a:latin typeface="Symbol" pitchFamily="18" charset="2"/>
              </a:rPr>
              <a:t> </a:t>
            </a:r>
            <a:r>
              <a:rPr lang="en-US" sz="3800" dirty="0" smtClean="0"/>
              <a:t>the set of all strings of length k.</a:t>
            </a:r>
            <a:endParaRPr lang="en-US" sz="3800" baseline="48000" dirty="0"/>
          </a:p>
          <a:p>
            <a:pPr lvl="1"/>
            <a:r>
              <a:rPr lang="en-US" sz="3800" dirty="0"/>
              <a:t>Examples</a:t>
            </a:r>
            <a:r>
              <a:rPr lang="en-US" sz="3800" dirty="0" smtClean="0"/>
              <a:t>:  Let </a:t>
            </a:r>
            <a:r>
              <a:rPr lang="en-US" sz="3800" dirty="0" smtClean="0">
                <a:latin typeface="Symbol" pitchFamily="18" charset="2"/>
              </a:rPr>
              <a:t>S</a:t>
            </a:r>
            <a:r>
              <a:rPr lang="en-US" sz="3800" baseline="32000" dirty="0" smtClean="0">
                <a:latin typeface="Symbol" pitchFamily="18" charset="2"/>
              </a:rPr>
              <a:t> </a:t>
            </a:r>
            <a:r>
              <a:rPr lang="en-US" sz="3800" dirty="0" smtClean="0">
                <a:latin typeface="Symbol" pitchFamily="18" charset="2"/>
              </a:rPr>
              <a:t>= </a:t>
            </a:r>
            <a:r>
              <a:rPr lang="en-US" sz="3800" dirty="0" smtClean="0"/>
              <a:t>{a, b, c}</a:t>
            </a:r>
          </a:p>
          <a:p>
            <a:pPr lvl="2"/>
            <a:r>
              <a:rPr lang="en-US" sz="3800" dirty="0" smtClean="0">
                <a:latin typeface="Symbol" pitchFamily="18" charset="2"/>
              </a:rPr>
              <a:t>S</a:t>
            </a:r>
            <a:r>
              <a:rPr lang="en-US" sz="3800" baseline="30000" dirty="0" smtClean="0">
                <a:latin typeface="Symbol" pitchFamily="18" charset="2"/>
              </a:rPr>
              <a:t>0</a:t>
            </a:r>
            <a:r>
              <a:rPr lang="en-US" sz="3800" dirty="0" smtClean="0">
                <a:latin typeface="Symbol" pitchFamily="18" charset="2"/>
              </a:rPr>
              <a:t> </a:t>
            </a:r>
            <a:r>
              <a:rPr lang="en-US" sz="3800" dirty="0" smtClean="0"/>
              <a:t>= </a:t>
            </a:r>
            <a:r>
              <a:rPr lang="en-US" sz="3800" dirty="0" smtClean="0">
                <a:latin typeface="Symbol" pitchFamily="18" charset="2"/>
              </a:rPr>
              <a:t>e</a:t>
            </a:r>
            <a:endParaRPr lang="en-US" sz="3800" dirty="0"/>
          </a:p>
          <a:p>
            <a:pPr lvl="2"/>
            <a:r>
              <a:rPr lang="en-US" sz="3800" dirty="0" smtClean="0">
                <a:latin typeface="Symbol" pitchFamily="18" charset="2"/>
              </a:rPr>
              <a:t>S</a:t>
            </a:r>
            <a:r>
              <a:rPr lang="en-US" sz="3800" baseline="30000" dirty="0" smtClean="0">
                <a:latin typeface="Symbol" pitchFamily="18" charset="2"/>
              </a:rPr>
              <a:t>1 </a:t>
            </a:r>
            <a:r>
              <a:rPr lang="en-US" sz="3800" dirty="0"/>
              <a:t>= { a, </a:t>
            </a:r>
            <a:r>
              <a:rPr lang="en-US" sz="3800" dirty="0" smtClean="0"/>
              <a:t>b, c </a:t>
            </a:r>
            <a:r>
              <a:rPr lang="en-US" sz="3800" dirty="0"/>
              <a:t>}  </a:t>
            </a:r>
            <a:r>
              <a:rPr lang="en-US" sz="3800" dirty="0" smtClean="0"/>
              <a:t>      </a:t>
            </a:r>
          </a:p>
          <a:p>
            <a:pPr lvl="2"/>
            <a:r>
              <a:rPr lang="en-US" sz="3800" dirty="0" smtClean="0">
                <a:latin typeface="Symbol" pitchFamily="18" charset="2"/>
              </a:rPr>
              <a:t>S</a:t>
            </a:r>
            <a:r>
              <a:rPr lang="en-US" sz="3800" baseline="30000" dirty="0" smtClean="0"/>
              <a:t>2</a:t>
            </a:r>
            <a:r>
              <a:rPr lang="en-US" sz="3800" dirty="0" smtClean="0">
                <a:latin typeface="Symbol" pitchFamily="18" charset="2"/>
              </a:rPr>
              <a:t> </a:t>
            </a:r>
            <a:r>
              <a:rPr lang="en-US" sz="3800" dirty="0"/>
              <a:t>= { </a:t>
            </a:r>
            <a:r>
              <a:rPr lang="en-US" sz="3800" dirty="0" err="1" smtClean="0"/>
              <a:t>aa</a:t>
            </a:r>
            <a:r>
              <a:rPr lang="en-US" sz="3800" dirty="0" smtClean="0"/>
              <a:t>, </a:t>
            </a:r>
            <a:r>
              <a:rPr lang="en-US" sz="3800" dirty="0" err="1" smtClean="0"/>
              <a:t>ab</a:t>
            </a:r>
            <a:r>
              <a:rPr lang="en-US" sz="3800" dirty="0" smtClean="0"/>
              <a:t>, </a:t>
            </a:r>
            <a:r>
              <a:rPr lang="en-US" sz="3800" dirty="0" err="1" smtClean="0"/>
              <a:t>ac,ba</a:t>
            </a:r>
            <a:r>
              <a:rPr lang="en-US" sz="3800" dirty="0" smtClean="0"/>
              <a:t>, bb, </a:t>
            </a:r>
            <a:r>
              <a:rPr lang="en-US" sz="3800" dirty="0" err="1" smtClean="0"/>
              <a:t>bc</a:t>
            </a:r>
            <a:r>
              <a:rPr lang="en-US" sz="3800" dirty="0" smtClean="0"/>
              <a:t>, ca, </a:t>
            </a:r>
            <a:r>
              <a:rPr lang="en-US" sz="3800" dirty="0" err="1" smtClean="0"/>
              <a:t>cb</a:t>
            </a:r>
            <a:r>
              <a:rPr lang="en-US" sz="3800" dirty="0" smtClean="0"/>
              <a:t>, cc } </a:t>
            </a:r>
          </a:p>
          <a:p>
            <a:pPr lvl="2"/>
            <a:r>
              <a:rPr lang="en-US" sz="3800" dirty="0" smtClean="0">
                <a:latin typeface="Symbol" pitchFamily="18" charset="2"/>
              </a:rPr>
              <a:t>S</a:t>
            </a:r>
            <a:r>
              <a:rPr lang="en-US" sz="3800" baseline="30000" dirty="0" smtClean="0">
                <a:latin typeface="Symbol" pitchFamily="18" charset="2"/>
              </a:rPr>
              <a:t>3 </a:t>
            </a:r>
            <a:r>
              <a:rPr lang="en-US" sz="3800" dirty="0" smtClean="0"/>
              <a:t>= { </a:t>
            </a:r>
            <a:r>
              <a:rPr lang="en-US" sz="3800" dirty="0" err="1" smtClean="0"/>
              <a:t>aaa</a:t>
            </a:r>
            <a:r>
              <a:rPr lang="en-US" sz="3800" dirty="0" smtClean="0"/>
              <a:t>, </a:t>
            </a:r>
            <a:r>
              <a:rPr lang="en-US" sz="3800" dirty="0" err="1" smtClean="0"/>
              <a:t>aab</a:t>
            </a:r>
            <a:r>
              <a:rPr lang="en-US" sz="3800" dirty="0" smtClean="0"/>
              <a:t>, </a:t>
            </a:r>
            <a:r>
              <a:rPr lang="en-US" sz="3800" dirty="0" err="1" smtClean="0"/>
              <a:t>aac</a:t>
            </a:r>
            <a:r>
              <a:rPr lang="en-US" sz="3800" dirty="0" smtClean="0"/>
              <a:t>, </a:t>
            </a:r>
            <a:r>
              <a:rPr lang="en-US" sz="3800" dirty="0" err="1" smtClean="0"/>
              <a:t>aba</a:t>
            </a:r>
            <a:r>
              <a:rPr lang="en-US" sz="3800" dirty="0" smtClean="0"/>
              <a:t>, </a:t>
            </a:r>
            <a:r>
              <a:rPr lang="en-US" sz="3800" dirty="0" err="1" smtClean="0"/>
              <a:t>abb</a:t>
            </a:r>
            <a:r>
              <a:rPr lang="en-US" sz="3800" dirty="0" smtClean="0"/>
              <a:t>, </a:t>
            </a:r>
            <a:r>
              <a:rPr lang="en-US" sz="3800" dirty="0" err="1" smtClean="0"/>
              <a:t>abc</a:t>
            </a:r>
            <a:r>
              <a:rPr lang="en-US" sz="3800" dirty="0" smtClean="0"/>
              <a:t>, </a:t>
            </a:r>
            <a:r>
              <a:rPr lang="en-US" sz="3800" dirty="0" err="1" smtClean="0"/>
              <a:t>aca</a:t>
            </a:r>
            <a:r>
              <a:rPr lang="en-US" sz="3800" dirty="0" smtClean="0"/>
              <a:t>, </a:t>
            </a:r>
            <a:r>
              <a:rPr lang="en-US" sz="3800" dirty="0" err="1" smtClean="0"/>
              <a:t>acb</a:t>
            </a:r>
            <a:r>
              <a:rPr lang="en-US" sz="3800" dirty="0" smtClean="0"/>
              <a:t>, …. }</a:t>
            </a:r>
          </a:p>
          <a:p>
            <a:pPr lvl="2"/>
            <a:endParaRPr lang="en-US" sz="3800" dirty="0" smtClean="0"/>
          </a:p>
          <a:p>
            <a:pPr>
              <a:buFont typeface="Symbol" pitchFamily="18" charset="2"/>
              <a:buChar char=" "/>
            </a:pP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i="1" baseline="34000" dirty="0" smtClean="0">
                <a:solidFill>
                  <a:srgbClr val="C00000"/>
                </a:solidFill>
              </a:rPr>
              <a:t>*</a:t>
            </a:r>
            <a:r>
              <a:rPr lang="en-US" sz="3800" i="1" baseline="30000" dirty="0" smtClean="0">
                <a:solidFill>
                  <a:srgbClr val="C00000"/>
                </a:solidFill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= The set of all strings over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S=</a:t>
            </a:r>
            <a:r>
              <a:rPr lang="en-US" sz="3800" dirty="0" smtClean="0">
                <a:latin typeface="Symbol" pitchFamily="18" charset="2"/>
              </a:rPr>
              <a:t>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baseline="30000" dirty="0" smtClean="0">
                <a:solidFill>
                  <a:srgbClr val="C00000"/>
                </a:solidFill>
                <a:latin typeface="Symbol" pitchFamily="18" charset="2"/>
              </a:rPr>
              <a:t>0</a:t>
            </a:r>
            <a:r>
              <a:rPr lang="en-US" sz="3800" i="1" baseline="30000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3800" dirty="0" smtClean="0">
                <a:solidFill>
                  <a:srgbClr val="C00000"/>
                </a:solidFill>
              </a:rPr>
              <a:t>U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baseline="30000" dirty="0" smtClean="0">
                <a:solidFill>
                  <a:srgbClr val="C00000"/>
                </a:solidFill>
                <a:latin typeface="Symbol" pitchFamily="18" charset="2"/>
              </a:rPr>
              <a:t>1</a:t>
            </a:r>
            <a:r>
              <a:rPr lang="en-US" sz="3800" i="1" baseline="30000" dirty="0" smtClean="0">
                <a:solidFill>
                  <a:srgbClr val="C00000"/>
                </a:solidFill>
                <a:latin typeface="Symbol" pitchFamily="18" charset="2"/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U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baseline="30000" dirty="0" smtClean="0">
                <a:solidFill>
                  <a:srgbClr val="C00000"/>
                </a:solidFill>
                <a:latin typeface="Symbol" pitchFamily="18" charset="2"/>
              </a:rPr>
              <a:t>2  </a:t>
            </a:r>
            <a:r>
              <a:rPr lang="en-US" sz="3800" dirty="0" smtClean="0">
                <a:solidFill>
                  <a:srgbClr val="C00000"/>
                </a:solidFill>
              </a:rPr>
              <a:t>U …</a:t>
            </a:r>
            <a:r>
              <a:rPr lang="en-US" sz="3800" i="1" dirty="0" smtClean="0">
                <a:solidFill>
                  <a:srgbClr val="C00000"/>
                </a:solidFill>
                <a:latin typeface="Symbol" pitchFamily="18" charset="2"/>
              </a:rPr>
              <a:t>.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 </a:t>
            </a:r>
          </a:p>
          <a:p>
            <a:pPr>
              <a:buFont typeface="Symbol" pitchFamily="18" charset="2"/>
              <a:buChar char=" "/>
            </a:pP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baseline="50000" dirty="0" smtClean="0">
                <a:solidFill>
                  <a:srgbClr val="C00000"/>
                </a:solidFill>
              </a:rPr>
              <a:t>+</a:t>
            </a:r>
            <a:r>
              <a:rPr lang="en-US" sz="3800" i="1" baseline="30000" dirty="0" smtClean="0">
                <a:solidFill>
                  <a:srgbClr val="C00000"/>
                </a:solidFill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= The set of nonempty strings over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S= S</a:t>
            </a:r>
            <a:r>
              <a:rPr lang="en-US" sz="3800" baseline="30000" dirty="0" smtClean="0">
                <a:solidFill>
                  <a:srgbClr val="C00000"/>
                </a:solidFill>
                <a:latin typeface="Symbol" pitchFamily="18" charset="2"/>
              </a:rPr>
              <a:t>1</a:t>
            </a:r>
            <a:r>
              <a:rPr lang="en-US" sz="3800" i="1" baseline="30000" dirty="0" smtClean="0">
                <a:solidFill>
                  <a:srgbClr val="C00000"/>
                </a:solidFill>
                <a:latin typeface="Symbol" pitchFamily="18" charset="2"/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U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baseline="30000" dirty="0" smtClean="0">
                <a:solidFill>
                  <a:srgbClr val="C00000"/>
                </a:solidFill>
                <a:latin typeface="Symbol" pitchFamily="18" charset="2"/>
              </a:rPr>
              <a:t>2  </a:t>
            </a:r>
            <a:r>
              <a:rPr lang="en-US" sz="3800" dirty="0" smtClean="0">
                <a:solidFill>
                  <a:srgbClr val="C00000"/>
                </a:solidFill>
              </a:rPr>
              <a:t>U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baseline="30000" dirty="0" smtClean="0">
                <a:solidFill>
                  <a:srgbClr val="C00000"/>
                </a:solidFill>
                <a:latin typeface="Symbol" pitchFamily="18" charset="2"/>
              </a:rPr>
              <a:t>3</a:t>
            </a:r>
            <a:r>
              <a:rPr lang="en-US" sz="3800" i="1" baseline="30000" dirty="0" smtClean="0">
                <a:solidFill>
                  <a:srgbClr val="C00000"/>
                </a:solidFill>
                <a:latin typeface="Symbol" pitchFamily="18" charset="2"/>
              </a:rPr>
              <a:t> </a:t>
            </a:r>
            <a:r>
              <a:rPr lang="en-US" sz="3800" dirty="0" smtClean="0">
                <a:solidFill>
                  <a:srgbClr val="C00000"/>
                </a:solidFill>
              </a:rPr>
              <a:t>U …</a:t>
            </a:r>
            <a:r>
              <a:rPr lang="en-US" sz="3800" i="1" dirty="0" smtClean="0">
                <a:solidFill>
                  <a:srgbClr val="C00000"/>
                </a:solidFill>
                <a:latin typeface="Symbol" pitchFamily="18" charset="2"/>
              </a:rPr>
              <a:t>.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 </a:t>
            </a:r>
          </a:p>
          <a:p>
            <a:pPr>
              <a:buFont typeface="Symbol" pitchFamily="18" charset="2"/>
              <a:buChar char=" "/>
            </a:pP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i="1" baseline="34000" dirty="0" smtClean="0">
                <a:solidFill>
                  <a:srgbClr val="C00000"/>
                </a:solidFill>
              </a:rPr>
              <a:t>*  = 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800" baseline="50000" dirty="0" smtClean="0">
                <a:solidFill>
                  <a:srgbClr val="C00000"/>
                </a:solidFill>
              </a:rPr>
              <a:t>+ </a:t>
            </a:r>
            <a:r>
              <a:rPr lang="en-US" sz="3800" dirty="0" smtClean="0">
                <a:solidFill>
                  <a:srgbClr val="C00000"/>
                </a:solidFill>
              </a:rPr>
              <a:t>U {</a:t>
            </a:r>
            <a:r>
              <a:rPr lang="en-US" sz="3800" dirty="0" smtClean="0">
                <a:solidFill>
                  <a:srgbClr val="C00000"/>
                </a:solidFill>
                <a:latin typeface="Symbol" pitchFamily="18" charset="2"/>
              </a:rPr>
              <a:t>e</a:t>
            </a:r>
            <a:r>
              <a:rPr lang="en-US" sz="3800" dirty="0" smtClean="0">
                <a:solidFill>
                  <a:srgbClr val="C00000"/>
                </a:solidFill>
              </a:rPr>
              <a:t>}</a:t>
            </a:r>
          </a:p>
          <a:p>
            <a:pPr>
              <a:buFont typeface="Symbol" pitchFamily="18" charset="2"/>
              <a:buChar char=" "/>
            </a:pPr>
            <a:endParaRPr lang="en-US" sz="2200" dirty="0" smtClean="0">
              <a:solidFill>
                <a:srgbClr val="C00000"/>
              </a:solidFill>
              <a:latin typeface="Symbol" pitchFamily="18" charset="2"/>
            </a:endParaRPr>
          </a:p>
          <a:p>
            <a:r>
              <a:rPr lang="en-US" dirty="0" smtClean="0"/>
              <a:t>Exercise: Given </a:t>
            </a:r>
            <a:r>
              <a:rPr lang="en-US" dirty="0" smtClean="0">
                <a:latin typeface="Symbol" pitchFamily="18" charset="2"/>
              </a:rPr>
              <a:t>S </a:t>
            </a:r>
            <a:r>
              <a:rPr lang="en-US" dirty="0" smtClean="0"/>
              <a:t>= { 0, 1 }, compute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30000" dirty="0" smtClean="0">
                <a:latin typeface="Symbol" pitchFamily="18" charset="2"/>
              </a:rPr>
              <a:t>+  </a:t>
            </a:r>
            <a:r>
              <a:rPr lang="en-US" dirty="0" smtClean="0"/>
              <a:t>and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30000" dirty="0" smtClean="0">
                <a:latin typeface="Symbol" pitchFamily="18" charset="2"/>
              </a:rPr>
              <a:t>*</a:t>
            </a:r>
            <a:r>
              <a:rPr lang="en-US" dirty="0" smtClean="0">
                <a:latin typeface="Symbol" pitchFamily="18" charset="2"/>
              </a:rPr>
              <a:t>.</a:t>
            </a:r>
            <a:endParaRPr lang="en-US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</a:t>
            </a:r>
            <a:endParaRPr lang="en-US" sz="1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Language</a:t>
            </a:r>
            <a:r>
              <a:rPr lang="en-US" sz="2200" dirty="0">
                <a:solidFill>
                  <a:srgbClr val="C00000"/>
                </a:solidFill>
              </a:rPr>
              <a:t>:</a:t>
            </a:r>
            <a:r>
              <a:rPr lang="en-US" sz="2200" dirty="0"/>
              <a:t> A set of strings over an </a:t>
            </a:r>
            <a:r>
              <a:rPr lang="en-US" sz="2200" dirty="0" smtClean="0"/>
              <a:t>alphabet.</a:t>
            </a:r>
          </a:p>
          <a:p>
            <a:pPr lvl="1"/>
            <a:r>
              <a:rPr lang="en-US" sz="1800" dirty="0" smtClean="0"/>
              <a:t> If </a:t>
            </a:r>
            <a:r>
              <a:rPr lang="en-US" sz="1600" b="1" dirty="0" smtClean="0">
                <a:latin typeface="Symbol" pitchFamily="18" charset="2"/>
              </a:rPr>
              <a:t>S</a:t>
            </a:r>
            <a:r>
              <a:rPr lang="en-US" sz="1600" i="1" dirty="0" smtClean="0">
                <a:latin typeface="Symbol" pitchFamily="18" charset="2"/>
              </a:rPr>
              <a:t> </a:t>
            </a:r>
            <a:r>
              <a:rPr lang="en-US" sz="1800" dirty="0" smtClean="0"/>
              <a:t>is an alphabet, and L </a:t>
            </a:r>
            <a:r>
              <a:rPr lang="en-US" sz="2000" dirty="0" smtClean="0">
                <a:latin typeface="Symbol" pitchFamily="18" charset="2"/>
                <a:sym typeface="Symbol"/>
              </a:rPr>
              <a:t>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600" b="1" dirty="0" smtClean="0">
                <a:latin typeface="Symbol" pitchFamily="18" charset="2"/>
              </a:rPr>
              <a:t>S </a:t>
            </a:r>
            <a:r>
              <a:rPr lang="en-US" sz="2000" baseline="30000" dirty="0" smtClean="0">
                <a:latin typeface="Symbol" pitchFamily="18" charset="2"/>
              </a:rPr>
              <a:t>*</a:t>
            </a:r>
            <a:r>
              <a:rPr lang="en-US" sz="2000" dirty="0" smtClean="0">
                <a:latin typeface="Symbol" pitchFamily="18" charset="2"/>
              </a:rPr>
              <a:t>, </a:t>
            </a:r>
            <a:r>
              <a:rPr lang="en-US" sz="1800" dirty="0" smtClean="0"/>
              <a:t>then L is a language over </a:t>
            </a:r>
            <a:r>
              <a:rPr lang="en-US" sz="1600" b="1" dirty="0" smtClean="0">
                <a:latin typeface="Symbol" pitchFamily="18" charset="2"/>
              </a:rPr>
              <a:t>S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2000" dirty="0"/>
              <a:t>Also known as a </a:t>
            </a:r>
            <a:r>
              <a:rPr lang="en-US" sz="2000" dirty="0">
                <a:solidFill>
                  <a:srgbClr val="C00000"/>
                </a:solidFill>
              </a:rPr>
              <a:t>formal </a:t>
            </a:r>
            <a:r>
              <a:rPr lang="en-US" sz="2000" dirty="0" smtClean="0">
                <a:solidFill>
                  <a:srgbClr val="C00000"/>
                </a:solidFill>
              </a:rPr>
              <a:t>language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400" dirty="0" smtClean="0"/>
              <a:t>Examples: </a:t>
            </a:r>
          </a:p>
          <a:p>
            <a:pPr lvl="1"/>
            <a:r>
              <a:rPr lang="en-US" sz="2000" dirty="0" smtClean="0"/>
              <a:t>The language of all strings consisting of n 0’s followed by n 1’s for some n&gt;=0: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set of string with equal numbers of 0’s and 1’s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set of binary numbers whose value is a prime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empty language, denoted </a:t>
            </a:r>
            <a:r>
              <a:rPr lang="en-US" sz="2000" dirty="0" smtClean="0">
                <a:sym typeface="Symbol"/>
              </a:rPr>
              <a:t></a:t>
            </a:r>
            <a:r>
              <a:rPr lang="en-US" sz="2000" dirty="0" smtClean="0"/>
              <a:t>, is a language over any alphabet.</a:t>
            </a:r>
          </a:p>
          <a:p>
            <a:pPr lvl="1"/>
            <a:endParaRPr lang="en-US" sz="2000" dirty="0"/>
          </a:p>
        </p:txBody>
      </p:sp>
      <p:pic>
        <p:nvPicPr>
          <p:cNvPr id="222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1780" y="3505200"/>
            <a:ext cx="290322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22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4267200"/>
            <a:ext cx="2990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62250" y="5029200"/>
            <a:ext cx="24193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 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 and 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 are languages over some common alphabet.</a:t>
            </a:r>
          </a:p>
          <a:p>
            <a:endParaRPr lang="en-US" dirty="0" smtClean="0"/>
          </a:p>
          <a:p>
            <a:r>
              <a:rPr lang="en-US" dirty="0" smtClean="0"/>
              <a:t>Union (</a:t>
            </a:r>
            <a:r>
              <a:rPr lang="en-US" i="1" dirty="0" smtClean="0"/>
              <a:t>L</a:t>
            </a:r>
            <a:r>
              <a:rPr lang="en-US" baseline="-25000" dirty="0" smtClean="0"/>
              <a:t>1 </a:t>
            </a:r>
            <a:r>
              <a:rPr lang="en-US" dirty="0" smtClean="0"/>
              <a:t>U 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):  </a:t>
            </a:r>
          </a:p>
          <a:p>
            <a:r>
              <a:rPr lang="en-US" dirty="0" smtClean="0"/>
              <a:t>Concatenation ( 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r>
              <a:rPr lang="en-US" i="1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 ):</a:t>
            </a:r>
          </a:p>
          <a:p>
            <a:r>
              <a:rPr lang="en-US" dirty="0" smtClean="0"/>
              <a:t>The </a:t>
            </a:r>
            <a:r>
              <a:rPr lang="en-US" dirty="0" err="1" smtClean="0"/>
              <a:t>Kleene</a:t>
            </a:r>
            <a:r>
              <a:rPr lang="en-US" dirty="0" smtClean="0"/>
              <a:t> Closure (</a:t>
            </a:r>
            <a:r>
              <a:rPr lang="en-US" i="1" dirty="0" smtClean="0"/>
              <a:t>L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*</a:t>
            </a:r>
            <a:r>
              <a:rPr lang="en-US" dirty="0" smtClean="0"/>
              <a:t>):</a:t>
            </a:r>
          </a:p>
          <a:p>
            <a:endParaRPr lang="en-US" dirty="0"/>
          </a:p>
        </p:txBody>
      </p:sp>
      <p:pic>
        <p:nvPicPr>
          <p:cNvPr id="227331" name="Picture 3"/>
          <p:cNvPicPr>
            <a:picLocks noChangeAspect="1" noChangeArrowheads="1"/>
          </p:cNvPicPr>
          <p:nvPr/>
        </p:nvPicPr>
        <p:blipFill>
          <a:blip r:embed="rId2" cstate="print">
            <a:lum bright="-21000" contrast="38000"/>
          </a:blip>
          <a:srcRect/>
          <a:stretch>
            <a:fillRect/>
          </a:stretch>
        </p:blipFill>
        <p:spPr bwMode="auto">
          <a:xfrm>
            <a:off x="3429000" y="3429000"/>
            <a:ext cx="259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3" name="Picture 5"/>
          <p:cNvPicPr>
            <a:picLocks noChangeAspect="1" noChangeArrowheads="1"/>
          </p:cNvPicPr>
          <p:nvPr/>
        </p:nvPicPr>
        <p:blipFill>
          <a:blip r:embed="rId3" cstate="print">
            <a:lum bright="-16000" contrast="25000"/>
          </a:blip>
          <a:srcRect/>
          <a:stretch>
            <a:fillRect/>
          </a:stretch>
        </p:blipFill>
        <p:spPr bwMode="auto">
          <a:xfrm>
            <a:off x="4800600" y="4038600"/>
            <a:ext cx="281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7334" name="Picture 6"/>
          <p:cNvPicPr>
            <a:picLocks noChangeAspect="1" noChangeArrowheads="1"/>
          </p:cNvPicPr>
          <p:nvPr/>
        </p:nvPicPr>
        <p:blipFill>
          <a:blip r:embed="rId4" cstate="print">
            <a:lum bright="-19000" contrast="39000"/>
          </a:blip>
          <a:srcRect/>
          <a:stretch>
            <a:fillRect/>
          </a:stretch>
        </p:blipFill>
        <p:spPr bwMode="auto">
          <a:xfrm>
            <a:off x="5029200" y="4572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Regular Languages are the simplest class of formal languages.</a:t>
            </a:r>
          </a:p>
          <a:p>
            <a:endParaRPr lang="en-US" dirty="0" smtClean="0"/>
          </a:p>
          <a:p>
            <a:r>
              <a:rPr lang="en-US" dirty="0" smtClean="0"/>
              <a:t>Regular languages can be specified by </a:t>
            </a:r>
          </a:p>
          <a:p>
            <a:pPr lvl="1"/>
            <a:r>
              <a:rPr lang="en-US" dirty="0" smtClean="0"/>
              <a:t>regular expressions (REs), </a:t>
            </a:r>
          </a:p>
          <a:p>
            <a:pPr lvl="1"/>
            <a:r>
              <a:rPr lang="en-US" dirty="0" smtClean="0"/>
              <a:t>finite-state automata (FSAs), </a:t>
            </a:r>
          </a:p>
          <a:p>
            <a:pPr lvl="1"/>
            <a:r>
              <a:rPr lang="en-US" dirty="0" smtClean="0"/>
              <a:t>regular grammars.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431</Words>
  <Application>Microsoft Office PowerPoint</Application>
  <PresentationFormat>On-screen Show (4:3)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Office Theme</vt:lpstr>
      <vt:lpstr>CS511: Foundation of Theoretical Computer Science</vt:lpstr>
      <vt:lpstr>Concepts and Notations</vt:lpstr>
      <vt:lpstr>Concepts and Notations</vt:lpstr>
      <vt:lpstr>Formal Language</vt:lpstr>
      <vt:lpstr>Operations on Languages</vt:lpstr>
      <vt:lpstr>Regular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 Halder</dc:creator>
  <cp:lastModifiedBy>HP</cp:lastModifiedBy>
  <cp:revision>317</cp:revision>
  <dcterms:created xsi:type="dcterms:W3CDTF">2006-08-16T00:00:00Z</dcterms:created>
  <dcterms:modified xsi:type="dcterms:W3CDTF">2021-01-07T05:07:16Z</dcterms:modified>
</cp:coreProperties>
</file>