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68" r:id="rId5"/>
    <p:sldId id="256" r:id="rId6"/>
    <p:sldId id="273" r:id="rId7"/>
    <p:sldId id="274" r:id="rId8"/>
    <p:sldId id="275" r:id="rId9"/>
    <p:sldId id="272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There are 4 types of grammars according  to the types of rules: 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General grammars</a:t>
            </a:r>
          </a:p>
          <a:p>
            <a:pPr lvl="1"/>
            <a:r>
              <a:rPr lang="en-US" dirty="0" smtClean="0"/>
              <a:t>Context Sensitive grammars</a:t>
            </a:r>
          </a:p>
          <a:p>
            <a:pPr lvl="1"/>
            <a:r>
              <a:rPr lang="en-US" dirty="0" smtClean="0"/>
              <a:t>Context Free grammars</a:t>
            </a:r>
          </a:p>
          <a:p>
            <a:pPr lvl="1"/>
            <a:r>
              <a:rPr lang="en-US" dirty="0" smtClean="0"/>
              <a:t>Linear </a:t>
            </a:r>
            <a:r>
              <a:rPr lang="en-US" dirty="0" smtClean="0"/>
              <a:t>grammars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Right Linear Grammars produce exactly the Regular </a:t>
            </a:r>
            <a:r>
              <a:rPr lang="en-US" dirty="0"/>
              <a:t>L</a:t>
            </a:r>
            <a:r>
              <a:rPr lang="en-US" dirty="0" smtClean="0"/>
              <a:t>anguages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Two directions: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Given a Right Linear grammar construct an NFA</a:t>
            </a:r>
            <a:r>
              <a:rPr lang="el-GR" baseline="-25000" dirty="0" smtClean="0"/>
              <a:t>ε</a:t>
            </a:r>
            <a:r>
              <a:rPr lang="en-US" dirty="0" smtClean="0"/>
              <a:t> that recognizes the same language with the Right Linear grammar.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Given an NFA construct a Right Linear grammar that describes the same language with the NFA.</a:t>
            </a:r>
            <a:endParaRPr lang="el-G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Right Linear Grammar → NFA</a:t>
            </a:r>
            <a:r>
              <a:rPr lang="el-GR" baseline="-25000" dirty="0" smtClean="0"/>
              <a:t>ε</a:t>
            </a:r>
            <a:endParaRPr lang="el-GR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Suppose that I have a right linear grammar       (V, </a:t>
            </a:r>
            <a:r>
              <a:rPr lang="el-GR" dirty="0" smtClean="0"/>
              <a:t>Σ,</a:t>
            </a:r>
            <a:r>
              <a:rPr lang="en-US" dirty="0" smtClean="0"/>
              <a:t> S, P). I construct an NFA</a:t>
            </a:r>
            <a:r>
              <a:rPr lang="el-GR" baseline="-25000" dirty="0" smtClean="0"/>
              <a:t>ε</a:t>
            </a:r>
            <a:r>
              <a:rPr lang="el-GR" dirty="0" smtClean="0"/>
              <a:t> (</a:t>
            </a:r>
            <a:r>
              <a:rPr lang="en-US" dirty="0" smtClean="0"/>
              <a:t>Q, </a:t>
            </a:r>
            <a:r>
              <a:rPr lang="el-GR" dirty="0" smtClean="0"/>
              <a:t>Σ, δ, </a:t>
            </a:r>
            <a:r>
              <a:rPr lang="en-US" dirty="0" smtClean="0"/>
              <a:t>S, </a:t>
            </a:r>
            <a:r>
              <a:rPr lang="el-GR" dirty="0" smtClean="0"/>
              <a:t>{</a:t>
            </a:r>
            <a:r>
              <a:rPr lang="en-US" dirty="0" smtClean="0"/>
              <a:t>f</a:t>
            </a:r>
            <a:r>
              <a:rPr lang="el-GR" dirty="0" smtClean="0"/>
              <a:t>}).</a:t>
            </a:r>
          </a:p>
          <a:p>
            <a:r>
              <a:rPr lang="en-US" dirty="0" smtClean="0"/>
              <a:t>The set of states Q will be the set V U {f</a:t>
            </a:r>
            <a:r>
              <a:rPr lang="el-GR" dirty="0" smtClean="0"/>
              <a:t>}</a:t>
            </a:r>
            <a:r>
              <a:rPr lang="en-US" dirty="0" smtClean="0"/>
              <a:t>, where f is a new symbol denoting a final state</a:t>
            </a:r>
          </a:p>
          <a:p>
            <a:r>
              <a:rPr lang="en-US" dirty="0" smtClean="0"/>
              <a:t>Productions in P have three possible forms:</a:t>
            </a:r>
          </a:p>
          <a:p>
            <a:pPr lvl="1"/>
            <a:r>
              <a:rPr lang="en-US" dirty="0" smtClean="0"/>
              <a:t>A → </a:t>
            </a:r>
            <a:r>
              <a:rPr lang="el-GR" dirty="0" smtClean="0"/>
              <a:t>ε : </a:t>
            </a:r>
            <a:r>
              <a:rPr lang="en-US" dirty="0" smtClean="0"/>
              <a:t>add the transition </a:t>
            </a:r>
            <a:r>
              <a:rPr lang="el-GR" dirty="0" smtClean="0"/>
              <a:t>δ(Α,ε) </a:t>
            </a:r>
            <a:r>
              <a:rPr lang="en-US" dirty="0" smtClean="0"/>
              <a:t>= f</a:t>
            </a:r>
          </a:p>
          <a:p>
            <a:pPr lvl="1"/>
            <a:r>
              <a:rPr lang="en-US" dirty="0" smtClean="0"/>
              <a:t>A → a : add the transition </a:t>
            </a:r>
            <a:r>
              <a:rPr lang="el-GR" dirty="0" smtClean="0"/>
              <a:t>δ(</a:t>
            </a:r>
            <a:r>
              <a:rPr lang="en-US" dirty="0" smtClean="0"/>
              <a:t>A</a:t>
            </a:r>
            <a:r>
              <a:rPr lang="el-GR" dirty="0" smtClean="0"/>
              <a:t>,</a:t>
            </a:r>
            <a:r>
              <a:rPr lang="en-US" dirty="0" smtClean="0"/>
              <a:t>a) = f</a:t>
            </a:r>
          </a:p>
          <a:p>
            <a:pPr lvl="1"/>
            <a:r>
              <a:rPr lang="en-US" dirty="0" smtClean="0"/>
              <a:t>A → </a:t>
            </a:r>
            <a:r>
              <a:rPr lang="en-US" dirty="0" err="1" smtClean="0"/>
              <a:t>aB</a:t>
            </a:r>
            <a:r>
              <a:rPr lang="en-US" dirty="0" smtClean="0"/>
              <a:t> : add the transition </a:t>
            </a:r>
            <a:r>
              <a:rPr lang="el-GR" dirty="0" smtClean="0"/>
              <a:t>δ(Α,</a:t>
            </a:r>
            <a:r>
              <a:rPr lang="en-US" dirty="0" smtClean="0"/>
              <a:t>a) = B</a:t>
            </a:r>
            <a:endParaRPr lang="el-GR" dirty="0" smtClean="0"/>
          </a:p>
          <a:p>
            <a:endParaRPr lang="el-G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43311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Transform the following Right Linear grammar in an equivalent NFA</a:t>
            </a:r>
            <a:r>
              <a:rPr lang="el-GR" baseline="-25000" dirty="0" smtClean="0"/>
              <a:t>ε</a:t>
            </a:r>
            <a:r>
              <a:rPr lang="el-GR" dirty="0" smtClean="0"/>
              <a:t>.</a:t>
            </a:r>
          </a:p>
          <a:p>
            <a:pPr marL="514350" indent="-514350">
              <a:buNone/>
            </a:pPr>
            <a:r>
              <a:rPr lang="en-US" dirty="0" smtClean="0"/>
              <a:t>S → </a:t>
            </a:r>
            <a:r>
              <a:rPr lang="en-US" dirty="0" err="1" smtClean="0"/>
              <a:t>aS</a:t>
            </a:r>
            <a:r>
              <a:rPr lang="en-US" dirty="0" smtClean="0"/>
              <a:t> | </a:t>
            </a:r>
            <a:r>
              <a:rPr lang="en-US" dirty="0" err="1" smtClean="0"/>
              <a:t>bA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A → </a:t>
            </a:r>
            <a:r>
              <a:rPr lang="en-US" dirty="0" err="1" smtClean="0"/>
              <a:t>cA</a:t>
            </a:r>
            <a:r>
              <a:rPr lang="en-US" dirty="0" smtClean="0"/>
              <a:t> | </a:t>
            </a:r>
            <a:r>
              <a:rPr lang="el-GR" dirty="0" smtClean="0"/>
              <a:t>ε</a:t>
            </a:r>
          </a:p>
          <a:p>
            <a:pPr marL="514350" indent="-514350">
              <a:buNone/>
            </a:pPr>
            <a:endParaRPr lang="el-GR" dirty="0"/>
          </a:p>
          <a:p>
            <a:pPr marL="514350" indent="-514350">
              <a:buNone/>
            </a:pPr>
            <a:r>
              <a:rPr lang="en-US" dirty="0" smtClean="0"/>
              <a:t>Solution:</a:t>
            </a:r>
            <a:endParaRPr lang="el-GR" dirty="0"/>
          </a:p>
        </p:txBody>
      </p:sp>
      <p:sp>
        <p:nvSpPr>
          <p:cNvPr id="4" name="Oval 3"/>
          <p:cNvSpPr/>
          <p:nvPr/>
        </p:nvSpPr>
        <p:spPr>
          <a:xfrm>
            <a:off x="2500298" y="5643578"/>
            <a:ext cx="571504" cy="5715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l-GR" dirty="0"/>
          </a:p>
        </p:txBody>
      </p:sp>
      <p:sp>
        <p:nvSpPr>
          <p:cNvPr id="5" name="Oval 4"/>
          <p:cNvSpPr/>
          <p:nvPr/>
        </p:nvSpPr>
        <p:spPr>
          <a:xfrm>
            <a:off x="3714744" y="5643578"/>
            <a:ext cx="571504" cy="5715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/>
              <a:t>Α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929190" y="5643578"/>
            <a:ext cx="571504" cy="571504"/>
            <a:chOff x="4786314" y="5000636"/>
            <a:chExt cx="571504" cy="571504"/>
          </a:xfrm>
        </p:grpSpPr>
        <p:sp>
          <p:nvSpPr>
            <p:cNvPr id="6" name="Oval 5"/>
            <p:cNvSpPr/>
            <p:nvPr/>
          </p:nvSpPr>
          <p:spPr>
            <a:xfrm>
              <a:off x="4786314" y="5000636"/>
              <a:ext cx="571504" cy="57150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857752" y="5072074"/>
              <a:ext cx="419104" cy="41910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l-GR" dirty="0"/>
            </a:p>
          </p:txBody>
        </p:sp>
      </p:grpSp>
      <p:cxnSp>
        <p:nvCxnSpPr>
          <p:cNvPr id="10" name="Straight Arrow Connector 9"/>
          <p:cNvCxnSpPr>
            <a:stCxn id="4" idx="6"/>
            <a:endCxn id="5" idx="2"/>
          </p:cNvCxnSpPr>
          <p:nvPr/>
        </p:nvCxnSpPr>
        <p:spPr>
          <a:xfrm>
            <a:off x="3071802" y="5929330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</p:cNvCxnSpPr>
          <p:nvPr/>
        </p:nvCxnSpPr>
        <p:spPr>
          <a:xfrm>
            <a:off x="4286248" y="5929330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4" idx="1"/>
            <a:endCxn id="4" idx="7"/>
          </p:cNvCxnSpPr>
          <p:nvPr/>
        </p:nvCxnSpPr>
        <p:spPr>
          <a:xfrm rot="5400000" flipH="1" flipV="1">
            <a:off x="2786050" y="5525216"/>
            <a:ext cx="1588" cy="404114"/>
          </a:xfrm>
          <a:prstGeom prst="curvedConnector3">
            <a:avLst>
              <a:gd name="adj1" fmla="val 196659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1"/>
            <a:endCxn id="5" idx="7"/>
          </p:cNvCxnSpPr>
          <p:nvPr/>
        </p:nvCxnSpPr>
        <p:spPr>
          <a:xfrm rot="5400000" flipH="1" flipV="1">
            <a:off x="4000496" y="5525216"/>
            <a:ext cx="1588" cy="404114"/>
          </a:xfrm>
          <a:prstGeom prst="curvedConnector3">
            <a:avLst>
              <a:gd name="adj1" fmla="val 196659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57620" y="5072074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l-GR" dirty="0"/>
          </a:p>
        </p:txBody>
      </p:sp>
      <p:sp>
        <p:nvSpPr>
          <p:cNvPr id="19" name="Rectangle 18"/>
          <p:cNvSpPr/>
          <p:nvPr/>
        </p:nvSpPr>
        <p:spPr>
          <a:xfrm>
            <a:off x="2643174" y="5072074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el-GR" dirty="0"/>
          </a:p>
        </p:txBody>
      </p:sp>
      <p:sp>
        <p:nvSpPr>
          <p:cNvPr id="20" name="Rectangle 19"/>
          <p:cNvSpPr/>
          <p:nvPr/>
        </p:nvSpPr>
        <p:spPr>
          <a:xfrm>
            <a:off x="3217980" y="555999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endParaRPr lang="el-GR" dirty="0"/>
          </a:p>
        </p:txBody>
      </p:sp>
      <p:sp>
        <p:nvSpPr>
          <p:cNvPr id="21" name="Rectangle 20"/>
          <p:cNvSpPr/>
          <p:nvPr/>
        </p:nvSpPr>
        <p:spPr>
          <a:xfrm>
            <a:off x="4432426" y="5559998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NFA</a:t>
            </a:r>
            <a:r>
              <a:rPr lang="el-GR" dirty="0" smtClean="0"/>
              <a:t> </a:t>
            </a:r>
            <a:r>
              <a:rPr lang="en-US" dirty="0" smtClean="0"/>
              <a:t>→ Right Linear Grammar 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Suppose that I have an NFA</a:t>
            </a:r>
            <a:r>
              <a:rPr lang="el-GR" dirty="0" smtClean="0"/>
              <a:t> </a:t>
            </a:r>
            <a:r>
              <a:rPr lang="en-US" dirty="0" smtClean="0"/>
              <a:t>(Q, </a:t>
            </a:r>
            <a:r>
              <a:rPr lang="el-GR" dirty="0" smtClean="0"/>
              <a:t>Σ,</a:t>
            </a:r>
            <a:r>
              <a:rPr lang="en-US" dirty="0" smtClean="0"/>
              <a:t> </a:t>
            </a:r>
            <a:r>
              <a:rPr lang="el-GR" dirty="0" smtClean="0"/>
              <a:t>δ, </a:t>
            </a:r>
            <a:r>
              <a:rPr lang="en-US" dirty="0" smtClean="0"/>
              <a:t>q</a:t>
            </a:r>
            <a:r>
              <a:rPr lang="en-US" baseline="-25000" dirty="0" smtClean="0"/>
              <a:t>0</a:t>
            </a:r>
            <a:r>
              <a:rPr lang="en-US" dirty="0" smtClean="0"/>
              <a:t>, F,). I construct a right linear grammar (Q, </a:t>
            </a:r>
            <a:r>
              <a:rPr lang="el-GR" dirty="0" smtClean="0"/>
              <a:t>Σ</a:t>
            </a:r>
            <a:r>
              <a:rPr lang="en-US" dirty="0" smtClean="0"/>
              <a:t>, q</a:t>
            </a:r>
            <a:r>
              <a:rPr lang="en-US" baseline="-25000" dirty="0" smtClean="0"/>
              <a:t>0</a:t>
            </a:r>
            <a:r>
              <a:rPr lang="el-GR" dirty="0" smtClean="0"/>
              <a:t>, </a:t>
            </a:r>
            <a:r>
              <a:rPr lang="en-US" dirty="0" smtClean="0"/>
              <a:t>P).</a:t>
            </a:r>
          </a:p>
          <a:p>
            <a:r>
              <a:rPr lang="en-US" dirty="0" smtClean="0"/>
              <a:t>For each transition </a:t>
            </a:r>
            <a:r>
              <a:rPr lang="el-GR" dirty="0" smtClean="0"/>
              <a:t>δ(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/>
              <a:t> ,a) =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</a:t>
            </a:r>
            <a:r>
              <a:rPr lang="en-US" dirty="0" smtClean="0"/>
              <a:t>, I construct the rule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/>
              <a:t> → </a:t>
            </a:r>
            <a:r>
              <a:rPr lang="en-US" dirty="0" err="1" smtClean="0"/>
              <a:t>aq</a:t>
            </a:r>
            <a:r>
              <a:rPr lang="en-US" baseline="-25000" dirty="0" err="1" smtClean="0"/>
              <a:t>j</a:t>
            </a:r>
            <a:r>
              <a:rPr lang="en-US" dirty="0" smtClean="0"/>
              <a:t> in P.</a:t>
            </a:r>
          </a:p>
          <a:p>
            <a:r>
              <a:rPr lang="en-US" dirty="0" smtClean="0"/>
              <a:t>Furthermore, for every state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/>
              <a:t> in F I add the rule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/>
              <a:t> → </a:t>
            </a:r>
            <a:r>
              <a:rPr lang="el-GR" dirty="0" smtClean="0"/>
              <a:t>ε</a:t>
            </a:r>
            <a:r>
              <a:rPr lang="en-US" dirty="0" smtClean="0"/>
              <a:t> in P.</a:t>
            </a:r>
            <a:endParaRPr lang="el-G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1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2) Transform the following DFA to a right linear grammar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Solution:</a:t>
            </a:r>
          </a:p>
          <a:p>
            <a:pPr>
              <a:buNone/>
            </a:pPr>
            <a:r>
              <a:rPr lang="en-US" dirty="0" smtClean="0"/>
              <a:t>q</a:t>
            </a:r>
            <a:r>
              <a:rPr lang="en-US" baseline="-25000" dirty="0" smtClean="0"/>
              <a:t>0</a:t>
            </a:r>
            <a:r>
              <a:rPr lang="en-US" dirty="0" smtClean="0"/>
              <a:t> → aq</a:t>
            </a:r>
            <a:r>
              <a:rPr lang="en-US" baseline="-25000" dirty="0" smtClean="0"/>
              <a:t>1</a:t>
            </a:r>
            <a:r>
              <a:rPr lang="en-US" dirty="0" smtClean="0"/>
              <a:t> | bq</a:t>
            </a:r>
            <a:r>
              <a:rPr lang="en-US" baseline="-25000" dirty="0" smtClean="0"/>
              <a:t>0</a:t>
            </a:r>
          </a:p>
          <a:p>
            <a:pPr>
              <a:buNone/>
            </a:pPr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 → aq</a:t>
            </a:r>
            <a:r>
              <a:rPr lang="en-US" baseline="-25000" dirty="0" smtClean="0"/>
              <a:t>1</a:t>
            </a:r>
            <a:r>
              <a:rPr lang="en-US" dirty="0" smtClean="0"/>
              <a:t> | bq</a:t>
            </a:r>
            <a:r>
              <a:rPr lang="en-US" baseline="-25000" dirty="0" smtClean="0"/>
              <a:t>0</a:t>
            </a:r>
            <a:r>
              <a:rPr lang="en-US" dirty="0" smtClean="0"/>
              <a:t> | </a:t>
            </a:r>
            <a:r>
              <a:rPr lang="el-GR" dirty="0" smtClean="0"/>
              <a:t>ε</a:t>
            </a:r>
            <a:endParaRPr lang="el-GR" dirty="0"/>
          </a:p>
        </p:txBody>
      </p:sp>
      <p:grpSp>
        <p:nvGrpSpPr>
          <p:cNvPr id="4" name="Group 46"/>
          <p:cNvGrpSpPr/>
          <p:nvPr/>
        </p:nvGrpSpPr>
        <p:grpSpPr>
          <a:xfrm>
            <a:off x="4724400" y="3224210"/>
            <a:ext cx="704856" cy="704856"/>
            <a:chOff x="3143240" y="5357826"/>
            <a:chExt cx="704856" cy="704856"/>
          </a:xfrm>
        </p:grpSpPr>
        <p:sp>
          <p:nvSpPr>
            <p:cNvPr id="48" name="Oval 47"/>
            <p:cNvSpPr/>
            <p:nvPr/>
          </p:nvSpPr>
          <p:spPr>
            <a:xfrm>
              <a:off x="3143240" y="5357826"/>
              <a:ext cx="704856" cy="70485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 baseline="-25000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3214678" y="5429264"/>
              <a:ext cx="571504" cy="57150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l-GR" baseline="-25000" dirty="0"/>
            </a:p>
          </p:txBody>
        </p:sp>
      </p:grpSp>
      <p:sp>
        <p:nvSpPr>
          <p:cNvPr id="50" name="Oval 49"/>
          <p:cNvSpPr/>
          <p:nvPr/>
        </p:nvSpPr>
        <p:spPr>
          <a:xfrm>
            <a:off x="3357554" y="3214686"/>
            <a:ext cx="704856" cy="7048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0</a:t>
            </a:r>
            <a:endParaRPr lang="el-GR" baseline="-25000" dirty="0"/>
          </a:p>
        </p:txBody>
      </p:sp>
      <p:cxnSp>
        <p:nvCxnSpPr>
          <p:cNvPr id="51" name="Straight Arrow Connector 50"/>
          <p:cNvCxnSpPr>
            <a:endCxn id="50" idx="2"/>
          </p:cNvCxnSpPr>
          <p:nvPr/>
        </p:nvCxnSpPr>
        <p:spPr>
          <a:xfrm flipV="1">
            <a:off x="2857488" y="3567114"/>
            <a:ext cx="500066" cy="4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0" idx="6"/>
          </p:cNvCxnSpPr>
          <p:nvPr/>
        </p:nvCxnSpPr>
        <p:spPr>
          <a:xfrm>
            <a:off x="4062410" y="3567114"/>
            <a:ext cx="661990" cy="9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48" idx="0"/>
            <a:endCxn id="50" idx="0"/>
          </p:cNvCxnSpPr>
          <p:nvPr/>
        </p:nvCxnSpPr>
        <p:spPr>
          <a:xfrm rot="16200000" flipV="1">
            <a:off x="4388643" y="2536025"/>
            <a:ext cx="9524" cy="1366846"/>
          </a:xfrm>
          <a:prstGeom prst="curvedConnector3">
            <a:avLst>
              <a:gd name="adj1" fmla="val 25002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/>
          <p:nvPr/>
        </p:nvCxnSpPr>
        <p:spPr>
          <a:xfrm rot="5400000">
            <a:off x="5076828" y="3576638"/>
            <a:ext cx="1588" cy="498408"/>
          </a:xfrm>
          <a:prstGeom prst="curvedConnector3">
            <a:avLst>
              <a:gd name="adj1" fmla="val 208957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50" idx="5"/>
            <a:endCxn id="50" idx="3"/>
          </p:cNvCxnSpPr>
          <p:nvPr/>
        </p:nvCxnSpPr>
        <p:spPr>
          <a:xfrm rot="5400000">
            <a:off x="3709982" y="3567114"/>
            <a:ext cx="1588" cy="498408"/>
          </a:xfrm>
          <a:prstGeom prst="curvedConnector3">
            <a:avLst>
              <a:gd name="adj1" fmla="val 208957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205288" y="3286124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el-GR" dirty="0"/>
          </a:p>
        </p:txBody>
      </p:sp>
      <p:sp>
        <p:nvSpPr>
          <p:cNvPr id="57" name="Rectangle 56"/>
          <p:cNvSpPr/>
          <p:nvPr/>
        </p:nvSpPr>
        <p:spPr>
          <a:xfrm>
            <a:off x="4929190" y="4071942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el-GR" dirty="0"/>
          </a:p>
        </p:txBody>
      </p:sp>
      <p:sp>
        <p:nvSpPr>
          <p:cNvPr id="58" name="Rectangle 57"/>
          <p:cNvSpPr/>
          <p:nvPr/>
        </p:nvSpPr>
        <p:spPr>
          <a:xfrm>
            <a:off x="3571868" y="407194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endParaRPr lang="el-GR" dirty="0"/>
          </a:p>
        </p:txBody>
      </p:sp>
      <p:sp>
        <p:nvSpPr>
          <p:cNvPr id="59" name="Rectangle 58"/>
          <p:cNvSpPr/>
          <p:nvPr/>
        </p:nvSpPr>
        <p:spPr>
          <a:xfrm>
            <a:off x="4265506" y="257174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endParaRPr lang="el-G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Linear Grammars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can be shown that Left Linear Grammars also produce the Regular Languages but this is not so straightforward. </a:t>
            </a:r>
          </a:p>
          <a:p>
            <a:r>
              <a:rPr lang="en-US" dirty="0" smtClean="0"/>
              <a:t>Actually, a Left Linear grammar produces the reverse of the language produced by the Right Linear grammar in which we reversed the rules   A → </a:t>
            </a:r>
            <a:r>
              <a:rPr lang="en-US" dirty="0" err="1" smtClean="0"/>
              <a:t>Ba</a:t>
            </a:r>
            <a:r>
              <a:rPr lang="en-US" dirty="0" smtClean="0"/>
              <a:t> to A →</a:t>
            </a:r>
            <a:r>
              <a:rPr lang="en-US" dirty="0" err="1" smtClean="0"/>
              <a:t>aB.</a:t>
            </a:r>
            <a:r>
              <a:rPr lang="en-US" dirty="0" smtClean="0"/>
              <a:t> </a:t>
            </a:r>
          </a:p>
          <a:p>
            <a:r>
              <a:rPr lang="en-US" dirty="0" smtClean="0"/>
              <a:t>But the set of the reverse languages of all the Regular Languages is exactly the set of the Regular Languages. So the Left Linear Grammars produce the Regular Languages.</a:t>
            </a:r>
            <a:endParaRPr lang="el-G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 → </a:t>
            </a:r>
            <a:r>
              <a:rPr lang="en-US" dirty="0" err="1" smtClean="0"/>
              <a:t>Bc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 → </a:t>
            </a:r>
            <a:r>
              <a:rPr lang="en-US" dirty="0" err="1" smtClean="0"/>
              <a:t>Ab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 → a</a:t>
            </a:r>
            <a:endParaRPr lang="en-US" dirty="0"/>
          </a:p>
          <a:p>
            <a:pPr>
              <a:buNone/>
            </a:pPr>
            <a:r>
              <a:rPr lang="en-US" dirty="0" smtClean="0"/>
              <a:t>The derivation of </a:t>
            </a:r>
            <a:r>
              <a:rPr lang="en-US" dirty="0" err="1" smtClean="0"/>
              <a:t>abc</a:t>
            </a:r>
            <a:r>
              <a:rPr lang="en-US" dirty="0" smtClean="0"/>
              <a:t> is:</a:t>
            </a:r>
          </a:p>
          <a:p>
            <a:pPr>
              <a:buNone/>
            </a:pPr>
            <a:r>
              <a:rPr lang="en-US" dirty="0" smtClean="0"/>
              <a:t>C → </a:t>
            </a:r>
            <a:r>
              <a:rPr lang="en-US" dirty="0" err="1" smtClean="0"/>
              <a:t>Bc</a:t>
            </a:r>
            <a:r>
              <a:rPr lang="en-US" dirty="0" smtClean="0"/>
              <a:t> → </a:t>
            </a:r>
            <a:r>
              <a:rPr lang="en-US" dirty="0" err="1" smtClean="0"/>
              <a:t>Abc</a:t>
            </a:r>
            <a:r>
              <a:rPr lang="en-US" dirty="0"/>
              <a:t> </a:t>
            </a:r>
            <a:r>
              <a:rPr lang="en-US" dirty="0" smtClean="0"/>
              <a:t>→ </a:t>
            </a:r>
            <a:r>
              <a:rPr lang="en-US" dirty="0" err="1" smtClean="0"/>
              <a:t>abc</a:t>
            </a:r>
            <a:r>
              <a:rPr lang="en-US" dirty="0" smtClean="0"/>
              <a:t>, or</a:t>
            </a:r>
          </a:p>
          <a:p>
            <a:pPr algn="r">
              <a:buNone/>
            </a:pPr>
            <a:r>
              <a:rPr lang="en-US" dirty="0" smtClean="0"/>
              <a:t> </a:t>
            </a:r>
            <a:r>
              <a:rPr lang="en-US" dirty="0" err="1" smtClean="0"/>
              <a:t>abc</a:t>
            </a:r>
            <a:r>
              <a:rPr lang="en-US" dirty="0" smtClean="0"/>
              <a:t> ← </a:t>
            </a:r>
            <a:r>
              <a:rPr lang="en-US" dirty="0" err="1" smtClean="0"/>
              <a:t>Abc</a:t>
            </a:r>
            <a:r>
              <a:rPr lang="en-US" dirty="0" smtClean="0"/>
              <a:t> ← </a:t>
            </a:r>
            <a:r>
              <a:rPr lang="en-US" dirty="0" err="1" smtClean="0"/>
              <a:t>Bc</a:t>
            </a:r>
            <a:r>
              <a:rPr lang="en-US" dirty="0" smtClean="0"/>
              <a:t> ← C</a:t>
            </a:r>
          </a:p>
          <a:p>
            <a:pPr>
              <a:buNone/>
            </a:pPr>
            <a:r>
              <a:rPr lang="en-US" dirty="0" smtClean="0"/>
              <a:t>So I should start creating the string </a:t>
            </a:r>
            <a:r>
              <a:rPr lang="en-US" dirty="0" err="1" smtClean="0"/>
              <a:t>abc</a:t>
            </a:r>
            <a:r>
              <a:rPr lang="en-US" dirty="0" smtClean="0"/>
              <a:t> from right to  left. But this is equivalent with creating the reverse of </a:t>
            </a:r>
            <a:r>
              <a:rPr lang="en-US" dirty="0" err="1" smtClean="0"/>
              <a:t>cba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 → </a:t>
            </a:r>
            <a:r>
              <a:rPr lang="en-US" dirty="0" err="1" smtClean="0"/>
              <a:t>cB</a:t>
            </a:r>
            <a:r>
              <a:rPr lang="en-US" dirty="0" smtClean="0"/>
              <a:t> → </a:t>
            </a:r>
            <a:r>
              <a:rPr lang="en-US" dirty="0" err="1" smtClean="0"/>
              <a:t>cbA</a:t>
            </a:r>
            <a:r>
              <a:rPr lang="en-US" dirty="0" smtClean="0"/>
              <a:t> → </a:t>
            </a:r>
            <a:r>
              <a:rPr lang="en-US" dirty="0" err="1" smtClean="0"/>
              <a:t>cba</a:t>
            </a:r>
            <a:r>
              <a:rPr lang="en-US" dirty="0" smtClean="0"/>
              <a:t>  and then take the reverse.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(continued)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The Right Linear grammar with the rules A → </a:t>
            </a:r>
            <a:r>
              <a:rPr lang="en-US" dirty="0" err="1" smtClean="0"/>
              <a:t>Ba</a:t>
            </a:r>
            <a:r>
              <a:rPr lang="en-US" dirty="0" smtClean="0"/>
              <a:t> reversed is</a:t>
            </a:r>
          </a:p>
          <a:p>
            <a:pPr>
              <a:buNone/>
            </a:pPr>
            <a:r>
              <a:rPr lang="en-US" dirty="0" smtClean="0"/>
              <a:t>C → </a:t>
            </a:r>
            <a:r>
              <a:rPr lang="en-US" dirty="0" err="1" smtClean="0"/>
              <a:t>cB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 → </a:t>
            </a:r>
            <a:r>
              <a:rPr lang="en-US" dirty="0" err="1" smtClean="0"/>
              <a:t>bA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 → a</a:t>
            </a:r>
          </a:p>
          <a:p>
            <a:pPr>
              <a:buNone/>
            </a:pPr>
            <a:r>
              <a:rPr lang="en-US" dirty="0"/>
              <a:t>a</a:t>
            </a:r>
            <a:r>
              <a:rPr lang="en-US" dirty="0" smtClean="0"/>
              <a:t>nd it produces the reverse language. </a:t>
            </a:r>
          </a:p>
          <a:p>
            <a:pPr>
              <a:buNone/>
            </a:pPr>
            <a:r>
              <a:rPr lang="en-US" dirty="0" smtClean="0"/>
              <a:t>So, just create the NFA</a:t>
            </a:r>
            <a:r>
              <a:rPr lang="el-GR" baseline="-25000" dirty="0" smtClean="0"/>
              <a:t>ε</a:t>
            </a:r>
            <a:r>
              <a:rPr lang="el-GR" dirty="0" smtClean="0"/>
              <a:t> </a:t>
            </a:r>
            <a:r>
              <a:rPr lang="en-US" dirty="0" smtClean="0"/>
              <a:t>for the language produced by the Right Linear grammar and then compute the reverse (change start with final state and reverse the arrows). This is an NFA</a:t>
            </a:r>
            <a:r>
              <a:rPr lang="el-GR" baseline="-25000" dirty="0" smtClean="0"/>
              <a:t>ε</a:t>
            </a:r>
            <a:r>
              <a:rPr lang="el-GR" dirty="0" smtClean="0"/>
              <a:t> </a:t>
            </a:r>
            <a:r>
              <a:rPr lang="en-US" dirty="0" smtClean="0"/>
              <a:t>for the Left Linear grammar. </a:t>
            </a:r>
          </a:p>
          <a:p>
            <a:pPr>
              <a:buNone/>
            </a:pPr>
            <a:endParaRPr lang="el-G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There are 4 types of grammars according  to the types of rules:</a:t>
            </a:r>
          </a:p>
          <a:p>
            <a:r>
              <a:rPr lang="en-US" dirty="0" smtClean="0"/>
              <a:t>Each type recognizes a set of languages.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General grammars → RE languages</a:t>
            </a:r>
          </a:p>
          <a:p>
            <a:pPr lvl="1"/>
            <a:r>
              <a:rPr lang="en-US" dirty="0" smtClean="0"/>
              <a:t>Context Sensitive grammars → CS languages</a:t>
            </a:r>
          </a:p>
          <a:p>
            <a:pPr lvl="1"/>
            <a:r>
              <a:rPr lang="en-US" dirty="0" smtClean="0"/>
              <a:t>Context Free grammars → CF languages</a:t>
            </a:r>
          </a:p>
          <a:p>
            <a:pPr lvl="1"/>
            <a:r>
              <a:rPr lang="en-US" dirty="0" smtClean="0"/>
              <a:t>Linear </a:t>
            </a:r>
            <a:r>
              <a:rPr lang="en-US" dirty="0" smtClean="0"/>
              <a:t>grammars → Regular languages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Chomsky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There are 4 types of grammars according  to the types of rules:</a:t>
            </a:r>
          </a:p>
          <a:p>
            <a:r>
              <a:rPr lang="en-US" dirty="0" smtClean="0"/>
              <a:t>Each type recognizes a set of languages. </a:t>
            </a:r>
          </a:p>
          <a:p>
            <a:r>
              <a:rPr lang="en-US" dirty="0" smtClean="0"/>
              <a:t>Each language is a subset of the above</a:t>
            </a:r>
          </a:p>
          <a:p>
            <a:pPr lvl="1"/>
            <a:r>
              <a:rPr lang="en-US" dirty="0" smtClean="0"/>
              <a:t>Recursively Enumerable languages </a:t>
            </a:r>
            <a:r>
              <a:rPr lang="en-US" dirty="0" smtClean="0">
                <a:latin typeface="Cambria Math"/>
                <a:ea typeface="Cambria Math"/>
              </a:rPr>
              <a:t>⊃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Context Sensitive languages </a:t>
            </a:r>
            <a:r>
              <a:rPr lang="en-US" dirty="0" smtClean="0">
                <a:latin typeface="Cambria Math"/>
                <a:ea typeface="Cambria Math"/>
              </a:rPr>
              <a:t>⊃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Context Free languages </a:t>
            </a:r>
            <a:r>
              <a:rPr lang="en-US" dirty="0" smtClean="0">
                <a:latin typeface="Cambria Math"/>
                <a:ea typeface="Cambria Math"/>
              </a:rPr>
              <a:t>⊃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Regular languages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production rules must be of the form</a:t>
            </a:r>
          </a:p>
          <a:p>
            <a:pPr>
              <a:buNone/>
            </a:pPr>
            <a:r>
              <a:rPr lang="en-US" dirty="0" smtClean="0"/>
              <a:t>	A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l-GR" dirty="0" smtClean="0">
                <a:latin typeface="Cambria Math"/>
                <a:ea typeface="Cambria Math"/>
              </a:rPr>
              <a:t>α</a:t>
            </a: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A is in V </a:t>
            </a:r>
          </a:p>
          <a:p>
            <a:pPr lvl="1"/>
            <a:r>
              <a:rPr lang="el-GR" dirty="0" smtClean="0">
                <a:latin typeface="Cambria Math"/>
                <a:ea typeface="Cambria Math"/>
              </a:rPr>
              <a:t>α </a:t>
            </a:r>
            <a:r>
              <a:rPr lang="en-US" dirty="0" smtClean="0">
                <a:latin typeface="Cambria Math"/>
                <a:ea typeface="Cambria Math"/>
              </a:rPr>
              <a:t>is in (V∪T)*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grammars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071678"/>
            <a:ext cx="3900486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Right Linear Grammars:</a:t>
            </a:r>
          </a:p>
          <a:p>
            <a:pPr lvl="1">
              <a:buNone/>
            </a:pPr>
            <a:r>
              <a:rPr lang="en-US" dirty="0" smtClean="0"/>
              <a:t>Rules of the forms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A → </a:t>
            </a:r>
            <a:r>
              <a:rPr lang="el-GR" dirty="0" smtClean="0"/>
              <a:t>ε</a:t>
            </a:r>
            <a:endParaRPr lang="en-US" dirty="0" smtClean="0"/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A → a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A → </a:t>
            </a:r>
            <a:r>
              <a:rPr lang="en-US" dirty="0" err="1" smtClean="0"/>
              <a:t>aB</a:t>
            </a:r>
            <a:endParaRPr lang="en-US" dirty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A,B: variables and</a:t>
            </a:r>
          </a:p>
          <a:p>
            <a:pPr lvl="1">
              <a:buNone/>
            </a:pPr>
            <a:r>
              <a:rPr lang="en-US" dirty="0" smtClean="0"/>
              <a:t>a: terminal</a:t>
            </a:r>
          </a:p>
        </p:txBody>
      </p:sp>
      <p:sp>
        <p:nvSpPr>
          <p:cNvPr id="4" name="Rectangle 3"/>
          <p:cNvSpPr/>
          <p:nvPr/>
        </p:nvSpPr>
        <p:spPr>
          <a:xfrm>
            <a:off x="642910" y="1285860"/>
            <a:ext cx="7570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</a:rPr>
              <a:t>The </a:t>
            </a:r>
            <a:r>
              <a:rPr lang="en-US" sz="3200" dirty="0" smtClean="0">
                <a:solidFill>
                  <a:prstClr val="black"/>
                </a:solidFill>
              </a:rPr>
              <a:t>Linear </a:t>
            </a:r>
            <a:r>
              <a:rPr lang="en-US" sz="3200" dirty="0">
                <a:solidFill>
                  <a:prstClr val="black"/>
                </a:solidFill>
              </a:rPr>
              <a:t>Grammars are either left </a:t>
            </a:r>
            <a:r>
              <a:rPr lang="en-US" sz="3200" dirty="0" smtClean="0">
                <a:solidFill>
                  <a:prstClr val="black"/>
                </a:solidFill>
              </a:rPr>
              <a:t>or right</a:t>
            </a:r>
            <a:r>
              <a:rPr lang="en-US" sz="3200" dirty="0">
                <a:solidFill>
                  <a:prstClr val="black"/>
                </a:solidFill>
              </a:rPr>
              <a:t>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76800" y="2046309"/>
            <a:ext cx="390048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/>
              <a:t>	</a:t>
            </a:r>
            <a:r>
              <a:rPr lang="en-US" sz="3200" dirty="0" smtClean="0"/>
              <a:t>Left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Linear Grammars: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Rules of the forms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 → </a:t>
            </a:r>
            <a:r>
              <a:rPr kumimoji="0" lang="el-G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ε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 → 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 →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>
              <a:buNone/>
            </a:pPr>
            <a:endParaRPr lang="en-US" sz="2800" dirty="0" smtClean="0"/>
          </a:p>
          <a:p>
            <a:pPr lvl="1">
              <a:buNone/>
            </a:pPr>
            <a:r>
              <a:rPr lang="en-US" sz="2800" dirty="0" smtClean="0"/>
              <a:t>A,B: variables and</a:t>
            </a:r>
          </a:p>
          <a:p>
            <a:pPr lvl="1">
              <a:buNone/>
            </a:pPr>
            <a:r>
              <a:rPr lang="en-US" sz="2800" dirty="0" smtClean="0"/>
              <a:t>A: terminal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 → </a:t>
            </a:r>
            <a:r>
              <a:rPr lang="en-US" dirty="0" err="1" smtClean="0"/>
              <a:t>aS</a:t>
            </a:r>
            <a:r>
              <a:rPr lang="en-US" dirty="0" smtClean="0"/>
              <a:t> | </a:t>
            </a:r>
            <a:r>
              <a:rPr lang="en-US" dirty="0" err="1" smtClean="0"/>
              <a:t>bA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 → </a:t>
            </a:r>
            <a:r>
              <a:rPr lang="en-US" dirty="0" err="1" smtClean="0"/>
              <a:t>cA</a:t>
            </a:r>
            <a:r>
              <a:rPr lang="en-US" dirty="0" smtClean="0"/>
              <a:t> | </a:t>
            </a:r>
            <a:r>
              <a:rPr lang="el-GR" dirty="0" smtClean="0"/>
              <a:t>ε</a:t>
            </a:r>
          </a:p>
          <a:p>
            <a:pPr>
              <a:buNone/>
            </a:pPr>
            <a:endParaRPr lang="el-G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 → </a:t>
            </a:r>
            <a:r>
              <a:rPr lang="en-US" dirty="0" err="1" smtClean="0"/>
              <a:t>aS</a:t>
            </a:r>
            <a:r>
              <a:rPr lang="en-US" dirty="0" smtClean="0"/>
              <a:t> | </a:t>
            </a:r>
            <a:r>
              <a:rPr lang="en-US" dirty="0" err="1" smtClean="0"/>
              <a:t>bA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 → </a:t>
            </a:r>
            <a:r>
              <a:rPr lang="en-US" dirty="0" err="1" smtClean="0"/>
              <a:t>cA</a:t>
            </a:r>
            <a:r>
              <a:rPr lang="en-US" dirty="0" smtClean="0"/>
              <a:t> | </a:t>
            </a:r>
            <a:r>
              <a:rPr lang="el-GR" dirty="0" smtClean="0"/>
              <a:t>ε</a:t>
            </a:r>
          </a:p>
          <a:p>
            <a:pPr>
              <a:buNone/>
            </a:pPr>
            <a:endParaRPr lang="el-GR" dirty="0"/>
          </a:p>
          <a:p>
            <a:pPr>
              <a:buNone/>
            </a:pPr>
            <a:r>
              <a:rPr lang="en-US" dirty="0" smtClean="0"/>
              <a:t> </a:t>
            </a:r>
            <a:endParaRPr lang="en-US" baseline="30000" dirty="0" smtClean="0"/>
          </a:p>
          <a:p>
            <a:pPr>
              <a:buNone/>
            </a:pPr>
            <a:endParaRPr lang="en-US" baseline="30000" dirty="0" smtClean="0"/>
          </a:p>
          <a:p>
            <a:pPr>
              <a:buNone/>
            </a:pPr>
            <a:r>
              <a:rPr lang="en-US" dirty="0" smtClean="0"/>
              <a:t>S → </a:t>
            </a:r>
            <a:r>
              <a:rPr lang="en-US" dirty="0" err="1" smtClean="0"/>
              <a:t>aS</a:t>
            </a:r>
            <a:r>
              <a:rPr lang="en-US" dirty="0" smtClean="0"/>
              <a:t> → </a:t>
            </a:r>
            <a:r>
              <a:rPr lang="en-US" dirty="0" err="1" smtClean="0"/>
              <a:t>aaS</a:t>
            </a:r>
            <a:r>
              <a:rPr lang="en-US" dirty="0" smtClean="0"/>
              <a:t> → … → a…</a:t>
            </a:r>
            <a:r>
              <a:rPr lang="en-US" dirty="0" err="1" smtClean="0"/>
              <a:t>aS</a:t>
            </a:r>
            <a:r>
              <a:rPr lang="en-US" dirty="0" smtClean="0"/>
              <a:t> →a…</a:t>
            </a:r>
            <a:r>
              <a:rPr lang="en-US" dirty="0" err="1" smtClean="0"/>
              <a:t>abA</a:t>
            </a:r>
            <a:r>
              <a:rPr lang="en-US" dirty="0" smtClean="0"/>
              <a:t> →a…</a:t>
            </a:r>
            <a:r>
              <a:rPr lang="en-US" dirty="0" err="1" smtClean="0"/>
              <a:t>abcA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→ a…</a:t>
            </a:r>
            <a:r>
              <a:rPr lang="en-US" dirty="0" err="1" smtClean="0"/>
              <a:t>abccA</a:t>
            </a:r>
            <a:r>
              <a:rPr lang="en-US" dirty="0" smtClean="0"/>
              <a:t> → … → a…</a:t>
            </a:r>
            <a:r>
              <a:rPr lang="en-US" dirty="0" err="1" smtClean="0"/>
              <a:t>abc</a:t>
            </a:r>
            <a:r>
              <a:rPr lang="en-US" dirty="0" smtClean="0"/>
              <a:t>…c</a:t>
            </a:r>
            <a:endParaRPr lang="el-G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 → </a:t>
            </a:r>
            <a:r>
              <a:rPr lang="en-US" dirty="0" err="1" smtClean="0"/>
              <a:t>aS</a:t>
            </a:r>
            <a:r>
              <a:rPr lang="en-US" dirty="0" smtClean="0"/>
              <a:t> | </a:t>
            </a:r>
            <a:r>
              <a:rPr lang="en-US" dirty="0" err="1" smtClean="0"/>
              <a:t>bA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 → </a:t>
            </a:r>
            <a:r>
              <a:rPr lang="en-US" dirty="0" err="1" smtClean="0"/>
              <a:t>cA</a:t>
            </a:r>
            <a:r>
              <a:rPr lang="en-US" dirty="0" smtClean="0"/>
              <a:t> | </a:t>
            </a:r>
            <a:r>
              <a:rPr lang="el-GR" dirty="0" smtClean="0"/>
              <a:t>ε</a:t>
            </a:r>
          </a:p>
          <a:p>
            <a:pPr>
              <a:buNone/>
            </a:pPr>
            <a:endParaRPr lang="el-GR" dirty="0"/>
          </a:p>
          <a:p>
            <a:pPr>
              <a:buNone/>
            </a:pPr>
            <a:r>
              <a:rPr lang="en-US" dirty="0" smtClean="0"/>
              <a:t>This grammar produces the language L(a</a:t>
            </a:r>
            <a:r>
              <a:rPr lang="en-US" baseline="30000" dirty="0" smtClean="0"/>
              <a:t>*</a:t>
            </a:r>
            <a:r>
              <a:rPr lang="en-US" dirty="0" err="1" smtClean="0"/>
              <a:t>bc</a:t>
            </a:r>
            <a:r>
              <a:rPr lang="en-US" baseline="30000" dirty="0" smtClean="0"/>
              <a:t>*</a:t>
            </a:r>
            <a:r>
              <a:rPr lang="en-US" dirty="0" smtClean="0"/>
              <a:t>)</a:t>
            </a:r>
            <a:endParaRPr lang="en-US" baseline="30000" dirty="0" smtClean="0"/>
          </a:p>
          <a:p>
            <a:pPr>
              <a:buNone/>
            </a:pPr>
            <a:endParaRPr lang="en-US" baseline="30000" dirty="0" smtClean="0"/>
          </a:p>
          <a:p>
            <a:pPr>
              <a:buNone/>
            </a:pPr>
            <a:r>
              <a:rPr lang="en-US" dirty="0" smtClean="0"/>
              <a:t>S → </a:t>
            </a:r>
            <a:r>
              <a:rPr lang="en-US" dirty="0" err="1" smtClean="0"/>
              <a:t>aS</a:t>
            </a:r>
            <a:r>
              <a:rPr lang="en-US" dirty="0" smtClean="0"/>
              <a:t> → </a:t>
            </a:r>
            <a:r>
              <a:rPr lang="en-US" dirty="0" err="1" smtClean="0"/>
              <a:t>aaS</a:t>
            </a:r>
            <a:r>
              <a:rPr lang="en-US" dirty="0" smtClean="0"/>
              <a:t> → … → a…</a:t>
            </a:r>
            <a:r>
              <a:rPr lang="en-US" dirty="0" err="1" smtClean="0"/>
              <a:t>aS</a:t>
            </a:r>
            <a:r>
              <a:rPr lang="en-US" dirty="0" smtClean="0"/>
              <a:t> →a…</a:t>
            </a:r>
            <a:r>
              <a:rPr lang="en-US" dirty="0" err="1" smtClean="0"/>
              <a:t>abA</a:t>
            </a:r>
            <a:r>
              <a:rPr lang="en-US" dirty="0" smtClean="0"/>
              <a:t> →a…</a:t>
            </a:r>
            <a:r>
              <a:rPr lang="en-US" dirty="0" err="1" smtClean="0"/>
              <a:t>abcA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→ a…</a:t>
            </a:r>
            <a:r>
              <a:rPr lang="en-US" dirty="0" err="1" smtClean="0"/>
              <a:t>abccA</a:t>
            </a:r>
            <a:r>
              <a:rPr lang="en-US" dirty="0" smtClean="0"/>
              <a:t> → … → a…</a:t>
            </a:r>
            <a:r>
              <a:rPr lang="en-US" dirty="0" err="1" smtClean="0"/>
              <a:t>abc</a:t>
            </a:r>
            <a:r>
              <a:rPr lang="en-US" dirty="0" smtClean="0"/>
              <a:t>…c</a:t>
            </a:r>
            <a:endParaRPr lang="el-G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Languages </a:t>
            </a:r>
            <a:r>
              <a:rPr lang="en-US" dirty="0" smtClean="0">
                <a:latin typeface="Cambria Math"/>
                <a:ea typeface="Cambria Math"/>
              </a:rPr>
              <a:t>⊂ </a:t>
            </a:r>
            <a:r>
              <a:rPr lang="en-US" dirty="0" smtClean="0"/>
              <a:t>CF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Linear Grammar is also a CF grammar: </a:t>
            </a:r>
          </a:p>
          <a:p>
            <a:pPr lvl="1"/>
            <a:r>
              <a:rPr lang="en-US" dirty="0" smtClean="0"/>
              <a:t>Every production rule is of the form A</a:t>
            </a:r>
            <a:r>
              <a:rPr lang="en-US" dirty="0" smtClean="0">
                <a:latin typeface="Cambria Math"/>
                <a:ea typeface="Cambria Math"/>
              </a:rPr>
              <a:t>⟶</a:t>
            </a:r>
            <a:r>
              <a:rPr lang="el-GR" dirty="0" smtClean="0"/>
              <a:t>α, </a:t>
            </a:r>
            <a:r>
              <a:rPr lang="en-US" dirty="0" smtClean="0"/>
              <a:t>with A being a variable and </a:t>
            </a:r>
            <a:r>
              <a:rPr lang="el-GR" dirty="0" smtClean="0"/>
              <a:t>α</a:t>
            </a:r>
            <a:r>
              <a:rPr lang="en-US" dirty="0" smtClean="0"/>
              <a:t> being either </a:t>
            </a:r>
            <a:r>
              <a:rPr lang="el-GR" dirty="0" smtClean="0"/>
              <a:t>ε</a:t>
            </a:r>
            <a:r>
              <a:rPr lang="en-US" dirty="0" smtClean="0"/>
              <a:t>, a or </a:t>
            </a:r>
            <a:r>
              <a:rPr lang="en-US" dirty="0" err="1" smtClean="0"/>
              <a:t>Ba</a:t>
            </a:r>
            <a:r>
              <a:rPr lang="en-US" dirty="0" smtClean="0"/>
              <a:t> (a string of variables and terminals).</a:t>
            </a:r>
          </a:p>
          <a:p>
            <a:r>
              <a:rPr lang="en-US" dirty="0" smtClean="0"/>
              <a:t>Thus the language produced by a linear grammar is a Context Free languages.</a:t>
            </a:r>
          </a:p>
          <a:p>
            <a:r>
              <a:rPr lang="en-US" dirty="0" smtClean="0"/>
              <a:t>We will see that linear grammars actually produce the Regular Languages, which means that all the Regular Languages are also CF.</a:t>
            </a:r>
          </a:p>
          <a:p>
            <a:r>
              <a:rPr lang="en-US" dirty="0" smtClean="0"/>
              <a:t>The converse is not true!!! For example L</a:t>
            </a:r>
            <a:r>
              <a:rPr lang="en-US" baseline="-25000" dirty="0" smtClean="0"/>
              <a:t>R</a:t>
            </a:r>
            <a:r>
              <a:rPr lang="en-US" dirty="0" smtClean="0"/>
              <a:t> = {</a:t>
            </a:r>
            <a:r>
              <a:rPr lang="en-US" dirty="0" err="1" smtClean="0"/>
              <a:t>ww</a:t>
            </a:r>
            <a:r>
              <a:rPr lang="en-US" baseline="30000" dirty="0" err="1" smtClean="0"/>
              <a:t>R</a:t>
            </a:r>
            <a:r>
              <a:rPr lang="en-US" dirty="0" smtClean="0"/>
              <a:t>: w in {a, b}* </a:t>
            </a:r>
            <a:r>
              <a:rPr lang="en-US" dirty="0" smtClean="0"/>
              <a:t>} is </a:t>
            </a:r>
            <a:r>
              <a:rPr lang="en-US" dirty="0" smtClean="0"/>
              <a:t>not a regular language.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862</Words>
  <Application>Microsoft Office PowerPoint</Application>
  <PresentationFormat>On-screen Show (4:3)</PresentationFormat>
  <Paragraphs>136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Grammar types</vt:lpstr>
      <vt:lpstr>Grammar types</vt:lpstr>
      <vt:lpstr>Chomsky Hierarchy</vt:lpstr>
      <vt:lpstr>Context free grammars</vt:lpstr>
      <vt:lpstr>Linear grammars</vt:lpstr>
      <vt:lpstr>Example</vt:lpstr>
      <vt:lpstr>Example</vt:lpstr>
      <vt:lpstr>Example</vt:lpstr>
      <vt:lpstr>Regular Languages ⊂ CF Languages</vt:lpstr>
      <vt:lpstr>Right Linear Grammars produce exactly the Regular Languages</vt:lpstr>
      <vt:lpstr>1. Right Linear Grammar → NFAε</vt:lpstr>
      <vt:lpstr>Examples</vt:lpstr>
      <vt:lpstr>2. NFA → Right Linear Grammar  </vt:lpstr>
      <vt:lpstr>Examples</vt:lpstr>
      <vt:lpstr>Left Linear Grammars</vt:lpstr>
      <vt:lpstr>Example</vt:lpstr>
      <vt:lpstr>Example (continued)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grammars</dc:title>
  <dc:creator/>
  <cp:lastModifiedBy>Valia</cp:lastModifiedBy>
  <cp:revision>12</cp:revision>
  <dcterms:created xsi:type="dcterms:W3CDTF">2006-08-16T00:00:00Z</dcterms:created>
  <dcterms:modified xsi:type="dcterms:W3CDTF">2010-03-18T17:28:45Z</dcterms:modified>
</cp:coreProperties>
</file>