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4" r:id="rId8"/>
    <p:sldId id="271" r:id="rId9"/>
    <p:sldId id="267" r:id="rId10"/>
    <p:sldId id="268" r:id="rId11"/>
    <p:sldId id="269" r:id="rId12"/>
    <p:sldId id="265" r:id="rId13"/>
    <p:sldId id="272" r:id="rId14"/>
    <p:sldId id="273" r:id="rId15"/>
    <p:sldId id="274" r:id="rId16"/>
    <p:sldId id="275" r:id="rId17"/>
    <p:sldId id="276" r:id="rId18"/>
    <p:sldId id="263" r:id="rId19"/>
    <p:sldId id="277" r:id="rId20"/>
    <p:sldId id="278" r:id="rId21"/>
    <p:sldId id="285" r:id="rId22"/>
    <p:sldId id="284" r:id="rId23"/>
    <p:sldId id="283" r:id="rId24"/>
    <p:sldId id="286" r:id="rId25"/>
    <p:sldId id="287" r:id="rId26"/>
    <p:sldId id="290" r:id="rId27"/>
    <p:sldId id="289" r:id="rId28"/>
    <p:sldId id="288" r:id="rId29"/>
    <p:sldId id="280" r:id="rId30"/>
    <p:sldId id="281" r:id="rId31"/>
    <p:sldId id="282" r:id="rId32"/>
    <p:sldId id="291" r:id="rId33"/>
    <p:sldId id="279" r:id="rId34"/>
    <p:sldId id="294" r:id="rId35"/>
    <p:sldId id="293" r:id="rId36"/>
    <p:sldId id="296" r:id="rId37"/>
    <p:sldId id="309" r:id="rId38"/>
    <p:sldId id="295" r:id="rId39"/>
    <p:sldId id="301" r:id="rId40"/>
    <p:sldId id="297" r:id="rId41"/>
    <p:sldId id="310" r:id="rId42"/>
    <p:sldId id="311" r:id="rId43"/>
    <p:sldId id="313" r:id="rId44"/>
    <p:sldId id="312" r:id="rId45"/>
    <p:sldId id="314" r:id="rId46"/>
    <p:sldId id="315" r:id="rId47"/>
    <p:sldId id="300" r:id="rId48"/>
    <p:sldId id="303" r:id="rId49"/>
    <p:sldId id="304" r:id="rId50"/>
    <p:sldId id="302" r:id="rId51"/>
    <p:sldId id="307" r:id="rId52"/>
    <p:sldId id="292"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F00653-BB53-46A7-817E-A2A37D16C077}"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77209-87E6-431B-A6A5-DE78830C6C14}" type="slidenum">
              <a:rPr lang="en-IN" smtClean="0"/>
              <a:t>‹#›</a:t>
            </a:fld>
            <a:endParaRPr lang="en-IN"/>
          </a:p>
        </p:txBody>
      </p:sp>
    </p:spTree>
    <p:extLst>
      <p:ext uri="{BB962C8B-B14F-4D97-AF65-F5344CB8AC3E}">
        <p14:creationId xmlns:p14="http://schemas.microsoft.com/office/powerpoint/2010/main" val="220613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00653-BB53-46A7-817E-A2A37D16C077}"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77209-87E6-431B-A6A5-DE78830C6C14}" type="slidenum">
              <a:rPr lang="en-IN" smtClean="0"/>
              <a:t>‹#›</a:t>
            </a:fld>
            <a:endParaRPr lang="en-IN"/>
          </a:p>
        </p:txBody>
      </p:sp>
    </p:spTree>
    <p:extLst>
      <p:ext uri="{BB962C8B-B14F-4D97-AF65-F5344CB8AC3E}">
        <p14:creationId xmlns:p14="http://schemas.microsoft.com/office/powerpoint/2010/main" val="2660248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00653-BB53-46A7-817E-A2A37D16C077}"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77209-87E6-431B-A6A5-DE78830C6C1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21302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00653-BB53-46A7-817E-A2A37D16C077}"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77209-87E6-431B-A6A5-DE78830C6C14}" type="slidenum">
              <a:rPr lang="en-IN" smtClean="0"/>
              <a:t>‹#›</a:t>
            </a:fld>
            <a:endParaRPr lang="en-IN"/>
          </a:p>
        </p:txBody>
      </p:sp>
    </p:spTree>
    <p:extLst>
      <p:ext uri="{BB962C8B-B14F-4D97-AF65-F5344CB8AC3E}">
        <p14:creationId xmlns:p14="http://schemas.microsoft.com/office/powerpoint/2010/main" val="1006001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00653-BB53-46A7-817E-A2A37D16C077}"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77209-87E6-431B-A6A5-DE78830C6C1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22504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00653-BB53-46A7-817E-A2A37D16C077}"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77209-87E6-431B-A6A5-DE78830C6C14}" type="slidenum">
              <a:rPr lang="en-IN" smtClean="0"/>
              <a:t>‹#›</a:t>
            </a:fld>
            <a:endParaRPr lang="en-IN"/>
          </a:p>
        </p:txBody>
      </p:sp>
    </p:spTree>
    <p:extLst>
      <p:ext uri="{BB962C8B-B14F-4D97-AF65-F5344CB8AC3E}">
        <p14:creationId xmlns:p14="http://schemas.microsoft.com/office/powerpoint/2010/main" val="2433536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F00653-BB53-46A7-817E-A2A37D16C077}"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77209-87E6-431B-A6A5-DE78830C6C14}" type="slidenum">
              <a:rPr lang="en-IN" smtClean="0"/>
              <a:t>‹#›</a:t>
            </a:fld>
            <a:endParaRPr lang="en-IN"/>
          </a:p>
        </p:txBody>
      </p:sp>
    </p:spTree>
    <p:extLst>
      <p:ext uri="{BB962C8B-B14F-4D97-AF65-F5344CB8AC3E}">
        <p14:creationId xmlns:p14="http://schemas.microsoft.com/office/powerpoint/2010/main" val="63665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F00653-BB53-46A7-817E-A2A37D16C077}"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77209-87E6-431B-A6A5-DE78830C6C14}" type="slidenum">
              <a:rPr lang="en-IN" smtClean="0"/>
              <a:t>‹#›</a:t>
            </a:fld>
            <a:endParaRPr lang="en-IN"/>
          </a:p>
        </p:txBody>
      </p:sp>
    </p:spTree>
    <p:extLst>
      <p:ext uri="{BB962C8B-B14F-4D97-AF65-F5344CB8AC3E}">
        <p14:creationId xmlns:p14="http://schemas.microsoft.com/office/powerpoint/2010/main" val="647940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F00653-BB53-46A7-817E-A2A37D16C077}"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77209-87E6-431B-A6A5-DE78830C6C14}" type="slidenum">
              <a:rPr lang="en-IN" smtClean="0"/>
              <a:t>‹#›</a:t>
            </a:fld>
            <a:endParaRPr lang="en-IN"/>
          </a:p>
        </p:txBody>
      </p:sp>
    </p:spTree>
    <p:extLst>
      <p:ext uri="{BB962C8B-B14F-4D97-AF65-F5344CB8AC3E}">
        <p14:creationId xmlns:p14="http://schemas.microsoft.com/office/powerpoint/2010/main" val="1501892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00653-BB53-46A7-817E-A2A37D16C077}"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77209-87E6-431B-A6A5-DE78830C6C14}" type="slidenum">
              <a:rPr lang="en-IN" smtClean="0"/>
              <a:t>‹#›</a:t>
            </a:fld>
            <a:endParaRPr lang="en-IN"/>
          </a:p>
        </p:txBody>
      </p:sp>
    </p:spTree>
    <p:extLst>
      <p:ext uri="{BB962C8B-B14F-4D97-AF65-F5344CB8AC3E}">
        <p14:creationId xmlns:p14="http://schemas.microsoft.com/office/powerpoint/2010/main" val="174229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F00653-BB53-46A7-817E-A2A37D16C077}" type="datetimeFigureOut">
              <a:rPr lang="en-IN" smtClean="0"/>
              <a:t>21-08-2023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477209-87E6-431B-A6A5-DE78830C6C14}" type="slidenum">
              <a:rPr lang="en-IN" smtClean="0"/>
              <a:t>‹#›</a:t>
            </a:fld>
            <a:endParaRPr lang="en-IN"/>
          </a:p>
        </p:txBody>
      </p:sp>
    </p:spTree>
    <p:extLst>
      <p:ext uri="{BB962C8B-B14F-4D97-AF65-F5344CB8AC3E}">
        <p14:creationId xmlns:p14="http://schemas.microsoft.com/office/powerpoint/2010/main" val="875423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F00653-BB53-46A7-817E-A2A37D16C077}" type="datetimeFigureOut">
              <a:rPr lang="en-IN" smtClean="0"/>
              <a:t>21-08-2023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477209-87E6-431B-A6A5-DE78830C6C14}" type="slidenum">
              <a:rPr lang="en-IN" smtClean="0"/>
              <a:t>‹#›</a:t>
            </a:fld>
            <a:endParaRPr lang="en-IN"/>
          </a:p>
        </p:txBody>
      </p:sp>
    </p:spTree>
    <p:extLst>
      <p:ext uri="{BB962C8B-B14F-4D97-AF65-F5344CB8AC3E}">
        <p14:creationId xmlns:p14="http://schemas.microsoft.com/office/powerpoint/2010/main" val="203247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F00653-BB53-46A7-817E-A2A37D16C077}" type="datetimeFigureOut">
              <a:rPr lang="en-IN" smtClean="0"/>
              <a:t>21-08-2023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477209-87E6-431B-A6A5-DE78830C6C14}" type="slidenum">
              <a:rPr lang="en-IN" smtClean="0"/>
              <a:t>‹#›</a:t>
            </a:fld>
            <a:endParaRPr lang="en-IN"/>
          </a:p>
        </p:txBody>
      </p:sp>
    </p:spTree>
    <p:extLst>
      <p:ext uri="{BB962C8B-B14F-4D97-AF65-F5344CB8AC3E}">
        <p14:creationId xmlns:p14="http://schemas.microsoft.com/office/powerpoint/2010/main" val="4039344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00653-BB53-46A7-817E-A2A37D16C077}" type="datetimeFigureOut">
              <a:rPr lang="en-IN" smtClean="0"/>
              <a:t>21-08-2023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477209-87E6-431B-A6A5-DE78830C6C14}" type="slidenum">
              <a:rPr lang="en-IN" smtClean="0"/>
              <a:t>‹#›</a:t>
            </a:fld>
            <a:endParaRPr lang="en-IN"/>
          </a:p>
        </p:txBody>
      </p:sp>
    </p:spTree>
    <p:extLst>
      <p:ext uri="{BB962C8B-B14F-4D97-AF65-F5344CB8AC3E}">
        <p14:creationId xmlns:p14="http://schemas.microsoft.com/office/powerpoint/2010/main" val="2033274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F00653-BB53-46A7-817E-A2A37D16C077}" type="datetimeFigureOut">
              <a:rPr lang="en-IN" smtClean="0"/>
              <a:t>21-08-2023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477209-87E6-431B-A6A5-DE78830C6C14}" type="slidenum">
              <a:rPr lang="en-IN" smtClean="0"/>
              <a:t>‹#›</a:t>
            </a:fld>
            <a:endParaRPr lang="en-IN"/>
          </a:p>
        </p:txBody>
      </p:sp>
    </p:spTree>
    <p:extLst>
      <p:ext uri="{BB962C8B-B14F-4D97-AF65-F5344CB8AC3E}">
        <p14:creationId xmlns:p14="http://schemas.microsoft.com/office/powerpoint/2010/main" val="4245670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F00653-BB53-46A7-817E-A2A37D16C077}" type="datetimeFigureOut">
              <a:rPr lang="en-IN" smtClean="0"/>
              <a:t>21-08-2023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477209-87E6-431B-A6A5-DE78830C6C14}" type="slidenum">
              <a:rPr lang="en-IN" smtClean="0"/>
              <a:t>‹#›</a:t>
            </a:fld>
            <a:endParaRPr lang="en-IN"/>
          </a:p>
        </p:txBody>
      </p:sp>
    </p:spTree>
    <p:extLst>
      <p:ext uri="{BB962C8B-B14F-4D97-AF65-F5344CB8AC3E}">
        <p14:creationId xmlns:p14="http://schemas.microsoft.com/office/powerpoint/2010/main" val="2656970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AF00653-BB53-46A7-817E-A2A37D16C077}" type="datetimeFigureOut">
              <a:rPr lang="en-IN" smtClean="0"/>
              <a:t>21-08-2023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2477209-87E6-431B-A6A5-DE78830C6C14}" type="slidenum">
              <a:rPr lang="en-IN" smtClean="0"/>
              <a:t>‹#›</a:t>
            </a:fld>
            <a:endParaRPr lang="en-IN"/>
          </a:p>
        </p:txBody>
      </p:sp>
    </p:spTree>
    <p:extLst>
      <p:ext uri="{BB962C8B-B14F-4D97-AF65-F5344CB8AC3E}">
        <p14:creationId xmlns:p14="http://schemas.microsoft.com/office/powerpoint/2010/main" val="39538300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studocu.com/in/document/university-of-kerala/economics-of-growth-and-development/7-main-characteristics-of-ldcs/40091061" TargetMode="External"/><Relationship Id="rId2" Type="http://schemas.openxmlformats.org/officeDocument/2006/relationships/hyperlink" Target="https://www.studysmarter.co.uk/explanations/macroeconomics/economic-performance/growth-and-development/" TargetMode="External"/><Relationship Id="rId1" Type="http://schemas.openxmlformats.org/officeDocument/2006/relationships/slideLayout" Target="../slideLayouts/slideLayout2.xml"/><Relationship Id="rId5" Type="http://schemas.openxmlformats.org/officeDocument/2006/relationships/hyperlink" Target="https://www.studysmarter.co.uk/explanations/macroeconomics/international-economics/developing-countries/" TargetMode="External"/><Relationship Id="rId4" Type="http://schemas.openxmlformats.org/officeDocument/2006/relationships/hyperlink" Target="https://www.economicsdiscussion.net/economic-growth/7-main-characteristics-of-less-developed-countries-ldcs/14142"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bbc.com/news/blogs-magazine-monitor-31847943" TargetMode="External"/><Relationship Id="rId2" Type="http://schemas.openxmlformats.org/officeDocument/2006/relationships/hyperlink" Target="https://ourworldindata.org/what-is-the-gini-coefficient" TargetMode="External"/><Relationship Id="rId1" Type="http://schemas.openxmlformats.org/officeDocument/2006/relationships/slideLayout" Target="../slideLayouts/slideLayout2.xml"/><Relationship Id="rId6" Type="http://schemas.openxmlformats.org/officeDocument/2006/relationships/hyperlink" Target="https://www.studyiq.com/articles/physical-quality-of-life-index/" TargetMode="External"/><Relationship Id="rId5" Type="http://schemas.openxmlformats.org/officeDocument/2006/relationships/hyperlink" Target="https://www.economicshelp.org/blog/glossary/lorenz-curve/(this" TargetMode="External"/><Relationship Id="rId4" Type="http://schemas.openxmlformats.org/officeDocument/2006/relationships/hyperlink" Target="https://www.investopedia.com/terms/g/gini-index.as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BE088-16A0-F4F9-4F1B-9CE8029EA59A}"/>
              </a:ext>
            </a:extLst>
          </p:cNvPr>
          <p:cNvSpPr>
            <a:spLocks noGrp="1"/>
          </p:cNvSpPr>
          <p:nvPr>
            <p:ph type="ctrTitle"/>
          </p:nvPr>
        </p:nvSpPr>
        <p:spPr/>
        <p:txBody>
          <a:bodyPr/>
          <a:lstStyle/>
          <a:p>
            <a:r>
              <a:rPr lang="en-US" dirty="0"/>
              <a:t>Meaning of Economic Development and Growth</a:t>
            </a:r>
            <a:endParaRPr lang="en-IN" dirty="0"/>
          </a:p>
        </p:txBody>
      </p:sp>
      <p:sp>
        <p:nvSpPr>
          <p:cNvPr id="3" name="Subtitle 2">
            <a:extLst>
              <a:ext uri="{FF2B5EF4-FFF2-40B4-BE49-F238E27FC236}">
                <a16:creationId xmlns:a16="http://schemas.microsoft.com/office/drawing/2014/main" id="{2CF64230-F3B4-054C-A93B-42D01FE4C16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24963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11366-899C-CA13-F7C4-A8E4AB25451E}"/>
              </a:ext>
            </a:extLst>
          </p:cNvPr>
          <p:cNvSpPr>
            <a:spLocks noGrp="1"/>
          </p:cNvSpPr>
          <p:nvPr>
            <p:ph type="title"/>
          </p:nvPr>
        </p:nvSpPr>
        <p:spPr/>
        <p:txBody>
          <a:bodyPr/>
          <a:lstStyle/>
          <a:p>
            <a:r>
              <a:rPr lang="en-US" dirty="0"/>
              <a:t>Characteristics</a:t>
            </a:r>
            <a:endParaRPr lang="en-IN" dirty="0"/>
          </a:p>
        </p:txBody>
      </p:sp>
      <p:sp>
        <p:nvSpPr>
          <p:cNvPr id="3" name="Content Placeholder 2">
            <a:extLst>
              <a:ext uri="{FF2B5EF4-FFF2-40B4-BE49-F238E27FC236}">
                <a16:creationId xmlns:a16="http://schemas.microsoft.com/office/drawing/2014/main" id="{F5307769-D4BB-D5D2-8DE0-1C7D691007EF}"/>
              </a:ext>
            </a:extLst>
          </p:cNvPr>
          <p:cNvSpPr>
            <a:spLocks noGrp="1"/>
          </p:cNvSpPr>
          <p:nvPr>
            <p:ph idx="1"/>
          </p:nvPr>
        </p:nvSpPr>
        <p:spPr/>
        <p:txBody>
          <a:bodyPr>
            <a:normAutofit/>
          </a:bodyPr>
          <a:lstStyle/>
          <a:p>
            <a:pPr>
              <a:lnSpc>
                <a:spcPct val="150000"/>
              </a:lnSpc>
            </a:pPr>
            <a:r>
              <a:rPr lang="en-US" sz="2800" dirty="0"/>
              <a:t>Low level of living</a:t>
            </a:r>
          </a:p>
          <a:p>
            <a:pPr marL="0" indent="0">
              <a:lnSpc>
                <a:spcPct val="150000"/>
              </a:lnSpc>
              <a:buNone/>
            </a:pPr>
            <a:endParaRPr lang="en-US" sz="2800" dirty="0"/>
          </a:p>
          <a:p>
            <a:pPr>
              <a:lnSpc>
                <a:spcPct val="150000"/>
              </a:lnSpc>
            </a:pPr>
            <a:r>
              <a:rPr lang="en-US" sz="2800" dirty="0"/>
              <a:t>Extreme income disparities</a:t>
            </a:r>
          </a:p>
          <a:p>
            <a:pPr marL="0" indent="0">
              <a:lnSpc>
                <a:spcPct val="150000"/>
              </a:lnSpc>
              <a:buNone/>
            </a:pPr>
            <a:endParaRPr lang="en-US" sz="2800" dirty="0"/>
          </a:p>
          <a:p>
            <a:pPr>
              <a:lnSpc>
                <a:spcPct val="150000"/>
              </a:lnSpc>
            </a:pPr>
            <a:r>
              <a:rPr lang="en-US" sz="2800" dirty="0"/>
              <a:t>Deficiency of Capital</a:t>
            </a:r>
            <a:endParaRPr lang="en-IN" sz="2800" dirty="0"/>
          </a:p>
        </p:txBody>
      </p:sp>
    </p:spTree>
    <p:extLst>
      <p:ext uri="{BB962C8B-B14F-4D97-AF65-F5344CB8AC3E}">
        <p14:creationId xmlns:p14="http://schemas.microsoft.com/office/powerpoint/2010/main" val="3693075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260B9-A539-C4F5-CEFA-A4950B0C8E0F}"/>
              </a:ext>
            </a:extLst>
          </p:cNvPr>
          <p:cNvSpPr>
            <a:spLocks noGrp="1"/>
          </p:cNvSpPr>
          <p:nvPr>
            <p:ph type="title"/>
          </p:nvPr>
        </p:nvSpPr>
        <p:spPr/>
        <p:txBody>
          <a:bodyPr/>
          <a:lstStyle/>
          <a:p>
            <a:r>
              <a:rPr lang="en-US" dirty="0"/>
              <a:t>Low Level of Living</a:t>
            </a:r>
            <a:endParaRPr lang="en-IN" dirty="0"/>
          </a:p>
        </p:txBody>
      </p:sp>
      <p:sp>
        <p:nvSpPr>
          <p:cNvPr id="3" name="Content Placeholder 2">
            <a:extLst>
              <a:ext uri="{FF2B5EF4-FFF2-40B4-BE49-F238E27FC236}">
                <a16:creationId xmlns:a16="http://schemas.microsoft.com/office/drawing/2014/main" id="{A4B2464D-9C63-5683-55DF-77B4F608625E}"/>
              </a:ext>
            </a:extLst>
          </p:cNvPr>
          <p:cNvSpPr>
            <a:spLocks noGrp="1"/>
          </p:cNvSpPr>
          <p:nvPr>
            <p:ph idx="1"/>
          </p:nvPr>
        </p:nvSpPr>
        <p:spPr/>
        <p:txBody>
          <a:bodyPr>
            <a:normAutofit/>
          </a:bodyPr>
          <a:lstStyle/>
          <a:p>
            <a:pPr algn="just">
              <a:lnSpc>
                <a:spcPct val="150000"/>
              </a:lnSpc>
            </a:pPr>
            <a:r>
              <a:rPr lang="en-US" sz="2800" b="0" i="0" dirty="0">
                <a:solidFill>
                  <a:srgbClr val="202124"/>
                </a:solidFill>
                <a:effectLst/>
                <a:latin typeface="Google Sans"/>
              </a:rPr>
              <a:t>A low standard of living implies that </a:t>
            </a:r>
            <a:r>
              <a:rPr lang="en-US" sz="2800" b="0" i="0" dirty="0">
                <a:solidFill>
                  <a:srgbClr val="040C28"/>
                </a:solidFill>
                <a:effectLst/>
                <a:latin typeface="Google Sans"/>
              </a:rPr>
              <a:t>people in a society are more likely to have low per capita income and experience poverty, poor health and have  limited opportunities</a:t>
            </a:r>
            <a:r>
              <a:rPr lang="en-US" sz="2800" b="0" i="0" dirty="0">
                <a:solidFill>
                  <a:srgbClr val="202124"/>
                </a:solidFill>
                <a:effectLst/>
                <a:latin typeface="Google Sans"/>
              </a:rPr>
              <a:t>. </a:t>
            </a:r>
            <a:endParaRPr lang="en-IN" sz="2800" dirty="0"/>
          </a:p>
        </p:txBody>
      </p:sp>
    </p:spTree>
    <p:extLst>
      <p:ext uri="{BB962C8B-B14F-4D97-AF65-F5344CB8AC3E}">
        <p14:creationId xmlns:p14="http://schemas.microsoft.com/office/powerpoint/2010/main" val="4108249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40EB2-583B-377E-8D9A-0372427DF6C1}"/>
              </a:ext>
            </a:extLst>
          </p:cNvPr>
          <p:cNvSpPr>
            <a:spLocks noGrp="1"/>
          </p:cNvSpPr>
          <p:nvPr>
            <p:ph type="title"/>
          </p:nvPr>
        </p:nvSpPr>
        <p:spPr/>
        <p:txBody>
          <a:bodyPr/>
          <a:lstStyle/>
          <a:p>
            <a:r>
              <a:rPr lang="en-US" dirty="0"/>
              <a:t>Low per capita income</a:t>
            </a:r>
            <a:endParaRPr lang="en-IN" dirty="0"/>
          </a:p>
        </p:txBody>
      </p:sp>
      <p:sp>
        <p:nvSpPr>
          <p:cNvPr id="3" name="Content Placeholder 2">
            <a:extLst>
              <a:ext uri="{FF2B5EF4-FFF2-40B4-BE49-F238E27FC236}">
                <a16:creationId xmlns:a16="http://schemas.microsoft.com/office/drawing/2014/main" id="{61893EA1-1A75-A39F-599E-B7427E991741}"/>
              </a:ext>
            </a:extLst>
          </p:cNvPr>
          <p:cNvSpPr>
            <a:spLocks noGrp="1"/>
          </p:cNvSpPr>
          <p:nvPr>
            <p:ph idx="1"/>
          </p:nvPr>
        </p:nvSpPr>
        <p:spPr>
          <a:xfrm>
            <a:off x="677334" y="1528997"/>
            <a:ext cx="9530968" cy="5036695"/>
          </a:xfrm>
        </p:spPr>
        <p:txBody>
          <a:bodyPr>
            <a:normAutofit fontScale="92500" lnSpcReduction="20000"/>
          </a:bodyPr>
          <a:lstStyle/>
          <a:p>
            <a:pPr algn="just">
              <a:lnSpc>
                <a:spcPct val="150000"/>
              </a:lnSpc>
            </a:pPr>
            <a:r>
              <a:rPr lang="en-US" sz="2800" b="0" i="0" dirty="0">
                <a:solidFill>
                  <a:srgbClr val="393E42"/>
                </a:solidFill>
                <a:effectLst/>
                <a:latin typeface="Proxima Nova"/>
              </a:rPr>
              <a:t>Developing countries often exhibit low per capita income, which refers to the average income per person in a given country. </a:t>
            </a:r>
          </a:p>
          <a:p>
            <a:pPr algn="just">
              <a:lnSpc>
                <a:spcPct val="150000"/>
              </a:lnSpc>
            </a:pPr>
            <a:r>
              <a:rPr lang="en-US" sz="2800" b="0" i="0" dirty="0">
                <a:solidFill>
                  <a:srgbClr val="393E42"/>
                </a:solidFill>
                <a:effectLst/>
                <a:latin typeface="Proxima Nova"/>
              </a:rPr>
              <a:t>For instance, in countries like Nepal or Malawi, the GDP per capita is significantly lower than in high-income countries, such as Switzerland or Norway. </a:t>
            </a:r>
          </a:p>
          <a:p>
            <a:pPr algn="just">
              <a:lnSpc>
                <a:spcPct val="150000"/>
              </a:lnSpc>
            </a:pPr>
            <a:r>
              <a:rPr lang="en-US" sz="2800" b="0" i="0" dirty="0">
                <a:solidFill>
                  <a:srgbClr val="393E42"/>
                </a:solidFill>
                <a:effectLst/>
                <a:latin typeface="Proxima Nova"/>
              </a:rPr>
              <a:t>This gap in income levels is often a result of a variety of factors, including lower levels of industrialization, technological advancement, and human capital.</a:t>
            </a:r>
          </a:p>
          <a:p>
            <a:pPr algn="l"/>
            <a:endParaRPr lang="en-US" b="1" i="0" dirty="0">
              <a:solidFill>
                <a:srgbClr val="10324C"/>
              </a:solidFill>
              <a:effectLst/>
              <a:latin typeface="Proxima Nova"/>
            </a:endParaRPr>
          </a:p>
        </p:txBody>
      </p:sp>
    </p:spTree>
    <p:extLst>
      <p:ext uri="{BB962C8B-B14F-4D97-AF65-F5344CB8AC3E}">
        <p14:creationId xmlns:p14="http://schemas.microsoft.com/office/powerpoint/2010/main" val="1962405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56A24-0C0F-1C13-08AF-95614204C547}"/>
              </a:ext>
            </a:extLst>
          </p:cNvPr>
          <p:cNvSpPr>
            <a:spLocks noGrp="1"/>
          </p:cNvSpPr>
          <p:nvPr>
            <p:ph type="title"/>
          </p:nvPr>
        </p:nvSpPr>
        <p:spPr/>
        <p:txBody>
          <a:bodyPr/>
          <a:lstStyle/>
          <a:p>
            <a:r>
              <a:rPr lang="en-US" dirty="0"/>
              <a:t>Poverty</a:t>
            </a:r>
            <a:endParaRPr lang="en-IN" dirty="0"/>
          </a:p>
        </p:txBody>
      </p:sp>
      <p:sp>
        <p:nvSpPr>
          <p:cNvPr id="3" name="Content Placeholder 2">
            <a:extLst>
              <a:ext uri="{FF2B5EF4-FFF2-40B4-BE49-F238E27FC236}">
                <a16:creationId xmlns:a16="http://schemas.microsoft.com/office/drawing/2014/main" id="{BF73670F-F69A-46FF-BED8-BB427393ACC3}"/>
              </a:ext>
            </a:extLst>
          </p:cNvPr>
          <p:cNvSpPr>
            <a:spLocks noGrp="1"/>
          </p:cNvSpPr>
          <p:nvPr>
            <p:ph idx="1"/>
          </p:nvPr>
        </p:nvSpPr>
        <p:spPr>
          <a:xfrm>
            <a:off x="677333" y="1274165"/>
            <a:ext cx="10175546" cy="4767198"/>
          </a:xfrm>
        </p:spPr>
        <p:txBody>
          <a:bodyPr>
            <a:noAutofit/>
          </a:bodyPr>
          <a:lstStyle/>
          <a:p>
            <a:pPr algn="just">
              <a:lnSpc>
                <a:spcPct val="200000"/>
              </a:lnSpc>
            </a:pPr>
            <a:r>
              <a:rPr lang="en-US" sz="2400" b="0" i="0" dirty="0">
                <a:solidFill>
                  <a:srgbClr val="393E42"/>
                </a:solidFill>
                <a:effectLst/>
                <a:latin typeface="Proxima Nova"/>
              </a:rPr>
              <a:t>A substantial portion of the population in these nations lives below the international poverty line. </a:t>
            </a:r>
          </a:p>
          <a:p>
            <a:pPr algn="just">
              <a:lnSpc>
                <a:spcPct val="200000"/>
              </a:lnSpc>
            </a:pPr>
            <a:r>
              <a:rPr lang="en-US" sz="2400" b="0" i="0" dirty="0">
                <a:solidFill>
                  <a:srgbClr val="393E42"/>
                </a:solidFill>
                <a:effectLst/>
                <a:latin typeface="Proxima Nova"/>
              </a:rPr>
              <a:t>Zambia is a country where over 50% of the population is considered to be living in poverty. </a:t>
            </a:r>
          </a:p>
          <a:p>
            <a:pPr algn="just">
              <a:lnSpc>
                <a:spcPct val="200000"/>
              </a:lnSpc>
            </a:pPr>
            <a:r>
              <a:rPr lang="en-US" sz="2400" b="0" i="0" dirty="0">
                <a:solidFill>
                  <a:srgbClr val="393E42"/>
                </a:solidFill>
                <a:effectLst/>
                <a:latin typeface="Proxima Nova"/>
              </a:rPr>
              <a:t>This poverty can often be traced back to systemic issues like unequal wealth distribution and limited access to quality education and healthcare.</a:t>
            </a:r>
            <a:endParaRPr lang="en-IN" sz="2400" dirty="0"/>
          </a:p>
        </p:txBody>
      </p:sp>
    </p:spTree>
    <p:extLst>
      <p:ext uri="{BB962C8B-B14F-4D97-AF65-F5344CB8AC3E}">
        <p14:creationId xmlns:p14="http://schemas.microsoft.com/office/powerpoint/2010/main" val="1693671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D322A-B9D5-154E-957D-37E0328B13C0}"/>
              </a:ext>
            </a:extLst>
          </p:cNvPr>
          <p:cNvSpPr>
            <a:spLocks noGrp="1"/>
          </p:cNvSpPr>
          <p:nvPr>
            <p:ph type="title"/>
          </p:nvPr>
        </p:nvSpPr>
        <p:spPr/>
        <p:txBody>
          <a:bodyPr/>
          <a:lstStyle/>
          <a:p>
            <a:r>
              <a:rPr lang="en-US" dirty="0"/>
              <a:t>Health</a:t>
            </a:r>
            <a:endParaRPr lang="en-IN" dirty="0"/>
          </a:p>
        </p:txBody>
      </p:sp>
      <p:sp>
        <p:nvSpPr>
          <p:cNvPr id="3" name="Content Placeholder 2">
            <a:extLst>
              <a:ext uri="{FF2B5EF4-FFF2-40B4-BE49-F238E27FC236}">
                <a16:creationId xmlns:a16="http://schemas.microsoft.com/office/drawing/2014/main" id="{3FF1A6EC-3212-6757-E0C4-630C349C3AA1}"/>
              </a:ext>
            </a:extLst>
          </p:cNvPr>
          <p:cNvSpPr>
            <a:spLocks noGrp="1"/>
          </p:cNvSpPr>
          <p:nvPr>
            <p:ph idx="1"/>
          </p:nvPr>
        </p:nvSpPr>
        <p:spPr>
          <a:xfrm>
            <a:off x="677334" y="1409075"/>
            <a:ext cx="9740830" cy="4632287"/>
          </a:xfrm>
        </p:spPr>
        <p:txBody>
          <a:bodyPr>
            <a:noAutofit/>
          </a:bodyPr>
          <a:lstStyle/>
          <a:p>
            <a:pPr algn="just">
              <a:lnSpc>
                <a:spcPct val="150000"/>
              </a:lnSpc>
            </a:pPr>
            <a:r>
              <a:rPr lang="en-US" sz="2400" dirty="0">
                <a:solidFill>
                  <a:srgbClr val="393E42"/>
                </a:solidFill>
                <a:latin typeface="Proxima Nova"/>
              </a:rPr>
              <a:t>Less developed </a:t>
            </a:r>
            <a:r>
              <a:rPr lang="en-US" sz="2400" b="0" i="0" dirty="0">
                <a:solidFill>
                  <a:srgbClr val="393E42"/>
                </a:solidFill>
                <a:effectLst/>
                <a:latin typeface="Proxima Nova"/>
              </a:rPr>
              <a:t>countries often face significant health challenges, including higher rates of infectious diseases and lower life expectancy. </a:t>
            </a:r>
          </a:p>
          <a:p>
            <a:pPr algn="just">
              <a:lnSpc>
                <a:spcPct val="150000"/>
              </a:lnSpc>
            </a:pPr>
            <a:r>
              <a:rPr lang="en-US" sz="2400" b="0" i="0" dirty="0">
                <a:solidFill>
                  <a:srgbClr val="393E42"/>
                </a:solidFill>
                <a:effectLst/>
                <a:latin typeface="Proxima Nova"/>
              </a:rPr>
              <a:t>In many Sub-Saharan African countries, for instance, health issues such as HIV/AIDS and malaria continue to be major public health crises. </a:t>
            </a:r>
          </a:p>
          <a:p>
            <a:pPr algn="just">
              <a:lnSpc>
                <a:spcPct val="150000"/>
              </a:lnSpc>
            </a:pPr>
            <a:r>
              <a:rPr lang="en-US" sz="2400" b="0" i="0" dirty="0">
                <a:solidFill>
                  <a:srgbClr val="393E42"/>
                </a:solidFill>
                <a:effectLst/>
                <a:latin typeface="Proxima Nova"/>
              </a:rPr>
              <a:t>Additionally, limited access to clean water and sanitation facilities can exacerbate health issues, as seen in parts of Yemen, where water scarcity has contributed to a severe cholera outbreak.</a:t>
            </a:r>
            <a:endParaRPr lang="en-IN" sz="2400" dirty="0"/>
          </a:p>
        </p:txBody>
      </p:sp>
    </p:spTree>
    <p:extLst>
      <p:ext uri="{BB962C8B-B14F-4D97-AF65-F5344CB8AC3E}">
        <p14:creationId xmlns:p14="http://schemas.microsoft.com/office/powerpoint/2010/main" val="736178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B6597-3761-DADC-EE34-4EC7DE7EAE84}"/>
              </a:ext>
            </a:extLst>
          </p:cNvPr>
          <p:cNvSpPr>
            <a:spLocks noGrp="1"/>
          </p:cNvSpPr>
          <p:nvPr>
            <p:ph type="title"/>
          </p:nvPr>
        </p:nvSpPr>
        <p:spPr/>
        <p:txBody>
          <a:bodyPr/>
          <a:lstStyle/>
          <a:p>
            <a:r>
              <a:rPr lang="en-US" dirty="0"/>
              <a:t>Limited opportunities</a:t>
            </a:r>
            <a:endParaRPr lang="en-IN" dirty="0"/>
          </a:p>
        </p:txBody>
      </p:sp>
      <p:sp>
        <p:nvSpPr>
          <p:cNvPr id="3" name="Content Placeholder 2">
            <a:extLst>
              <a:ext uri="{FF2B5EF4-FFF2-40B4-BE49-F238E27FC236}">
                <a16:creationId xmlns:a16="http://schemas.microsoft.com/office/drawing/2014/main" id="{19C4B11C-D2F9-7846-B089-2D8DB1D9B002}"/>
              </a:ext>
            </a:extLst>
          </p:cNvPr>
          <p:cNvSpPr>
            <a:spLocks noGrp="1"/>
          </p:cNvSpPr>
          <p:nvPr>
            <p:ph idx="1"/>
          </p:nvPr>
        </p:nvSpPr>
        <p:spPr>
          <a:xfrm>
            <a:off x="677333" y="1633929"/>
            <a:ext cx="9081263" cy="4826832"/>
          </a:xfrm>
        </p:spPr>
        <p:txBody>
          <a:bodyPr>
            <a:normAutofit/>
          </a:bodyPr>
          <a:lstStyle/>
          <a:p>
            <a:pPr algn="just">
              <a:lnSpc>
                <a:spcPct val="150000"/>
              </a:lnSpc>
            </a:pPr>
            <a:r>
              <a:rPr lang="en-US" sz="2800" dirty="0"/>
              <a:t>Education and skill training is less in less developed or developing countries</a:t>
            </a:r>
            <a:r>
              <a:rPr lang="en-IN" sz="2800" dirty="0"/>
              <a:t>.</a:t>
            </a:r>
          </a:p>
          <a:p>
            <a:pPr algn="just">
              <a:lnSpc>
                <a:spcPct val="150000"/>
              </a:lnSpc>
            </a:pPr>
            <a:r>
              <a:rPr lang="en-IN" sz="2800" dirty="0"/>
              <a:t>This leads to</a:t>
            </a:r>
            <a:r>
              <a:rPr lang="en-US" sz="2800" dirty="0">
                <a:solidFill>
                  <a:srgbClr val="393E42"/>
                </a:solidFill>
                <a:latin typeface="Proxima Nova"/>
              </a:rPr>
              <a:t> </a:t>
            </a:r>
            <a:r>
              <a:rPr lang="en-US" sz="2800" b="0" i="0" dirty="0">
                <a:solidFill>
                  <a:srgbClr val="393E42"/>
                </a:solidFill>
                <a:effectLst/>
                <a:latin typeface="Proxima Nova"/>
              </a:rPr>
              <a:t>inadequate education systems, lack of investment in skill training, and limited access to quality health care, which affects the population's overall well-being and capacity to contribute productively to society.</a:t>
            </a:r>
            <a:endParaRPr lang="en-US" sz="2800" dirty="0"/>
          </a:p>
        </p:txBody>
      </p:sp>
    </p:spTree>
    <p:extLst>
      <p:ext uri="{BB962C8B-B14F-4D97-AF65-F5344CB8AC3E}">
        <p14:creationId xmlns:p14="http://schemas.microsoft.com/office/powerpoint/2010/main" val="1251843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7A8B-FB60-7928-18FA-E5C07D16D770}"/>
              </a:ext>
            </a:extLst>
          </p:cNvPr>
          <p:cNvSpPr>
            <a:spLocks noGrp="1"/>
          </p:cNvSpPr>
          <p:nvPr>
            <p:ph type="title"/>
          </p:nvPr>
        </p:nvSpPr>
        <p:spPr/>
        <p:txBody>
          <a:bodyPr/>
          <a:lstStyle/>
          <a:p>
            <a:r>
              <a:rPr lang="en-US" dirty="0"/>
              <a:t>Extreme Income Disparities</a:t>
            </a:r>
            <a:endParaRPr lang="en-IN" dirty="0"/>
          </a:p>
        </p:txBody>
      </p:sp>
      <p:sp>
        <p:nvSpPr>
          <p:cNvPr id="3" name="Content Placeholder 2">
            <a:extLst>
              <a:ext uri="{FF2B5EF4-FFF2-40B4-BE49-F238E27FC236}">
                <a16:creationId xmlns:a16="http://schemas.microsoft.com/office/drawing/2014/main" id="{80DCABBF-4ED2-E6E6-A3AB-082373BE7AC1}"/>
              </a:ext>
            </a:extLst>
          </p:cNvPr>
          <p:cNvSpPr>
            <a:spLocks noGrp="1"/>
          </p:cNvSpPr>
          <p:nvPr>
            <p:ph idx="1"/>
          </p:nvPr>
        </p:nvSpPr>
        <p:spPr>
          <a:xfrm>
            <a:off x="677334" y="1528997"/>
            <a:ext cx="9336096" cy="4719403"/>
          </a:xfrm>
        </p:spPr>
        <p:txBody>
          <a:bodyPr>
            <a:normAutofit/>
          </a:bodyPr>
          <a:lstStyle/>
          <a:p>
            <a:pPr algn="just">
              <a:lnSpc>
                <a:spcPct val="150000"/>
              </a:lnSpc>
            </a:pPr>
            <a:r>
              <a:rPr lang="en-US" sz="2800" b="0" i="0" dirty="0">
                <a:solidFill>
                  <a:srgbClr val="111111"/>
                </a:solidFill>
                <a:effectLst/>
                <a:latin typeface="SourceSansPro"/>
              </a:rPr>
              <a:t>Income inequality refers </a:t>
            </a:r>
            <a:r>
              <a:rPr lang="en-US" sz="2800" b="0" i="0" dirty="0">
                <a:solidFill>
                  <a:schemeClr val="tx1"/>
                </a:solidFill>
                <a:effectLst/>
                <a:latin typeface="Google Sans"/>
              </a:rPr>
              <a:t>the extent to which income is distributed in an uneven manner among </a:t>
            </a:r>
            <a:r>
              <a:rPr lang="en-US" sz="2800" dirty="0">
                <a:solidFill>
                  <a:schemeClr val="tx1"/>
                </a:solidFill>
                <a:latin typeface="Google Sans"/>
              </a:rPr>
              <a:t>the </a:t>
            </a:r>
            <a:r>
              <a:rPr lang="en-US" sz="2800" b="0" i="0" dirty="0">
                <a:solidFill>
                  <a:schemeClr val="tx1"/>
                </a:solidFill>
                <a:effectLst/>
                <a:latin typeface="Google Sans"/>
              </a:rPr>
              <a:t>population.</a:t>
            </a:r>
            <a:endParaRPr lang="en-US" sz="2800" b="0" i="0" dirty="0">
              <a:solidFill>
                <a:schemeClr val="tx1"/>
              </a:solidFill>
              <a:effectLst/>
              <a:latin typeface="SourceSansPro"/>
            </a:endParaRPr>
          </a:p>
          <a:p>
            <a:pPr algn="just">
              <a:lnSpc>
                <a:spcPct val="150000"/>
              </a:lnSpc>
            </a:pPr>
            <a:r>
              <a:rPr lang="en-US" sz="2800" b="0" i="0" dirty="0">
                <a:solidFill>
                  <a:srgbClr val="111111"/>
                </a:solidFill>
                <a:effectLst/>
                <a:latin typeface="SourceSansPro"/>
              </a:rPr>
              <a:t>The less equal the distribution, the greater the income inequality.</a:t>
            </a:r>
          </a:p>
          <a:p>
            <a:pPr algn="just">
              <a:lnSpc>
                <a:spcPct val="150000"/>
              </a:lnSpc>
            </a:pPr>
            <a:r>
              <a:rPr lang="en-US" sz="2800" b="0" i="0" dirty="0">
                <a:solidFill>
                  <a:schemeClr val="tx1"/>
                </a:solidFill>
                <a:effectLst/>
                <a:latin typeface="Google Sans"/>
              </a:rPr>
              <a:t>Excessive inequality can </a:t>
            </a:r>
            <a:r>
              <a:rPr lang="en-US" sz="2800" dirty="0">
                <a:solidFill>
                  <a:srgbClr val="040C28"/>
                </a:solidFill>
                <a:latin typeface="Google Sans"/>
              </a:rPr>
              <a:t>result in </a:t>
            </a:r>
            <a:r>
              <a:rPr lang="en-US" sz="2800" b="0" i="0" dirty="0">
                <a:solidFill>
                  <a:srgbClr val="040C28"/>
                </a:solidFill>
                <a:effectLst/>
                <a:latin typeface="Google Sans"/>
              </a:rPr>
              <a:t>social cohesion, lead to political polarization, and lower economic growth</a:t>
            </a:r>
            <a:r>
              <a:rPr lang="en-US" sz="2800" b="0" i="0" dirty="0">
                <a:solidFill>
                  <a:srgbClr val="4D5156"/>
                </a:solidFill>
                <a:effectLst/>
                <a:latin typeface="Google Sans"/>
              </a:rPr>
              <a:t>.</a:t>
            </a:r>
            <a:endParaRPr lang="en-IN" sz="2800" dirty="0"/>
          </a:p>
        </p:txBody>
      </p:sp>
    </p:spTree>
    <p:extLst>
      <p:ext uri="{BB962C8B-B14F-4D97-AF65-F5344CB8AC3E}">
        <p14:creationId xmlns:p14="http://schemas.microsoft.com/office/powerpoint/2010/main" val="1240472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E2FE7-B04C-C816-E7FE-1DDB4C34D15D}"/>
              </a:ext>
            </a:extLst>
          </p:cNvPr>
          <p:cNvSpPr>
            <a:spLocks noGrp="1"/>
          </p:cNvSpPr>
          <p:nvPr>
            <p:ph type="title"/>
          </p:nvPr>
        </p:nvSpPr>
        <p:spPr/>
        <p:txBody>
          <a:bodyPr/>
          <a:lstStyle/>
          <a:p>
            <a:r>
              <a:rPr lang="en-US" dirty="0"/>
              <a:t>Deficiency of Capital</a:t>
            </a:r>
            <a:endParaRPr lang="en-IN" dirty="0"/>
          </a:p>
        </p:txBody>
      </p:sp>
      <p:sp>
        <p:nvSpPr>
          <p:cNvPr id="3" name="Content Placeholder 2">
            <a:extLst>
              <a:ext uri="{FF2B5EF4-FFF2-40B4-BE49-F238E27FC236}">
                <a16:creationId xmlns:a16="http://schemas.microsoft.com/office/drawing/2014/main" id="{93E1B8C5-9AD4-2A7D-7F90-852E5EBF609D}"/>
              </a:ext>
            </a:extLst>
          </p:cNvPr>
          <p:cNvSpPr>
            <a:spLocks noGrp="1"/>
          </p:cNvSpPr>
          <p:nvPr>
            <p:ph idx="1"/>
          </p:nvPr>
        </p:nvSpPr>
        <p:spPr>
          <a:xfrm>
            <a:off x="677333" y="1394086"/>
            <a:ext cx="9665879" cy="5876144"/>
          </a:xfrm>
        </p:spPr>
        <p:txBody>
          <a:bodyPr>
            <a:noAutofit/>
          </a:bodyPr>
          <a:lstStyle/>
          <a:p>
            <a:pPr algn="just">
              <a:lnSpc>
                <a:spcPct val="150000"/>
              </a:lnSpc>
            </a:pPr>
            <a:r>
              <a:rPr lang="en-US" sz="2400" b="0" i="0" dirty="0">
                <a:solidFill>
                  <a:srgbClr val="424142"/>
                </a:solidFill>
                <a:effectLst/>
                <a:latin typeface="Georgia" panose="02040502050405020303" pitchFamily="18" charset="0"/>
              </a:rPr>
              <a:t>In LDCs like India, there is a shortage of capital of all varieties.</a:t>
            </a:r>
          </a:p>
          <a:p>
            <a:pPr marL="0" indent="0" algn="just">
              <a:lnSpc>
                <a:spcPct val="150000"/>
              </a:lnSpc>
              <a:buNone/>
            </a:pPr>
            <a:endParaRPr lang="en-US" sz="2400" b="0" i="0" dirty="0">
              <a:solidFill>
                <a:srgbClr val="424142"/>
              </a:solidFill>
              <a:effectLst/>
              <a:latin typeface="Georgia" panose="02040502050405020303" pitchFamily="18" charset="0"/>
            </a:endParaRPr>
          </a:p>
          <a:p>
            <a:pPr algn="just">
              <a:lnSpc>
                <a:spcPct val="150000"/>
              </a:lnSpc>
            </a:pPr>
            <a:r>
              <a:rPr lang="en-US" sz="2400" b="0" i="0" dirty="0">
                <a:solidFill>
                  <a:srgbClr val="424142"/>
                </a:solidFill>
                <a:effectLst/>
                <a:latin typeface="Georgia" panose="02040502050405020303" pitchFamily="18" charset="0"/>
              </a:rPr>
              <a:t> There is shortage of not only private capital like structure, factories, steel mills, etc., but also shortage of social overhead capital such as roads, highways, railroads, hospitals, schools, </a:t>
            </a:r>
            <a:r>
              <a:rPr lang="en-US" sz="2400" b="0" i="0">
                <a:solidFill>
                  <a:srgbClr val="424142"/>
                </a:solidFill>
                <a:effectLst/>
                <a:latin typeface="Georgia" panose="02040502050405020303" pitchFamily="18" charset="0"/>
              </a:rPr>
              <a:t>etc.</a:t>
            </a:r>
          </a:p>
          <a:p>
            <a:pPr marL="0" indent="0" algn="just">
              <a:lnSpc>
                <a:spcPct val="150000"/>
              </a:lnSpc>
              <a:buNone/>
            </a:pPr>
            <a:endParaRPr lang="en-US" sz="2400" b="0" i="0" dirty="0">
              <a:solidFill>
                <a:srgbClr val="424142"/>
              </a:solidFill>
              <a:effectLst/>
              <a:latin typeface="Georgia" panose="02040502050405020303" pitchFamily="18" charset="0"/>
            </a:endParaRPr>
          </a:p>
          <a:p>
            <a:pPr algn="just">
              <a:lnSpc>
                <a:spcPct val="150000"/>
              </a:lnSpc>
            </a:pPr>
            <a:r>
              <a:rPr lang="en-US" sz="2400" b="0" i="0" dirty="0">
                <a:solidFill>
                  <a:srgbClr val="424142"/>
                </a:solidFill>
                <a:effectLst/>
                <a:latin typeface="Georgia" panose="02040502050405020303" pitchFamily="18" charset="0"/>
              </a:rPr>
              <a:t> This is largely due to low per capita income and widespread poverty. Since most people are poor they cannot save much.</a:t>
            </a:r>
            <a:endParaRPr lang="en-IN" sz="2400" dirty="0"/>
          </a:p>
        </p:txBody>
      </p:sp>
    </p:spTree>
    <p:extLst>
      <p:ext uri="{BB962C8B-B14F-4D97-AF65-F5344CB8AC3E}">
        <p14:creationId xmlns:p14="http://schemas.microsoft.com/office/powerpoint/2010/main" val="1778684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51502-43FE-432D-2AF4-0BC71D2A86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BBAE7A-64D1-465D-C0C1-AF0BB5C7A66C}"/>
              </a:ext>
            </a:extLst>
          </p:cNvPr>
          <p:cNvSpPr>
            <a:spLocks noGrp="1"/>
          </p:cNvSpPr>
          <p:nvPr>
            <p:ph idx="1"/>
          </p:nvPr>
        </p:nvSpPr>
        <p:spPr/>
        <p:txBody>
          <a:bodyPr/>
          <a:lstStyle/>
          <a:p>
            <a:r>
              <a:rPr lang="en-IN" dirty="0">
                <a:hlinkClick r:id="rId2"/>
              </a:rPr>
              <a:t>https://www.studysmarter.co.uk/explanations/macroeconomics/economic-performance/growth-and-development/</a:t>
            </a:r>
            <a:r>
              <a:rPr lang="en-IN" dirty="0"/>
              <a:t> (This link can also be used for HDI definition)</a:t>
            </a:r>
          </a:p>
          <a:p>
            <a:r>
              <a:rPr lang="en-IN" dirty="0">
                <a:hlinkClick r:id="rId3"/>
              </a:rPr>
              <a:t>https://www.studocu.com/in/document/university-of-kerala/economics-of-growth-and-development/7-main-characteristics-of-ldcs/40091061</a:t>
            </a:r>
            <a:endParaRPr lang="en-IN" dirty="0"/>
          </a:p>
          <a:p>
            <a:r>
              <a:rPr lang="en-IN" dirty="0">
                <a:hlinkClick r:id="rId4"/>
              </a:rPr>
              <a:t>https://www.economicsdiscussion.net/economic-growth/7-main-characteristics-of-less-developed-countries-ldcs/14142</a:t>
            </a:r>
            <a:endParaRPr lang="en-IN" dirty="0"/>
          </a:p>
          <a:p>
            <a:r>
              <a:rPr lang="en-IN" dirty="0">
                <a:hlinkClick r:id="rId5"/>
              </a:rPr>
              <a:t>https://www.studysmarter.co.uk/explanations/macroeconomics/international-economics/developing-countries/</a:t>
            </a:r>
            <a:endParaRPr lang="en-IN" dirty="0"/>
          </a:p>
          <a:p>
            <a:r>
              <a:rPr lang="en-IN" dirty="0"/>
              <a:t>Link for HDI</a:t>
            </a:r>
          </a:p>
          <a:p>
            <a:pPr marL="0" indent="0">
              <a:buNone/>
            </a:pPr>
            <a:r>
              <a:rPr lang="en-IN" dirty="0"/>
              <a:t>	https://www.wallstreetmojo.com/human-development-index/</a:t>
            </a:r>
          </a:p>
          <a:p>
            <a:endParaRPr lang="en-IN" dirty="0"/>
          </a:p>
          <a:p>
            <a:endParaRPr lang="en-IN" dirty="0"/>
          </a:p>
        </p:txBody>
      </p:sp>
    </p:spTree>
    <p:extLst>
      <p:ext uri="{BB962C8B-B14F-4D97-AF65-F5344CB8AC3E}">
        <p14:creationId xmlns:p14="http://schemas.microsoft.com/office/powerpoint/2010/main" val="2923911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CAB4D-E9A4-828B-933D-5B62827CF8FA}"/>
              </a:ext>
            </a:extLst>
          </p:cNvPr>
          <p:cNvSpPr>
            <a:spLocks noGrp="1"/>
          </p:cNvSpPr>
          <p:nvPr>
            <p:ph type="title"/>
          </p:nvPr>
        </p:nvSpPr>
        <p:spPr/>
        <p:txBody>
          <a:bodyPr/>
          <a:lstStyle/>
          <a:p>
            <a:r>
              <a:rPr lang="en-US" dirty="0"/>
              <a:t>Indicators of Economic Development</a:t>
            </a:r>
            <a:endParaRPr lang="en-IN" dirty="0"/>
          </a:p>
        </p:txBody>
      </p:sp>
      <p:sp>
        <p:nvSpPr>
          <p:cNvPr id="3" name="Content Placeholder 2">
            <a:extLst>
              <a:ext uri="{FF2B5EF4-FFF2-40B4-BE49-F238E27FC236}">
                <a16:creationId xmlns:a16="http://schemas.microsoft.com/office/drawing/2014/main" id="{93845E3C-B1A7-646D-B73B-C1B2CFDB1394}"/>
              </a:ext>
            </a:extLst>
          </p:cNvPr>
          <p:cNvSpPr>
            <a:spLocks noGrp="1"/>
          </p:cNvSpPr>
          <p:nvPr>
            <p:ph idx="1"/>
          </p:nvPr>
        </p:nvSpPr>
        <p:spPr/>
        <p:txBody>
          <a:bodyPr>
            <a:normAutofit/>
          </a:bodyPr>
          <a:lstStyle/>
          <a:p>
            <a:pPr algn="just">
              <a:lnSpc>
                <a:spcPct val="150000"/>
              </a:lnSpc>
            </a:pPr>
            <a:r>
              <a:rPr lang="en-US" sz="2800" dirty="0"/>
              <a:t>Economic Forces</a:t>
            </a:r>
          </a:p>
          <a:p>
            <a:pPr marL="0" indent="0" algn="just">
              <a:lnSpc>
                <a:spcPct val="150000"/>
              </a:lnSpc>
              <a:buNone/>
            </a:pPr>
            <a:endParaRPr lang="en-US" sz="2800" dirty="0"/>
          </a:p>
          <a:p>
            <a:pPr algn="just">
              <a:lnSpc>
                <a:spcPct val="150000"/>
              </a:lnSpc>
            </a:pPr>
            <a:r>
              <a:rPr lang="en-US" sz="2800" dirty="0"/>
              <a:t>Non-economic Forces</a:t>
            </a:r>
            <a:endParaRPr lang="en-IN" sz="2800" dirty="0"/>
          </a:p>
        </p:txBody>
      </p:sp>
    </p:spTree>
    <p:extLst>
      <p:ext uri="{BB962C8B-B14F-4D97-AF65-F5344CB8AC3E}">
        <p14:creationId xmlns:p14="http://schemas.microsoft.com/office/powerpoint/2010/main" val="4000137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F2BB5-D1E5-175B-F73E-8D1147563852}"/>
              </a:ext>
            </a:extLst>
          </p:cNvPr>
          <p:cNvSpPr>
            <a:spLocks noGrp="1"/>
          </p:cNvSpPr>
          <p:nvPr>
            <p:ph type="title"/>
          </p:nvPr>
        </p:nvSpPr>
        <p:spPr/>
        <p:txBody>
          <a:bodyPr/>
          <a:lstStyle/>
          <a:p>
            <a:r>
              <a:rPr lang="en-US" dirty="0"/>
              <a:t>Economic Growth</a:t>
            </a:r>
            <a:endParaRPr lang="en-IN" dirty="0"/>
          </a:p>
        </p:txBody>
      </p:sp>
      <p:sp>
        <p:nvSpPr>
          <p:cNvPr id="3" name="Content Placeholder 2">
            <a:extLst>
              <a:ext uri="{FF2B5EF4-FFF2-40B4-BE49-F238E27FC236}">
                <a16:creationId xmlns:a16="http://schemas.microsoft.com/office/drawing/2014/main" id="{5C6BA695-3BB6-22F6-ED35-58142D37F1BC}"/>
              </a:ext>
            </a:extLst>
          </p:cNvPr>
          <p:cNvSpPr>
            <a:spLocks noGrp="1"/>
          </p:cNvSpPr>
          <p:nvPr>
            <p:ph idx="1"/>
          </p:nvPr>
        </p:nvSpPr>
        <p:spPr/>
        <p:txBody>
          <a:bodyPr>
            <a:normAutofit/>
          </a:bodyPr>
          <a:lstStyle/>
          <a:p>
            <a:pPr algn="just">
              <a:lnSpc>
                <a:spcPct val="150000"/>
              </a:lnSpc>
            </a:pPr>
            <a:r>
              <a:rPr lang="en-US" sz="2800" i="0" dirty="0">
                <a:solidFill>
                  <a:srgbClr val="393E42"/>
                </a:solidFill>
                <a:effectLst/>
                <a:latin typeface="Proxima Nova"/>
              </a:rPr>
              <a:t>Economic growth </a:t>
            </a:r>
            <a:r>
              <a:rPr lang="en-US" sz="2800" b="0" i="0" dirty="0">
                <a:solidFill>
                  <a:srgbClr val="393E42"/>
                </a:solidFill>
                <a:effectLst/>
                <a:latin typeface="Proxima Nova"/>
              </a:rPr>
              <a:t>is an increase in the total output of a country's economy. </a:t>
            </a:r>
          </a:p>
          <a:p>
            <a:pPr algn="just">
              <a:lnSpc>
                <a:spcPct val="150000"/>
              </a:lnSpc>
            </a:pPr>
            <a:r>
              <a:rPr lang="en-US" sz="2800" b="0" i="0" dirty="0">
                <a:solidFill>
                  <a:srgbClr val="393E42"/>
                </a:solidFill>
                <a:effectLst/>
                <a:latin typeface="Proxima Nova"/>
              </a:rPr>
              <a:t>It relates to the </a:t>
            </a:r>
            <a:r>
              <a:rPr lang="en-US" sz="2800" i="0" dirty="0">
                <a:solidFill>
                  <a:srgbClr val="393E42"/>
                </a:solidFill>
                <a:effectLst/>
                <a:latin typeface="Proxima Nova"/>
              </a:rPr>
              <a:t>number</a:t>
            </a:r>
            <a:r>
              <a:rPr lang="en-US" sz="2800" b="0" i="0" dirty="0">
                <a:solidFill>
                  <a:srgbClr val="393E42"/>
                </a:solidFill>
                <a:effectLst/>
                <a:latin typeface="Proxima Nova"/>
              </a:rPr>
              <a:t> of goods and services produced in the economy over a period of time.</a:t>
            </a:r>
            <a:endParaRPr lang="en-IN" sz="2800" dirty="0"/>
          </a:p>
        </p:txBody>
      </p:sp>
    </p:spTree>
    <p:extLst>
      <p:ext uri="{BB962C8B-B14F-4D97-AF65-F5344CB8AC3E}">
        <p14:creationId xmlns:p14="http://schemas.microsoft.com/office/powerpoint/2010/main" val="829164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6BB6D-7E56-7CA4-8782-46160F736E8A}"/>
              </a:ext>
            </a:extLst>
          </p:cNvPr>
          <p:cNvSpPr>
            <a:spLocks noGrp="1"/>
          </p:cNvSpPr>
          <p:nvPr>
            <p:ph type="title"/>
          </p:nvPr>
        </p:nvSpPr>
        <p:spPr/>
        <p:txBody>
          <a:bodyPr/>
          <a:lstStyle/>
          <a:p>
            <a:r>
              <a:rPr lang="en-US" dirty="0"/>
              <a:t>Economic Forces</a:t>
            </a:r>
            <a:endParaRPr lang="en-IN" dirty="0"/>
          </a:p>
        </p:txBody>
      </p:sp>
      <p:sp>
        <p:nvSpPr>
          <p:cNvPr id="3" name="Content Placeholder 2">
            <a:extLst>
              <a:ext uri="{FF2B5EF4-FFF2-40B4-BE49-F238E27FC236}">
                <a16:creationId xmlns:a16="http://schemas.microsoft.com/office/drawing/2014/main" id="{C79E092E-43EE-142D-A4AD-0D0983194179}"/>
              </a:ext>
            </a:extLst>
          </p:cNvPr>
          <p:cNvSpPr>
            <a:spLocks noGrp="1"/>
          </p:cNvSpPr>
          <p:nvPr>
            <p:ph idx="1"/>
          </p:nvPr>
        </p:nvSpPr>
        <p:spPr/>
        <p:txBody>
          <a:bodyPr>
            <a:normAutofit fontScale="92500" lnSpcReduction="20000"/>
          </a:bodyPr>
          <a:lstStyle/>
          <a:p>
            <a:pPr algn="just">
              <a:lnSpc>
                <a:spcPct val="150000"/>
              </a:lnSpc>
            </a:pPr>
            <a:r>
              <a:rPr lang="en-US" sz="2800" b="0" i="0" dirty="0">
                <a:solidFill>
                  <a:schemeClr val="tx1"/>
                </a:solidFill>
                <a:effectLst/>
                <a:latin typeface="Google Sans"/>
              </a:rPr>
              <a:t>Economic forces are the factors that help to determine the competitiveness of the environment in which the firm operates. </a:t>
            </a:r>
          </a:p>
          <a:p>
            <a:pPr algn="just">
              <a:lnSpc>
                <a:spcPct val="150000"/>
              </a:lnSpc>
            </a:pPr>
            <a:r>
              <a:rPr lang="en-US" sz="2800" b="0" i="0" dirty="0">
                <a:solidFill>
                  <a:schemeClr val="tx1"/>
                </a:solidFill>
                <a:effectLst/>
                <a:latin typeface="Google Sans"/>
              </a:rPr>
              <a:t>Some of the most notable economic forces include natural resources, capital formation, technological progress, </a:t>
            </a:r>
            <a:r>
              <a:rPr lang="en-US" sz="2800" b="0" i="0" dirty="0">
                <a:solidFill>
                  <a:srgbClr val="040C28"/>
                </a:solidFill>
                <a:effectLst/>
                <a:latin typeface="Google Sans"/>
              </a:rPr>
              <a:t>inflation, government spending, tax rates, and the unemployment rate</a:t>
            </a:r>
            <a:r>
              <a:rPr lang="en-US" sz="2800" b="0" i="0" dirty="0">
                <a:solidFill>
                  <a:srgbClr val="4D5156"/>
                </a:solidFill>
                <a:effectLst/>
                <a:latin typeface="Google Sans"/>
              </a:rPr>
              <a:t>.</a:t>
            </a:r>
            <a:endParaRPr lang="en-IN" sz="2800" dirty="0"/>
          </a:p>
        </p:txBody>
      </p:sp>
    </p:spTree>
    <p:extLst>
      <p:ext uri="{BB962C8B-B14F-4D97-AF65-F5344CB8AC3E}">
        <p14:creationId xmlns:p14="http://schemas.microsoft.com/office/powerpoint/2010/main" val="2811171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7E6D0-F43B-7F11-466E-23FB1F50076F}"/>
              </a:ext>
            </a:extLst>
          </p:cNvPr>
          <p:cNvSpPr>
            <a:spLocks noGrp="1"/>
          </p:cNvSpPr>
          <p:nvPr>
            <p:ph type="title"/>
          </p:nvPr>
        </p:nvSpPr>
        <p:spPr/>
        <p:txBody>
          <a:bodyPr/>
          <a:lstStyle/>
          <a:p>
            <a:r>
              <a:rPr lang="en-US" dirty="0"/>
              <a:t>Natural resources</a:t>
            </a:r>
            <a:endParaRPr lang="en-IN" dirty="0"/>
          </a:p>
        </p:txBody>
      </p:sp>
      <p:sp>
        <p:nvSpPr>
          <p:cNvPr id="3" name="Content Placeholder 2">
            <a:extLst>
              <a:ext uri="{FF2B5EF4-FFF2-40B4-BE49-F238E27FC236}">
                <a16:creationId xmlns:a16="http://schemas.microsoft.com/office/drawing/2014/main" id="{9D0F4DC6-12AA-69B2-A6FF-D42578162848}"/>
              </a:ext>
            </a:extLst>
          </p:cNvPr>
          <p:cNvSpPr>
            <a:spLocks noGrp="1"/>
          </p:cNvSpPr>
          <p:nvPr>
            <p:ph idx="1"/>
          </p:nvPr>
        </p:nvSpPr>
        <p:spPr>
          <a:xfrm>
            <a:off x="677333" y="1424067"/>
            <a:ext cx="9441027" cy="4617296"/>
          </a:xfrm>
        </p:spPr>
        <p:txBody>
          <a:bodyPr>
            <a:noAutofit/>
          </a:bodyPr>
          <a:lstStyle/>
          <a:p>
            <a:pPr algn="just">
              <a:lnSpc>
                <a:spcPct val="150000"/>
              </a:lnSpc>
            </a:pPr>
            <a:r>
              <a:rPr lang="en-US" sz="2800" dirty="0"/>
              <a:t>The natural resources include the land area, quality of the soil, forest wealth, good river system, minerals,  oil resources and good climate etc.</a:t>
            </a:r>
          </a:p>
          <a:p>
            <a:pPr algn="just">
              <a:lnSpc>
                <a:spcPct val="150000"/>
              </a:lnSpc>
            </a:pPr>
            <a:r>
              <a:rPr lang="en-US" sz="2800" dirty="0"/>
              <a:t>A country deficient in natural resources may not be in a position to develop rapidly. However, the availability of rich natural resources are a necessary condition for economic growth but not a sufficient one.</a:t>
            </a:r>
          </a:p>
        </p:txBody>
      </p:sp>
    </p:spTree>
    <p:extLst>
      <p:ext uri="{BB962C8B-B14F-4D97-AF65-F5344CB8AC3E}">
        <p14:creationId xmlns:p14="http://schemas.microsoft.com/office/powerpoint/2010/main" val="42173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5A524-0582-17B0-1BDC-FDBAB9498F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010E9D8-ECE8-FB30-5E6D-354457E28F56}"/>
              </a:ext>
            </a:extLst>
          </p:cNvPr>
          <p:cNvSpPr>
            <a:spLocks noGrp="1"/>
          </p:cNvSpPr>
          <p:nvPr>
            <p:ph idx="1"/>
          </p:nvPr>
        </p:nvSpPr>
        <p:spPr>
          <a:xfrm>
            <a:off x="239843" y="1648919"/>
            <a:ext cx="10118359" cy="4946754"/>
          </a:xfrm>
        </p:spPr>
        <p:txBody>
          <a:bodyPr>
            <a:normAutofit fontScale="62500" lnSpcReduction="20000"/>
          </a:bodyPr>
          <a:lstStyle/>
          <a:p>
            <a:endParaRPr lang="en-US" dirty="0"/>
          </a:p>
          <a:p>
            <a:pPr algn="just">
              <a:lnSpc>
                <a:spcPct val="150000"/>
              </a:lnSpc>
            </a:pPr>
            <a:r>
              <a:rPr lang="en-US" sz="3800" dirty="0"/>
              <a:t>In less developed countries, natural resources are unutilized, underutilized or mutualized. This is one of the reasons of their backwardness. </a:t>
            </a:r>
          </a:p>
          <a:p>
            <a:pPr algn="just">
              <a:lnSpc>
                <a:spcPct val="150000"/>
              </a:lnSpc>
            </a:pPr>
            <a:r>
              <a:rPr lang="en-US" sz="3800" dirty="0"/>
              <a:t>On the other hand countries such as Japan, Singapore etc. are not endowed with abundant natural resources but they are among the developed nations of the world. </a:t>
            </a:r>
          </a:p>
          <a:p>
            <a:pPr algn="just">
              <a:lnSpc>
                <a:spcPct val="150000"/>
              </a:lnSpc>
            </a:pPr>
            <a:r>
              <a:rPr lang="en-US" sz="3800" dirty="0"/>
              <a:t>These countries have shown commitment towards preserving the available resources, putting best efforts to manage the resources, minimizing waste of resources.</a:t>
            </a:r>
          </a:p>
          <a:p>
            <a:pPr marL="0" indent="0">
              <a:buNone/>
            </a:pPr>
            <a:endParaRPr lang="en-IN" dirty="0"/>
          </a:p>
        </p:txBody>
      </p:sp>
    </p:spTree>
    <p:extLst>
      <p:ext uri="{BB962C8B-B14F-4D97-AF65-F5344CB8AC3E}">
        <p14:creationId xmlns:p14="http://schemas.microsoft.com/office/powerpoint/2010/main" val="2819830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10344-F555-B98C-18EC-AC3F1C45A1E9}"/>
              </a:ext>
            </a:extLst>
          </p:cNvPr>
          <p:cNvSpPr>
            <a:spLocks noGrp="1"/>
          </p:cNvSpPr>
          <p:nvPr>
            <p:ph type="title"/>
          </p:nvPr>
        </p:nvSpPr>
        <p:spPr/>
        <p:txBody>
          <a:bodyPr/>
          <a:lstStyle/>
          <a:p>
            <a:r>
              <a:rPr lang="en-IN" dirty="0"/>
              <a:t>Capital formation</a:t>
            </a:r>
          </a:p>
        </p:txBody>
      </p:sp>
      <p:sp>
        <p:nvSpPr>
          <p:cNvPr id="3" name="Content Placeholder 2">
            <a:extLst>
              <a:ext uri="{FF2B5EF4-FFF2-40B4-BE49-F238E27FC236}">
                <a16:creationId xmlns:a16="http://schemas.microsoft.com/office/drawing/2014/main" id="{72D9A608-63F5-6ABC-380E-83D1ABFE40F2}"/>
              </a:ext>
            </a:extLst>
          </p:cNvPr>
          <p:cNvSpPr>
            <a:spLocks noGrp="1"/>
          </p:cNvSpPr>
          <p:nvPr>
            <p:ph idx="1"/>
          </p:nvPr>
        </p:nvSpPr>
        <p:spPr>
          <a:xfrm>
            <a:off x="239843" y="1334125"/>
            <a:ext cx="9893508" cy="4707237"/>
          </a:xfrm>
        </p:spPr>
        <p:txBody>
          <a:bodyPr>
            <a:noAutofit/>
          </a:bodyPr>
          <a:lstStyle/>
          <a:p>
            <a:pPr algn="just">
              <a:lnSpc>
                <a:spcPct val="150000"/>
              </a:lnSpc>
            </a:pPr>
            <a:r>
              <a:rPr lang="en-US" sz="2400" dirty="0"/>
              <a:t>Capital formation is the process by which a community’s savings are channelized into investments in capital goods such as plant, equipment and machinery that increases nation’s productive capacity and worker’s efficiency thus ensuring a larger flow of goods and services in country. </a:t>
            </a:r>
          </a:p>
          <a:p>
            <a:pPr algn="just">
              <a:lnSpc>
                <a:spcPct val="150000"/>
              </a:lnSpc>
            </a:pPr>
            <a:r>
              <a:rPr lang="en-US" sz="2400" dirty="0"/>
              <a:t>The process of capital formation implies that a community does not spend whole of its income on goods for current consumption, but saves a part of it and uses it to produce or acquire capital goods that greatly add to productive capacity of the nation.</a:t>
            </a:r>
            <a:endParaRPr lang="en-IN" sz="2400" dirty="0"/>
          </a:p>
        </p:txBody>
      </p:sp>
    </p:spTree>
    <p:extLst>
      <p:ext uri="{BB962C8B-B14F-4D97-AF65-F5344CB8AC3E}">
        <p14:creationId xmlns:p14="http://schemas.microsoft.com/office/powerpoint/2010/main" val="2570740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6D955-8615-2E95-0BFB-E17D7D05BCC2}"/>
              </a:ext>
            </a:extLst>
          </p:cNvPr>
          <p:cNvSpPr>
            <a:spLocks noGrp="1"/>
          </p:cNvSpPr>
          <p:nvPr>
            <p:ph type="title"/>
          </p:nvPr>
        </p:nvSpPr>
        <p:spPr>
          <a:xfrm>
            <a:off x="677334" y="314794"/>
            <a:ext cx="8596668" cy="719528"/>
          </a:xfrm>
        </p:spPr>
        <p:txBody>
          <a:bodyPr/>
          <a:lstStyle/>
          <a:p>
            <a:r>
              <a:rPr lang="en-IN" dirty="0"/>
              <a:t>Technological progress</a:t>
            </a:r>
          </a:p>
        </p:txBody>
      </p:sp>
      <p:sp>
        <p:nvSpPr>
          <p:cNvPr id="3" name="Content Placeholder 2">
            <a:extLst>
              <a:ext uri="{FF2B5EF4-FFF2-40B4-BE49-F238E27FC236}">
                <a16:creationId xmlns:a16="http://schemas.microsoft.com/office/drawing/2014/main" id="{F49B1F82-4EC5-FF48-A524-60DB5B759D53}"/>
              </a:ext>
            </a:extLst>
          </p:cNvPr>
          <p:cNvSpPr>
            <a:spLocks noGrp="1"/>
          </p:cNvSpPr>
          <p:nvPr>
            <p:ph idx="1"/>
          </p:nvPr>
        </p:nvSpPr>
        <p:spPr>
          <a:xfrm>
            <a:off x="149902" y="869431"/>
            <a:ext cx="10343213" cy="5171932"/>
          </a:xfrm>
        </p:spPr>
        <p:txBody>
          <a:bodyPr>
            <a:noAutofit/>
          </a:bodyPr>
          <a:lstStyle/>
          <a:p>
            <a:pPr algn="just">
              <a:lnSpc>
                <a:spcPct val="150000"/>
              </a:lnSpc>
            </a:pPr>
            <a:r>
              <a:rPr lang="en-US" sz="2400" dirty="0"/>
              <a:t>Technological progress mainly implies the research into the use of new and better methods of production or the improvement of the old methods.</a:t>
            </a:r>
          </a:p>
          <a:p>
            <a:pPr algn="just">
              <a:lnSpc>
                <a:spcPct val="150000"/>
              </a:lnSpc>
            </a:pPr>
            <a:r>
              <a:rPr lang="en-US" sz="2400" dirty="0"/>
              <a:t>By the use of improved technology it is possible to have greater output from the use of given resources or a given output can be obtained by the use of a smaller quantity of resources.</a:t>
            </a:r>
          </a:p>
          <a:p>
            <a:pPr algn="just">
              <a:lnSpc>
                <a:spcPct val="150000"/>
              </a:lnSpc>
            </a:pPr>
            <a:r>
              <a:rPr lang="en-US" sz="2400" dirty="0"/>
              <a:t>The USA, UK, France, Japan and other advanced industrial nations have all acquired the industrial strength from use of advanced technology. In fact economic development is facilitated with the adoption of new techniques of production.</a:t>
            </a:r>
            <a:endParaRPr lang="en-IN" sz="2400" dirty="0"/>
          </a:p>
        </p:txBody>
      </p:sp>
    </p:spTree>
    <p:extLst>
      <p:ext uri="{BB962C8B-B14F-4D97-AF65-F5344CB8AC3E}">
        <p14:creationId xmlns:p14="http://schemas.microsoft.com/office/powerpoint/2010/main" val="2668342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2C4F0-1BBA-D83A-9972-71233CAA2C57}"/>
              </a:ext>
            </a:extLst>
          </p:cNvPr>
          <p:cNvSpPr>
            <a:spLocks noGrp="1"/>
          </p:cNvSpPr>
          <p:nvPr>
            <p:ph type="title"/>
          </p:nvPr>
        </p:nvSpPr>
        <p:spPr/>
        <p:txBody>
          <a:bodyPr/>
          <a:lstStyle/>
          <a:p>
            <a:r>
              <a:rPr lang="en-IN" dirty="0"/>
              <a:t>Inflation</a:t>
            </a:r>
          </a:p>
        </p:txBody>
      </p:sp>
      <p:sp>
        <p:nvSpPr>
          <p:cNvPr id="3" name="Content Placeholder 2">
            <a:extLst>
              <a:ext uri="{FF2B5EF4-FFF2-40B4-BE49-F238E27FC236}">
                <a16:creationId xmlns:a16="http://schemas.microsoft.com/office/drawing/2014/main" id="{0490E05C-B94F-E2FD-7AB3-3AE14F0365D7}"/>
              </a:ext>
            </a:extLst>
          </p:cNvPr>
          <p:cNvSpPr>
            <a:spLocks noGrp="1"/>
          </p:cNvSpPr>
          <p:nvPr>
            <p:ph idx="1"/>
          </p:nvPr>
        </p:nvSpPr>
        <p:spPr/>
        <p:txBody>
          <a:bodyPr>
            <a:normAutofit/>
          </a:bodyPr>
          <a:lstStyle/>
          <a:p>
            <a:pPr algn="just"/>
            <a:r>
              <a:rPr lang="en-US" sz="2800" b="0" i="0" dirty="0">
                <a:solidFill>
                  <a:srgbClr val="212121"/>
                </a:solidFill>
                <a:effectLst/>
                <a:latin typeface="-apple-system"/>
              </a:rPr>
              <a:t>The increase in the demand leads to increase in the price of goods or services resulting in increases in inflation and money supply.</a:t>
            </a:r>
          </a:p>
          <a:p>
            <a:pPr algn="just"/>
            <a:endParaRPr lang="en-US" sz="2800" dirty="0">
              <a:solidFill>
                <a:srgbClr val="212121"/>
              </a:solidFill>
              <a:latin typeface="-apple-system"/>
            </a:endParaRPr>
          </a:p>
          <a:p>
            <a:pPr marL="0" indent="0" algn="just">
              <a:buNone/>
            </a:pPr>
            <a:endParaRPr lang="en-US" sz="2800" b="0" i="0" dirty="0">
              <a:solidFill>
                <a:srgbClr val="212121"/>
              </a:solidFill>
              <a:effectLst/>
              <a:latin typeface="-apple-system"/>
            </a:endParaRPr>
          </a:p>
          <a:p>
            <a:pPr algn="just"/>
            <a:r>
              <a:rPr lang="en-US" sz="2800" dirty="0">
                <a:solidFill>
                  <a:srgbClr val="212121"/>
                </a:solidFill>
                <a:latin typeface="-apple-system"/>
              </a:rPr>
              <a:t>This results in increase in investment by the investors and further helps for economic development.</a:t>
            </a:r>
            <a:endParaRPr lang="en-IN" sz="2800" dirty="0"/>
          </a:p>
        </p:txBody>
      </p:sp>
    </p:spTree>
    <p:extLst>
      <p:ext uri="{BB962C8B-B14F-4D97-AF65-F5344CB8AC3E}">
        <p14:creationId xmlns:p14="http://schemas.microsoft.com/office/powerpoint/2010/main" val="3503996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00505-F61E-3A9B-B56F-3868B41CAC53}"/>
              </a:ext>
            </a:extLst>
          </p:cNvPr>
          <p:cNvSpPr>
            <a:spLocks noGrp="1"/>
          </p:cNvSpPr>
          <p:nvPr>
            <p:ph type="title"/>
          </p:nvPr>
        </p:nvSpPr>
        <p:spPr/>
        <p:txBody>
          <a:bodyPr/>
          <a:lstStyle/>
          <a:p>
            <a:r>
              <a:rPr lang="en-IN" dirty="0"/>
              <a:t>Government spending</a:t>
            </a:r>
          </a:p>
        </p:txBody>
      </p:sp>
      <p:sp>
        <p:nvSpPr>
          <p:cNvPr id="3" name="Content Placeholder 2">
            <a:extLst>
              <a:ext uri="{FF2B5EF4-FFF2-40B4-BE49-F238E27FC236}">
                <a16:creationId xmlns:a16="http://schemas.microsoft.com/office/drawing/2014/main" id="{C0DD023B-123E-2715-CEDB-748214BFA003}"/>
              </a:ext>
            </a:extLst>
          </p:cNvPr>
          <p:cNvSpPr>
            <a:spLocks noGrp="1"/>
          </p:cNvSpPr>
          <p:nvPr>
            <p:ph idx="1"/>
          </p:nvPr>
        </p:nvSpPr>
        <p:spPr/>
        <p:txBody>
          <a:bodyPr>
            <a:normAutofit/>
          </a:bodyPr>
          <a:lstStyle/>
          <a:p>
            <a:endParaRPr lang="en-IN" sz="2800" dirty="0"/>
          </a:p>
          <a:p>
            <a:endParaRPr lang="en-IN" sz="2800" dirty="0"/>
          </a:p>
          <a:p>
            <a:r>
              <a:rPr lang="en-IN" sz="2800" dirty="0"/>
              <a:t>Govt. spending for developmental activities helps in economic development.</a:t>
            </a:r>
          </a:p>
          <a:p>
            <a:pPr marL="0" indent="0">
              <a:buNone/>
            </a:pPr>
            <a:endParaRPr lang="en-IN" sz="2800" dirty="0"/>
          </a:p>
        </p:txBody>
      </p:sp>
    </p:spTree>
    <p:extLst>
      <p:ext uri="{BB962C8B-B14F-4D97-AF65-F5344CB8AC3E}">
        <p14:creationId xmlns:p14="http://schemas.microsoft.com/office/powerpoint/2010/main" val="3155062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797DF-384E-D8EB-F2CA-A1D31F2EACDE}"/>
              </a:ext>
            </a:extLst>
          </p:cNvPr>
          <p:cNvSpPr>
            <a:spLocks noGrp="1"/>
          </p:cNvSpPr>
          <p:nvPr>
            <p:ph type="title"/>
          </p:nvPr>
        </p:nvSpPr>
        <p:spPr/>
        <p:txBody>
          <a:bodyPr/>
          <a:lstStyle/>
          <a:p>
            <a:r>
              <a:rPr lang="en-IN" dirty="0"/>
              <a:t>Tax rates</a:t>
            </a:r>
          </a:p>
        </p:txBody>
      </p:sp>
      <p:sp>
        <p:nvSpPr>
          <p:cNvPr id="3" name="Content Placeholder 2">
            <a:extLst>
              <a:ext uri="{FF2B5EF4-FFF2-40B4-BE49-F238E27FC236}">
                <a16:creationId xmlns:a16="http://schemas.microsoft.com/office/drawing/2014/main" id="{E92B2182-A0E4-12D6-155A-8071994C7BE4}"/>
              </a:ext>
            </a:extLst>
          </p:cNvPr>
          <p:cNvSpPr>
            <a:spLocks noGrp="1"/>
          </p:cNvSpPr>
          <p:nvPr>
            <p:ph idx="1"/>
          </p:nvPr>
        </p:nvSpPr>
        <p:spPr>
          <a:xfrm>
            <a:off x="677334" y="2160589"/>
            <a:ext cx="9351086" cy="3880773"/>
          </a:xfrm>
        </p:spPr>
        <p:txBody>
          <a:bodyPr>
            <a:normAutofit/>
          </a:bodyPr>
          <a:lstStyle/>
          <a:p>
            <a:pPr algn="just">
              <a:lnSpc>
                <a:spcPct val="150000"/>
              </a:lnSpc>
            </a:pPr>
            <a:r>
              <a:rPr lang="en-IN" sz="2800" dirty="0"/>
              <a:t>A progressive tax rate increases the revenue generation of an economy which helps the Government for increasing developmental activities.</a:t>
            </a:r>
          </a:p>
          <a:p>
            <a:pPr marL="0" indent="0" algn="just">
              <a:lnSpc>
                <a:spcPct val="150000"/>
              </a:lnSpc>
              <a:buNone/>
            </a:pPr>
            <a:endParaRPr lang="en-IN" sz="2800" dirty="0"/>
          </a:p>
          <a:p>
            <a:pPr algn="just">
              <a:lnSpc>
                <a:spcPct val="150000"/>
              </a:lnSpc>
            </a:pPr>
            <a:r>
              <a:rPr lang="en-IN" sz="2800" dirty="0"/>
              <a:t>This helps in economic development of an economy.</a:t>
            </a:r>
          </a:p>
        </p:txBody>
      </p:sp>
    </p:spTree>
    <p:extLst>
      <p:ext uri="{BB962C8B-B14F-4D97-AF65-F5344CB8AC3E}">
        <p14:creationId xmlns:p14="http://schemas.microsoft.com/office/powerpoint/2010/main" val="1366034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27043-D41C-4C29-696E-050EDD74D690}"/>
              </a:ext>
            </a:extLst>
          </p:cNvPr>
          <p:cNvSpPr>
            <a:spLocks noGrp="1"/>
          </p:cNvSpPr>
          <p:nvPr>
            <p:ph type="title"/>
          </p:nvPr>
        </p:nvSpPr>
        <p:spPr/>
        <p:txBody>
          <a:bodyPr/>
          <a:lstStyle/>
          <a:p>
            <a:r>
              <a:rPr lang="en-IN" dirty="0"/>
              <a:t>Unemployment rate</a:t>
            </a:r>
          </a:p>
        </p:txBody>
      </p:sp>
      <p:sp>
        <p:nvSpPr>
          <p:cNvPr id="3" name="Content Placeholder 2">
            <a:extLst>
              <a:ext uri="{FF2B5EF4-FFF2-40B4-BE49-F238E27FC236}">
                <a16:creationId xmlns:a16="http://schemas.microsoft.com/office/drawing/2014/main" id="{5732DB78-4184-34FF-B25E-F24D19296004}"/>
              </a:ext>
            </a:extLst>
          </p:cNvPr>
          <p:cNvSpPr>
            <a:spLocks noGrp="1"/>
          </p:cNvSpPr>
          <p:nvPr>
            <p:ph idx="1"/>
          </p:nvPr>
        </p:nvSpPr>
        <p:spPr/>
        <p:txBody>
          <a:bodyPr>
            <a:normAutofit/>
          </a:bodyPr>
          <a:lstStyle/>
          <a:p>
            <a:pPr algn="just">
              <a:lnSpc>
                <a:spcPct val="150000"/>
              </a:lnSpc>
            </a:pPr>
            <a:r>
              <a:rPr lang="en-IN" sz="2800" dirty="0"/>
              <a:t>A lower unemployment rate paves the way for economic development of a country.</a:t>
            </a:r>
          </a:p>
        </p:txBody>
      </p:sp>
    </p:spTree>
    <p:extLst>
      <p:ext uri="{BB962C8B-B14F-4D97-AF65-F5344CB8AC3E}">
        <p14:creationId xmlns:p14="http://schemas.microsoft.com/office/powerpoint/2010/main" val="907247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BC0D1-EED7-1408-28F2-6296689A3A62}"/>
              </a:ext>
            </a:extLst>
          </p:cNvPr>
          <p:cNvSpPr>
            <a:spLocks noGrp="1"/>
          </p:cNvSpPr>
          <p:nvPr>
            <p:ph type="title"/>
          </p:nvPr>
        </p:nvSpPr>
        <p:spPr/>
        <p:txBody>
          <a:bodyPr/>
          <a:lstStyle/>
          <a:p>
            <a:r>
              <a:rPr lang="en-US" dirty="0"/>
              <a:t>Non-economic Forces</a:t>
            </a:r>
            <a:endParaRPr lang="en-IN" dirty="0"/>
          </a:p>
        </p:txBody>
      </p:sp>
      <p:sp>
        <p:nvSpPr>
          <p:cNvPr id="3" name="Content Placeholder 2">
            <a:extLst>
              <a:ext uri="{FF2B5EF4-FFF2-40B4-BE49-F238E27FC236}">
                <a16:creationId xmlns:a16="http://schemas.microsoft.com/office/drawing/2014/main" id="{F8670EA7-F46D-917A-9E76-4A6C97C2FBC4}"/>
              </a:ext>
            </a:extLst>
          </p:cNvPr>
          <p:cNvSpPr>
            <a:spLocks noGrp="1"/>
          </p:cNvSpPr>
          <p:nvPr>
            <p:ph idx="1"/>
          </p:nvPr>
        </p:nvSpPr>
        <p:spPr/>
        <p:txBody>
          <a:bodyPr>
            <a:normAutofit/>
          </a:bodyPr>
          <a:lstStyle/>
          <a:p>
            <a:endParaRPr lang="en-US" sz="2800" dirty="0"/>
          </a:p>
          <a:p>
            <a:endParaRPr lang="en-US" sz="2800" dirty="0"/>
          </a:p>
          <a:p>
            <a:pPr>
              <a:lnSpc>
                <a:spcPct val="150000"/>
              </a:lnSpc>
            </a:pPr>
            <a:r>
              <a:rPr lang="en-US" sz="2800" dirty="0"/>
              <a:t>Non-economic forces includes social and political factors</a:t>
            </a:r>
            <a:endParaRPr lang="en-IN" sz="2800" dirty="0"/>
          </a:p>
        </p:txBody>
      </p:sp>
    </p:spTree>
    <p:extLst>
      <p:ext uri="{BB962C8B-B14F-4D97-AF65-F5344CB8AC3E}">
        <p14:creationId xmlns:p14="http://schemas.microsoft.com/office/powerpoint/2010/main" val="2554943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06357-E4F5-1DCC-F48E-D33DA01FD155}"/>
              </a:ext>
            </a:extLst>
          </p:cNvPr>
          <p:cNvSpPr>
            <a:spLocks noGrp="1"/>
          </p:cNvSpPr>
          <p:nvPr>
            <p:ph type="title"/>
          </p:nvPr>
        </p:nvSpPr>
        <p:spPr/>
        <p:txBody>
          <a:bodyPr/>
          <a:lstStyle/>
          <a:p>
            <a:r>
              <a:rPr lang="en-US" dirty="0"/>
              <a:t>Economic Development</a:t>
            </a:r>
            <a:endParaRPr lang="en-IN" dirty="0"/>
          </a:p>
        </p:txBody>
      </p:sp>
      <p:sp>
        <p:nvSpPr>
          <p:cNvPr id="3" name="Content Placeholder 2">
            <a:extLst>
              <a:ext uri="{FF2B5EF4-FFF2-40B4-BE49-F238E27FC236}">
                <a16:creationId xmlns:a16="http://schemas.microsoft.com/office/drawing/2014/main" id="{30CF08F9-DE9B-253A-94DD-43ED1E4776CD}"/>
              </a:ext>
            </a:extLst>
          </p:cNvPr>
          <p:cNvSpPr>
            <a:spLocks noGrp="1"/>
          </p:cNvSpPr>
          <p:nvPr>
            <p:ph idx="1"/>
          </p:nvPr>
        </p:nvSpPr>
        <p:spPr>
          <a:xfrm>
            <a:off x="239843" y="2160589"/>
            <a:ext cx="10148341" cy="3880773"/>
          </a:xfrm>
        </p:spPr>
        <p:txBody>
          <a:bodyPr>
            <a:normAutofit lnSpcReduction="10000"/>
          </a:bodyPr>
          <a:lstStyle/>
          <a:p>
            <a:pPr algn="just">
              <a:lnSpc>
                <a:spcPct val="150000"/>
              </a:lnSpc>
            </a:pPr>
            <a:r>
              <a:rPr lang="en-US" sz="2800" i="0" dirty="0">
                <a:solidFill>
                  <a:srgbClr val="393E42"/>
                </a:solidFill>
                <a:effectLst/>
                <a:latin typeface="Proxima Nova"/>
              </a:rPr>
              <a:t>Economic development </a:t>
            </a:r>
            <a:r>
              <a:rPr lang="en-US" sz="2800" dirty="0">
                <a:solidFill>
                  <a:srgbClr val="393E42"/>
                </a:solidFill>
                <a:latin typeface="Proxima Nova"/>
              </a:rPr>
              <a:t>refers to </a:t>
            </a:r>
            <a:r>
              <a:rPr lang="en-US" sz="2800" b="0" i="0" dirty="0">
                <a:solidFill>
                  <a:srgbClr val="393E42"/>
                </a:solidFill>
                <a:effectLst/>
                <a:latin typeface="Proxima Nova"/>
              </a:rPr>
              <a:t>not only the </a:t>
            </a:r>
            <a:r>
              <a:rPr lang="en-US" sz="2800" dirty="0">
                <a:solidFill>
                  <a:srgbClr val="393E42"/>
                </a:solidFill>
                <a:latin typeface="Proxima Nova"/>
              </a:rPr>
              <a:t>increase </a:t>
            </a:r>
            <a:r>
              <a:rPr lang="en-US" sz="2800" b="0" i="0" dirty="0">
                <a:solidFill>
                  <a:srgbClr val="393E42"/>
                </a:solidFill>
                <a:effectLst/>
                <a:latin typeface="Proxima Nova"/>
              </a:rPr>
              <a:t>in the output of the economy but also increase in the quality of the output.</a:t>
            </a:r>
          </a:p>
          <a:p>
            <a:pPr algn="just">
              <a:lnSpc>
                <a:spcPct val="150000"/>
              </a:lnSpc>
            </a:pPr>
            <a:r>
              <a:rPr lang="en-US" sz="2800" b="0" i="0" dirty="0">
                <a:solidFill>
                  <a:srgbClr val="393E42"/>
                </a:solidFill>
                <a:effectLst/>
                <a:latin typeface="Proxima Nova"/>
              </a:rPr>
              <a:t>It also </a:t>
            </a:r>
            <a:r>
              <a:rPr lang="en-US" sz="2800" b="0" i="0" dirty="0">
                <a:solidFill>
                  <a:srgbClr val="444444"/>
                </a:solidFill>
                <a:effectLst/>
                <a:latin typeface="Poppins" panose="020B0502040204020203" pitchFamily="2" charset="0"/>
              </a:rPr>
              <a:t>refers to the process by which the overall health, well-being, and academic level of the general population of a nation improves. </a:t>
            </a:r>
            <a:endParaRPr lang="en-IN" sz="2800" dirty="0"/>
          </a:p>
        </p:txBody>
      </p:sp>
    </p:spTree>
    <p:extLst>
      <p:ext uri="{BB962C8B-B14F-4D97-AF65-F5344CB8AC3E}">
        <p14:creationId xmlns:p14="http://schemas.microsoft.com/office/powerpoint/2010/main" val="75865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35F1E-0CA2-C0FC-BFBA-628B9AEC0D6A}"/>
              </a:ext>
            </a:extLst>
          </p:cNvPr>
          <p:cNvSpPr>
            <a:spLocks noGrp="1"/>
          </p:cNvSpPr>
          <p:nvPr>
            <p:ph type="title"/>
          </p:nvPr>
        </p:nvSpPr>
        <p:spPr/>
        <p:txBody>
          <a:bodyPr/>
          <a:lstStyle/>
          <a:p>
            <a:r>
              <a:rPr lang="en-US" dirty="0"/>
              <a:t>Social factors</a:t>
            </a:r>
            <a:endParaRPr lang="en-IN" dirty="0"/>
          </a:p>
        </p:txBody>
      </p:sp>
      <p:sp>
        <p:nvSpPr>
          <p:cNvPr id="3" name="Content Placeholder 2">
            <a:extLst>
              <a:ext uri="{FF2B5EF4-FFF2-40B4-BE49-F238E27FC236}">
                <a16:creationId xmlns:a16="http://schemas.microsoft.com/office/drawing/2014/main" id="{56571CE8-0CA4-5CF2-0F68-9425FED7DFBC}"/>
              </a:ext>
            </a:extLst>
          </p:cNvPr>
          <p:cNvSpPr>
            <a:spLocks noGrp="1"/>
          </p:cNvSpPr>
          <p:nvPr>
            <p:ph idx="1"/>
          </p:nvPr>
        </p:nvSpPr>
        <p:spPr>
          <a:xfrm>
            <a:off x="299803" y="1349115"/>
            <a:ext cx="10088381" cy="5126636"/>
          </a:xfrm>
        </p:spPr>
        <p:txBody>
          <a:bodyPr>
            <a:normAutofit fontScale="92500"/>
          </a:bodyPr>
          <a:lstStyle/>
          <a:p>
            <a:pPr algn="just">
              <a:lnSpc>
                <a:spcPct val="150000"/>
              </a:lnSpc>
              <a:buFont typeface="Arial" panose="020B0604020202020204" pitchFamily="34" charset="0"/>
              <a:buChar char="•"/>
            </a:pPr>
            <a:r>
              <a:rPr lang="en-US" sz="2800" b="0" i="0" dirty="0">
                <a:solidFill>
                  <a:srgbClr val="666666"/>
                </a:solidFill>
                <a:effectLst/>
                <a:latin typeface="Nunito Sans" pitchFamily="2" charset="0"/>
              </a:rPr>
              <a:t>Social factors include </a:t>
            </a:r>
            <a:r>
              <a:rPr lang="en-US" sz="2800" i="0" dirty="0">
                <a:solidFill>
                  <a:srgbClr val="666666"/>
                </a:solidFill>
                <a:effectLst/>
                <a:latin typeface="Nunito Sans" pitchFamily="2" charset="0"/>
              </a:rPr>
              <a:t>social attitudes, social values, and social institutions</a:t>
            </a:r>
            <a:r>
              <a:rPr lang="en-US" sz="2800" dirty="0">
                <a:solidFill>
                  <a:srgbClr val="666666"/>
                </a:solidFill>
                <a:latin typeface="Nunito Sans" pitchFamily="2" charset="0"/>
              </a:rPr>
              <a:t> </a:t>
            </a:r>
            <a:r>
              <a:rPr lang="en-US" sz="2800" b="0" i="0" dirty="0">
                <a:solidFill>
                  <a:srgbClr val="666666"/>
                </a:solidFill>
                <a:effectLst/>
                <a:latin typeface="Nunito Sans" pitchFamily="2" charset="0"/>
              </a:rPr>
              <a:t>which change as education expands and cultures shift from one society to the next.</a:t>
            </a:r>
          </a:p>
          <a:p>
            <a:pPr algn="just">
              <a:lnSpc>
                <a:spcPct val="150000"/>
              </a:lnSpc>
              <a:buFont typeface="Arial" panose="020B0604020202020204" pitchFamily="34" charset="0"/>
              <a:buChar char="•"/>
            </a:pPr>
            <a:r>
              <a:rPr lang="en-US" sz="2800" b="0" i="0" dirty="0">
                <a:solidFill>
                  <a:srgbClr val="666666"/>
                </a:solidFill>
                <a:effectLst/>
                <a:latin typeface="Nunito Sans" pitchFamily="2" charset="0"/>
              </a:rPr>
              <a:t>Modern ideology, values, and attitudes result in new discoveries and innovations</a:t>
            </a:r>
            <a:r>
              <a:rPr lang="en-US" sz="2800" dirty="0">
                <a:solidFill>
                  <a:srgbClr val="666666"/>
                </a:solidFill>
                <a:latin typeface="Nunito Sans" pitchFamily="2" charset="0"/>
              </a:rPr>
              <a:t> </a:t>
            </a:r>
            <a:r>
              <a:rPr lang="en-US" sz="2800" b="0" i="0" dirty="0">
                <a:solidFill>
                  <a:srgbClr val="666666"/>
                </a:solidFill>
                <a:effectLst/>
                <a:latin typeface="Nunito Sans" pitchFamily="2" charset="0"/>
              </a:rPr>
              <a:t>as well as the rise of new entrepreneurs.</a:t>
            </a:r>
          </a:p>
          <a:p>
            <a:pPr algn="just">
              <a:lnSpc>
                <a:spcPct val="150000"/>
              </a:lnSpc>
              <a:buFont typeface="Arial" panose="020B0604020202020204" pitchFamily="34" charset="0"/>
              <a:buChar char="•"/>
            </a:pPr>
            <a:r>
              <a:rPr lang="en-US" sz="2800" b="0" i="0" dirty="0">
                <a:solidFill>
                  <a:srgbClr val="666666"/>
                </a:solidFill>
                <a:effectLst/>
                <a:latin typeface="Nunito Sans" pitchFamily="2" charset="0"/>
              </a:rPr>
              <a:t>Outdated social customs limit occupational and geographical mobility, posing a barrier to economic development.</a:t>
            </a:r>
          </a:p>
          <a:p>
            <a:endParaRPr lang="en-IN" dirty="0"/>
          </a:p>
        </p:txBody>
      </p:sp>
    </p:spTree>
    <p:extLst>
      <p:ext uri="{BB962C8B-B14F-4D97-AF65-F5344CB8AC3E}">
        <p14:creationId xmlns:p14="http://schemas.microsoft.com/office/powerpoint/2010/main" val="30733949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1D8B5-3FB8-61DA-0690-55DD0926A759}"/>
              </a:ext>
            </a:extLst>
          </p:cNvPr>
          <p:cNvSpPr>
            <a:spLocks noGrp="1"/>
          </p:cNvSpPr>
          <p:nvPr>
            <p:ph type="title"/>
          </p:nvPr>
        </p:nvSpPr>
        <p:spPr/>
        <p:txBody>
          <a:bodyPr/>
          <a:lstStyle/>
          <a:p>
            <a:r>
              <a:rPr lang="en-IN" dirty="0"/>
              <a:t>Political factors</a:t>
            </a:r>
          </a:p>
        </p:txBody>
      </p:sp>
      <p:sp>
        <p:nvSpPr>
          <p:cNvPr id="3" name="Content Placeholder 2">
            <a:extLst>
              <a:ext uri="{FF2B5EF4-FFF2-40B4-BE49-F238E27FC236}">
                <a16:creationId xmlns:a16="http://schemas.microsoft.com/office/drawing/2014/main" id="{2B3DF69A-2626-7FFC-B4D9-C95EBE9CD0D8}"/>
              </a:ext>
            </a:extLst>
          </p:cNvPr>
          <p:cNvSpPr>
            <a:spLocks noGrp="1"/>
          </p:cNvSpPr>
          <p:nvPr>
            <p:ph idx="1"/>
          </p:nvPr>
        </p:nvSpPr>
        <p:spPr>
          <a:xfrm>
            <a:off x="677334" y="2160589"/>
            <a:ext cx="9426036" cy="3880773"/>
          </a:xfrm>
        </p:spPr>
        <p:txBody>
          <a:bodyPr>
            <a:normAutofit fontScale="92500" lnSpcReduction="20000"/>
          </a:bodyPr>
          <a:lstStyle/>
          <a:p>
            <a:pPr algn="just">
              <a:lnSpc>
                <a:spcPct val="150000"/>
              </a:lnSpc>
              <a:buFont typeface="Arial" panose="020B0604020202020204" pitchFamily="34" charset="0"/>
              <a:buChar char="•"/>
            </a:pPr>
            <a:r>
              <a:rPr lang="en-US" sz="2800" i="0" dirty="0">
                <a:solidFill>
                  <a:srgbClr val="666666"/>
                </a:solidFill>
                <a:effectLst/>
                <a:latin typeface="Nunito Sans" panose="020F0502020204030204" pitchFamily="2" charset="0"/>
              </a:rPr>
              <a:t>Political stability </a:t>
            </a:r>
            <a:r>
              <a:rPr lang="en-US" sz="2800" b="0" i="0" dirty="0">
                <a:solidFill>
                  <a:srgbClr val="666666"/>
                </a:solidFill>
                <a:effectLst/>
                <a:latin typeface="Nunito Sans" panose="020F0502020204030204" pitchFamily="2" charset="0"/>
              </a:rPr>
              <a:t>and strong administration are key to economic development.</a:t>
            </a:r>
          </a:p>
          <a:p>
            <a:pPr algn="just">
              <a:lnSpc>
                <a:spcPct val="150000"/>
              </a:lnSpc>
              <a:buFont typeface="Arial" panose="020B0604020202020204" pitchFamily="34" charset="0"/>
              <a:buChar char="•"/>
            </a:pPr>
            <a:r>
              <a:rPr lang="en-US" sz="2800" b="0" i="0" dirty="0">
                <a:solidFill>
                  <a:srgbClr val="666666"/>
                </a:solidFill>
                <a:effectLst/>
                <a:latin typeface="Nunito Sans" panose="020F0502020204030204" pitchFamily="2" charset="0"/>
              </a:rPr>
              <a:t>A stable, strong, and efficient government, honest administration, transparent policies, and their efficient implementation foster investor confidence and attract domestic and foreign capital, resulting in faster economic development.</a:t>
            </a:r>
          </a:p>
          <a:p>
            <a:endParaRPr lang="en-IN" dirty="0"/>
          </a:p>
        </p:txBody>
      </p:sp>
    </p:spTree>
    <p:extLst>
      <p:ext uri="{BB962C8B-B14F-4D97-AF65-F5344CB8AC3E}">
        <p14:creationId xmlns:p14="http://schemas.microsoft.com/office/powerpoint/2010/main" val="8666731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82BF9-D3B4-06A6-C271-8587C7DB370A}"/>
              </a:ext>
            </a:extLst>
          </p:cNvPr>
          <p:cNvSpPr>
            <a:spLocks noGrp="1"/>
          </p:cNvSpPr>
          <p:nvPr>
            <p:ph type="title"/>
          </p:nvPr>
        </p:nvSpPr>
        <p:spPr/>
        <p:txBody>
          <a:bodyPr/>
          <a:lstStyle/>
          <a:p>
            <a:r>
              <a:rPr lang="en-US" dirty="0"/>
              <a:t>Gini Coefficient </a:t>
            </a:r>
            <a:endParaRPr lang="en-IN" dirty="0"/>
          </a:p>
        </p:txBody>
      </p:sp>
      <p:sp>
        <p:nvSpPr>
          <p:cNvPr id="3" name="Content Placeholder 2">
            <a:extLst>
              <a:ext uri="{FF2B5EF4-FFF2-40B4-BE49-F238E27FC236}">
                <a16:creationId xmlns:a16="http://schemas.microsoft.com/office/drawing/2014/main" id="{D472F086-0AD5-CE4C-21B4-8004B2474FFD}"/>
              </a:ext>
            </a:extLst>
          </p:cNvPr>
          <p:cNvSpPr>
            <a:spLocks noGrp="1"/>
          </p:cNvSpPr>
          <p:nvPr>
            <p:ph idx="1"/>
          </p:nvPr>
        </p:nvSpPr>
        <p:spPr/>
        <p:txBody>
          <a:bodyPr/>
          <a:lstStyle/>
          <a:p>
            <a:pPr algn="just">
              <a:lnSpc>
                <a:spcPct val="150000"/>
              </a:lnSpc>
            </a:pPr>
            <a:r>
              <a:rPr lang="en-US" sz="2800" b="0" i="0" dirty="0">
                <a:solidFill>
                  <a:srgbClr val="1D3D63"/>
                </a:solidFill>
                <a:effectLst/>
                <a:latin typeface="Lato" panose="020F0502020204030203" pitchFamily="34" charset="0"/>
              </a:rPr>
              <a:t>The Gini coefficient is the most commonly used measure of inequality. </a:t>
            </a:r>
            <a:endParaRPr lang="en-US" sz="2800" dirty="0">
              <a:solidFill>
                <a:srgbClr val="1D3D63"/>
              </a:solidFill>
              <a:latin typeface="Lato" panose="020F0502020204030203" pitchFamily="34" charset="0"/>
            </a:endParaRPr>
          </a:p>
          <a:p>
            <a:pPr algn="just">
              <a:lnSpc>
                <a:spcPct val="150000"/>
              </a:lnSpc>
            </a:pPr>
            <a:r>
              <a:rPr lang="en-US" sz="2800" b="0" i="0" dirty="0">
                <a:solidFill>
                  <a:srgbClr val="1D3D63"/>
                </a:solidFill>
                <a:effectLst/>
                <a:latin typeface="Lato" panose="020F0502020204030203" pitchFamily="34" charset="0"/>
              </a:rPr>
              <a:t>It was developed by Italian statistician Corrado Gini (1884–1965) and is named after him</a:t>
            </a:r>
            <a:r>
              <a:rPr lang="en-US" b="0" i="0" dirty="0">
                <a:solidFill>
                  <a:srgbClr val="1D3D63"/>
                </a:solidFill>
                <a:effectLst/>
                <a:latin typeface="Lato" panose="020F0502020204030203" pitchFamily="34" charset="0"/>
              </a:rPr>
              <a:t>.</a:t>
            </a:r>
            <a:endParaRPr lang="en-IN" dirty="0"/>
          </a:p>
        </p:txBody>
      </p:sp>
    </p:spTree>
    <p:extLst>
      <p:ext uri="{BB962C8B-B14F-4D97-AF65-F5344CB8AC3E}">
        <p14:creationId xmlns:p14="http://schemas.microsoft.com/office/powerpoint/2010/main" val="167286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32068-BF75-A1B8-4530-E5BEAA825A5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158D41-95DB-3822-CE5B-046EA234FF32}"/>
              </a:ext>
            </a:extLst>
          </p:cNvPr>
          <p:cNvSpPr>
            <a:spLocks noGrp="1"/>
          </p:cNvSpPr>
          <p:nvPr>
            <p:ph idx="1"/>
          </p:nvPr>
        </p:nvSpPr>
        <p:spPr/>
        <p:txBody>
          <a:bodyPr>
            <a:normAutofit/>
          </a:bodyPr>
          <a:lstStyle/>
          <a:p>
            <a:pPr algn="just">
              <a:lnSpc>
                <a:spcPct val="150000"/>
              </a:lnSpc>
            </a:pPr>
            <a:r>
              <a:rPr lang="en-US" sz="2800" dirty="0"/>
              <a:t>It is typically used as a measure of income inequality, but it can be used to measure the inequality of any distribution – such as the distribution of wealth or even life expectancy.</a:t>
            </a:r>
            <a:endParaRPr lang="en-IN" sz="2800" dirty="0"/>
          </a:p>
        </p:txBody>
      </p:sp>
    </p:spTree>
    <p:extLst>
      <p:ext uri="{BB962C8B-B14F-4D97-AF65-F5344CB8AC3E}">
        <p14:creationId xmlns:p14="http://schemas.microsoft.com/office/powerpoint/2010/main" val="899922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B8FB1-3239-5DB9-5E6A-DB90A887841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3FACAE4-51FB-9929-661E-DC562CF4CFFB}"/>
              </a:ext>
            </a:extLst>
          </p:cNvPr>
          <p:cNvSpPr>
            <a:spLocks noGrp="1"/>
          </p:cNvSpPr>
          <p:nvPr>
            <p:ph idx="1"/>
          </p:nvPr>
        </p:nvSpPr>
        <p:spPr/>
        <p:txBody>
          <a:bodyPr>
            <a:normAutofit/>
          </a:bodyPr>
          <a:lstStyle/>
          <a:p>
            <a:pPr algn="just">
              <a:lnSpc>
                <a:spcPct val="150000"/>
              </a:lnSpc>
            </a:pPr>
            <a:r>
              <a:rPr lang="en-US" sz="2800" dirty="0"/>
              <a:t>It measures inequality on a scale from 0 to 1, where higher values indicate higher inequality.</a:t>
            </a:r>
          </a:p>
          <a:p>
            <a:pPr algn="just">
              <a:lnSpc>
                <a:spcPct val="150000"/>
              </a:lnSpc>
            </a:pPr>
            <a:r>
              <a:rPr lang="en-US" sz="2800" dirty="0"/>
              <a:t>This can sometimes be shown as a percentage from 0 to 100%, this is then called the ‘Gini Index’.</a:t>
            </a:r>
            <a:endParaRPr lang="en-IN" sz="2800" dirty="0"/>
          </a:p>
        </p:txBody>
      </p:sp>
    </p:spTree>
    <p:extLst>
      <p:ext uri="{BB962C8B-B14F-4D97-AF65-F5344CB8AC3E}">
        <p14:creationId xmlns:p14="http://schemas.microsoft.com/office/powerpoint/2010/main" val="1712171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4789D-8C4A-67DD-3595-960ECFFCD7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624B7FD-BFD3-3FFB-01F0-3D4EC0317CF9}"/>
              </a:ext>
            </a:extLst>
          </p:cNvPr>
          <p:cNvSpPr>
            <a:spLocks noGrp="1"/>
          </p:cNvSpPr>
          <p:nvPr>
            <p:ph idx="1"/>
          </p:nvPr>
        </p:nvSpPr>
        <p:spPr/>
        <p:txBody>
          <a:bodyPr>
            <a:normAutofit/>
          </a:bodyPr>
          <a:lstStyle/>
          <a:p>
            <a:pPr algn="just">
              <a:lnSpc>
                <a:spcPct val="150000"/>
              </a:lnSpc>
            </a:pPr>
            <a:r>
              <a:rPr lang="en-US" sz="2800" dirty="0"/>
              <a:t>A value of 0 indicates perfect equality – where everyone has the same income. </a:t>
            </a:r>
          </a:p>
          <a:p>
            <a:pPr algn="just">
              <a:lnSpc>
                <a:spcPct val="150000"/>
              </a:lnSpc>
            </a:pPr>
            <a:r>
              <a:rPr lang="en-US" sz="2800" dirty="0"/>
              <a:t>A value of 1 indicates perfect inequality – where one person receives all the income and everyone else receives nothing.</a:t>
            </a:r>
            <a:endParaRPr lang="en-IN" sz="2800" dirty="0"/>
          </a:p>
        </p:txBody>
      </p:sp>
    </p:spTree>
    <p:extLst>
      <p:ext uri="{BB962C8B-B14F-4D97-AF65-F5344CB8AC3E}">
        <p14:creationId xmlns:p14="http://schemas.microsoft.com/office/powerpoint/2010/main" val="36632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8EE91-6511-29B1-A605-E6CAF3B13F84}"/>
              </a:ext>
            </a:extLst>
          </p:cNvPr>
          <p:cNvSpPr>
            <a:spLocks noGrp="1"/>
          </p:cNvSpPr>
          <p:nvPr>
            <p:ph type="title"/>
          </p:nvPr>
        </p:nvSpPr>
        <p:spPr/>
        <p:txBody>
          <a:bodyPr/>
          <a:lstStyle/>
          <a:p>
            <a:r>
              <a:rPr lang="en-US" dirty="0"/>
              <a:t>Lorenz Curve</a:t>
            </a:r>
            <a:endParaRPr lang="en-IN" dirty="0"/>
          </a:p>
        </p:txBody>
      </p:sp>
      <p:sp>
        <p:nvSpPr>
          <p:cNvPr id="3" name="Content Placeholder 2">
            <a:extLst>
              <a:ext uri="{FF2B5EF4-FFF2-40B4-BE49-F238E27FC236}">
                <a16:creationId xmlns:a16="http://schemas.microsoft.com/office/drawing/2014/main" id="{58D6DD8D-D560-10A6-55C7-746B08FF8A9A}"/>
              </a:ext>
            </a:extLst>
          </p:cNvPr>
          <p:cNvSpPr>
            <a:spLocks noGrp="1"/>
          </p:cNvSpPr>
          <p:nvPr>
            <p:ph idx="1"/>
          </p:nvPr>
        </p:nvSpPr>
        <p:spPr>
          <a:xfrm>
            <a:off x="677333" y="1199213"/>
            <a:ext cx="9111243" cy="5291528"/>
          </a:xfrm>
        </p:spPr>
        <p:txBody>
          <a:bodyPr>
            <a:normAutofit/>
          </a:bodyPr>
          <a:lstStyle/>
          <a:p>
            <a:pPr algn="just">
              <a:lnSpc>
                <a:spcPct val="150000"/>
              </a:lnSpc>
            </a:pPr>
            <a:r>
              <a:rPr lang="en-US" sz="2400" dirty="0"/>
              <a:t>The Lorenz curve is a way of showing the distribution of income (or wealth) within an economy. It was developed by Max O. Lorenz in 1905 for representing wealth distribution.</a:t>
            </a:r>
          </a:p>
          <a:p>
            <a:pPr algn="just">
              <a:lnSpc>
                <a:spcPct val="150000"/>
              </a:lnSpc>
            </a:pPr>
            <a:r>
              <a:rPr lang="en-US" sz="2400" b="0" i="0" dirty="0">
                <a:solidFill>
                  <a:srgbClr val="3A3A3A"/>
                </a:solidFill>
                <a:effectLst/>
                <a:latin typeface="Open Sans" panose="020B0606030504020204" pitchFamily="34" charset="0"/>
              </a:rPr>
              <a:t>The Lorenz curve shows the cumulative share of income from different sections of the population.</a:t>
            </a:r>
          </a:p>
          <a:p>
            <a:pPr algn="just">
              <a:lnSpc>
                <a:spcPct val="150000"/>
              </a:lnSpc>
            </a:pPr>
            <a:r>
              <a:rPr lang="en-US" sz="2400" b="0" i="0" dirty="0">
                <a:solidFill>
                  <a:srgbClr val="3A3A3A"/>
                </a:solidFill>
                <a:effectLst/>
                <a:latin typeface="Open Sans" panose="020B0606030504020204" pitchFamily="34" charset="0"/>
              </a:rPr>
              <a:t>If there was perfect equality – if everyone had the same salary – the poorest 20% of the population would gain 20% of the total income. The poorest 60% of the population would get 60% of the income.</a:t>
            </a:r>
          </a:p>
          <a:p>
            <a:endParaRPr lang="en-IN" sz="2400" dirty="0"/>
          </a:p>
        </p:txBody>
      </p:sp>
    </p:spTree>
    <p:extLst>
      <p:ext uri="{BB962C8B-B14F-4D97-AF65-F5344CB8AC3E}">
        <p14:creationId xmlns:p14="http://schemas.microsoft.com/office/powerpoint/2010/main" val="371104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AA55E-A3D4-BC86-0AAB-3A9727E70FEF}"/>
              </a:ext>
            </a:extLst>
          </p:cNvPr>
          <p:cNvSpPr>
            <a:spLocks noGrp="1"/>
          </p:cNvSpPr>
          <p:nvPr>
            <p:ph type="title"/>
          </p:nvPr>
        </p:nvSpPr>
        <p:spPr/>
        <p:txBody>
          <a:bodyPr/>
          <a:lstStyle/>
          <a:p>
            <a:endParaRPr lang="en-IN"/>
          </a:p>
        </p:txBody>
      </p:sp>
      <p:pic>
        <p:nvPicPr>
          <p:cNvPr id="1026" name="Picture 2" descr="Stylized Picture of the Lorenz Curve and the Gini ...">
            <a:extLst>
              <a:ext uri="{FF2B5EF4-FFF2-40B4-BE49-F238E27FC236}">
                <a16:creationId xmlns:a16="http://schemas.microsoft.com/office/drawing/2014/main" id="{676A5EA1-FC0E-4399-A968-2F73A06C4EC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892" y="0"/>
            <a:ext cx="1202710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1679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72B36-5BD3-C601-9FF5-5A2C747BA2F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D307ACF-C7BA-A52C-3D0B-7915423BC625}"/>
              </a:ext>
            </a:extLst>
          </p:cNvPr>
          <p:cNvSpPr>
            <a:spLocks noGrp="1"/>
          </p:cNvSpPr>
          <p:nvPr>
            <p:ph idx="1"/>
          </p:nvPr>
        </p:nvSpPr>
        <p:spPr>
          <a:xfrm>
            <a:off x="-1" y="224853"/>
            <a:ext cx="9923489" cy="5816510"/>
          </a:xfrm>
        </p:spPr>
        <p:txBody>
          <a:bodyPr>
            <a:noAutofit/>
          </a:bodyPr>
          <a:lstStyle/>
          <a:p>
            <a:pPr algn="just">
              <a:lnSpc>
                <a:spcPct val="150000"/>
              </a:lnSpc>
            </a:pPr>
            <a:r>
              <a:rPr lang="en-US" sz="2800" dirty="0"/>
              <a:t>The closer the Lorenz curve is to the line of equality, the smaller area A is. And the Gini coefficient will be low.</a:t>
            </a:r>
          </a:p>
          <a:p>
            <a:pPr algn="just">
              <a:lnSpc>
                <a:spcPct val="150000"/>
              </a:lnSpc>
            </a:pPr>
            <a:endParaRPr lang="en-US" sz="2800" dirty="0"/>
          </a:p>
          <a:p>
            <a:pPr algn="just">
              <a:lnSpc>
                <a:spcPct val="150000"/>
              </a:lnSpc>
            </a:pPr>
            <a:r>
              <a:rPr lang="en-US" sz="2800" dirty="0"/>
              <a:t>If there is a high degree of inequality, then area A will be a bigger percentage of the total area.</a:t>
            </a:r>
          </a:p>
          <a:p>
            <a:pPr algn="just">
              <a:lnSpc>
                <a:spcPct val="150000"/>
              </a:lnSpc>
            </a:pPr>
            <a:endParaRPr lang="en-US" sz="2800" dirty="0"/>
          </a:p>
          <a:p>
            <a:pPr algn="just">
              <a:lnSpc>
                <a:spcPct val="150000"/>
              </a:lnSpc>
            </a:pPr>
            <a:r>
              <a:rPr lang="en-US" sz="2800" dirty="0"/>
              <a:t>A rise in the Gini coefficient shows a rise in inequality – it shows the Lorenz curve is further away from the line of equality.</a:t>
            </a:r>
            <a:endParaRPr lang="en-IN" sz="2800" dirty="0"/>
          </a:p>
        </p:txBody>
      </p:sp>
    </p:spTree>
    <p:extLst>
      <p:ext uri="{BB962C8B-B14F-4D97-AF65-F5344CB8AC3E}">
        <p14:creationId xmlns:p14="http://schemas.microsoft.com/office/powerpoint/2010/main" val="23619200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E0EC1-BB02-0422-8E43-333AD544EBC9}"/>
              </a:ext>
            </a:extLst>
          </p:cNvPr>
          <p:cNvSpPr>
            <a:spLocks noGrp="1"/>
          </p:cNvSpPr>
          <p:nvPr>
            <p:ph type="title"/>
          </p:nvPr>
        </p:nvSpPr>
        <p:spPr/>
        <p:txBody>
          <a:bodyPr/>
          <a:lstStyle/>
          <a:p>
            <a:r>
              <a:rPr lang="en-US" dirty="0"/>
              <a:t>Human Development Index(HDI)</a:t>
            </a:r>
            <a:endParaRPr lang="en-IN" dirty="0"/>
          </a:p>
        </p:txBody>
      </p:sp>
      <p:sp>
        <p:nvSpPr>
          <p:cNvPr id="3" name="Content Placeholder 2">
            <a:extLst>
              <a:ext uri="{FF2B5EF4-FFF2-40B4-BE49-F238E27FC236}">
                <a16:creationId xmlns:a16="http://schemas.microsoft.com/office/drawing/2014/main" id="{45944D3A-96C6-DECA-3500-93445CAD157D}"/>
              </a:ext>
            </a:extLst>
          </p:cNvPr>
          <p:cNvSpPr>
            <a:spLocks noGrp="1"/>
          </p:cNvSpPr>
          <p:nvPr>
            <p:ph idx="1"/>
          </p:nvPr>
        </p:nvSpPr>
        <p:spPr/>
        <p:txBody>
          <a:bodyPr>
            <a:normAutofit/>
          </a:bodyPr>
          <a:lstStyle/>
          <a:p>
            <a:pPr algn="just">
              <a:lnSpc>
                <a:spcPct val="150000"/>
              </a:lnSpc>
            </a:pPr>
            <a:r>
              <a:rPr lang="en-US" sz="2800" dirty="0"/>
              <a:t>The Human Development Index (HDI) is a measurement system used by the United Nations to evaluate the level of individual human development in each country.</a:t>
            </a:r>
          </a:p>
          <a:p>
            <a:pPr algn="just">
              <a:lnSpc>
                <a:spcPct val="150000"/>
              </a:lnSpc>
            </a:pPr>
            <a:r>
              <a:rPr lang="en-US" sz="2800" b="0" i="0" dirty="0">
                <a:solidFill>
                  <a:srgbClr val="111111"/>
                </a:solidFill>
                <a:effectLst/>
              </a:rPr>
              <a:t>It was introduced by the U.N. in 1990.</a:t>
            </a:r>
            <a:endParaRPr lang="en-IN" sz="2800" dirty="0"/>
          </a:p>
        </p:txBody>
      </p:sp>
    </p:spTree>
    <p:extLst>
      <p:ext uri="{BB962C8B-B14F-4D97-AF65-F5344CB8AC3E}">
        <p14:creationId xmlns:p14="http://schemas.microsoft.com/office/powerpoint/2010/main" val="413511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79849-C53B-88ED-AD7F-0EF0AA1BA732}"/>
              </a:ext>
            </a:extLst>
          </p:cNvPr>
          <p:cNvSpPr>
            <a:spLocks noGrp="1"/>
          </p:cNvSpPr>
          <p:nvPr>
            <p:ph type="title"/>
          </p:nvPr>
        </p:nvSpPr>
        <p:spPr/>
        <p:txBody>
          <a:bodyPr/>
          <a:lstStyle/>
          <a:p>
            <a:r>
              <a:rPr lang="en-US" dirty="0"/>
              <a:t>Difference between Economic Growth and Economic Development</a:t>
            </a:r>
            <a:endParaRPr lang="en-IN" dirty="0"/>
          </a:p>
        </p:txBody>
      </p:sp>
      <p:sp>
        <p:nvSpPr>
          <p:cNvPr id="3" name="Content Placeholder 2">
            <a:extLst>
              <a:ext uri="{FF2B5EF4-FFF2-40B4-BE49-F238E27FC236}">
                <a16:creationId xmlns:a16="http://schemas.microsoft.com/office/drawing/2014/main" id="{534AA4C6-B54F-4B18-815B-3E6EF1F36048}"/>
              </a:ext>
            </a:extLst>
          </p:cNvPr>
          <p:cNvSpPr>
            <a:spLocks noGrp="1"/>
          </p:cNvSpPr>
          <p:nvPr>
            <p:ph idx="1"/>
          </p:nvPr>
        </p:nvSpPr>
        <p:spPr/>
        <p:txBody>
          <a:bodyPr>
            <a:normAutofit lnSpcReduction="10000"/>
          </a:bodyPr>
          <a:lstStyle/>
          <a:p>
            <a:pPr algn="just">
              <a:lnSpc>
                <a:spcPct val="150000"/>
              </a:lnSpc>
            </a:pPr>
            <a:r>
              <a:rPr lang="en-US" sz="2800" dirty="0">
                <a:solidFill>
                  <a:srgbClr val="444444"/>
                </a:solidFill>
                <a:latin typeface="Poppins" panose="00000500000000000000" pitchFamily="2" charset="0"/>
              </a:rPr>
              <a:t>Economic growth </a:t>
            </a:r>
            <a:r>
              <a:rPr lang="en-US" sz="2800" b="0" i="0" dirty="0">
                <a:solidFill>
                  <a:srgbClr val="444444"/>
                </a:solidFill>
                <a:effectLst/>
                <a:latin typeface="Poppins" panose="00000500000000000000" pitchFamily="2" charset="0"/>
              </a:rPr>
              <a:t>refers to the increase in the monetary growth of a nation in a particular period.</a:t>
            </a:r>
          </a:p>
          <a:p>
            <a:pPr marL="0" indent="0" algn="just">
              <a:lnSpc>
                <a:spcPct val="150000"/>
              </a:lnSpc>
              <a:buNone/>
            </a:pPr>
            <a:r>
              <a:rPr lang="en-US" sz="2800" b="0" i="0" dirty="0">
                <a:solidFill>
                  <a:srgbClr val="444444"/>
                </a:solidFill>
                <a:effectLst/>
                <a:latin typeface="Poppins" panose="00000500000000000000" pitchFamily="2" charset="0"/>
              </a:rPr>
              <a:t>	</a:t>
            </a:r>
            <a:r>
              <a:rPr lang="en-US" sz="2800" dirty="0">
                <a:solidFill>
                  <a:srgbClr val="444444"/>
                </a:solidFill>
                <a:latin typeface="Poppins" panose="00000500000000000000" pitchFamily="2" charset="0"/>
              </a:rPr>
              <a:t>Economic development </a:t>
            </a:r>
            <a:r>
              <a:rPr lang="en-US" sz="2800" b="0" i="0" dirty="0">
                <a:solidFill>
                  <a:srgbClr val="444444"/>
                </a:solidFill>
                <a:effectLst/>
                <a:latin typeface="Poppins" panose="00000500000000000000" pitchFamily="2" charset="0"/>
              </a:rPr>
              <a:t>refers to the overall development of the quality of life in a nation, which includes economic growth.</a:t>
            </a:r>
          </a:p>
        </p:txBody>
      </p:sp>
    </p:spTree>
    <p:extLst>
      <p:ext uri="{BB962C8B-B14F-4D97-AF65-F5344CB8AC3E}">
        <p14:creationId xmlns:p14="http://schemas.microsoft.com/office/powerpoint/2010/main" val="17294062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4A1E-65E7-417C-5BAA-C8BF19B744D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BD3BC7A-A857-F2D1-F4EE-01145AB29664}"/>
              </a:ext>
            </a:extLst>
          </p:cNvPr>
          <p:cNvSpPr>
            <a:spLocks noGrp="1"/>
          </p:cNvSpPr>
          <p:nvPr>
            <p:ph idx="1"/>
          </p:nvPr>
        </p:nvSpPr>
        <p:spPr/>
        <p:txBody>
          <a:bodyPr>
            <a:normAutofit/>
          </a:bodyPr>
          <a:lstStyle/>
          <a:p>
            <a:pPr algn="just">
              <a:lnSpc>
                <a:spcPct val="150000"/>
              </a:lnSpc>
            </a:pPr>
            <a:r>
              <a:rPr lang="en-US" sz="2800" dirty="0"/>
              <a:t>It is composed of three principal areas of interest:  life expectancy at birth, Educational Attainment Index (EAI) and real GDP per capita.</a:t>
            </a:r>
            <a:endParaRPr lang="en-IN" sz="2800" dirty="0"/>
          </a:p>
        </p:txBody>
      </p:sp>
    </p:spTree>
    <p:extLst>
      <p:ext uri="{BB962C8B-B14F-4D97-AF65-F5344CB8AC3E}">
        <p14:creationId xmlns:p14="http://schemas.microsoft.com/office/powerpoint/2010/main" val="41088453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AADFB-768D-9CCF-F568-CA1134A818A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FBE9D40-3CD2-E2F9-C9B7-428498E70F16}"/>
              </a:ext>
            </a:extLst>
          </p:cNvPr>
          <p:cNvSpPr>
            <a:spLocks noGrp="1"/>
          </p:cNvSpPr>
          <p:nvPr>
            <p:ph idx="1"/>
          </p:nvPr>
        </p:nvSpPr>
        <p:spPr/>
        <p:txBody>
          <a:bodyPr>
            <a:normAutofit/>
          </a:bodyPr>
          <a:lstStyle/>
          <a:p>
            <a:pPr algn="just">
              <a:lnSpc>
                <a:spcPct val="150000"/>
              </a:lnSpc>
            </a:pPr>
            <a:r>
              <a:rPr lang="en-US" sz="2800" dirty="0"/>
              <a:t>Life expectancy at birth: long and healthy life is determined through the life expectancy index. For example, when the life expectancy at birth is 80 years, the LEI is 1, and when it is 20 years, it is 0.</a:t>
            </a:r>
            <a:endParaRPr lang="en-IN" sz="2800" dirty="0"/>
          </a:p>
        </p:txBody>
      </p:sp>
    </p:spTree>
    <p:extLst>
      <p:ext uri="{BB962C8B-B14F-4D97-AF65-F5344CB8AC3E}">
        <p14:creationId xmlns:p14="http://schemas.microsoft.com/office/powerpoint/2010/main" val="4176500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5F3B0-413D-6894-7B69-E9830FE825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B70B042-5332-0323-2413-9137BD4BA605}"/>
              </a:ext>
            </a:extLst>
          </p:cNvPr>
          <p:cNvSpPr>
            <a:spLocks noGrp="1"/>
          </p:cNvSpPr>
          <p:nvPr>
            <p:ph idx="1"/>
          </p:nvPr>
        </p:nvSpPr>
        <p:spPr>
          <a:xfrm>
            <a:off x="209861" y="1349115"/>
            <a:ext cx="9593705" cy="4692247"/>
          </a:xfrm>
        </p:spPr>
        <p:txBody>
          <a:bodyPr>
            <a:noAutofit/>
          </a:bodyPr>
          <a:lstStyle/>
          <a:p>
            <a:pPr algn="just">
              <a:lnSpc>
                <a:spcPct val="150000"/>
              </a:lnSpc>
            </a:pPr>
            <a:r>
              <a:rPr lang="en-US" sz="2800" dirty="0"/>
              <a:t>Educational attainment index measures the level of educational attainment of the people. </a:t>
            </a:r>
          </a:p>
          <a:p>
            <a:pPr algn="just">
              <a:lnSpc>
                <a:spcPct val="150000"/>
              </a:lnSpc>
            </a:pPr>
            <a:r>
              <a:rPr lang="en-US" sz="2800" dirty="0"/>
              <a:t>The value of this index varies between 0-1. Higher index shows higher level of educational attainment.</a:t>
            </a:r>
          </a:p>
          <a:p>
            <a:pPr algn="just">
              <a:lnSpc>
                <a:spcPct val="150000"/>
              </a:lnSpc>
            </a:pPr>
            <a:r>
              <a:rPr lang="en-IN" sz="2800" dirty="0"/>
              <a:t>Educational attainment index is measured through average of mean year of schooling index(MYSI) and expected year of schooling index(EYSI).</a:t>
            </a:r>
          </a:p>
        </p:txBody>
      </p:sp>
    </p:spTree>
    <p:extLst>
      <p:ext uri="{BB962C8B-B14F-4D97-AF65-F5344CB8AC3E}">
        <p14:creationId xmlns:p14="http://schemas.microsoft.com/office/powerpoint/2010/main" val="37056996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223A6-3566-BBAB-5231-43B7EDBD1CD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800F348-D880-6D98-F0AF-51AF4B4273AD}"/>
              </a:ext>
            </a:extLst>
          </p:cNvPr>
          <p:cNvSpPr>
            <a:spLocks noGrp="1"/>
          </p:cNvSpPr>
          <p:nvPr>
            <p:ph idx="1"/>
          </p:nvPr>
        </p:nvSpPr>
        <p:spPr/>
        <p:txBody>
          <a:bodyPr/>
          <a:lstStyle/>
          <a:p>
            <a:endParaRPr lang="en-IN" dirty="0"/>
          </a:p>
          <a:p>
            <a:pPr algn="just">
              <a:lnSpc>
                <a:spcPct val="150000"/>
              </a:lnSpc>
            </a:pPr>
            <a:r>
              <a:rPr lang="en-IN" sz="2800" dirty="0"/>
              <a:t>Life Expectancy Index in India = Actual value – Minimum Value/Maximum value – Minimum value</a:t>
            </a:r>
          </a:p>
        </p:txBody>
      </p:sp>
    </p:spTree>
    <p:extLst>
      <p:ext uri="{BB962C8B-B14F-4D97-AF65-F5344CB8AC3E}">
        <p14:creationId xmlns:p14="http://schemas.microsoft.com/office/powerpoint/2010/main" val="23255206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485C5-4FF1-5BCC-2295-B0D935107F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F582538-60BF-6C17-6F03-2A18C8F9EFE1}"/>
              </a:ext>
            </a:extLst>
          </p:cNvPr>
          <p:cNvSpPr>
            <a:spLocks noGrp="1"/>
          </p:cNvSpPr>
          <p:nvPr>
            <p:ph idx="1"/>
          </p:nvPr>
        </p:nvSpPr>
        <p:spPr/>
        <p:txBody>
          <a:bodyPr>
            <a:normAutofit/>
          </a:bodyPr>
          <a:lstStyle/>
          <a:p>
            <a:pPr algn="just">
              <a:lnSpc>
                <a:spcPct val="150000"/>
              </a:lnSpc>
            </a:pPr>
            <a:r>
              <a:rPr lang="en-US" sz="2800" dirty="0"/>
              <a:t>Suppose India’s life expectancy at birth in the year 1997 is 63 years. Than life expectancy index will be:</a:t>
            </a:r>
          </a:p>
          <a:p>
            <a:pPr marL="0" indent="0" algn="just">
              <a:lnSpc>
                <a:spcPct val="150000"/>
              </a:lnSpc>
              <a:buNone/>
            </a:pPr>
            <a:r>
              <a:rPr lang="en-US" sz="2800" dirty="0"/>
              <a:t>					= 63 – 20/80 – 20 = 0.72</a:t>
            </a:r>
            <a:endParaRPr lang="en-IN" sz="2800" dirty="0"/>
          </a:p>
        </p:txBody>
      </p:sp>
    </p:spTree>
    <p:extLst>
      <p:ext uri="{BB962C8B-B14F-4D97-AF65-F5344CB8AC3E}">
        <p14:creationId xmlns:p14="http://schemas.microsoft.com/office/powerpoint/2010/main" val="40285978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0B69B-819F-FAE9-7F43-A178FEEF627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92B810D-0DAC-2AB9-A6A7-E3AB6674A703}"/>
              </a:ext>
            </a:extLst>
          </p:cNvPr>
          <p:cNvSpPr>
            <a:spLocks noGrp="1"/>
          </p:cNvSpPr>
          <p:nvPr>
            <p:ph idx="1"/>
          </p:nvPr>
        </p:nvSpPr>
        <p:spPr>
          <a:xfrm>
            <a:off x="677334" y="449705"/>
            <a:ext cx="9201184" cy="5591657"/>
          </a:xfrm>
        </p:spPr>
        <p:txBody>
          <a:bodyPr>
            <a:normAutofit/>
          </a:bodyPr>
          <a:lstStyle/>
          <a:p>
            <a:pPr algn="just">
              <a:lnSpc>
                <a:spcPct val="150000"/>
              </a:lnSpc>
            </a:pPr>
            <a:r>
              <a:rPr lang="en-US" sz="2800" dirty="0"/>
              <a:t>Educational Index (EI) = MYSI + EYSI/2</a:t>
            </a:r>
          </a:p>
          <a:p>
            <a:pPr marL="0" indent="0" algn="just">
              <a:lnSpc>
                <a:spcPct val="150000"/>
              </a:lnSpc>
              <a:buNone/>
            </a:pPr>
            <a:endParaRPr lang="en-US" sz="2800" dirty="0"/>
          </a:p>
          <a:p>
            <a:pPr marL="0" indent="0" algn="just">
              <a:lnSpc>
                <a:spcPct val="150000"/>
              </a:lnSpc>
              <a:buNone/>
            </a:pPr>
            <a:r>
              <a:rPr lang="en-US" sz="2800" dirty="0"/>
              <a:t>Mean Years of Schooling Index (MYSI) = MYS/15</a:t>
            </a:r>
          </a:p>
          <a:p>
            <a:pPr marL="0" indent="0" algn="just">
              <a:lnSpc>
                <a:spcPct val="150000"/>
              </a:lnSpc>
              <a:buNone/>
            </a:pPr>
            <a:r>
              <a:rPr lang="en-US" sz="2800" dirty="0"/>
              <a:t>MYS = Mean Years of Schooling</a:t>
            </a:r>
          </a:p>
          <a:p>
            <a:pPr marL="0" indent="0" algn="just">
              <a:lnSpc>
                <a:spcPct val="150000"/>
              </a:lnSpc>
              <a:buNone/>
            </a:pPr>
            <a:r>
              <a:rPr lang="en-US" sz="2800" dirty="0"/>
              <a:t>Expected Years of Schooling Index (EYSI) = EYS/18</a:t>
            </a:r>
          </a:p>
          <a:p>
            <a:pPr marL="0" indent="0" algn="just">
              <a:lnSpc>
                <a:spcPct val="150000"/>
              </a:lnSpc>
              <a:buNone/>
            </a:pPr>
            <a:r>
              <a:rPr lang="en-US" sz="2800" dirty="0"/>
              <a:t>EYS = Expected Years of Schooling</a:t>
            </a:r>
          </a:p>
          <a:p>
            <a:pPr marL="0" indent="0">
              <a:buNone/>
            </a:pPr>
            <a:endParaRPr lang="en-IN" dirty="0"/>
          </a:p>
        </p:txBody>
      </p:sp>
    </p:spTree>
    <p:extLst>
      <p:ext uri="{BB962C8B-B14F-4D97-AF65-F5344CB8AC3E}">
        <p14:creationId xmlns:p14="http://schemas.microsoft.com/office/powerpoint/2010/main" val="5421803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4EB25-0E7F-9708-162E-D98AAEB979F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E859E26-2E79-2CE5-01EA-0145A8D13DCE}"/>
              </a:ext>
            </a:extLst>
          </p:cNvPr>
          <p:cNvSpPr>
            <a:spLocks noGrp="1"/>
          </p:cNvSpPr>
          <p:nvPr>
            <p:ph idx="1"/>
          </p:nvPr>
        </p:nvSpPr>
        <p:spPr/>
        <p:txBody>
          <a:bodyPr/>
          <a:lstStyle/>
          <a:p>
            <a:endParaRPr lang="en-IN" dirty="0"/>
          </a:p>
          <a:p>
            <a:pPr marL="0" indent="0">
              <a:buNone/>
            </a:pPr>
            <a:endParaRPr lang="en-IN" dirty="0"/>
          </a:p>
          <a:p>
            <a:endParaRPr lang="en-IN" dirty="0"/>
          </a:p>
          <a:p>
            <a:pPr algn="just"/>
            <a:r>
              <a:rPr lang="en-IN" sz="2800" dirty="0"/>
              <a:t>HDI = Life expectancy index + Educational attainment index + Real GDP Per capita index/3</a:t>
            </a:r>
          </a:p>
        </p:txBody>
      </p:sp>
    </p:spTree>
    <p:extLst>
      <p:ext uri="{BB962C8B-B14F-4D97-AF65-F5344CB8AC3E}">
        <p14:creationId xmlns:p14="http://schemas.microsoft.com/office/powerpoint/2010/main" val="41642563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7D6B3-EB4E-0229-AE11-0632B5697DE6}"/>
              </a:ext>
            </a:extLst>
          </p:cNvPr>
          <p:cNvSpPr>
            <a:spLocks noGrp="1"/>
          </p:cNvSpPr>
          <p:nvPr>
            <p:ph type="title"/>
          </p:nvPr>
        </p:nvSpPr>
        <p:spPr/>
        <p:txBody>
          <a:bodyPr/>
          <a:lstStyle/>
          <a:p>
            <a:r>
              <a:rPr lang="en-US" dirty="0"/>
              <a:t>The Physical Quality of Life Index(PQLI)</a:t>
            </a:r>
            <a:endParaRPr lang="en-IN" dirty="0"/>
          </a:p>
        </p:txBody>
      </p:sp>
      <p:sp>
        <p:nvSpPr>
          <p:cNvPr id="3" name="Content Placeholder 2">
            <a:extLst>
              <a:ext uri="{FF2B5EF4-FFF2-40B4-BE49-F238E27FC236}">
                <a16:creationId xmlns:a16="http://schemas.microsoft.com/office/drawing/2014/main" id="{3272C42B-40E4-7FBB-E50C-488266C286EC}"/>
              </a:ext>
            </a:extLst>
          </p:cNvPr>
          <p:cNvSpPr>
            <a:spLocks noGrp="1"/>
          </p:cNvSpPr>
          <p:nvPr>
            <p:ph idx="1"/>
          </p:nvPr>
        </p:nvSpPr>
        <p:spPr>
          <a:xfrm>
            <a:off x="677334" y="1543987"/>
            <a:ext cx="9336096" cy="5141626"/>
          </a:xfrm>
        </p:spPr>
        <p:txBody>
          <a:bodyPr>
            <a:normAutofit fontScale="92500"/>
          </a:bodyPr>
          <a:lstStyle/>
          <a:p>
            <a:pPr algn="just">
              <a:lnSpc>
                <a:spcPct val="150000"/>
              </a:lnSpc>
            </a:pPr>
            <a:r>
              <a:rPr lang="en-US" sz="2800" dirty="0"/>
              <a:t>The PQLI is a measure that combines three basic indicators of human well-being – literacy rate, life expectancy, and infant mortality rate – into a single index. </a:t>
            </a:r>
          </a:p>
          <a:p>
            <a:pPr marL="0" indent="0" algn="just">
              <a:lnSpc>
                <a:spcPct val="150000"/>
              </a:lnSpc>
              <a:buNone/>
            </a:pPr>
            <a:endParaRPr lang="en-US" sz="2800" dirty="0"/>
          </a:p>
          <a:p>
            <a:pPr algn="just">
              <a:lnSpc>
                <a:spcPct val="150000"/>
              </a:lnSpc>
            </a:pPr>
            <a:r>
              <a:rPr lang="en-US" sz="2800" dirty="0"/>
              <a:t>It was developed by Morris David Morris, an American economist, in the late 1970s as an alternative to the Gross Domestic Product (GDP) as a measure of a country’s progress and development.</a:t>
            </a:r>
          </a:p>
          <a:p>
            <a:pPr algn="just">
              <a:lnSpc>
                <a:spcPct val="150000"/>
              </a:lnSpc>
            </a:pPr>
            <a:endParaRPr lang="en-US" sz="2800" dirty="0"/>
          </a:p>
          <a:p>
            <a:pPr algn="just">
              <a:lnSpc>
                <a:spcPct val="150000"/>
              </a:lnSpc>
            </a:pPr>
            <a:endParaRPr lang="en-US" dirty="0"/>
          </a:p>
          <a:p>
            <a:endParaRPr lang="en-IN" dirty="0"/>
          </a:p>
        </p:txBody>
      </p:sp>
    </p:spTree>
    <p:extLst>
      <p:ext uri="{BB962C8B-B14F-4D97-AF65-F5344CB8AC3E}">
        <p14:creationId xmlns:p14="http://schemas.microsoft.com/office/powerpoint/2010/main" val="22746306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83124-3AAA-85D7-CCFC-6710BE19BBB7}"/>
              </a:ext>
            </a:extLst>
          </p:cNvPr>
          <p:cNvSpPr>
            <a:spLocks noGrp="1"/>
          </p:cNvSpPr>
          <p:nvPr>
            <p:ph type="title"/>
          </p:nvPr>
        </p:nvSpPr>
        <p:spPr/>
        <p:txBody>
          <a:bodyPr/>
          <a:lstStyle/>
          <a:p>
            <a:r>
              <a:rPr lang="en-US" dirty="0"/>
              <a:t>Components of PQLI</a:t>
            </a:r>
            <a:endParaRPr lang="en-IN" dirty="0"/>
          </a:p>
        </p:txBody>
      </p:sp>
      <p:sp>
        <p:nvSpPr>
          <p:cNvPr id="3" name="Content Placeholder 2">
            <a:extLst>
              <a:ext uri="{FF2B5EF4-FFF2-40B4-BE49-F238E27FC236}">
                <a16:creationId xmlns:a16="http://schemas.microsoft.com/office/drawing/2014/main" id="{37F13F29-768B-89C2-1F62-8F3E6EEBB836}"/>
              </a:ext>
            </a:extLst>
          </p:cNvPr>
          <p:cNvSpPr>
            <a:spLocks noGrp="1"/>
          </p:cNvSpPr>
          <p:nvPr>
            <p:ph idx="1"/>
          </p:nvPr>
        </p:nvSpPr>
        <p:spPr>
          <a:xfrm>
            <a:off x="677334" y="1738859"/>
            <a:ext cx="9605918" cy="4302504"/>
          </a:xfrm>
        </p:spPr>
        <p:txBody>
          <a:bodyPr>
            <a:noAutofit/>
          </a:bodyPr>
          <a:lstStyle/>
          <a:p>
            <a:pPr algn="just"/>
            <a:r>
              <a:rPr lang="en-US" sz="2800" dirty="0"/>
              <a:t>Life expectancy: The number of years a newborn can expect to live on average.</a:t>
            </a:r>
          </a:p>
          <a:p>
            <a:pPr algn="just"/>
            <a:r>
              <a:rPr lang="en-US" sz="2800" dirty="0"/>
              <a:t>Infant mortality rate: The number of infants who die before reaching the age of one, per 1,000 live births.</a:t>
            </a:r>
          </a:p>
          <a:p>
            <a:pPr algn="just"/>
            <a:r>
              <a:rPr lang="en-US" sz="2800" dirty="0"/>
              <a:t>Literacy rate	The percentage of people aged 15 and above who can read and write.</a:t>
            </a:r>
          </a:p>
          <a:p>
            <a:pPr marL="0" indent="0" algn="just">
              <a:buNone/>
            </a:pPr>
            <a:r>
              <a:rPr lang="en-US" sz="2800" dirty="0"/>
              <a:t>	These three indicators are combined to create the Physical Quality of Life Index (PQLI), which provides a comprehensive measure of basic human well-being in a society.</a:t>
            </a:r>
            <a:endParaRPr lang="en-IN" sz="2800" dirty="0"/>
          </a:p>
        </p:txBody>
      </p:sp>
    </p:spTree>
    <p:extLst>
      <p:ext uri="{BB962C8B-B14F-4D97-AF65-F5344CB8AC3E}">
        <p14:creationId xmlns:p14="http://schemas.microsoft.com/office/powerpoint/2010/main" val="26996610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48493-D893-5EE1-380D-FB9B1AB616E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BF3A88F-0F70-153D-E04F-B44840922C9D}"/>
              </a:ext>
            </a:extLst>
          </p:cNvPr>
          <p:cNvSpPr>
            <a:spLocks noGrp="1"/>
          </p:cNvSpPr>
          <p:nvPr>
            <p:ph idx="1"/>
          </p:nvPr>
        </p:nvSpPr>
        <p:spPr/>
        <p:txBody>
          <a:bodyPr>
            <a:normAutofit lnSpcReduction="10000"/>
          </a:bodyPr>
          <a:lstStyle/>
          <a:p>
            <a:pPr algn="just">
              <a:lnSpc>
                <a:spcPct val="150000"/>
              </a:lnSpc>
            </a:pPr>
            <a:r>
              <a:rPr lang="en-US" sz="2800" dirty="0"/>
              <a:t>The PQLI ranges from 0 to 100, with higher scores indicating better quality of life. </a:t>
            </a:r>
          </a:p>
          <a:p>
            <a:pPr algn="just">
              <a:lnSpc>
                <a:spcPct val="150000"/>
              </a:lnSpc>
            </a:pPr>
            <a:r>
              <a:rPr lang="en-US" sz="2800" dirty="0"/>
              <a:t>The PQLI is often used as an alternative to GDP as a measure of development, as it captures aspects of human well-being that are not captured by economic measures alone.</a:t>
            </a:r>
            <a:endParaRPr lang="en-IN" sz="2800" dirty="0"/>
          </a:p>
        </p:txBody>
      </p:sp>
    </p:spTree>
    <p:extLst>
      <p:ext uri="{BB962C8B-B14F-4D97-AF65-F5344CB8AC3E}">
        <p14:creationId xmlns:p14="http://schemas.microsoft.com/office/powerpoint/2010/main" val="1320282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12370-3194-B7D5-1BBA-788D62B254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9519D3-D795-94A8-3DD1-A343F5910F03}"/>
              </a:ext>
            </a:extLst>
          </p:cNvPr>
          <p:cNvSpPr>
            <a:spLocks noGrp="1"/>
          </p:cNvSpPr>
          <p:nvPr>
            <p:ph idx="1"/>
          </p:nvPr>
        </p:nvSpPr>
        <p:spPr/>
        <p:txBody>
          <a:bodyPr>
            <a:normAutofit/>
          </a:bodyPr>
          <a:lstStyle/>
          <a:p>
            <a:pPr algn="just"/>
            <a:endParaRPr lang="en-US" sz="2800" b="0" i="0" dirty="0">
              <a:solidFill>
                <a:srgbClr val="393E42"/>
              </a:solidFill>
              <a:effectLst/>
              <a:latin typeface="Times New Roman" panose="02020603050405020304" pitchFamily="18" charset="0"/>
            </a:endParaRPr>
          </a:p>
          <a:p>
            <a:pPr algn="just"/>
            <a:r>
              <a:rPr lang="en-US" sz="2800" b="0" i="0" dirty="0">
                <a:solidFill>
                  <a:srgbClr val="393E42"/>
                </a:solidFill>
                <a:effectLst/>
                <a:latin typeface="Times New Roman" panose="02020603050405020304" pitchFamily="18" charset="0"/>
              </a:rPr>
              <a:t>Economic growth is a narrower concept when compared to economic development.</a:t>
            </a:r>
          </a:p>
          <a:p>
            <a:pPr marL="0" indent="0" algn="just">
              <a:buNone/>
            </a:pPr>
            <a:r>
              <a:rPr lang="en-US" sz="2800" dirty="0">
                <a:solidFill>
                  <a:srgbClr val="393E42"/>
                </a:solidFill>
                <a:latin typeface="Times New Roman, serif"/>
              </a:rPr>
              <a:t>      </a:t>
            </a:r>
          </a:p>
          <a:p>
            <a:pPr marL="0" indent="0" algn="just">
              <a:buNone/>
            </a:pPr>
            <a:r>
              <a:rPr lang="en-US" sz="2800" dirty="0">
                <a:solidFill>
                  <a:srgbClr val="393E42"/>
                </a:solidFill>
                <a:latin typeface="Times New Roman, serif"/>
              </a:rPr>
              <a:t>Economic development </a:t>
            </a:r>
            <a:r>
              <a:rPr lang="en-US" sz="2800" b="0" i="0" dirty="0">
                <a:solidFill>
                  <a:srgbClr val="393E42"/>
                </a:solidFill>
                <a:effectLst/>
                <a:latin typeface="Times New Roman, serif"/>
              </a:rPr>
              <a:t>is a broader concept:</a:t>
            </a:r>
            <a:endParaRPr lang="en-US" sz="2800" b="0" i="0" dirty="0">
              <a:solidFill>
                <a:srgbClr val="393E42"/>
              </a:solidFill>
              <a:effectLst/>
              <a:latin typeface="Proxima Nova"/>
            </a:endParaRPr>
          </a:p>
          <a:p>
            <a:pPr marL="0" indent="0" algn="just">
              <a:buNone/>
            </a:pPr>
            <a:r>
              <a:rPr lang="en-US" sz="2800" b="0" i="0" dirty="0">
                <a:solidFill>
                  <a:srgbClr val="393E42"/>
                </a:solidFill>
                <a:effectLst/>
                <a:latin typeface="Times New Roman, serif"/>
              </a:rPr>
              <a:t>      Economic development = economic growth + standards of living</a:t>
            </a:r>
            <a:endParaRPr lang="en-US" sz="2800" b="0" i="0" dirty="0">
              <a:solidFill>
                <a:srgbClr val="393E42"/>
              </a:solidFill>
              <a:effectLst/>
              <a:latin typeface="Proxima Nova"/>
            </a:endParaRPr>
          </a:p>
          <a:p>
            <a:pPr marL="0" indent="0" algn="just">
              <a:buNone/>
            </a:pPr>
            <a:endParaRPr lang="en-IN" sz="2800" dirty="0"/>
          </a:p>
        </p:txBody>
      </p:sp>
    </p:spTree>
    <p:extLst>
      <p:ext uri="{BB962C8B-B14F-4D97-AF65-F5344CB8AC3E}">
        <p14:creationId xmlns:p14="http://schemas.microsoft.com/office/powerpoint/2010/main" val="6518849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1448-7382-6455-30BE-7D3989D4CBEF}"/>
              </a:ext>
            </a:extLst>
          </p:cNvPr>
          <p:cNvSpPr>
            <a:spLocks noGrp="1"/>
          </p:cNvSpPr>
          <p:nvPr>
            <p:ph type="title"/>
          </p:nvPr>
        </p:nvSpPr>
        <p:spPr/>
        <p:txBody>
          <a:bodyPr/>
          <a:lstStyle/>
          <a:p>
            <a:r>
              <a:rPr lang="en-US" dirty="0"/>
              <a:t>Estimation</a:t>
            </a:r>
            <a:endParaRPr lang="en-IN" dirty="0"/>
          </a:p>
        </p:txBody>
      </p:sp>
      <p:sp>
        <p:nvSpPr>
          <p:cNvPr id="3" name="Content Placeholder 2">
            <a:extLst>
              <a:ext uri="{FF2B5EF4-FFF2-40B4-BE49-F238E27FC236}">
                <a16:creationId xmlns:a16="http://schemas.microsoft.com/office/drawing/2014/main" id="{7F0BE212-74EA-6C2B-4B15-7394446896C1}"/>
              </a:ext>
            </a:extLst>
          </p:cNvPr>
          <p:cNvSpPr>
            <a:spLocks noGrp="1"/>
          </p:cNvSpPr>
          <p:nvPr>
            <p:ph idx="1"/>
          </p:nvPr>
        </p:nvSpPr>
        <p:spPr>
          <a:xfrm>
            <a:off x="677334" y="1259175"/>
            <a:ext cx="8596668" cy="4782188"/>
          </a:xfrm>
        </p:spPr>
        <p:txBody>
          <a:bodyPr>
            <a:noAutofit/>
          </a:bodyPr>
          <a:lstStyle/>
          <a:p>
            <a:pPr algn="just">
              <a:lnSpc>
                <a:spcPct val="150000"/>
              </a:lnSpc>
            </a:pPr>
            <a:r>
              <a:rPr lang="en-US" sz="2800" i="0" dirty="0">
                <a:solidFill>
                  <a:srgbClr val="333333"/>
                </a:solidFill>
                <a:effectLst/>
                <a:latin typeface="Fira Sans" panose="020F0502020204030204" pitchFamily="34" charset="0"/>
              </a:rPr>
              <a:t>The PQLI is calculated by the arithmetic mean of three basic indicators: one-year life expectancy, infant mortality rate, and adult literacy rate. </a:t>
            </a:r>
          </a:p>
          <a:p>
            <a:pPr algn="just">
              <a:lnSpc>
                <a:spcPct val="150000"/>
              </a:lnSpc>
            </a:pPr>
            <a:r>
              <a:rPr lang="en-US" sz="2800" b="0" i="0" dirty="0">
                <a:solidFill>
                  <a:srgbClr val="333333"/>
                </a:solidFill>
                <a:effectLst/>
                <a:latin typeface="Fira Sans" panose="020F0502020204030204" pitchFamily="34" charset="0"/>
              </a:rPr>
              <a:t>Each of these indicators is weighted equally, and the final </a:t>
            </a:r>
            <a:r>
              <a:rPr lang="en-US" sz="2800" b="1" i="0" dirty="0">
                <a:solidFill>
                  <a:srgbClr val="333333"/>
                </a:solidFill>
                <a:effectLst/>
                <a:latin typeface="Fira Sans" panose="020F0502020204030204" pitchFamily="34" charset="0"/>
              </a:rPr>
              <a:t>score ranges from 0 to 100</a:t>
            </a:r>
            <a:r>
              <a:rPr lang="en-US" sz="2800" b="0" i="0" dirty="0">
                <a:solidFill>
                  <a:srgbClr val="333333"/>
                </a:solidFill>
                <a:effectLst/>
                <a:latin typeface="Fira Sans" panose="020F0502020204030204" pitchFamily="34" charset="0"/>
              </a:rPr>
              <a:t>. </a:t>
            </a:r>
          </a:p>
          <a:p>
            <a:pPr algn="just">
              <a:lnSpc>
                <a:spcPct val="150000"/>
              </a:lnSpc>
            </a:pPr>
            <a:r>
              <a:rPr lang="en-US" sz="2800" b="0" i="0" dirty="0">
                <a:solidFill>
                  <a:srgbClr val="333333"/>
                </a:solidFill>
                <a:effectLst/>
                <a:latin typeface="Fira Sans" panose="020F0502020204030204" pitchFamily="34" charset="0"/>
              </a:rPr>
              <a:t>A score of 100 indicates that a country has reached the pinnacle of physical well-being, while a score of 0 indicates the inverse.</a:t>
            </a:r>
            <a:endParaRPr lang="en-IN" sz="2800" dirty="0"/>
          </a:p>
        </p:txBody>
      </p:sp>
    </p:spTree>
    <p:extLst>
      <p:ext uri="{BB962C8B-B14F-4D97-AF65-F5344CB8AC3E}">
        <p14:creationId xmlns:p14="http://schemas.microsoft.com/office/powerpoint/2010/main" val="33591694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AB90E-F659-3979-1F45-16CFAFA0FA3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A1E314-CDC9-8DB3-DE19-AE9685B73C38}"/>
              </a:ext>
            </a:extLst>
          </p:cNvPr>
          <p:cNvSpPr>
            <a:spLocks noGrp="1"/>
          </p:cNvSpPr>
          <p:nvPr>
            <p:ph idx="1"/>
          </p:nvPr>
        </p:nvSpPr>
        <p:spPr/>
        <p:txBody>
          <a:bodyPr/>
          <a:lstStyle/>
          <a:p>
            <a:endParaRPr lang="en-US" b="1" i="0" dirty="0">
              <a:solidFill>
                <a:srgbClr val="333333"/>
              </a:solidFill>
              <a:effectLst/>
              <a:latin typeface="Fira Sans" panose="020B0503050000020004" pitchFamily="34" charset="0"/>
            </a:endParaRPr>
          </a:p>
          <a:p>
            <a:endParaRPr lang="en-US" b="1" dirty="0">
              <a:solidFill>
                <a:srgbClr val="333333"/>
              </a:solidFill>
              <a:latin typeface="Fira Sans" panose="020B0503050000020004" pitchFamily="34" charset="0"/>
            </a:endParaRPr>
          </a:p>
          <a:p>
            <a:endParaRPr lang="en-US" b="1" i="0" dirty="0">
              <a:solidFill>
                <a:srgbClr val="333333"/>
              </a:solidFill>
              <a:effectLst/>
              <a:latin typeface="Fira Sans" panose="020B0503050000020004" pitchFamily="34" charset="0"/>
            </a:endParaRPr>
          </a:p>
          <a:p>
            <a:endParaRPr lang="en-US" b="1" dirty="0">
              <a:solidFill>
                <a:srgbClr val="333333"/>
              </a:solidFill>
              <a:latin typeface="Fira Sans" panose="020B0503050000020004" pitchFamily="34" charset="0"/>
            </a:endParaRPr>
          </a:p>
          <a:p>
            <a:pPr marL="0" indent="0">
              <a:buNone/>
            </a:pPr>
            <a:r>
              <a:rPr lang="en-US" sz="2800" b="1" i="0">
                <a:solidFill>
                  <a:srgbClr val="333333"/>
                </a:solidFill>
                <a:effectLst/>
                <a:latin typeface="Fira Sans" panose="020B0503050000020004" pitchFamily="34" charset="0"/>
              </a:rPr>
              <a:t>PQLI </a:t>
            </a:r>
            <a:r>
              <a:rPr lang="en-US" sz="2800" b="1" i="0" dirty="0">
                <a:solidFill>
                  <a:srgbClr val="333333"/>
                </a:solidFill>
                <a:effectLst/>
                <a:latin typeface="Fira Sans" panose="020B0503050000020004" pitchFamily="34" charset="0"/>
              </a:rPr>
              <a:t>= [(life expectancy x literacy rate x (1 – infant mortality rate)]</a:t>
            </a:r>
            <a:r>
              <a:rPr lang="en-US" sz="2800" b="1" i="0" baseline="30000" dirty="0">
                <a:solidFill>
                  <a:srgbClr val="333333"/>
                </a:solidFill>
                <a:effectLst/>
                <a:latin typeface="inherit"/>
              </a:rPr>
              <a:t>1/3</a:t>
            </a:r>
            <a:r>
              <a:rPr lang="en-US" sz="2800" b="1" i="0" dirty="0">
                <a:solidFill>
                  <a:srgbClr val="333333"/>
                </a:solidFill>
                <a:effectLst/>
                <a:latin typeface="Fira Sans" panose="020B0503050000020004" pitchFamily="34" charset="0"/>
              </a:rPr>
              <a:t> x 10</a:t>
            </a:r>
            <a:endParaRPr lang="en-IN" sz="2800" dirty="0"/>
          </a:p>
        </p:txBody>
      </p:sp>
    </p:spTree>
    <p:extLst>
      <p:ext uri="{BB962C8B-B14F-4D97-AF65-F5344CB8AC3E}">
        <p14:creationId xmlns:p14="http://schemas.microsoft.com/office/powerpoint/2010/main" val="8714462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1C879-1BD7-2E4E-EFF7-0DBF4823056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6921C3-4AD8-F2F7-A26E-306F291820D7}"/>
              </a:ext>
            </a:extLst>
          </p:cNvPr>
          <p:cNvSpPr>
            <a:spLocks noGrp="1"/>
          </p:cNvSpPr>
          <p:nvPr>
            <p:ph idx="1"/>
          </p:nvPr>
        </p:nvSpPr>
        <p:spPr/>
        <p:txBody>
          <a:bodyPr/>
          <a:lstStyle/>
          <a:p>
            <a:r>
              <a:rPr lang="en-IN" dirty="0">
                <a:hlinkClick r:id="rId2"/>
              </a:rPr>
              <a:t>https://ourworldindata.org/what-is-the-gini-coefficient</a:t>
            </a:r>
            <a:endParaRPr lang="en-IN" dirty="0"/>
          </a:p>
          <a:p>
            <a:r>
              <a:rPr lang="en-IN" dirty="0">
                <a:hlinkClick r:id="rId3"/>
              </a:rPr>
              <a:t>https://www.bbc.com/news/blogs-magazine-monitor-31847943</a:t>
            </a:r>
            <a:endParaRPr lang="en-IN" dirty="0"/>
          </a:p>
          <a:p>
            <a:r>
              <a:rPr lang="en-IN" dirty="0">
                <a:hlinkClick r:id="rId4"/>
              </a:rPr>
              <a:t>https://www.investopedia.com/terms/g/gini-index.asp</a:t>
            </a:r>
            <a:endParaRPr lang="en-IN" dirty="0"/>
          </a:p>
          <a:p>
            <a:r>
              <a:rPr lang="en-IN" dirty="0">
                <a:hlinkClick r:id="rId5"/>
              </a:rPr>
              <a:t>https://www.economicshelp.org/blog/glossary/lorenz-curve/(this</a:t>
            </a:r>
            <a:r>
              <a:rPr lang="en-IN" dirty="0"/>
              <a:t> link is imp)</a:t>
            </a:r>
          </a:p>
          <a:p>
            <a:r>
              <a:rPr lang="en-IN" dirty="0"/>
              <a:t>Link for PQLI</a:t>
            </a:r>
          </a:p>
          <a:p>
            <a:pPr marL="0" indent="0">
              <a:buNone/>
            </a:pPr>
            <a:r>
              <a:rPr lang="en-IN" dirty="0">
                <a:hlinkClick r:id="rId6"/>
              </a:rPr>
              <a:t>https://www.studyiq.com/articles/physical-quality-of-life-index/</a:t>
            </a:r>
            <a:endParaRPr lang="en-IN" dirty="0"/>
          </a:p>
          <a:p>
            <a:pPr marL="0" indent="0">
              <a:buNone/>
            </a:pPr>
            <a:r>
              <a:rPr lang="en-IN" dirty="0"/>
              <a:t>Link for Gini coefficient</a:t>
            </a:r>
          </a:p>
          <a:p>
            <a:pPr marL="0" indent="0">
              <a:buNone/>
            </a:pPr>
            <a:r>
              <a:rPr lang="en-IN" dirty="0"/>
              <a:t>https://www.wallstreetmojo.com/human-development-index/</a:t>
            </a:r>
          </a:p>
        </p:txBody>
      </p:sp>
    </p:spTree>
    <p:extLst>
      <p:ext uri="{BB962C8B-B14F-4D97-AF65-F5344CB8AC3E}">
        <p14:creationId xmlns:p14="http://schemas.microsoft.com/office/powerpoint/2010/main" val="650985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AF497-8550-4BAA-292D-D2D75A6E47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5DF53B-54FA-9A6D-952D-8187B8B9E659}"/>
              </a:ext>
            </a:extLst>
          </p:cNvPr>
          <p:cNvSpPr>
            <a:spLocks noGrp="1"/>
          </p:cNvSpPr>
          <p:nvPr>
            <p:ph idx="1"/>
          </p:nvPr>
        </p:nvSpPr>
        <p:spPr>
          <a:xfrm>
            <a:off x="677334" y="1930399"/>
            <a:ext cx="10130574" cy="4110963"/>
          </a:xfrm>
        </p:spPr>
        <p:txBody>
          <a:bodyPr>
            <a:normAutofit fontScale="25000" lnSpcReduction="20000"/>
          </a:bodyPr>
          <a:lstStyle/>
          <a:p>
            <a:pPr algn="just">
              <a:lnSpc>
                <a:spcPct val="150000"/>
              </a:lnSpc>
            </a:pPr>
            <a:r>
              <a:rPr lang="en-IN" sz="9600" b="0" dirty="0">
                <a:solidFill>
                  <a:srgbClr val="393E42"/>
                </a:solidFill>
                <a:effectLst/>
                <a:latin typeface="Times New Roman, serif"/>
              </a:rPr>
              <a:t>Economic </a:t>
            </a:r>
            <a:r>
              <a:rPr lang="en-IN" sz="9600" dirty="0">
                <a:solidFill>
                  <a:srgbClr val="393E42"/>
                </a:solidFill>
                <a:latin typeface="Times New Roman, serif"/>
              </a:rPr>
              <a:t>growth is a s</a:t>
            </a:r>
            <a:r>
              <a:rPr lang="en-IN" sz="9600" b="0" dirty="0">
                <a:solidFill>
                  <a:srgbClr val="393E42"/>
                </a:solidFill>
                <a:effectLst/>
                <a:latin typeface="Times New Roman, serif"/>
              </a:rPr>
              <a:t>hort term measure.</a:t>
            </a:r>
          </a:p>
          <a:p>
            <a:pPr marL="0" indent="0" algn="just">
              <a:lnSpc>
                <a:spcPct val="150000"/>
              </a:lnSpc>
              <a:buNone/>
            </a:pPr>
            <a:r>
              <a:rPr lang="en-IN" sz="9600" b="0" dirty="0">
                <a:solidFill>
                  <a:srgbClr val="393E42"/>
                </a:solidFill>
                <a:effectLst/>
                <a:latin typeface="Proxima Nova"/>
              </a:rPr>
              <a:t>		</a:t>
            </a:r>
            <a:r>
              <a:rPr lang="en-IN" sz="8000" b="0" dirty="0">
                <a:solidFill>
                  <a:srgbClr val="393E42"/>
                </a:solidFill>
                <a:effectLst/>
                <a:latin typeface="Proxima Nova"/>
              </a:rPr>
              <a:t>Economic </a:t>
            </a:r>
            <a:r>
              <a:rPr lang="en-IN" sz="8000" dirty="0">
                <a:solidFill>
                  <a:srgbClr val="393E42"/>
                </a:solidFill>
                <a:latin typeface="Proxima Nova"/>
              </a:rPr>
              <a:t>development is a </a:t>
            </a:r>
            <a:r>
              <a:rPr lang="en-IN" sz="9600" dirty="0">
                <a:solidFill>
                  <a:srgbClr val="393E42"/>
                </a:solidFill>
                <a:latin typeface="Times New Roman, serif"/>
              </a:rPr>
              <a:t>l</a:t>
            </a:r>
            <a:r>
              <a:rPr lang="en-IN" sz="9600" b="0" dirty="0">
                <a:solidFill>
                  <a:srgbClr val="393E42"/>
                </a:solidFill>
                <a:effectLst/>
                <a:latin typeface="Times New Roman, serif"/>
              </a:rPr>
              <a:t>ong term measure.</a:t>
            </a:r>
          </a:p>
          <a:p>
            <a:pPr marL="0" indent="0" algn="just">
              <a:lnSpc>
                <a:spcPct val="150000"/>
              </a:lnSpc>
              <a:buNone/>
            </a:pPr>
            <a:endParaRPr lang="en-IN" sz="9600" b="0" dirty="0">
              <a:solidFill>
                <a:srgbClr val="393E42"/>
              </a:solidFill>
              <a:effectLst/>
              <a:latin typeface="Times New Roman, serif"/>
            </a:endParaRPr>
          </a:p>
          <a:p>
            <a:pPr algn="just">
              <a:lnSpc>
                <a:spcPct val="150000"/>
              </a:lnSpc>
            </a:pPr>
            <a:r>
              <a:rPr lang="en-US" sz="9600" b="0" i="0" dirty="0">
                <a:solidFill>
                  <a:srgbClr val="393E42"/>
                </a:solidFill>
                <a:effectLst/>
                <a:latin typeface="Times New Roman" panose="02020603050405020304" pitchFamily="18" charset="0"/>
              </a:rPr>
              <a:t>Economic growth is measured through quantitative metrics such as an increase in real GDP.</a:t>
            </a:r>
          </a:p>
          <a:p>
            <a:pPr marL="0" indent="0" algn="just">
              <a:lnSpc>
                <a:spcPct val="150000"/>
              </a:lnSpc>
              <a:buNone/>
            </a:pPr>
            <a:r>
              <a:rPr lang="en-IN" sz="9600" dirty="0">
                <a:solidFill>
                  <a:srgbClr val="393E42"/>
                </a:solidFill>
                <a:latin typeface="Proxima Nova"/>
              </a:rPr>
              <a:t>	</a:t>
            </a:r>
            <a:r>
              <a:rPr lang="en-IN" sz="8000" dirty="0">
                <a:solidFill>
                  <a:srgbClr val="393E42"/>
                </a:solidFill>
                <a:latin typeface="Proxima Nova"/>
              </a:rPr>
              <a:t>Economic development is </a:t>
            </a:r>
            <a:r>
              <a:rPr lang="en-US" sz="9600" dirty="0">
                <a:solidFill>
                  <a:srgbClr val="393E42"/>
                </a:solidFill>
                <a:latin typeface="Times New Roman" panose="02020603050405020304" pitchFamily="18" charset="0"/>
              </a:rPr>
              <a:t>m</a:t>
            </a:r>
            <a:r>
              <a:rPr lang="en-US" sz="9600" b="0" i="0" dirty="0">
                <a:solidFill>
                  <a:srgbClr val="393E42"/>
                </a:solidFill>
                <a:effectLst/>
                <a:latin typeface="Times New Roman" panose="02020603050405020304" pitchFamily="18" charset="0"/>
              </a:rPr>
              <a:t>easured through both qualitative and quantitative measures. For example, human development index, infant mortality and literacy rates.</a:t>
            </a:r>
            <a:endParaRPr lang="en-IN" sz="9600" dirty="0">
              <a:solidFill>
                <a:srgbClr val="393E42"/>
              </a:solidFill>
              <a:latin typeface="Proxima Nova"/>
            </a:endParaRPr>
          </a:p>
          <a:p>
            <a:pPr marL="0" indent="0" algn="just">
              <a:lnSpc>
                <a:spcPct val="150000"/>
              </a:lnSpc>
              <a:buNone/>
            </a:pPr>
            <a:r>
              <a:rPr lang="en-IN" sz="9600" b="0" dirty="0">
                <a:solidFill>
                  <a:srgbClr val="393E42"/>
                </a:solidFill>
                <a:effectLst/>
                <a:latin typeface="Proxima Nova"/>
              </a:rPr>
              <a:t>	</a:t>
            </a:r>
          </a:p>
          <a:p>
            <a:endParaRPr lang="en-IN" dirty="0"/>
          </a:p>
        </p:txBody>
      </p:sp>
    </p:spTree>
    <p:extLst>
      <p:ext uri="{BB962C8B-B14F-4D97-AF65-F5344CB8AC3E}">
        <p14:creationId xmlns:p14="http://schemas.microsoft.com/office/powerpoint/2010/main" val="1777792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17859-C263-B256-FF90-1F98EFCE92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5A3B3B2-1505-A2DF-CD10-D088CC86D4AA}"/>
              </a:ext>
            </a:extLst>
          </p:cNvPr>
          <p:cNvSpPr>
            <a:spLocks noGrp="1"/>
          </p:cNvSpPr>
          <p:nvPr>
            <p:ph idx="1"/>
          </p:nvPr>
        </p:nvSpPr>
        <p:spPr/>
        <p:txBody>
          <a:bodyPr>
            <a:normAutofit lnSpcReduction="10000"/>
          </a:bodyPr>
          <a:lstStyle/>
          <a:p>
            <a:pPr algn="just">
              <a:lnSpc>
                <a:spcPct val="150000"/>
              </a:lnSpc>
            </a:pPr>
            <a:r>
              <a:rPr lang="en-US" sz="2800" dirty="0">
                <a:solidFill>
                  <a:srgbClr val="393E42"/>
                </a:solidFill>
                <a:latin typeface="Times New Roman" panose="02020603050405020304" pitchFamily="18" charset="0"/>
              </a:rPr>
              <a:t>Economic growth does </a:t>
            </a:r>
            <a:r>
              <a:rPr lang="en-US" sz="2800" b="0" i="0" dirty="0">
                <a:solidFill>
                  <a:srgbClr val="393E42"/>
                </a:solidFill>
                <a:effectLst/>
                <a:latin typeface="Times New Roman" panose="02020603050405020304" pitchFamily="18" charset="0"/>
              </a:rPr>
              <a:t>not reflect the depletion of natural resources and other factors that affect sustainability such as pollution, congestion and diseases.</a:t>
            </a:r>
          </a:p>
          <a:p>
            <a:pPr marL="0" indent="0" algn="just">
              <a:lnSpc>
                <a:spcPct val="150000"/>
              </a:lnSpc>
              <a:buNone/>
            </a:pPr>
            <a:r>
              <a:rPr lang="en-US" sz="2800" b="0" i="0" dirty="0">
                <a:solidFill>
                  <a:srgbClr val="393E42"/>
                </a:solidFill>
                <a:effectLst/>
                <a:latin typeface="Times New Roman" panose="02020603050405020304" pitchFamily="18" charset="0"/>
              </a:rPr>
              <a:t>	Economic development concerned with sustainability which means meeting the needs of the present without compromising the environment for the future generations.</a:t>
            </a:r>
            <a:endParaRPr lang="en-IN" sz="2800" dirty="0"/>
          </a:p>
        </p:txBody>
      </p:sp>
    </p:spTree>
    <p:extLst>
      <p:ext uri="{BB962C8B-B14F-4D97-AF65-F5344CB8AC3E}">
        <p14:creationId xmlns:p14="http://schemas.microsoft.com/office/powerpoint/2010/main" val="941931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F4F02-F32F-C222-C99D-5E9AD698124D}"/>
              </a:ext>
            </a:extLst>
          </p:cNvPr>
          <p:cNvSpPr>
            <a:spLocks noGrp="1"/>
          </p:cNvSpPr>
          <p:nvPr>
            <p:ph type="ctrTitle"/>
          </p:nvPr>
        </p:nvSpPr>
        <p:spPr/>
        <p:txBody>
          <a:bodyPr/>
          <a:lstStyle/>
          <a:p>
            <a:r>
              <a:rPr lang="en-US" dirty="0"/>
              <a:t>Characteristics of less developed countries </a:t>
            </a:r>
            <a:endParaRPr lang="en-IN" dirty="0"/>
          </a:p>
        </p:txBody>
      </p:sp>
      <p:sp>
        <p:nvSpPr>
          <p:cNvPr id="3" name="Subtitle 2">
            <a:extLst>
              <a:ext uri="{FF2B5EF4-FFF2-40B4-BE49-F238E27FC236}">
                <a16:creationId xmlns:a16="http://schemas.microsoft.com/office/drawing/2014/main" id="{DD0E6A84-B613-80C0-80A5-A67101961C3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08641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0A3DF-62D8-73E9-2D78-979F5D3C8189}"/>
              </a:ext>
            </a:extLst>
          </p:cNvPr>
          <p:cNvSpPr>
            <a:spLocks noGrp="1"/>
          </p:cNvSpPr>
          <p:nvPr>
            <p:ph type="title"/>
          </p:nvPr>
        </p:nvSpPr>
        <p:spPr/>
        <p:txBody>
          <a:bodyPr/>
          <a:lstStyle/>
          <a:p>
            <a:r>
              <a:rPr lang="en-US" dirty="0"/>
              <a:t>Definition</a:t>
            </a:r>
            <a:endParaRPr lang="en-IN" dirty="0"/>
          </a:p>
        </p:txBody>
      </p:sp>
      <p:sp>
        <p:nvSpPr>
          <p:cNvPr id="3" name="Content Placeholder 2">
            <a:extLst>
              <a:ext uri="{FF2B5EF4-FFF2-40B4-BE49-F238E27FC236}">
                <a16:creationId xmlns:a16="http://schemas.microsoft.com/office/drawing/2014/main" id="{2EAD7EC5-DCC1-BE93-F1BB-41AE691EE638}"/>
              </a:ext>
            </a:extLst>
          </p:cNvPr>
          <p:cNvSpPr>
            <a:spLocks noGrp="1"/>
          </p:cNvSpPr>
          <p:nvPr>
            <p:ph idx="1"/>
          </p:nvPr>
        </p:nvSpPr>
        <p:spPr>
          <a:xfrm>
            <a:off x="677334" y="2160589"/>
            <a:ext cx="9560948" cy="4300172"/>
          </a:xfrm>
        </p:spPr>
        <p:txBody>
          <a:bodyPr>
            <a:noAutofit/>
          </a:bodyPr>
          <a:lstStyle/>
          <a:p>
            <a:pPr algn="just">
              <a:lnSpc>
                <a:spcPct val="150000"/>
              </a:lnSpc>
            </a:pPr>
            <a:r>
              <a:rPr lang="en-US" sz="2400" dirty="0"/>
              <a:t>A less developed country, often referred to as a low-income country or an emerging market, is a nation that is in the process of strengthening its economic, political and social structures. </a:t>
            </a:r>
          </a:p>
          <a:p>
            <a:pPr algn="just">
              <a:lnSpc>
                <a:spcPct val="150000"/>
              </a:lnSpc>
            </a:pPr>
            <a:r>
              <a:rPr lang="en-US" sz="2400" dirty="0"/>
              <a:t>These countries typically exhibit a lower standard of living, less industrialization and lower income per capita. Their primary goal is to enhance their economies, improve technology and infrastructure and uplift their citizens' living standards.</a:t>
            </a:r>
            <a:endParaRPr lang="en-IN" sz="2400" dirty="0"/>
          </a:p>
        </p:txBody>
      </p:sp>
    </p:spTree>
    <p:extLst>
      <p:ext uri="{BB962C8B-B14F-4D97-AF65-F5344CB8AC3E}">
        <p14:creationId xmlns:p14="http://schemas.microsoft.com/office/powerpoint/2010/main" val="11156140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479</TotalTime>
  <Words>2512</Words>
  <Application>Microsoft Office PowerPoint</Application>
  <PresentationFormat>Widescreen</PresentationFormat>
  <Paragraphs>181</Paragraphs>
  <Slides>52</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52</vt:i4>
      </vt:variant>
    </vt:vector>
  </HeadingPairs>
  <TitlesOfParts>
    <vt:vector size="69" baseType="lpstr">
      <vt:lpstr>-apple-system</vt:lpstr>
      <vt:lpstr>Arial</vt:lpstr>
      <vt:lpstr>Fira Sans</vt:lpstr>
      <vt:lpstr>Georgia</vt:lpstr>
      <vt:lpstr>Google Sans</vt:lpstr>
      <vt:lpstr>inherit</vt:lpstr>
      <vt:lpstr>Lato</vt:lpstr>
      <vt:lpstr>Nunito Sans</vt:lpstr>
      <vt:lpstr>Open Sans</vt:lpstr>
      <vt:lpstr>Poppins</vt:lpstr>
      <vt:lpstr>Proxima Nova</vt:lpstr>
      <vt:lpstr>SourceSansPro</vt:lpstr>
      <vt:lpstr>Times New Roman</vt:lpstr>
      <vt:lpstr>Times New Roman, serif</vt:lpstr>
      <vt:lpstr>Trebuchet MS</vt:lpstr>
      <vt:lpstr>Wingdings 3</vt:lpstr>
      <vt:lpstr>Facet</vt:lpstr>
      <vt:lpstr>Meaning of Economic Development and Growth</vt:lpstr>
      <vt:lpstr>Economic Growth</vt:lpstr>
      <vt:lpstr>Economic Development</vt:lpstr>
      <vt:lpstr>Difference between Economic Growth and Economic Development</vt:lpstr>
      <vt:lpstr>PowerPoint Presentation</vt:lpstr>
      <vt:lpstr>PowerPoint Presentation</vt:lpstr>
      <vt:lpstr>PowerPoint Presentation</vt:lpstr>
      <vt:lpstr>Characteristics of less developed countries </vt:lpstr>
      <vt:lpstr>Definition</vt:lpstr>
      <vt:lpstr>Characteristics</vt:lpstr>
      <vt:lpstr>Low Level of Living</vt:lpstr>
      <vt:lpstr>Low per capita income</vt:lpstr>
      <vt:lpstr>Poverty</vt:lpstr>
      <vt:lpstr>Health</vt:lpstr>
      <vt:lpstr>Limited opportunities</vt:lpstr>
      <vt:lpstr>Extreme Income Disparities</vt:lpstr>
      <vt:lpstr>Deficiency of Capital</vt:lpstr>
      <vt:lpstr>PowerPoint Presentation</vt:lpstr>
      <vt:lpstr>Indicators of Economic Development</vt:lpstr>
      <vt:lpstr>Economic Forces</vt:lpstr>
      <vt:lpstr>Natural resources</vt:lpstr>
      <vt:lpstr>PowerPoint Presentation</vt:lpstr>
      <vt:lpstr>Capital formation</vt:lpstr>
      <vt:lpstr>Technological progress</vt:lpstr>
      <vt:lpstr>Inflation</vt:lpstr>
      <vt:lpstr>Government spending</vt:lpstr>
      <vt:lpstr>Tax rates</vt:lpstr>
      <vt:lpstr>Unemployment rate</vt:lpstr>
      <vt:lpstr>Non-economic Forces</vt:lpstr>
      <vt:lpstr>Social factors</vt:lpstr>
      <vt:lpstr>Political factors</vt:lpstr>
      <vt:lpstr>Gini Coefficient </vt:lpstr>
      <vt:lpstr>PowerPoint Presentation</vt:lpstr>
      <vt:lpstr>PowerPoint Presentation</vt:lpstr>
      <vt:lpstr>PowerPoint Presentation</vt:lpstr>
      <vt:lpstr>Lorenz Curve</vt:lpstr>
      <vt:lpstr>PowerPoint Presentation</vt:lpstr>
      <vt:lpstr>PowerPoint Presentation</vt:lpstr>
      <vt:lpstr>Human Development Index(HDI)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Physical Quality of Life Index(PQLI)</vt:lpstr>
      <vt:lpstr>Components of PQLI</vt:lpstr>
      <vt:lpstr>PowerPoint Presentation</vt:lpstr>
      <vt:lpstr>Estimation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Meaning of Economic Development and Growth</dc:title>
  <dc:creator>Mamita Dash</dc:creator>
  <cp:lastModifiedBy>Mamita Dash</cp:lastModifiedBy>
  <cp:revision>95</cp:revision>
  <dcterms:created xsi:type="dcterms:W3CDTF">2023-08-09T05:57:11Z</dcterms:created>
  <dcterms:modified xsi:type="dcterms:W3CDTF">2023-08-21T08:04:58Z</dcterms:modified>
</cp:coreProperties>
</file>