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2" r:id="rId4"/>
    <p:sldId id="258" r:id="rId5"/>
    <p:sldId id="259" r:id="rId6"/>
    <p:sldId id="260" r:id="rId7"/>
    <p:sldId id="261" r:id="rId8"/>
    <p:sldId id="263" r:id="rId9"/>
    <p:sldId id="264" r:id="rId10"/>
    <p:sldId id="265" r:id="rId11"/>
    <p:sldId id="283" r:id="rId12"/>
    <p:sldId id="266" r:id="rId13"/>
    <p:sldId id="268" r:id="rId14"/>
    <p:sldId id="269" r:id="rId15"/>
    <p:sldId id="270" r:id="rId16"/>
    <p:sldId id="271" r:id="rId17"/>
    <p:sldId id="273" r:id="rId18"/>
    <p:sldId id="274" r:id="rId19"/>
    <p:sldId id="275" r:id="rId20"/>
    <p:sldId id="276" r:id="rId21"/>
    <p:sldId id="284" r:id="rId22"/>
    <p:sldId id="277" r:id="rId23"/>
    <p:sldId id="285" r:id="rId24"/>
    <p:sldId id="278" r:id="rId25"/>
    <p:sldId id="279" r:id="rId26"/>
    <p:sldId id="286" r:id="rId27"/>
    <p:sldId id="280" r:id="rId28"/>
    <p:sldId id="287" r:id="rId29"/>
    <p:sldId id="301" r:id="rId30"/>
    <p:sldId id="302" r:id="rId31"/>
    <p:sldId id="303" r:id="rId32"/>
    <p:sldId id="304" r:id="rId33"/>
    <p:sldId id="305" r:id="rId34"/>
    <p:sldId id="288" r:id="rId35"/>
    <p:sldId id="289" r:id="rId36"/>
    <p:sldId id="290" r:id="rId37"/>
    <p:sldId id="292" r:id="rId38"/>
    <p:sldId id="293" r:id="rId39"/>
    <p:sldId id="291" r:id="rId40"/>
    <p:sldId id="306" r:id="rId41"/>
    <p:sldId id="307" r:id="rId42"/>
    <p:sldId id="308" r:id="rId43"/>
    <p:sldId id="309" r:id="rId44"/>
    <p:sldId id="310" r:id="rId45"/>
    <p:sldId id="311" r:id="rId46"/>
    <p:sldId id="312" r:id="rId47"/>
    <p:sldId id="313" r:id="rId48"/>
    <p:sldId id="325" r:id="rId49"/>
    <p:sldId id="314" r:id="rId50"/>
    <p:sldId id="315" r:id="rId51"/>
    <p:sldId id="316" r:id="rId52"/>
    <p:sldId id="319" r:id="rId53"/>
    <p:sldId id="318" r:id="rId54"/>
    <p:sldId id="317" r:id="rId55"/>
    <p:sldId id="320" r:id="rId56"/>
    <p:sldId id="321" r:id="rId57"/>
    <p:sldId id="322" r:id="rId58"/>
    <p:sldId id="323" r:id="rId59"/>
    <p:sldId id="32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087D47-5E60-487D-9E0F-9696085D6499}"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52973-D5E1-4B4D-B20C-F7FD59CC945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4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87D47-5E60-487D-9E0F-9696085D6499}"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401449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87D47-5E60-487D-9E0F-9696085D6499}"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52973-D5E1-4B4D-B20C-F7FD59CC945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62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87D47-5E60-487D-9E0F-9696085D6499}"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31127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87D47-5E60-487D-9E0F-9696085D6499}"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52973-D5E1-4B4D-B20C-F7FD59CC945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31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87D47-5E60-487D-9E0F-9696085D6499}"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400456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87D47-5E60-487D-9E0F-9696085D6499}"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405166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87D47-5E60-487D-9E0F-9696085D6499}"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162147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87D47-5E60-487D-9E0F-9696085D6499}"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51029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87D47-5E60-487D-9E0F-9696085D6499}"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D52973-D5E1-4B4D-B20C-F7FD59CC945B}" type="slidenum">
              <a:rPr lang="en-IN" smtClean="0"/>
              <a:t>‹#›</a:t>
            </a:fld>
            <a:endParaRPr lang="en-IN"/>
          </a:p>
        </p:txBody>
      </p:sp>
    </p:spTree>
    <p:extLst>
      <p:ext uri="{BB962C8B-B14F-4D97-AF65-F5344CB8AC3E}">
        <p14:creationId xmlns:p14="http://schemas.microsoft.com/office/powerpoint/2010/main" val="369579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87D47-5E60-487D-9E0F-9696085D6499}"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D52973-D5E1-4B4D-B20C-F7FD59CC945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5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087D47-5E60-487D-9E0F-9696085D6499}" type="datetimeFigureOut">
              <a:rPr lang="en-IN" smtClean="0"/>
              <a:t>31-10-2023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2D52973-D5E1-4B4D-B20C-F7FD59CC945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03732"/>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1C31-457F-D58E-DD5A-437B0CA7E45B}"/>
              </a:ext>
            </a:extLst>
          </p:cNvPr>
          <p:cNvSpPr>
            <a:spLocks noGrp="1"/>
          </p:cNvSpPr>
          <p:nvPr>
            <p:ph type="ctrTitle"/>
          </p:nvPr>
        </p:nvSpPr>
        <p:spPr/>
        <p:txBody>
          <a:bodyPr>
            <a:normAutofit fontScale="90000"/>
          </a:bodyPr>
          <a:lstStyle/>
          <a:p>
            <a:r>
              <a:rPr lang="en-IN" sz="4800" b="1" dirty="0">
                <a:effectLst/>
                <a:latin typeface="Times New Roman" panose="02020603050405020304" pitchFamily="18" charset="0"/>
                <a:ea typeface="Calibri" panose="020F0502020204030204" pitchFamily="34" charset="0"/>
              </a:rPr>
              <a:t>International Aspects of Economic Development</a:t>
            </a:r>
            <a:endParaRPr lang="en-IN" sz="4800" dirty="0"/>
          </a:p>
        </p:txBody>
      </p:sp>
      <p:sp>
        <p:nvSpPr>
          <p:cNvPr id="3" name="Subtitle 2">
            <a:extLst>
              <a:ext uri="{FF2B5EF4-FFF2-40B4-BE49-F238E27FC236}">
                <a16:creationId xmlns:a16="http://schemas.microsoft.com/office/drawing/2014/main" id="{A75F5B99-8255-8B45-FEDD-8027F58E85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8047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97F3-ADE4-4ABB-D3A9-15077E4F1A36}"/>
              </a:ext>
            </a:extLst>
          </p:cNvPr>
          <p:cNvSpPr>
            <a:spLocks noGrp="1"/>
          </p:cNvSpPr>
          <p:nvPr>
            <p:ph type="title"/>
          </p:nvPr>
        </p:nvSpPr>
        <p:spPr>
          <a:xfrm>
            <a:off x="-1" y="585216"/>
            <a:ext cx="12067081" cy="1499616"/>
          </a:xfrm>
        </p:spPr>
        <p:txBody>
          <a:bodyPr/>
          <a:lstStyle/>
          <a:p>
            <a:r>
              <a:rPr lang="en-US" dirty="0"/>
              <a:t>P</a:t>
            </a:r>
            <a:r>
              <a:rPr lang="en-US" cap="none" dirty="0"/>
              <a:t>rebisch</a:t>
            </a:r>
            <a:r>
              <a:rPr lang="en-US" dirty="0"/>
              <a:t> S</a:t>
            </a:r>
            <a:r>
              <a:rPr lang="en-US" cap="none" dirty="0"/>
              <a:t>inger</a:t>
            </a:r>
            <a:r>
              <a:rPr lang="en-US" dirty="0"/>
              <a:t> </a:t>
            </a:r>
            <a:r>
              <a:rPr lang="en-US" cap="none" dirty="0"/>
              <a:t>thesis</a:t>
            </a:r>
            <a:endParaRPr lang="en-IN" dirty="0"/>
          </a:p>
        </p:txBody>
      </p:sp>
      <p:sp>
        <p:nvSpPr>
          <p:cNvPr id="3" name="Content Placeholder 2">
            <a:extLst>
              <a:ext uri="{FF2B5EF4-FFF2-40B4-BE49-F238E27FC236}">
                <a16:creationId xmlns:a16="http://schemas.microsoft.com/office/drawing/2014/main" id="{20F26BC7-56CD-CFE6-1D2D-ACBAB80CA718}"/>
              </a:ext>
            </a:extLst>
          </p:cNvPr>
          <p:cNvSpPr>
            <a:spLocks noGrp="1"/>
          </p:cNvSpPr>
          <p:nvPr>
            <p:ph idx="1"/>
          </p:nvPr>
        </p:nvSpPr>
        <p:spPr>
          <a:xfrm>
            <a:off x="0" y="2286000"/>
            <a:ext cx="12067082" cy="4572000"/>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Raul Prebisch demonstrated that the terms of trade had secular tendency to move against the primary products and in </a:t>
            </a:r>
            <a:r>
              <a:rPr lang="en-US" sz="2800" b="0" i="0" dirty="0" err="1">
                <a:solidFill>
                  <a:srgbClr val="000000"/>
                </a:solidFill>
                <a:effectLst/>
                <a:latin typeface="Georgia" panose="02040502050405020303" pitchFamily="18" charset="0"/>
              </a:rPr>
              <a:t>favour</a:t>
            </a:r>
            <a:r>
              <a:rPr lang="en-US" sz="2800" b="0" i="0" dirty="0">
                <a:solidFill>
                  <a:srgbClr val="000000"/>
                </a:solidFill>
                <a:effectLst/>
                <a:latin typeface="Georgia" panose="02040502050405020303" pitchFamily="18" charset="0"/>
              </a:rPr>
              <a:t> of the manufactured and capital goods.</a:t>
            </a:r>
          </a:p>
          <a:p>
            <a:pPr marL="0" indent="0" algn="just">
              <a:lnSpc>
                <a:spcPct val="150000"/>
              </a:lnSpc>
              <a:buNone/>
            </a:pPr>
            <a:endParaRPr lang="en-US" sz="2800" b="0" i="0" dirty="0">
              <a:solidFill>
                <a:srgbClr val="000000"/>
              </a:solidFill>
              <a:effectLst/>
              <a:latin typeface="Georgia" panose="02040502050405020303" pitchFamily="18" charset="0"/>
            </a:endParaRPr>
          </a:p>
          <a:p>
            <a:pPr algn="just">
              <a:lnSpc>
                <a:spcPct val="150000"/>
              </a:lnSpc>
              <a:buFont typeface="Wingdings" panose="05000000000000000000" pitchFamily="2" charset="2"/>
              <a:buChar char="Ø"/>
            </a:pPr>
            <a:r>
              <a:rPr lang="en-US" sz="2000" b="0" i="0" dirty="0">
                <a:solidFill>
                  <a:srgbClr val="000000"/>
                </a:solidFill>
                <a:effectLst/>
                <a:latin typeface="Georgia" panose="02040502050405020303" pitchFamily="18" charset="0"/>
              </a:rPr>
              <a:t> </a:t>
            </a:r>
            <a:r>
              <a:rPr lang="en-US" sz="2800" b="0" i="0" dirty="0">
                <a:solidFill>
                  <a:srgbClr val="000000"/>
                </a:solidFill>
                <a:effectLst/>
                <a:latin typeface="Georgia" panose="02040502050405020303" pitchFamily="18" charset="0"/>
              </a:rPr>
              <a:t>This was strongly supported by H. W. Singer</a:t>
            </a:r>
          </a:p>
          <a:p>
            <a:pPr marL="0" indent="0" algn="just">
              <a:lnSpc>
                <a:spcPct val="150000"/>
              </a:lnSpc>
              <a:buNone/>
            </a:pPr>
            <a:endParaRPr lang="en-US" sz="28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719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FAB8-7A1F-6945-7CAC-15463798FE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0D794-5834-27B0-EE39-AEDD48E15522}"/>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essence of Prebisch-Singer thesis is that LDC’s had to export large amounts of their primary products in order to import manufactured goods from the industrially advanced countries. </a:t>
            </a:r>
          </a:p>
          <a:p>
            <a:endParaRPr lang="en-IN" dirty="0"/>
          </a:p>
        </p:txBody>
      </p:sp>
    </p:spTree>
    <p:extLst>
      <p:ext uri="{BB962C8B-B14F-4D97-AF65-F5344CB8AC3E}">
        <p14:creationId xmlns:p14="http://schemas.microsoft.com/office/powerpoint/2010/main" val="91062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6762-E04F-02C4-8034-B087AB2FD830}"/>
              </a:ext>
            </a:extLst>
          </p:cNvPr>
          <p:cNvSpPr>
            <a:spLocks noGrp="1"/>
          </p:cNvSpPr>
          <p:nvPr>
            <p:ph type="title"/>
          </p:nvPr>
        </p:nvSpPr>
        <p:spPr/>
        <p:txBody>
          <a:bodyPr/>
          <a:lstStyle/>
          <a:p>
            <a:r>
              <a:rPr lang="en-US" cap="none" dirty="0"/>
              <a:t>Assumptions of </a:t>
            </a:r>
            <a:r>
              <a:rPr lang="en-US" cap="none" dirty="0" err="1"/>
              <a:t>Prebish</a:t>
            </a:r>
            <a:r>
              <a:rPr lang="en-US" cap="none" dirty="0"/>
              <a:t>-singer Thesis</a:t>
            </a:r>
            <a:endParaRPr lang="en-IN" cap="none" dirty="0"/>
          </a:p>
        </p:txBody>
      </p:sp>
      <p:sp>
        <p:nvSpPr>
          <p:cNvPr id="3" name="Content Placeholder 2">
            <a:extLst>
              <a:ext uri="{FF2B5EF4-FFF2-40B4-BE49-F238E27FC236}">
                <a16:creationId xmlns:a16="http://schemas.microsoft.com/office/drawing/2014/main" id="{A5633959-82A4-BE37-897F-F1F16342D4D8}"/>
              </a:ext>
            </a:extLst>
          </p:cNvPr>
          <p:cNvSpPr>
            <a:spLocks noGrp="1"/>
          </p:cNvSpPr>
          <p:nvPr>
            <p:ph idx="1"/>
          </p:nvPr>
        </p:nvSpPr>
        <p:spPr>
          <a:xfrm>
            <a:off x="0" y="2084832"/>
            <a:ext cx="12192000" cy="4773168"/>
          </a:xfrm>
        </p:spPr>
        <p:txBody>
          <a:bodyPr/>
          <a:lstStyle/>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As income rises in the advanced countries, the pattern of demand shifts from primary products to the manufactured products due to Engel’s law.</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There is slow rise in demand for products in the developed countries.</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 export market for product of LDC’s is competitive.</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 export market for products of developed countries is monopolistic.</a:t>
            </a:r>
          </a:p>
          <a:p>
            <a:pPr algn="l"/>
            <a:endParaRPr lang="en-IN" dirty="0"/>
          </a:p>
        </p:txBody>
      </p:sp>
    </p:spTree>
    <p:extLst>
      <p:ext uri="{BB962C8B-B14F-4D97-AF65-F5344CB8AC3E}">
        <p14:creationId xmlns:p14="http://schemas.microsoft.com/office/powerpoint/2010/main" val="329957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D8A3-9FF3-706E-5F7E-D333278E59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560E9D-C2E6-A0D4-02CF-3B17BEE2A581}"/>
              </a:ext>
            </a:extLst>
          </p:cNvPr>
          <p:cNvSpPr>
            <a:spLocks noGrp="1"/>
          </p:cNvSpPr>
          <p:nvPr>
            <p:ph idx="1"/>
          </p:nvPr>
        </p:nvSpPr>
        <p:spPr>
          <a:xfrm>
            <a:off x="0" y="2286000"/>
            <a:ext cx="12192000" cy="4572000"/>
          </a:xfrm>
        </p:spPr>
        <p:txBody>
          <a:bodyPr/>
          <a:lstStyle/>
          <a:p>
            <a:pPr algn="l">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Wages and prices are low in LDC’s.</a:t>
            </a:r>
          </a:p>
          <a:p>
            <a:pPr algn="l">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 appearance of substitutes for products of LDC’s reduces demand for them.</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 benefit of increased productivity is not passed by the producers of manufactured products in advanced countries to the LDC’s through lower prices.</a:t>
            </a:r>
          </a:p>
          <a:p>
            <a:endParaRPr lang="en-IN" dirty="0"/>
          </a:p>
        </p:txBody>
      </p:sp>
    </p:spTree>
    <p:extLst>
      <p:ext uri="{BB962C8B-B14F-4D97-AF65-F5344CB8AC3E}">
        <p14:creationId xmlns:p14="http://schemas.microsoft.com/office/powerpoint/2010/main" val="400486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D6FC-B5FD-29DA-355E-F63413DAF7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A4E1FB-5386-BB0B-35EC-B3A5B61B0C7D}"/>
              </a:ext>
            </a:extLst>
          </p:cNvPr>
          <p:cNvSpPr>
            <a:spLocks noGrp="1"/>
          </p:cNvSpPr>
          <p:nvPr>
            <p:ph idx="1"/>
          </p:nvPr>
        </p:nvSpPr>
        <p:spPr>
          <a:xfrm>
            <a:off x="0" y="2286000"/>
            <a:ext cx="12192000" cy="4572000"/>
          </a:xfrm>
        </p:spPr>
        <p:txBody>
          <a:bodyPr/>
          <a:lstStyle/>
          <a:p>
            <a:pPr algn="just">
              <a:buFont typeface="Wingdings" panose="05000000000000000000" pitchFamily="2" charset="2"/>
              <a:buChar char="Ø"/>
            </a:pPr>
            <a:r>
              <a:rPr lang="en-US" sz="2000" b="0" i="0" dirty="0">
                <a:solidFill>
                  <a:srgbClr val="424142"/>
                </a:solidFill>
                <a:effectLst/>
                <a:latin typeface="Georgia" panose="02040502050405020303" pitchFamily="18" charset="0"/>
              </a:rPr>
              <a:t> </a:t>
            </a:r>
            <a:r>
              <a:rPr lang="en-US" sz="2800" b="0" i="0" dirty="0">
                <a:solidFill>
                  <a:srgbClr val="424142"/>
                </a:solidFill>
                <a:effectLst/>
                <a:latin typeface="Georgia" panose="02040502050405020303" pitchFamily="18" charset="0"/>
              </a:rPr>
              <a:t>The economic growth in the LDC’s is indicated by income terms of trade.</a:t>
            </a:r>
          </a:p>
          <a:p>
            <a:pPr algn="just">
              <a:lnSpc>
                <a:spcPct val="150000"/>
              </a:lnSpc>
              <a:buFont typeface="Wingdings" panose="05000000000000000000" pitchFamily="2" charset="2"/>
              <a:buChar char="Ø"/>
            </a:pPr>
            <a:endParaRPr lang="en-US" sz="2800" b="0" i="0" dirty="0">
              <a:solidFill>
                <a:srgbClr val="424142"/>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48874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F645-F75A-ECC2-0C33-2E5FD063D4CD}"/>
              </a:ext>
            </a:extLst>
          </p:cNvPr>
          <p:cNvSpPr>
            <a:spLocks noGrp="1"/>
          </p:cNvSpPr>
          <p:nvPr>
            <p:ph type="title"/>
          </p:nvPr>
        </p:nvSpPr>
        <p:spPr/>
        <p:txBody>
          <a:bodyPr>
            <a:normAutofit fontScale="90000"/>
          </a:bodyPr>
          <a:lstStyle/>
          <a:p>
            <a:r>
              <a:rPr lang="en-IN" b="1" i="0" u="none" strike="noStrike" cap="none" dirty="0">
                <a:effectLst/>
                <a:latin typeface="Georgia" panose="02040502050405020303" pitchFamily="18" charset="0"/>
              </a:rPr>
              <a:t>Criticisms of Prebisch-singer Thesis</a:t>
            </a:r>
            <a:r>
              <a:rPr lang="en-IN" b="1" i="0" cap="none" dirty="0">
                <a:effectLst/>
                <a:latin typeface="Georgia" panose="02040502050405020303" pitchFamily="18" charset="0"/>
              </a:rPr>
              <a:t>:</a:t>
            </a:r>
            <a:br>
              <a:rPr lang="en-IN" b="1" i="0" cap="none" dirty="0">
                <a:effectLst/>
                <a:latin typeface="Georgia" panose="02040502050405020303" pitchFamily="18" charset="0"/>
              </a:rPr>
            </a:br>
            <a:endParaRPr lang="en-IN" cap="none" dirty="0"/>
          </a:p>
        </p:txBody>
      </p:sp>
      <p:sp>
        <p:nvSpPr>
          <p:cNvPr id="3" name="Content Placeholder 2">
            <a:extLst>
              <a:ext uri="{FF2B5EF4-FFF2-40B4-BE49-F238E27FC236}">
                <a16:creationId xmlns:a16="http://schemas.microsoft.com/office/drawing/2014/main" id="{AA231880-79AB-FAC5-8F74-6E7576F96790}"/>
              </a:ext>
            </a:extLst>
          </p:cNvPr>
          <p:cNvSpPr>
            <a:spLocks noGrp="1"/>
          </p:cNvSpPr>
          <p:nvPr>
            <p:ph idx="1"/>
          </p:nvPr>
        </p:nvSpPr>
        <p:spPr>
          <a:xfrm>
            <a:off x="0" y="1732263"/>
            <a:ext cx="12192000" cy="5125737"/>
          </a:xfrm>
        </p:spPr>
        <p:txBody>
          <a:bodyPr/>
          <a:lstStyle/>
          <a:p>
            <a:r>
              <a:rPr lang="en-US" sz="2800" b="1" i="0" dirty="0">
                <a:solidFill>
                  <a:srgbClr val="424142"/>
                </a:solidFill>
                <a:effectLst/>
                <a:latin typeface="Georgia" panose="02040502050405020303" pitchFamily="18" charset="0"/>
              </a:rPr>
              <a:t>Not Firm Basis for Inference: </a:t>
            </a:r>
          </a:p>
          <a:p>
            <a:pPr algn="just">
              <a:lnSpc>
                <a:spcPct val="150000"/>
              </a:lnSpc>
              <a:buFont typeface="Wingdings" panose="05000000000000000000" pitchFamily="2" charset="2"/>
              <a:buChar char="Ø"/>
            </a:pPr>
            <a:r>
              <a:rPr lang="en-US" b="0" i="0" dirty="0">
                <a:solidFill>
                  <a:srgbClr val="424142"/>
                </a:solidFill>
                <a:effectLst/>
                <a:latin typeface="Georgia" panose="02040502050405020303" pitchFamily="18" charset="0"/>
              </a:rPr>
              <a:t> </a:t>
            </a:r>
            <a:r>
              <a:rPr lang="en-US" sz="2800" b="0" i="0" dirty="0">
                <a:solidFill>
                  <a:srgbClr val="424142"/>
                </a:solidFill>
                <a:effectLst/>
                <a:latin typeface="Georgia" panose="02040502050405020303" pitchFamily="18" charset="0"/>
              </a:rPr>
              <a:t>The LDC’s export wide variety of primary products and sometimes they export also certain manufactured products.</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They, at the same time, do not import only manufactured products but also a number of primary products. It is, therefore, not proper to draw a firm inference about terms of trade just on the basis of primary versus manufactured exports.</a:t>
            </a:r>
          </a:p>
          <a:p>
            <a:endParaRPr lang="en-IN" dirty="0"/>
          </a:p>
        </p:txBody>
      </p:sp>
    </p:spTree>
    <p:extLst>
      <p:ext uri="{BB962C8B-B14F-4D97-AF65-F5344CB8AC3E}">
        <p14:creationId xmlns:p14="http://schemas.microsoft.com/office/powerpoint/2010/main" val="41085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156D-B801-5A3D-7F9E-836BD5180B6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3C48311-CF7E-8679-34A4-081957E3F4A2}"/>
              </a:ext>
            </a:extLst>
          </p:cNvPr>
          <p:cNvSpPr>
            <a:spLocks noGrp="1"/>
          </p:cNvSpPr>
          <p:nvPr>
            <p:ph idx="1"/>
          </p:nvPr>
        </p:nvSpPr>
        <p:spPr>
          <a:xfrm>
            <a:off x="0" y="2286000"/>
            <a:ext cx="12007121" cy="4023360"/>
          </a:xfrm>
        </p:spPr>
        <p:txBody>
          <a:bodyPr/>
          <a:lstStyle/>
          <a:p>
            <a:pPr algn="l"/>
            <a:r>
              <a:rPr lang="en-US" sz="2800" b="1" i="0" dirty="0">
                <a:solidFill>
                  <a:srgbClr val="424142"/>
                </a:solidFill>
                <a:effectLst/>
                <a:latin typeface="Georgia" panose="02040502050405020303" pitchFamily="18" charset="0"/>
              </a:rPr>
              <a:t>Faulty Statement of Gains and Losses of Primary Exporters:</a:t>
            </a:r>
            <a:endParaRPr lang="en-US" sz="2800" b="0" i="0" dirty="0">
              <a:solidFill>
                <a:srgbClr val="424142"/>
              </a:solidFill>
              <a:effectLst/>
              <a:latin typeface="Georgia" panose="02040502050405020303" pitchFamily="18" charset="0"/>
            </a:endParaRP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Jagdish Bhagwati has pointed out that the index of terms of trade employed in this thesis understates the gains of exporters of primary products. At the same time, there is over­statement of losses of primary producers.</a:t>
            </a:r>
            <a:endParaRPr lang="en-US" sz="2800" b="0" i="0" cap="all" dirty="0">
              <a:solidFill>
                <a:srgbClr val="42414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214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A6BD-BA78-1B7B-BA62-3E1DB1EEFE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03AC34-5010-8F7E-D1BD-67D17E87BBEB}"/>
              </a:ext>
            </a:extLst>
          </p:cNvPr>
          <p:cNvSpPr>
            <a:spLocks noGrp="1"/>
          </p:cNvSpPr>
          <p:nvPr>
            <p:ph idx="1"/>
          </p:nvPr>
        </p:nvSpPr>
        <p:spPr>
          <a:xfrm>
            <a:off x="0" y="2286000"/>
            <a:ext cx="12192000" cy="4572000"/>
          </a:xfrm>
        </p:spPr>
        <p:txBody>
          <a:bodyPr>
            <a:normAutofit lnSpcReduction="10000"/>
          </a:bodyPr>
          <a:lstStyle/>
          <a:p>
            <a:r>
              <a:rPr lang="en-IN" sz="2800" b="1" i="0" dirty="0">
                <a:solidFill>
                  <a:srgbClr val="424142"/>
                </a:solidFill>
                <a:effectLst/>
                <a:latin typeface="Georgia" panose="02040502050405020303" pitchFamily="18" charset="0"/>
              </a:rPr>
              <a:t>Neglect of Supply Conditions:</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In the determination of terms of trade, the Prebisch-Singer thesis considers only demand conditions. </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supply conditions, which are likely to change significantly over time, have been neglected. </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relative prices, in fact, depend not only upon the demand conditions but also on the supply conditions.</a:t>
            </a:r>
            <a:endParaRPr lang="en-IN" sz="2800" dirty="0"/>
          </a:p>
        </p:txBody>
      </p:sp>
    </p:spTree>
    <p:extLst>
      <p:ext uri="{BB962C8B-B14F-4D97-AF65-F5344CB8AC3E}">
        <p14:creationId xmlns:p14="http://schemas.microsoft.com/office/powerpoint/2010/main" val="400597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7A0A-C45F-8EA4-69E0-6E540CDE23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FC89F3-80ED-BF34-5810-49440377A8C9}"/>
              </a:ext>
            </a:extLst>
          </p:cNvPr>
          <p:cNvSpPr>
            <a:spLocks noGrp="1"/>
          </p:cNvSpPr>
          <p:nvPr>
            <p:ph idx="1"/>
          </p:nvPr>
        </p:nvSpPr>
        <p:spPr>
          <a:xfrm>
            <a:off x="0" y="1708879"/>
            <a:ext cx="12192000" cy="5149121"/>
          </a:xfrm>
        </p:spPr>
        <p:txBody>
          <a:bodyPr/>
          <a:lstStyle/>
          <a:p>
            <a:r>
              <a:rPr lang="en-US" sz="2800" b="1" i="0" dirty="0">
                <a:solidFill>
                  <a:srgbClr val="424142"/>
                </a:solidFill>
                <a:effectLst/>
                <a:latin typeface="Georgia" panose="02040502050405020303" pitchFamily="18" charset="0"/>
              </a:rPr>
              <a:t>Little Effect of Monopoly Power:</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One of the arguments in support of this thesis was that the higher degree of monopoly power existing in industry than in agriculture led to secular deterioration of terms of trade for the developing countries.</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In this connection, it was also agreed that the monopoly element prohibited the percolation of benefits of technical progress to the LDC’s.</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empirical evidence has not supported such a line of argument.</a:t>
            </a:r>
            <a:endParaRPr lang="en-IN" sz="2800" dirty="0"/>
          </a:p>
        </p:txBody>
      </p:sp>
    </p:spTree>
    <p:extLst>
      <p:ext uri="{BB962C8B-B14F-4D97-AF65-F5344CB8AC3E}">
        <p14:creationId xmlns:p14="http://schemas.microsoft.com/office/powerpoint/2010/main" val="350585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027F-AD80-ADC6-10B3-37C19FC491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8AEEF-CEAB-2E02-3350-2F1AE5F8BD85}"/>
              </a:ext>
            </a:extLst>
          </p:cNvPr>
          <p:cNvSpPr>
            <a:spLocks noGrp="1"/>
          </p:cNvSpPr>
          <p:nvPr>
            <p:ph idx="1"/>
          </p:nvPr>
        </p:nvSpPr>
        <p:spPr>
          <a:xfrm>
            <a:off x="0" y="2286000"/>
            <a:ext cx="12192000" cy="4572000"/>
          </a:xfrm>
        </p:spPr>
        <p:txBody>
          <a:bodyPr/>
          <a:lstStyle/>
          <a:p>
            <a:r>
              <a:rPr lang="en-IN" sz="2800" b="1" i="0" dirty="0">
                <a:solidFill>
                  <a:srgbClr val="000000"/>
                </a:solidFill>
                <a:effectLst/>
                <a:latin typeface="Georgia" panose="02040502050405020303" pitchFamily="18" charset="0"/>
              </a:rPr>
              <a:t>Inapplicability of Engel’s Law:</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secular decline in the demand for primary products in developed countries was attributed to Engel’s Law. </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But this is not true because this law is applicable to food and not to the raw materials, which constitute sizeable proportion of exports from, the LDC’s.</a:t>
            </a:r>
            <a:endParaRPr lang="en-IN" sz="2800" dirty="0"/>
          </a:p>
        </p:txBody>
      </p:sp>
    </p:spTree>
    <p:extLst>
      <p:ext uri="{BB962C8B-B14F-4D97-AF65-F5344CB8AC3E}">
        <p14:creationId xmlns:p14="http://schemas.microsoft.com/office/powerpoint/2010/main" val="98517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F890-F74D-E866-D4AC-D314776D25A3}"/>
              </a:ext>
            </a:extLst>
          </p:cNvPr>
          <p:cNvSpPr>
            <a:spLocks noGrp="1"/>
          </p:cNvSpPr>
          <p:nvPr>
            <p:ph type="title"/>
          </p:nvPr>
        </p:nvSpPr>
        <p:spPr/>
        <p:txBody>
          <a:bodyPr/>
          <a:lstStyle/>
          <a:p>
            <a:r>
              <a:rPr lang="en-IN" dirty="0"/>
              <a:t>International Trade as Engine of Growth</a:t>
            </a:r>
          </a:p>
        </p:txBody>
      </p:sp>
      <p:sp>
        <p:nvSpPr>
          <p:cNvPr id="3" name="Content Placeholder 2">
            <a:extLst>
              <a:ext uri="{FF2B5EF4-FFF2-40B4-BE49-F238E27FC236}">
                <a16:creationId xmlns:a16="http://schemas.microsoft.com/office/drawing/2014/main" id="{C485A891-35E5-54CF-4F3D-41565473D4B3}"/>
              </a:ext>
            </a:extLst>
          </p:cNvPr>
          <p:cNvSpPr>
            <a:spLocks noGrp="1"/>
          </p:cNvSpPr>
          <p:nvPr>
            <p:ph idx="1"/>
          </p:nvPr>
        </p:nvSpPr>
        <p:spPr>
          <a:xfrm>
            <a:off x="0" y="1813810"/>
            <a:ext cx="12192000" cy="5044190"/>
          </a:xfrm>
        </p:spPr>
        <p:txBody>
          <a:bodyPr>
            <a:normAutofit/>
          </a:bodyPr>
          <a:lstStyle/>
          <a:p>
            <a:pPr algn="just">
              <a:lnSpc>
                <a:spcPct val="150000"/>
              </a:lnSpc>
              <a:buFont typeface="Wingdings" panose="05000000000000000000" pitchFamily="2" charset="2"/>
              <a:buChar char="Ø"/>
            </a:pPr>
            <a:endParaRPr lang="en-US" sz="2800" b="0" i="0" dirty="0">
              <a:solidFill>
                <a:srgbClr val="4D5156"/>
              </a:solidFill>
              <a:effectLst/>
              <a:latin typeface="Google Sans"/>
            </a:endParaRPr>
          </a:p>
          <a:p>
            <a:pPr algn="just">
              <a:lnSpc>
                <a:spcPct val="150000"/>
              </a:lnSpc>
              <a:buFont typeface="Wingdings" panose="05000000000000000000" pitchFamily="2" charset="2"/>
              <a:buChar char="Ø"/>
            </a:pPr>
            <a:r>
              <a:rPr lang="en-US" sz="2800" b="0" i="0" dirty="0">
                <a:effectLst/>
                <a:latin typeface="Google Sans"/>
              </a:rPr>
              <a:t>International trade enables countries that lack knowledge in production, manufacturing and technology to obtain it from other countries. </a:t>
            </a:r>
          </a:p>
          <a:p>
            <a:pPr algn="just">
              <a:lnSpc>
                <a:spcPct val="150000"/>
              </a:lnSpc>
              <a:buFont typeface="Wingdings" panose="05000000000000000000" pitchFamily="2" charset="2"/>
              <a:buChar char="Ø"/>
            </a:pPr>
            <a:r>
              <a:rPr lang="en-US" sz="2800" b="0" i="0" dirty="0">
                <a:effectLst/>
                <a:latin typeface="Google Sans"/>
              </a:rPr>
              <a:t>Apart from enhancing their economic success, developing nations may help underdeveloped countries build and grow companies.</a:t>
            </a:r>
            <a:endParaRPr lang="en-IN" sz="2800" dirty="0"/>
          </a:p>
        </p:txBody>
      </p:sp>
    </p:spTree>
    <p:extLst>
      <p:ext uri="{BB962C8B-B14F-4D97-AF65-F5344CB8AC3E}">
        <p14:creationId xmlns:p14="http://schemas.microsoft.com/office/powerpoint/2010/main" val="40052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AD3-0C28-575B-735A-FDA1E73EE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47DA69-079E-512E-04DB-83C42C10B75D}"/>
              </a:ext>
            </a:extLst>
          </p:cNvPr>
          <p:cNvSpPr>
            <a:spLocks noGrp="1"/>
          </p:cNvSpPr>
          <p:nvPr>
            <p:ph idx="1"/>
          </p:nvPr>
        </p:nvSpPr>
        <p:spPr>
          <a:xfrm>
            <a:off x="0" y="1903751"/>
            <a:ext cx="12192000" cy="4954249"/>
          </a:xfrm>
        </p:spPr>
        <p:txBody>
          <a:bodyPr>
            <a:normAutofit/>
          </a:bodyPr>
          <a:lstStyle/>
          <a:p>
            <a:r>
              <a:rPr lang="en-IN" sz="2800" b="1" i="0" dirty="0">
                <a:solidFill>
                  <a:srgbClr val="000000"/>
                </a:solidFill>
                <a:effectLst/>
                <a:latin typeface="Georgia" panose="02040502050405020303" pitchFamily="18" charset="0"/>
              </a:rPr>
              <a:t>Benefits from Foreign Investment:</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deterioration of the terms of trade for the LDC’s is sometimes linked not to non-transmission of productivity gains to them by advanced countries through lower prices of manufactured goods, yet the benefits from foreign investments have percolated to the LDC’s through the product innovations, product improvement and product diversification. </a:t>
            </a:r>
          </a:p>
        </p:txBody>
      </p:sp>
    </p:spTree>
    <p:extLst>
      <p:ext uri="{BB962C8B-B14F-4D97-AF65-F5344CB8AC3E}">
        <p14:creationId xmlns:p14="http://schemas.microsoft.com/office/powerpoint/2010/main" val="297046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86BC-CF5F-90AE-39AF-3EDC179B1E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31BC89-FC8A-2BC3-149D-9CD0F918C338}"/>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These benefits can amply offset any adverse effects of foreign investment upon terms of trade and the process of growth.</a:t>
            </a:r>
            <a:endParaRPr lang="en-IN" sz="28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6180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FBF-9A94-9383-21BB-E363D2E217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3A1E42-1A53-C15D-F51F-C13538C1D5A6}"/>
              </a:ext>
            </a:extLst>
          </p:cNvPr>
          <p:cNvSpPr>
            <a:spLocks noGrp="1"/>
          </p:cNvSpPr>
          <p:nvPr>
            <p:ph idx="1"/>
          </p:nvPr>
        </p:nvSpPr>
        <p:spPr>
          <a:xfrm>
            <a:off x="0" y="2286000"/>
            <a:ext cx="12192000" cy="4572000"/>
          </a:xfrm>
        </p:spPr>
        <p:txBody>
          <a:bodyPr>
            <a:normAutofit/>
          </a:bodyPr>
          <a:lstStyle/>
          <a:p>
            <a:r>
              <a:rPr lang="en-US" sz="2800" b="1" i="0" dirty="0">
                <a:solidFill>
                  <a:srgbClr val="424142"/>
                </a:solidFill>
                <a:effectLst/>
                <a:latin typeface="Georgia" panose="02040502050405020303" pitchFamily="18" charset="0"/>
              </a:rPr>
              <a:t>Difficult to Assess Variation in Demand for Primary Products:</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secular deterioration in terms of trade of the LDC’s during 1870 to 1930 period was supposed to be on account of the declining world demand for primary products. </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During that period, there were tremendous changes in world population, production techniques, living standards and means of transport. </a:t>
            </a:r>
          </a:p>
        </p:txBody>
      </p:sp>
    </p:spTree>
    <p:extLst>
      <p:ext uri="{BB962C8B-B14F-4D97-AF65-F5344CB8AC3E}">
        <p14:creationId xmlns:p14="http://schemas.microsoft.com/office/powerpoint/2010/main" val="2393068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C322-8D73-ABEC-E9F0-32E3183B432A}"/>
              </a:ext>
            </a:extLst>
          </p:cNvPr>
          <p:cNvSpPr>
            <a:spLocks noGrp="1"/>
          </p:cNvSpPr>
          <p:nvPr>
            <p:ph type="title"/>
          </p:nvPr>
        </p:nvSpPr>
        <p:spPr/>
        <p:txBody>
          <a:bodyPr/>
          <a:lstStyle/>
          <a:p>
            <a:r>
              <a:rPr lang="en-US" dirty="0"/>
              <a:t>C</a:t>
            </a:r>
            <a:r>
              <a:rPr lang="en-US" cap="none" dirty="0"/>
              <a:t>ont..</a:t>
            </a:r>
            <a:endParaRPr lang="en-IN" dirty="0"/>
          </a:p>
        </p:txBody>
      </p:sp>
      <p:sp>
        <p:nvSpPr>
          <p:cNvPr id="3" name="Content Placeholder 2">
            <a:extLst>
              <a:ext uri="{FF2B5EF4-FFF2-40B4-BE49-F238E27FC236}">
                <a16:creationId xmlns:a16="http://schemas.microsoft.com/office/drawing/2014/main" id="{FE7BF8F1-49CA-52E4-F0A5-38886A6577A0}"/>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Given those extensive developments, it is extremely difficult to assess precisely the changes in world demand for primary products and the impact of those changes upon the terms of trade.</a:t>
            </a:r>
            <a:endParaRPr lang="en-IN" sz="2800" dirty="0"/>
          </a:p>
          <a:p>
            <a:endParaRPr lang="en-IN" dirty="0"/>
          </a:p>
        </p:txBody>
      </p:sp>
    </p:spTree>
    <p:extLst>
      <p:ext uri="{BB962C8B-B14F-4D97-AF65-F5344CB8AC3E}">
        <p14:creationId xmlns:p14="http://schemas.microsoft.com/office/powerpoint/2010/main" val="70988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BEE2-8FCC-63ED-B13F-0708DE86E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991B1E-1B40-A7A9-D42B-796F5EC27FD0}"/>
              </a:ext>
            </a:extLst>
          </p:cNvPr>
          <p:cNvSpPr>
            <a:spLocks noGrp="1"/>
          </p:cNvSpPr>
          <p:nvPr>
            <p:ph idx="1"/>
          </p:nvPr>
        </p:nvSpPr>
        <p:spPr>
          <a:xfrm>
            <a:off x="0" y="2286000"/>
            <a:ext cx="12192000" cy="4572000"/>
          </a:xfrm>
        </p:spPr>
        <p:txBody>
          <a:bodyPr>
            <a:normAutofit/>
          </a:bodyPr>
          <a:lstStyle/>
          <a:p>
            <a:r>
              <a:rPr lang="en-US" sz="2800" b="1" i="0" dirty="0">
                <a:solidFill>
                  <a:srgbClr val="424142"/>
                </a:solidFill>
                <a:effectLst/>
                <a:latin typeface="Georgia" panose="02040502050405020303" pitchFamily="18" charset="0"/>
              </a:rPr>
              <a:t>Export Instability and Price Variations:</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 Prebisch-Singer thesis suggested that export instability in the LDC’s was basically due to variation in prices of primary products relative to those of manufactured products. </a:t>
            </a:r>
          </a:p>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Mc Been, on the contrary, held that the export instability in those countries could be on account of quantity variations rather than the price variations.</a:t>
            </a:r>
            <a:endParaRPr lang="en-IN" sz="2800" dirty="0"/>
          </a:p>
        </p:txBody>
      </p:sp>
    </p:spTree>
    <p:extLst>
      <p:ext uri="{BB962C8B-B14F-4D97-AF65-F5344CB8AC3E}">
        <p14:creationId xmlns:p14="http://schemas.microsoft.com/office/powerpoint/2010/main" val="257320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27D6-7AC7-5617-A913-6C667D5382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FAEEF9-B283-D363-9B06-7764B498AAAA}"/>
              </a:ext>
            </a:extLst>
          </p:cNvPr>
          <p:cNvSpPr>
            <a:spLocks noGrp="1"/>
          </p:cNvSpPr>
          <p:nvPr>
            <p:ph idx="1"/>
          </p:nvPr>
        </p:nvSpPr>
        <p:spPr>
          <a:xfrm>
            <a:off x="0" y="2286000"/>
            <a:ext cx="12192000" cy="4572000"/>
          </a:xfrm>
        </p:spPr>
        <p:txBody>
          <a:bodyPr/>
          <a:lstStyle/>
          <a:p>
            <a:r>
              <a:rPr lang="en-US" sz="2800" b="1" i="0" dirty="0">
                <a:solidFill>
                  <a:srgbClr val="424142"/>
                </a:solidFill>
                <a:effectLst/>
                <a:latin typeface="Georgia" panose="02040502050405020303" pitchFamily="18" charset="0"/>
              </a:rPr>
              <a:t>Development of Export Sector not at the Expense of Domestic Sector:</a:t>
            </a:r>
          </a:p>
          <a:p>
            <a:pPr>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In this thesis, Singer contended that foreign investments in poor countries, no doubt, enlarged the export sector but it was at the expense of the growth of domestic sector. </a:t>
            </a:r>
          </a:p>
          <a:p>
            <a:pPr>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This contention is, however, not always true.</a:t>
            </a:r>
            <a:endParaRPr lang="en-IN" sz="2800" dirty="0"/>
          </a:p>
        </p:txBody>
      </p:sp>
    </p:spTree>
    <p:extLst>
      <p:ext uri="{BB962C8B-B14F-4D97-AF65-F5344CB8AC3E}">
        <p14:creationId xmlns:p14="http://schemas.microsoft.com/office/powerpoint/2010/main" val="1257217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2275-977E-5C2D-B5E4-82F629274B5A}"/>
              </a:ext>
            </a:extLst>
          </p:cNvPr>
          <p:cNvSpPr>
            <a:spLocks noGrp="1"/>
          </p:cNvSpPr>
          <p:nvPr>
            <p:ph type="title"/>
          </p:nvPr>
        </p:nvSpPr>
        <p:spPr/>
        <p:txBody>
          <a:bodyPr/>
          <a:lstStyle/>
          <a:p>
            <a:r>
              <a:rPr lang="en-US" dirty="0"/>
              <a:t>C</a:t>
            </a:r>
            <a:r>
              <a:rPr lang="en-US" cap="none" dirty="0"/>
              <a:t>ont</a:t>
            </a:r>
            <a:r>
              <a:rPr lang="en-US" dirty="0"/>
              <a:t>..</a:t>
            </a:r>
            <a:endParaRPr lang="en-IN" dirty="0"/>
          </a:p>
        </p:txBody>
      </p:sp>
      <p:sp>
        <p:nvSpPr>
          <p:cNvPr id="3" name="Content Placeholder 2">
            <a:extLst>
              <a:ext uri="{FF2B5EF4-FFF2-40B4-BE49-F238E27FC236}">
                <a16:creationId xmlns:a16="http://schemas.microsoft.com/office/drawing/2014/main" id="{0933F6DF-C3C1-9730-70F7-9C21E40B2A48}"/>
              </a:ext>
            </a:extLst>
          </p:cNvPr>
          <p:cNvSpPr>
            <a:spLocks noGrp="1"/>
          </p:cNvSpPr>
          <p:nvPr>
            <p:ph idx="1"/>
          </p:nvPr>
        </p:nvSpPr>
        <p:spPr>
          <a:xfrm>
            <a:off x="0" y="1723869"/>
            <a:ext cx="12192000" cy="5134131"/>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If foreign investments have helped exclusively the growth of export sector, even that should be treated as acceptable because some growth is better than no growth.</a:t>
            </a:r>
            <a:endParaRPr lang="en-IN" sz="2800" dirty="0"/>
          </a:p>
        </p:txBody>
      </p:sp>
    </p:spTree>
    <p:extLst>
      <p:ext uri="{BB962C8B-B14F-4D97-AF65-F5344CB8AC3E}">
        <p14:creationId xmlns:p14="http://schemas.microsoft.com/office/powerpoint/2010/main" val="155057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28F1-62BD-15EA-4405-2ADF49DA57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3FC02B-219A-E73A-2E17-9E27BF25C24A}"/>
              </a:ext>
            </a:extLst>
          </p:cNvPr>
          <p:cNvSpPr>
            <a:spLocks noGrp="1"/>
          </p:cNvSpPr>
          <p:nvPr>
            <p:ph idx="1"/>
          </p:nvPr>
        </p:nvSpPr>
        <p:spPr>
          <a:xfrm>
            <a:off x="0" y="1768839"/>
            <a:ext cx="12192000" cy="5089161"/>
          </a:xfrm>
        </p:spPr>
        <p:txBody>
          <a:bodyPr>
            <a:normAutofit/>
          </a:bodyPr>
          <a:lstStyle/>
          <a:p>
            <a:r>
              <a:rPr lang="en-IN" sz="2800" b="1" i="0" dirty="0">
                <a:solidFill>
                  <a:srgbClr val="000000"/>
                </a:solidFill>
                <a:effectLst/>
                <a:latin typeface="Georgia" panose="02040502050405020303" pitchFamily="18" charset="0"/>
              </a:rPr>
              <a:t>Faulty Policy Prescription:</a:t>
            </a:r>
          </a:p>
          <a:p>
            <a:pPr>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Prebisch prescribed the adoption of protectionist policies by LDC’s to offset the worsening terms of trade.</a:t>
            </a:r>
          </a:p>
          <a:p>
            <a:pPr marL="0" indent="0">
              <a:lnSpc>
                <a:spcPct val="150000"/>
              </a:lnSpc>
              <a:buNone/>
            </a:pPr>
            <a:endParaRPr lang="en-US" sz="2800" b="0" i="0" dirty="0">
              <a:solidFill>
                <a:srgbClr val="000000"/>
              </a:solidFill>
              <a:effectLst/>
              <a:latin typeface="Georgia" panose="02040502050405020303" pitchFamily="18" charset="0"/>
            </a:endParaRPr>
          </a:p>
          <a:p>
            <a:pPr>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In the present W.TO regime of dismantling of trade restrictions, Prebisch suggestion is practically not possible to implement. </a:t>
            </a:r>
            <a:endParaRPr lang="en-IN" sz="2800" dirty="0"/>
          </a:p>
        </p:txBody>
      </p:sp>
    </p:spTree>
    <p:extLst>
      <p:ext uri="{BB962C8B-B14F-4D97-AF65-F5344CB8AC3E}">
        <p14:creationId xmlns:p14="http://schemas.microsoft.com/office/powerpoint/2010/main" val="348726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88E6-81F1-A590-2BA6-2753EA8902FD}"/>
              </a:ext>
            </a:extLst>
          </p:cNvPr>
          <p:cNvSpPr>
            <a:spLocks noGrp="1"/>
          </p:cNvSpPr>
          <p:nvPr>
            <p:ph type="title"/>
          </p:nvPr>
        </p:nvSpPr>
        <p:spPr>
          <a:xfrm>
            <a:off x="0" y="585216"/>
            <a:ext cx="12192000" cy="1499616"/>
          </a:xfrm>
        </p:spPr>
        <p:txBody>
          <a:bodyPr/>
          <a:lstStyle/>
          <a:p>
            <a:r>
              <a:rPr lang="en-US" dirty="0"/>
              <a:t>C</a:t>
            </a:r>
            <a:r>
              <a:rPr lang="en-US" cap="none" dirty="0"/>
              <a:t>ont..</a:t>
            </a:r>
            <a:endParaRPr lang="en-IN" dirty="0"/>
          </a:p>
        </p:txBody>
      </p:sp>
      <p:sp>
        <p:nvSpPr>
          <p:cNvPr id="3" name="Content Placeholder 2">
            <a:extLst>
              <a:ext uri="{FF2B5EF4-FFF2-40B4-BE49-F238E27FC236}">
                <a16:creationId xmlns:a16="http://schemas.microsoft.com/office/drawing/2014/main" id="{84BD6EA5-0F6A-6201-9C36-022FDB42630E}"/>
              </a:ext>
            </a:extLst>
          </p:cNvPr>
          <p:cNvSpPr>
            <a:spLocks noGrp="1"/>
          </p:cNvSpPr>
          <p:nvPr>
            <p:ph idx="1"/>
          </p:nvPr>
        </p:nvSpPr>
        <p:spPr>
          <a:xfrm>
            <a:off x="0" y="2286000"/>
            <a:ext cx="12192000" cy="4572000"/>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Georgia" panose="02040502050405020303" pitchFamily="18" charset="0"/>
              </a:rPr>
              <a:t>There should be rather greater recourse to export promotion, import substitution, favourable trade agreements and adoption of appropriate monetary and fiscal action for improving the terms of trade in the developing countries.</a:t>
            </a:r>
            <a:endParaRPr lang="en-IN" sz="2800" dirty="0"/>
          </a:p>
        </p:txBody>
      </p:sp>
    </p:spTree>
    <p:extLst>
      <p:ext uri="{BB962C8B-B14F-4D97-AF65-F5344CB8AC3E}">
        <p14:creationId xmlns:p14="http://schemas.microsoft.com/office/powerpoint/2010/main" val="139992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7979-9908-F4EB-5A4C-75255E51EDF5}"/>
              </a:ext>
            </a:extLst>
          </p:cNvPr>
          <p:cNvSpPr>
            <a:spLocks noGrp="1"/>
          </p:cNvSpPr>
          <p:nvPr>
            <p:ph type="title"/>
          </p:nvPr>
        </p:nvSpPr>
        <p:spPr>
          <a:xfrm>
            <a:off x="0" y="585216"/>
            <a:ext cx="12192000" cy="1499616"/>
          </a:xfrm>
        </p:spPr>
        <p:txBody>
          <a:bodyPr/>
          <a:lstStyle/>
          <a:p>
            <a:r>
              <a:rPr lang="en-US"/>
              <a:t>M</a:t>
            </a:r>
            <a:r>
              <a:rPr lang="en-US" cap="none"/>
              <a:t>yrdal</a:t>
            </a:r>
            <a:r>
              <a:rPr lang="en-US"/>
              <a:t> T</a:t>
            </a:r>
            <a:r>
              <a:rPr lang="en-US" cap="none"/>
              <a:t>hesis</a:t>
            </a:r>
            <a:r>
              <a:rPr lang="en-US"/>
              <a:t> Vs. F</a:t>
            </a:r>
            <a:r>
              <a:rPr lang="en-US" cap="none"/>
              <a:t>ree</a:t>
            </a:r>
            <a:r>
              <a:rPr lang="en-US"/>
              <a:t> </a:t>
            </a:r>
            <a:r>
              <a:rPr lang="en-US" cap="none"/>
              <a:t>Trade</a:t>
            </a:r>
            <a:endParaRPr lang="en-IN" dirty="0"/>
          </a:p>
        </p:txBody>
      </p:sp>
      <p:sp>
        <p:nvSpPr>
          <p:cNvPr id="3" name="Content Placeholder 2">
            <a:extLst>
              <a:ext uri="{FF2B5EF4-FFF2-40B4-BE49-F238E27FC236}">
                <a16:creationId xmlns:a16="http://schemas.microsoft.com/office/drawing/2014/main" id="{725B6F35-C51F-0851-D5AA-001D137AB327}"/>
              </a:ext>
            </a:extLst>
          </p:cNvPr>
          <p:cNvSpPr>
            <a:spLocks noGrp="1"/>
          </p:cNvSpPr>
          <p:nvPr>
            <p:ph idx="1"/>
          </p:nvPr>
        </p:nvSpPr>
        <p:spPr>
          <a:xfrm>
            <a:off x="0" y="1573967"/>
            <a:ext cx="12192000" cy="5284033"/>
          </a:xfrm>
        </p:spPr>
        <p:txBody>
          <a:bodyPr/>
          <a:lstStyle/>
          <a:p>
            <a:pPr algn="just">
              <a:lnSpc>
                <a:spcPct val="150000"/>
              </a:lnSpc>
              <a:buFont typeface="Wingdings" panose="05000000000000000000" pitchFamily="2" charset="2"/>
              <a:buChar char="Ø"/>
            </a:pPr>
            <a:r>
              <a:rPr lang="en-US" sz="2800" b="0" i="0">
                <a:solidFill>
                  <a:srgbClr val="000000"/>
                </a:solidFill>
                <a:effectLst/>
                <a:latin typeface="ff1"/>
              </a:rPr>
              <a:t>The Myrdal Thesis, also known as the theory of circular and cumulative causation, is a development theory that argues that economic growth is not self-sustaining but requires government intervention and planning to overcome structural barriers to growth. </a:t>
            </a:r>
          </a:p>
          <a:p>
            <a:pPr algn="just">
              <a:lnSpc>
                <a:spcPct val="150000"/>
              </a:lnSpc>
              <a:buFont typeface="Wingdings" panose="05000000000000000000" pitchFamily="2" charset="2"/>
              <a:buChar char="Ø"/>
            </a:pPr>
            <a:r>
              <a:rPr lang="en-US" sz="2800">
                <a:solidFill>
                  <a:srgbClr val="000000"/>
                </a:solidFill>
                <a:latin typeface="ff1"/>
              </a:rPr>
              <a:t>T</a:t>
            </a:r>
            <a:r>
              <a:rPr lang="en-US" sz="2800" b="0" i="0">
                <a:solidFill>
                  <a:srgbClr val="000000"/>
                </a:solidFill>
                <a:effectLst/>
                <a:latin typeface="ff1"/>
              </a:rPr>
              <a:t>his theory stands in contrast to the idea of free trade, which advocates for the removal of trade barriers and the promotion of market forces as the main driver of economic growth.</a:t>
            </a:r>
          </a:p>
          <a:p>
            <a:pPr algn="just">
              <a:lnSpc>
                <a:spcPct val="150000"/>
              </a:lnSpc>
              <a:buFont typeface="Wingdings" panose="05000000000000000000" pitchFamily="2" charset="2"/>
              <a:buChar char="Ø"/>
            </a:pPr>
            <a:endParaRPr lang="en-US" sz="2800" b="0" i="0">
              <a:solidFill>
                <a:srgbClr val="000000"/>
              </a:solidFill>
              <a:effectLst/>
              <a:latin typeface="ff1"/>
            </a:endParaRPr>
          </a:p>
          <a:p>
            <a:endParaRPr lang="en-IN" dirty="0"/>
          </a:p>
        </p:txBody>
      </p:sp>
    </p:spTree>
    <p:extLst>
      <p:ext uri="{BB962C8B-B14F-4D97-AF65-F5344CB8AC3E}">
        <p14:creationId xmlns:p14="http://schemas.microsoft.com/office/powerpoint/2010/main" val="334180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D74-4D49-BA7F-DEF9-9C7CF71EC3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ED1D0D-C058-2B00-8B36-020813985237}"/>
              </a:ext>
            </a:extLst>
          </p:cNvPr>
          <p:cNvSpPr>
            <a:spLocks noGrp="1"/>
          </p:cNvSpPr>
          <p:nvPr>
            <p:ph idx="1"/>
          </p:nvPr>
        </p:nvSpPr>
        <p:spPr/>
        <p:txBody>
          <a:bodyPr/>
          <a:lstStyle/>
          <a:p>
            <a:pPr algn="just">
              <a:lnSpc>
                <a:spcPct val="150000"/>
              </a:lnSpc>
            </a:pPr>
            <a:r>
              <a:rPr lang="en-US" sz="2800" dirty="0">
                <a:solidFill>
                  <a:srgbClr val="424142"/>
                </a:solidFill>
                <a:latin typeface="Georgia" panose="02040502050405020303" pitchFamily="18" charset="0"/>
              </a:rPr>
              <a:t>E</a:t>
            </a:r>
            <a:r>
              <a:rPr lang="en-US" sz="2800" b="0" i="0" dirty="0">
                <a:solidFill>
                  <a:srgbClr val="424142"/>
                </a:solidFill>
                <a:effectLst/>
                <a:latin typeface="Georgia" panose="02040502050405020303" pitchFamily="18" charset="0"/>
              </a:rPr>
              <a:t>conomic growth and the space and pattern of economic develop­ment even if depends primarily on internal conditions in developing countries, international trade can make significant contribution to economic development.</a:t>
            </a:r>
            <a:endParaRPr lang="en-IN" sz="2800" dirty="0"/>
          </a:p>
          <a:p>
            <a:endParaRPr lang="en-IN" dirty="0"/>
          </a:p>
        </p:txBody>
      </p:sp>
    </p:spTree>
    <p:extLst>
      <p:ext uri="{BB962C8B-B14F-4D97-AF65-F5344CB8AC3E}">
        <p14:creationId xmlns:p14="http://schemas.microsoft.com/office/powerpoint/2010/main" val="118221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2027-34B4-DC11-C71C-81BD6B1891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5B9AD2-A297-100B-303B-1A95962D39A8}"/>
              </a:ext>
            </a:extLst>
          </p:cNvPr>
          <p:cNvSpPr>
            <a:spLocks noGrp="1"/>
          </p:cNvSpPr>
          <p:nvPr>
            <p:ph idx="1"/>
          </p:nvPr>
        </p:nvSpPr>
        <p:spPr>
          <a:xfrm>
            <a:off x="-104930" y="2286000"/>
            <a:ext cx="12296930" cy="4572000"/>
          </a:xfrm>
        </p:spPr>
        <p:txBody>
          <a:bodyPr>
            <a:normAutofit lnSpcReduction="10000"/>
          </a:bodyPr>
          <a:lstStyle/>
          <a:p>
            <a:pPr algn="just">
              <a:lnSpc>
                <a:spcPct val="150000"/>
              </a:lnSpc>
              <a:buFont typeface="Wingdings" panose="05000000000000000000" pitchFamily="2" charset="2"/>
              <a:buChar char="Ø"/>
            </a:pPr>
            <a:r>
              <a:rPr lang="en-US" sz="2800" b="0" i="0" dirty="0">
                <a:solidFill>
                  <a:srgbClr val="000000"/>
                </a:solidFill>
                <a:effectLst/>
                <a:latin typeface="ff1"/>
              </a:rPr>
              <a:t>The Myrdal Thesis argues that economic growth is not a linear process, but rather a circular and cumulative one that depends on the interrelatedness of economic and social factors.</a:t>
            </a:r>
          </a:p>
          <a:p>
            <a:pPr algn="just">
              <a:lnSpc>
                <a:spcPct val="150000"/>
              </a:lnSpc>
              <a:buFont typeface="Wingdings" panose="05000000000000000000" pitchFamily="2" charset="2"/>
              <a:buChar char="Ø"/>
            </a:pPr>
            <a:r>
              <a:rPr lang="en-US" sz="2800" b="0" i="0" dirty="0">
                <a:solidFill>
                  <a:srgbClr val="000000"/>
                </a:solidFill>
                <a:effectLst/>
                <a:latin typeface="ff1"/>
              </a:rPr>
              <a:t>According to this theory, economies that are stuck in low levels of development can only break out of their cycles of poverty through strategic government interventions, such as investment in infrastructure, education, and social programmes.</a:t>
            </a:r>
          </a:p>
          <a:p>
            <a:pPr algn="just">
              <a:lnSpc>
                <a:spcPct val="150000"/>
              </a:lnSpc>
              <a:buFont typeface="Wingdings" panose="05000000000000000000" pitchFamily="2" charset="2"/>
              <a:buChar char="Ø"/>
            </a:pPr>
            <a:endParaRPr lang="en-US" sz="2800" b="0" i="0" dirty="0">
              <a:solidFill>
                <a:srgbClr val="000000"/>
              </a:solidFill>
              <a:effectLst/>
              <a:latin typeface="ff1"/>
            </a:endParaRPr>
          </a:p>
          <a:p>
            <a:endParaRPr lang="en-IN" dirty="0"/>
          </a:p>
        </p:txBody>
      </p:sp>
    </p:spTree>
    <p:extLst>
      <p:ext uri="{BB962C8B-B14F-4D97-AF65-F5344CB8AC3E}">
        <p14:creationId xmlns:p14="http://schemas.microsoft.com/office/powerpoint/2010/main" val="1697019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6025-A0B6-80A8-7A48-5EC7B15DC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669711-9797-4F79-32DE-01770E4F24CD}"/>
              </a:ext>
            </a:extLst>
          </p:cNvPr>
          <p:cNvSpPr>
            <a:spLocks noGrp="1"/>
          </p:cNvSpPr>
          <p:nvPr>
            <p:ph idx="1"/>
          </p:nvPr>
        </p:nvSpPr>
        <p:spPr>
          <a:xfrm>
            <a:off x="0" y="2286000"/>
            <a:ext cx="12192000" cy="4572000"/>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ff1"/>
              </a:rPr>
              <a:t>The goal of these interventions is to create a virtuous circle of growth in which economic growth leads to improvements in social conditions, which in turn leads to further economic growth. </a:t>
            </a:r>
          </a:p>
          <a:p>
            <a:pPr algn="just">
              <a:lnSpc>
                <a:spcPct val="150000"/>
              </a:lnSpc>
              <a:buFont typeface="Wingdings" panose="05000000000000000000" pitchFamily="2" charset="2"/>
              <a:buChar char="Ø"/>
            </a:pPr>
            <a:r>
              <a:rPr lang="en-US" sz="2800" b="0" i="0" dirty="0">
                <a:solidFill>
                  <a:srgbClr val="000000"/>
                </a:solidFill>
                <a:effectLst/>
                <a:latin typeface="ff1"/>
              </a:rPr>
              <a:t>In contrast, free trade advocates that removing barriers to trade, such as tariffs and quotas, promotes economic growth by increasing the efficiency of markets and the specialization of labor. </a:t>
            </a:r>
            <a:endParaRPr lang="en-IN" sz="2800" dirty="0"/>
          </a:p>
        </p:txBody>
      </p:sp>
    </p:spTree>
    <p:extLst>
      <p:ext uri="{BB962C8B-B14F-4D97-AF65-F5344CB8AC3E}">
        <p14:creationId xmlns:p14="http://schemas.microsoft.com/office/powerpoint/2010/main" val="1266820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5AA4-7F2A-D9E0-8216-F89466AE26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DBA60F-E854-1EFC-EBB8-ECFF9A79C6BE}"/>
              </a:ext>
            </a:extLst>
          </p:cNvPr>
          <p:cNvSpPr>
            <a:spLocks noGrp="1"/>
          </p:cNvSpPr>
          <p:nvPr>
            <p:ph idx="1"/>
          </p:nvPr>
        </p:nvSpPr>
        <p:spPr>
          <a:xfrm>
            <a:off x="0" y="2286000"/>
            <a:ext cx="12192000" cy="4572000"/>
          </a:xfrm>
        </p:spPr>
        <p:txBody>
          <a:bodyPr/>
          <a:lstStyle/>
          <a:p>
            <a:pPr algn="just">
              <a:lnSpc>
                <a:spcPct val="150000"/>
              </a:lnSpc>
              <a:buFont typeface="Wingdings" panose="05000000000000000000" pitchFamily="2" charset="2"/>
              <a:buChar char="Ø"/>
            </a:pPr>
            <a:r>
              <a:rPr lang="en-US" sz="2800" b="0" i="0" dirty="0">
                <a:solidFill>
                  <a:srgbClr val="000000"/>
                </a:solidFill>
                <a:effectLst/>
                <a:latin typeface="ff1"/>
              </a:rPr>
              <a:t>They believe that free trade leads to the optimal allocation of resources, which in turn leads to higher levels of economic growth. </a:t>
            </a:r>
          </a:p>
          <a:p>
            <a:pPr algn="just">
              <a:lnSpc>
                <a:spcPct val="150000"/>
              </a:lnSpc>
              <a:buFont typeface="Wingdings" panose="05000000000000000000" pitchFamily="2" charset="2"/>
              <a:buChar char="Ø"/>
            </a:pPr>
            <a:r>
              <a:rPr lang="en-US" sz="2800" b="0" i="0" dirty="0">
                <a:solidFill>
                  <a:srgbClr val="000000"/>
                </a:solidFill>
                <a:effectLst/>
                <a:latin typeface="ff1"/>
              </a:rPr>
              <a:t>While the Myrdal Thesis and free trade represent different approaches to economic growth, there is no clear consensus on which approach is superior.</a:t>
            </a:r>
          </a:p>
          <a:p>
            <a:pPr algn="just">
              <a:lnSpc>
                <a:spcPct val="150000"/>
              </a:lnSpc>
              <a:buFont typeface="Wingdings" panose="05000000000000000000" pitchFamily="2" charset="2"/>
              <a:buChar char="Ø"/>
            </a:pPr>
            <a:endParaRPr lang="en-US" sz="2800" b="0" i="0" dirty="0">
              <a:solidFill>
                <a:srgbClr val="000000"/>
              </a:solidFill>
              <a:effectLst/>
              <a:latin typeface="ff1"/>
            </a:endParaRPr>
          </a:p>
          <a:p>
            <a:endParaRPr lang="en-IN" dirty="0"/>
          </a:p>
        </p:txBody>
      </p:sp>
    </p:spTree>
    <p:extLst>
      <p:ext uri="{BB962C8B-B14F-4D97-AF65-F5344CB8AC3E}">
        <p14:creationId xmlns:p14="http://schemas.microsoft.com/office/powerpoint/2010/main" val="370311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4B47-5F95-1A10-7A9F-6BF0606932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B5836A-2741-CB49-14D1-CDE471EEB546}"/>
              </a:ext>
            </a:extLst>
          </p:cNvPr>
          <p:cNvSpPr>
            <a:spLocks noGrp="1"/>
          </p:cNvSpPr>
          <p:nvPr>
            <p:ph idx="1"/>
          </p:nvPr>
        </p:nvSpPr>
        <p:spPr>
          <a:xfrm>
            <a:off x="0" y="2286000"/>
            <a:ext cx="12192000" cy="4572000"/>
          </a:xfrm>
        </p:spPr>
        <p:txBody>
          <a:bodyPr>
            <a:noAutofit/>
          </a:bodyPr>
          <a:lstStyle/>
          <a:p>
            <a:pPr algn="just">
              <a:lnSpc>
                <a:spcPct val="150000"/>
              </a:lnSpc>
              <a:buFont typeface="Wingdings" panose="05000000000000000000" pitchFamily="2" charset="2"/>
              <a:buChar char="Ø"/>
            </a:pPr>
            <a:r>
              <a:rPr lang="en-US" sz="2800" b="0" i="0" dirty="0">
                <a:solidFill>
                  <a:srgbClr val="000000"/>
                </a:solidFill>
                <a:effectLst/>
                <a:latin typeface="ff1"/>
              </a:rPr>
              <a:t>Some economists argue that a combination of government intervention and free trade is necessary to achieve sustained economic growth, while others believe that either approach can be effective depending on the specific circumstances of a country. </a:t>
            </a:r>
          </a:p>
          <a:p>
            <a:pPr algn="just">
              <a:lnSpc>
                <a:spcPct val="150000"/>
              </a:lnSpc>
              <a:buFont typeface="Wingdings" panose="05000000000000000000" pitchFamily="2" charset="2"/>
              <a:buChar char="Ø"/>
            </a:pPr>
            <a:r>
              <a:rPr lang="en-US" sz="2800" b="0" i="0" dirty="0">
                <a:solidFill>
                  <a:srgbClr val="000000"/>
                </a:solidFill>
                <a:effectLst/>
                <a:latin typeface="ff1"/>
              </a:rPr>
              <a:t>Ultimately, the debate between the Myrdal Thesis and free trade centers on the role of government in economic development and the balance between market forces and government intervention. </a:t>
            </a:r>
          </a:p>
          <a:p>
            <a:pPr algn="just">
              <a:lnSpc>
                <a:spcPct val="150000"/>
              </a:lnSpc>
            </a:pPr>
            <a:br>
              <a:rPr lang="en-US" sz="2800" b="0" i="0" dirty="0">
                <a:solidFill>
                  <a:srgbClr val="4C5966"/>
                </a:solidFill>
                <a:effectLst/>
                <a:latin typeface="DM Sans" panose="020F0502020204030204" pitchFamily="2" charset="0"/>
              </a:rPr>
            </a:br>
            <a:br>
              <a:rPr lang="en-IN" sz="2800" dirty="0"/>
            </a:br>
            <a:endParaRPr lang="en-IN" sz="2800" dirty="0"/>
          </a:p>
        </p:txBody>
      </p:sp>
    </p:spTree>
    <p:extLst>
      <p:ext uri="{BB962C8B-B14F-4D97-AF65-F5344CB8AC3E}">
        <p14:creationId xmlns:p14="http://schemas.microsoft.com/office/powerpoint/2010/main" val="30409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01DC-3974-6885-E127-4FA395980609}"/>
              </a:ext>
            </a:extLst>
          </p:cNvPr>
          <p:cNvSpPr>
            <a:spLocks noGrp="1"/>
          </p:cNvSpPr>
          <p:nvPr>
            <p:ph type="title"/>
          </p:nvPr>
        </p:nvSpPr>
        <p:spPr>
          <a:xfrm>
            <a:off x="0" y="585216"/>
            <a:ext cx="12052092" cy="1499616"/>
          </a:xfrm>
        </p:spPr>
        <p:txBody>
          <a:bodyPr/>
          <a:lstStyle/>
          <a:p>
            <a:r>
              <a:rPr lang="en-US" dirty="0"/>
              <a:t>M</a:t>
            </a:r>
            <a:r>
              <a:rPr lang="en-US" cap="none" dirty="0"/>
              <a:t>yrdal</a:t>
            </a:r>
            <a:r>
              <a:rPr lang="en-US" dirty="0"/>
              <a:t> T</a:t>
            </a:r>
            <a:r>
              <a:rPr lang="en-US" cap="none" dirty="0"/>
              <a:t>hesis</a:t>
            </a:r>
            <a:r>
              <a:rPr lang="en-US" dirty="0"/>
              <a:t> </a:t>
            </a:r>
            <a:endParaRPr lang="en-IN" dirty="0"/>
          </a:p>
        </p:txBody>
      </p:sp>
      <p:sp>
        <p:nvSpPr>
          <p:cNvPr id="3" name="Content Placeholder 2">
            <a:extLst>
              <a:ext uri="{FF2B5EF4-FFF2-40B4-BE49-F238E27FC236}">
                <a16:creationId xmlns:a16="http://schemas.microsoft.com/office/drawing/2014/main" id="{B4FC6358-8891-554F-E7C2-7ED0F988B967}"/>
              </a:ext>
            </a:extLst>
          </p:cNvPr>
          <p:cNvSpPr>
            <a:spLocks noGrp="1"/>
          </p:cNvSpPr>
          <p:nvPr>
            <p:ph idx="1"/>
          </p:nvPr>
        </p:nvSpPr>
        <p:spPr>
          <a:xfrm>
            <a:off x="0" y="1978702"/>
            <a:ext cx="12192000" cy="4879298"/>
          </a:xfrm>
        </p:spPr>
        <p:txBody>
          <a:bodyPr>
            <a:normAutofit/>
          </a:bodyPr>
          <a:lstStyle/>
          <a:p>
            <a:pPr algn="just">
              <a:lnSpc>
                <a:spcPct val="150000"/>
              </a:lnSpc>
              <a:buFont typeface="Wingdings" panose="05000000000000000000" pitchFamily="2" charset="2"/>
              <a:buChar char="Ø"/>
            </a:pPr>
            <a:r>
              <a:rPr lang="en-US" sz="2800" dirty="0"/>
              <a:t>Myrdal maintains that economic development results in a circular causation process leading to rapid development of developed countries while the weaker countries tend to remain behind and poor.</a:t>
            </a:r>
          </a:p>
          <a:p>
            <a:pPr algn="just">
              <a:lnSpc>
                <a:spcPct val="150000"/>
              </a:lnSpc>
              <a:buFont typeface="Wingdings" panose="05000000000000000000" pitchFamily="2" charset="2"/>
              <a:buChar char="Ø"/>
            </a:pPr>
            <a:r>
              <a:rPr lang="en-US" sz="2800" dirty="0"/>
              <a:t>Myrdal believes that international and interregional economic relations in practice involve unequal exchanges in the sense that the weak is always exploited by the strong. He describes the backwash effects of migration, capital movement and trade in the backward regions.</a:t>
            </a:r>
            <a:endParaRPr lang="en-IN" sz="2800" dirty="0"/>
          </a:p>
        </p:txBody>
      </p:sp>
    </p:spTree>
    <p:extLst>
      <p:ext uri="{BB962C8B-B14F-4D97-AF65-F5344CB8AC3E}">
        <p14:creationId xmlns:p14="http://schemas.microsoft.com/office/powerpoint/2010/main" val="314513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3E3F-2F22-6867-C9C3-4192DE2A99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4C5ED8-493F-6201-5E33-A9D97D2E4887}"/>
              </a:ext>
            </a:extLst>
          </p:cNvPr>
          <p:cNvSpPr>
            <a:spLocks noGrp="1"/>
          </p:cNvSpPr>
          <p:nvPr>
            <p:ph idx="1"/>
          </p:nvPr>
        </p:nvSpPr>
        <p:spPr>
          <a:xfrm>
            <a:off x="0" y="2286000"/>
            <a:ext cx="12192000" cy="4572000"/>
          </a:xfrm>
        </p:spPr>
        <p:txBody>
          <a:bodyPr>
            <a:normAutofit/>
          </a:bodyPr>
          <a:lstStyle/>
          <a:p>
            <a:pPr algn="just">
              <a:lnSpc>
                <a:spcPct val="150000"/>
              </a:lnSpc>
              <a:buFont typeface="Wingdings" panose="05000000000000000000" pitchFamily="2" charset="2"/>
              <a:buChar char="Ø"/>
            </a:pPr>
            <a:r>
              <a:rPr lang="en-US" sz="2800" dirty="0"/>
              <a:t>The main cause of backwardness and regional disparities has been the strong backwash effect and weak spread effects.</a:t>
            </a:r>
          </a:p>
          <a:p>
            <a:pPr algn="just">
              <a:lnSpc>
                <a:spcPct val="150000"/>
              </a:lnSpc>
              <a:buFont typeface="Wingdings" panose="05000000000000000000" pitchFamily="2" charset="2"/>
              <a:buChar char="Ø"/>
            </a:pPr>
            <a:r>
              <a:rPr lang="en-US" sz="2800" dirty="0"/>
              <a:t>Developed region is developing at a faster rate at the cost of backward region. income earned by developed region is not reinvested in backward regions but is repatriated to the developed sectors/regions leading to more development in these areas.</a:t>
            </a:r>
            <a:endParaRPr lang="en-IN" sz="2800" dirty="0"/>
          </a:p>
        </p:txBody>
      </p:sp>
    </p:spTree>
    <p:extLst>
      <p:ext uri="{BB962C8B-B14F-4D97-AF65-F5344CB8AC3E}">
        <p14:creationId xmlns:p14="http://schemas.microsoft.com/office/powerpoint/2010/main" val="3241148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C5D5-7681-18E9-F6F9-1F79788B45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A84C5-55DA-40A9-4956-BC42E4643DFF}"/>
              </a:ext>
            </a:extLst>
          </p:cNvPr>
          <p:cNvSpPr>
            <a:spLocks noGrp="1"/>
          </p:cNvSpPr>
          <p:nvPr>
            <p:ph idx="1"/>
          </p:nvPr>
        </p:nvSpPr>
        <p:spPr>
          <a:xfrm>
            <a:off x="0" y="2286000"/>
            <a:ext cx="12192000" cy="4572000"/>
          </a:xfrm>
        </p:spPr>
        <p:txBody>
          <a:bodyPr>
            <a:normAutofit/>
          </a:bodyPr>
          <a:lstStyle/>
          <a:p>
            <a:pPr algn="just">
              <a:lnSpc>
                <a:spcPct val="150000"/>
              </a:lnSpc>
              <a:buFont typeface="Wingdings" panose="05000000000000000000" pitchFamily="2" charset="2"/>
              <a:buChar char="Ø"/>
            </a:pPr>
            <a:r>
              <a:rPr lang="en-US" sz="2800" dirty="0"/>
              <a:t>Spread effect continues to become stronger in developed countries while backward effect continued to become even more spread in backward countries.</a:t>
            </a:r>
          </a:p>
          <a:p>
            <a:pPr>
              <a:lnSpc>
                <a:spcPct val="150000"/>
              </a:lnSpc>
            </a:pPr>
            <a:endParaRPr lang="en-US" sz="2800" dirty="0"/>
          </a:p>
          <a:p>
            <a:pPr algn="just">
              <a:lnSpc>
                <a:spcPct val="150000"/>
              </a:lnSpc>
              <a:buFont typeface="Wingdings" panose="05000000000000000000" pitchFamily="2" charset="2"/>
              <a:buChar char="Ø"/>
            </a:pPr>
            <a:endParaRPr lang="en-IN" sz="2800" dirty="0"/>
          </a:p>
        </p:txBody>
      </p:sp>
    </p:spTree>
    <p:extLst>
      <p:ext uri="{BB962C8B-B14F-4D97-AF65-F5344CB8AC3E}">
        <p14:creationId xmlns:p14="http://schemas.microsoft.com/office/powerpoint/2010/main" val="928860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DE79-093A-4352-C7FE-D4DA4BC6F792}"/>
              </a:ext>
            </a:extLst>
          </p:cNvPr>
          <p:cNvSpPr>
            <a:spLocks noGrp="1"/>
          </p:cNvSpPr>
          <p:nvPr>
            <p:ph type="title"/>
          </p:nvPr>
        </p:nvSpPr>
        <p:spPr>
          <a:xfrm>
            <a:off x="119921" y="585216"/>
            <a:ext cx="11917181" cy="1499616"/>
          </a:xfrm>
        </p:spPr>
        <p:txBody>
          <a:bodyPr/>
          <a:lstStyle/>
          <a:p>
            <a:r>
              <a:rPr lang="en-US" cap="none" dirty="0"/>
              <a:t>Cumulative Causation Theory Of Economic Development</a:t>
            </a:r>
            <a:endParaRPr lang="en-IN" cap="none" dirty="0"/>
          </a:p>
        </p:txBody>
      </p:sp>
      <p:sp>
        <p:nvSpPr>
          <p:cNvPr id="3" name="Content Placeholder 2">
            <a:extLst>
              <a:ext uri="{FF2B5EF4-FFF2-40B4-BE49-F238E27FC236}">
                <a16:creationId xmlns:a16="http://schemas.microsoft.com/office/drawing/2014/main" id="{1CDE4458-D9B0-B033-1798-19E09A147E2C}"/>
              </a:ext>
            </a:extLst>
          </p:cNvPr>
          <p:cNvSpPr>
            <a:spLocks noGrp="1"/>
          </p:cNvSpPr>
          <p:nvPr>
            <p:ph idx="1"/>
          </p:nvPr>
        </p:nvSpPr>
        <p:spPr>
          <a:xfrm>
            <a:off x="0" y="2286000"/>
            <a:ext cx="12192000" cy="4572000"/>
          </a:xfrm>
        </p:spPr>
        <p:txBody>
          <a:bodyPr>
            <a:normAutofit/>
          </a:bodyPr>
          <a:lstStyle/>
          <a:p>
            <a:pPr algn="just">
              <a:lnSpc>
                <a:spcPct val="150000"/>
              </a:lnSpc>
              <a:buFont typeface="Wingdings" panose="05000000000000000000" pitchFamily="2" charset="2"/>
              <a:buChar char="Ø"/>
            </a:pPr>
            <a:r>
              <a:rPr lang="en-US" sz="2800" dirty="0"/>
              <a:t>The cumulative causation action has been built upon spread effect and backwash effects. </a:t>
            </a:r>
          </a:p>
          <a:p>
            <a:pPr algn="just">
              <a:lnSpc>
                <a:spcPct val="150000"/>
              </a:lnSpc>
              <a:buFont typeface="Wingdings" panose="05000000000000000000" pitchFamily="2" charset="2"/>
              <a:buChar char="Ø"/>
            </a:pPr>
            <a:r>
              <a:rPr lang="en-US" sz="2800" dirty="0"/>
              <a:t>The theory emphasizes that “poverty is further perpetuated by poverty” (</a:t>
            </a:r>
            <a:r>
              <a:rPr lang="en-US" sz="2800" dirty="0" err="1"/>
              <a:t>bwe</a:t>
            </a:r>
            <a:r>
              <a:rPr lang="en-US" sz="2800" dirty="0"/>
              <a:t> &gt; </a:t>
            </a:r>
            <a:r>
              <a:rPr lang="en-US" sz="2800" dirty="0" err="1"/>
              <a:t>spe</a:t>
            </a:r>
            <a:r>
              <a:rPr lang="en-US" sz="2800" dirty="0"/>
              <a:t>) and “affluence is further promoted by affluence” (</a:t>
            </a:r>
            <a:r>
              <a:rPr lang="en-US" sz="2800" dirty="0" err="1"/>
              <a:t>spe</a:t>
            </a:r>
            <a:r>
              <a:rPr lang="en-US" sz="2800" dirty="0"/>
              <a:t>&gt;</a:t>
            </a:r>
            <a:r>
              <a:rPr lang="en-US" sz="2800" dirty="0" err="1"/>
              <a:t>bwe</a:t>
            </a:r>
            <a:r>
              <a:rPr lang="en-US" sz="2800" dirty="0"/>
              <a:t>). in </a:t>
            </a:r>
            <a:r>
              <a:rPr lang="en-US" sz="2800" dirty="0" err="1"/>
              <a:t>backwaed</a:t>
            </a:r>
            <a:r>
              <a:rPr lang="en-US" sz="2800" dirty="0"/>
              <a:t> regions problem creates </a:t>
            </a:r>
            <a:r>
              <a:rPr lang="en-US" sz="2800" dirty="0" err="1"/>
              <a:t>moreproblems</a:t>
            </a:r>
            <a:r>
              <a:rPr lang="en-US" sz="2800" dirty="0"/>
              <a:t>. in developed regions </a:t>
            </a:r>
            <a:r>
              <a:rPr lang="en-US" sz="2800" dirty="0" err="1"/>
              <a:t>autosolutions</a:t>
            </a:r>
            <a:r>
              <a:rPr lang="en-US" sz="2800" dirty="0"/>
              <a:t> solve all problems</a:t>
            </a:r>
            <a:endParaRPr lang="en-IN" sz="2800" dirty="0"/>
          </a:p>
        </p:txBody>
      </p:sp>
    </p:spTree>
    <p:extLst>
      <p:ext uri="{BB962C8B-B14F-4D97-AF65-F5344CB8AC3E}">
        <p14:creationId xmlns:p14="http://schemas.microsoft.com/office/powerpoint/2010/main" val="2616969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5114-F452-E176-B4E2-4C03B2DA8D9E}"/>
              </a:ext>
            </a:extLst>
          </p:cNvPr>
          <p:cNvSpPr>
            <a:spLocks noGrp="1"/>
          </p:cNvSpPr>
          <p:nvPr>
            <p:ph type="title"/>
          </p:nvPr>
        </p:nvSpPr>
        <p:spPr>
          <a:xfrm>
            <a:off x="0" y="224852"/>
            <a:ext cx="12192000" cy="1859980"/>
          </a:xfrm>
        </p:spPr>
        <p:txBody>
          <a:bodyPr/>
          <a:lstStyle/>
          <a:p>
            <a:endParaRPr lang="en-IN" dirty="0"/>
          </a:p>
        </p:txBody>
      </p:sp>
      <p:sp>
        <p:nvSpPr>
          <p:cNvPr id="3" name="Content Placeholder 2">
            <a:extLst>
              <a:ext uri="{FF2B5EF4-FFF2-40B4-BE49-F238E27FC236}">
                <a16:creationId xmlns:a16="http://schemas.microsoft.com/office/drawing/2014/main" id="{83431C34-1F11-3444-E1BE-079EB1998752}"/>
              </a:ext>
            </a:extLst>
          </p:cNvPr>
          <p:cNvSpPr>
            <a:spLocks noGrp="1"/>
          </p:cNvSpPr>
          <p:nvPr>
            <p:ph idx="1"/>
          </p:nvPr>
        </p:nvSpPr>
        <p:spPr>
          <a:xfrm>
            <a:off x="0" y="2286000"/>
            <a:ext cx="12192000" cy="4572000"/>
          </a:xfrm>
        </p:spPr>
        <p:txBody>
          <a:bodyPr/>
          <a:lstStyle/>
          <a:p>
            <a:pPr>
              <a:lnSpc>
                <a:spcPct val="150000"/>
              </a:lnSpc>
              <a:buFont typeface="Wingdings" panose="05000000000000000000" pitchFamily="2" charset="2"/>
              <a:buChar char="Ø"/>
            </a:pPr>
            <a:r>
              <a:rPr lang="en-US" dirty="0"/>
              <a:t>Under such </a:t>
            </a:r>
            <a:r>
              <a:rPr lang="en-US" dirty="0" err="1"/>
              <a:t>situatons</a:t>
            </a:r>
            <a:r>
              <a:rPr lang="en-US" dirty="0"/>
              <a:t> cause becomes its own effect. </a:t>
            </a:r>
          </a:p>
          <a:p>
            <a:pPr marL="0" indent="0">
              <a:lnSpc>
                <a:spcPct val="150000"/>
              </a:lnSpc>
              <a:buNone/>
            </a:pPr>
            <a:r>
              <a:rPr lang="en-US" dirty="0"/>
              <a:t>                             backwardness →                                     backwardness </a:t>
            </a:r>
          </a:p>
          <a:p>
            <a:pPr marL="0" indent="0">
              <a:lnSpc>
                <a:spcPct val="150000"/>
              </a:lnSpc>
              <a:buNone/>
            </a:pPr>
            <a:r>
              <a:rPr lang="en-US" dirty="0"/>
              <a:t>	                      ↓                                                                  ↓                       </a:t>
            </a:r>
          </a:p>
          <a:p>
            <a:pPr marL="0" indent="0">
              <a:lnSpc>
                <a:spcPct val="150000"/>
              </a:lnSpc>
              <a:buNone/>
            </a:pPr>
            <a:r>
              <a:rPr lang="en-US" dirty="0"/>
              <a:t>                               reason                                                           effect</a:t>
            </a:r>
            <a:endParaRPr lang="en-IN" dirty="0"/>
          </a:p>
        </p:txBody>
      </p:sp>
    </p:spTree>
    <p:extLst>
      <p:ext uri="{BB962C8B-B14F-4D97-AF65-F5344CB8AC3E}">
        <p14:creationId xmlns:p14="http://schemas.microsoft.com/office/powerpoint/2010/main" val="243976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4DB9-D56F-34BD-5F29-D774B0B65A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1D3E1-D235-14A9-306C-A8BA17F3FAC4}"/>
              </a:ext>
            </a:extLst>
          </p:cNvPr>
          <p:cNvSpPr>
            <a:spLocks noGrp="1"/>
          </p:cNvSpPr>
          <p:nvPr>
            <p:ph idx="1"/>
          </p:nvPr>
        </p:nvSpPr>
        <p:spPr>
          <a:xfrm>
            <a:off x="0" y="2084832"/>
            <a:ext cx="12192000" cy="4660742"/>
          </a:xfrm>
        </p:spPr>
        <p:txBody>
          <a:bodyPr>
            <a:normAutofit/>
          </a:bodyPr>
          <a:lstStyle/>
          <a:p>
            <a:pPr algn="just">
              <a:lnSpc>
                <a:spcPct val="150000"/>
              </a:lnSpc>
              <a:buFont typeface="Wingdings" panose="05000000000000000000" pitchFamily="2" charset="2"/>
              <a:buChar char="Ø"/>
            </a:pPr>
            <a:r>
              <a:rPr lang="en-US" sz="2800" dirty="0"/>
              <a:t>Myrdal contention is that the free play of market forces and operation of profit motive in the capitalist system normally tends to increase inequalities between regions rather than </a:t>
            </a:r>
            <a:r>
              <a:rPr lang="en-US" sz="2800"/>
              <a:t>decrease.</a:t>
            </a:r>
          </a:p>
          <a:p>
            <a:pPr marL="0" indent="0" algn="just">
              <a:lnSpc>
                <a:spcPct val="150000"/>
              </a:lnSpc>
              <a:buNone/>
            </a:pPr>
            <a:endParaRPr lang="en-US" sz="2800" dirty="0"/>
          </a:p>
          <a:p>
            <a:pPr algn="just">
              <a:lnSpc>
                <a:spcPct val="150000"/>
              </a:lnSpc>
              <a:buFont typeface="Wingdings" panose="05000000000000000000" pitchFamily="2" charset="2"/>
              <a:buChar char="Ø"/>
            </a:pPr>
            <a:r>
              <a:rPr lang="en-US" sz="2800" dirty="0"/>
              <a:t>When backwash effect dominates divergence will develop; periphery will remain weak, only </a:t>
            </a:r>
            <a:r>
              <a:rPr lang="en-US" sz="2800" dirty="0" err="1"/>
              <a:t>centre</a:t>
            </a:r>
            <a:r>
              <a:rPr lang="en-US" sz="2800" dirty="0"/>
              <a:t> will develop and dualism in growth is promoted.</a:t>
            </a:r>
            <a:endParaRPr lang="en-IN" sz="2800" dirty="0"/>
          </a:p>
        </p:txBody>
      </p:sp>
    </p:spTree>
    <p:extLst>
      <p:ext uri="{BB962C8B-B14F-4D97-AF65-F5344CB8AC3E}">
        <p14:creationId xmlns:p14="http://schemas.microsoft.com/office/powerpoint/2010/main" val="308359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CC49-0C87-33AF-15A7-3A7DB6C7ED61}"/>
              </a:ext>
            </a:extLst>
          </p:cNvPr>
          <p:cNvSpPr>
            <a:spLocks noGrp="1"/>
          </p:cNvSpPr>
          <p:nvPr>
            <p:ph type="title"/>
          </p:nvPr>
        </p:nvSpPr>
        <p:spPr/>
        <p:txBody>
          <a:bodyPr/>
          <a:lstStyle/>
          <a:p>
            <a:pPr algn="l"/>
            <a:r>
              <a:rPr lang="en-IN" dirty="0"/>
              <a:t>Cont..</a:t>
            </a:r>
          </a:p>
        </p:txBody>
      </p:sp>
      <p:sp>
        <p:nvSpPr>
          <p:cNvPr id="3" name="Content Placeholder 2">
            <a:extLst>
              <a:ext uri="{FF2B5EF4-FFF2-40B4-BE49-F238E27FC236}">
                <a16:creationId xmlns:a16="http://schemas.microsoft.com/office/drawing/2014/main" id="{45D8467E-0116-AB56-C95F-A4912517F2A9}"/>
              </a:ext>
            </a:extLst>
          </p:cNvPr>
          <p:cNvSpPr>
            <a:spLocks noGrp="1"/>
          </p:cNvSpPr>
          <p:nvPr>
            <p:ph idx="1"/>
          </p:nvPr>
        </p:nvSpPr>
        <p:spPr>
          <a:xfrm>
            <a:off x="839448" y="2023672"/>
            <a:ext cx="10538085" cy="4182256"/>
          </a:xfrm>
        </p:spPr>
        <p:txBody>
          <a:bodyPr>
            <a:normAutofit/>
          </a:bodyPr>
          <a:lstStyle/>
          <a:p>
            <a:pPr algn="just">
              <a:lnSpc>
                <a:spcPct val="150000"/>
              </a:lnSpc>
            </a:pPr>
            <a:r>
              <a:rPr lang="en-US" sz="2800" b="0" i="0" dirty="0">
                <a:solidFill>
                  <a:srgbClr val="424142"/>
                </a:solidFill>
                <a:effectLst/>
                <a:latin typeface="Georgia" panose="02040502050405020303" pitchFamily="18" charset="0"/>
              </a:rPr>
              <a:t>Exposure to interna­tional trade can have an impact on how fast a country’s economy can grow and how fast its production facilities are growing over time.</a:t>
            </a:r>
          </a:p>
          <a:p>
            <a:pPr algn="just">
              <a:lnSpc>
                <a:spcPct val="150000"/>
              </a:lnSpc>
            </a:pPr>
            <a:r>
              <a:rPr lang="en-US" sz="2800" dirty="0">
                <a:solidFill>
                  <a:srgbClr val="424142"/>
                </a:solidFill>
                <a:latin typeface="Georgia" panose="02040502050405020303" pitchFamily="18" charset="0"/>
              </a:rPr>
              <a:t>That’s why t</a:t>
            </a:r>
            <a:r>
              <a:rPr lang="en-US" sz="2800" b="0" i="0" dirty="0">
                <a:solidFill>
                  <a:srgbClr val="424142"/>
                </a:solidFill>
                <a:effectLst/>
                <a:latin typeface="Georgia" panose="02040502050405020303" pitchFamily="18" charset="0"/>
              </a:rPr>
              <a:t>he classicists advocated for international trade </a:t>
            </a:r>
            <a:r>
              <a:rPr lang="en-US" sz="2800" dirty="0">
                <a:solidFill>
                  <a:srgbClr val="424142"/>
                </a:solidFill>
                <a:latin typeface="Georgia" panose="02040502050405020303" pitchFamily="18" charset="0"/>
              </a:rPr>
              <a:t>even though </a:t>
            </a:r>
            <a:r>
              <a:rPr lang="en-US" sz="2800" b="0" i="0" dirty="0">
                <a:solidFill>
                  <a:srgbClr val="424142"/>
                </a:solidFill>
                <a:effectLst/>
                <a:latin typeface="Georgia" panose="02040502050405020303" pitchFamily="18" charset="0"/>
              </a:rPr>
              <a:t>with the doctrine of laissez-faire. </a:t>
            </a:r>
            <a:endParaRPr lang="en-IN" sz="2800" dirty="0"/>
          </a:p>
        </p:txBody>
      </p:sp>
    </p:spTree>
    <p:extLst>
      <p:ext uri="{BB962C8B-B14F-4D97-AF65-F5344CB8AC3E}">
        <p14:creationId xmlns:p14="http://schemas.microsoft.com/office/powerpoint/2010/main" val="1339664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82F0-323E-8A30-6FFF-AC162AFEF0A6}"/>
              </a:ext>
            </a:extLst>
          </p:cNvPr>
          <p:cNvSpPr>
            <a:spLocks noGrp="1"/>
          </p:cNvSpPr>
          <p:nvPr>
            <p:ph type="title"/>
          </p:nvPr>
        </p:nvSpPr>
        <p:spPr>
          <a:xfrm>
            <a:off x="119921" y="585216"/>
            <a:ext cx="11872210" cy="1499616"/>
          </a:xfrm>
        </p:spPr>
        <p:txBody>
          <a:bodyPr/>
          <a:lstStyle/>
          <a:p>
            <a:r>
              <a:rPr lang="en-IN" dirty="0"/>
              <a:t>G</a:t>
            </a:r>
            <a:r>
              <a:rPr lang="en-IN" cap="none" dirty="0"/>
              <a:t>overnment</a:t>
            </a:r>
            <a:r>
              <a:rPr lang="en-IN" dirty="0"/>
              <a:t> I</a:t>
            </a:r>
            <a:r>
              <a:rPr lang="en-IN" cap="none" dirty="0"/>
              <a:t>ntervention</a:t>
            </a:r>
            <a:endParaRPr lang="en-IN" dirty="0"/>
          </a:p>
        </p:txBody>
      </p:sp>
      <p:sp>
        <p:nvSpPr>
          <p:cNvPr id="3" name="Content Placeholder 2">
            <a:extLst>
              <a:ext uri="{FF2B5EF4-FFF2-40B4-BE49-F238E27FC236}">
                <a16:creationId xmlns:a16="http://schemas.microsoft.com/office/drawing/2014/main" id="{7E618C06-D928-0883-39B2-DEE7FB27C70C}"/>
              </a:ext>
            </a:extLst>
          </p:cNvPr>
          <p:cNvSpPr>
            <a:spLocks noGrp="1"/>
          </p:cNvSpPr>
          <p:nvPr>
            <p:ph idx="1"/>
          </p:nvPr>
        </p:nvSpPr>
        <p:spPr>
          <a:xfrm>
            <a:off x="0" y="1858780"/>
            <a:ext cx="11992131" cy="4886794"/>
          </a:xfrm>
        </p:spPr>
        <p:txBody>
          <a:bodyPr>
            <a:normAutofit/>
          </a:bodyPr>
          <a:lstStyle/>
          <a:p>
            <a:pPr algn="just">
              <a:lnSpc>
                <a:spcPct val="150000"/>
              </a:lnSpc>
              <a:buFont typeface="Wingdings" panose="05000000000000000000" pitchFamily="2" charset="2"/>
              <a:buChar char="Ø"/>
            </a:pPr>
            <a:r>
              <a:rPr lang="en-IN" sz="2800" dirty="0">
                <a:latin typeface="LiberationSerif"/>
              </a:rPr>
              <a:t>Myrdal has advocated for Government intervention in the economic activities to reduce the inequalities prevailing in the economy because of various factors. </a:t>
            </a:r>
          </a:p>
          <a:p>
            <a:pPr algn="just">
              <a:lnSpc>
                <a:spcPct val="150000"/>
              </a:lnSpc>
              <a:buFont typeface="Wingdings" panose="05000000000000000000" pitchFamily="2" charset="2"/>
              <a:buChar char="Ø"/>
            </a:pPr>
            <a:r>
              <a:rPr lang="en-IN" sz="2800" b="0" i="0" u="none" strike="noStrike" baseline="0" dirty="0">
                <a:latin typeface="LiberationSerif"/>
              </a:rPr>
              <a:t>That’s why </a:t>
            </a:r>
            <a:r>
              <a:rPr lang="en-IN" sz="2800" dirty="0">
                <a:latin typeface="LiberationSerif"/>
              </a:rPr>
              <a:t>t</a:t>
            </a:r>
            <a:r>
              <a:rPr lang="en-IN" sz="2800" b="0" i="0" u="none" strike="noStrike" baseline="0" dirty="0">
                <a:latin typeface="LiberationSerif"/>
              </a:rPr>
              <a:t>he governments of underdeveloped</a:t>
            </a:r>
            <a:r>
              <a:rPr lang="en-US" sz="2800" b="0" i="0" u="none" strike="noStrike" baseline="0" dirty="0">
                <a:latin typeface="LiberationSerif"/>
              </a:rPr>
              <a:t>countries should have to adopt egalitarian policies to weaken the backwash effects and strengthen the spread effects in order to bridge regional inequalities and to strengthen the foundations for continuous </a:t>
            </a:r>
            <a:r>
              <a:rPr lang="en-IN" sz="2800" b="0" i="0" u="none" strike="noStrike" baseline="0" dirty="0">
                <a:latin typeface="LiberationSerif"/>
              </a:rPr>
              <a:t>economic progress.</a:t>
            </a:r>
            <a:endParaRPr lang="en-IN" sz="2800" dirty="0"/>
          </a:p>
        </p:txBody>
      </p:sp>
    </p:spTree>
    <p:extLst>
      <p:ext uri="{BB962C8B-B14F-4D97-AF65-F5344CB8AC3E}">
        <p14:creationId xmlns:p14="http://schemas.microsoft.com/office/powerpoint/2010/main" val="4060146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3D37-42FD-E5D9-C6D7-B6E1AA426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DB8AD1-313C-596F-8BDF-1E3DE134A4DD}"/>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In the words of Myrdal, “A higher level of development will strengthen the spread effects and tend to hamper the drift towards regional, inequalities; this will sustain , economic development, and at the same time, create more favourable conditions for policies directed at decreasing </a:t>
            </a:r>
            <a:r>
              <a:rPr lang="en-IN" sz="2800" b="0" i="0" u="none" strike="noStrike" baseline="0" dirty="0">
                <a:latin typeface="LiberationSerif"/>
              </a:rPr>
              <a:t>regional inequalities still further.</a:t>
            </a:r>
            <a:endParaRPr lang="en-IN" sz="2800" dirty="0"/>
          </a:p>
        </p:txBody>
      </p:sp>
    </p:spTree>
    <p:extLst>
      <p:ext uri="{BB962C8B-B14F-4D97-AF65-F5344CB8AC3E}">
        <p14:creationId xmlns:p14="http://schemas.microsoft.com/office/powerpoint/2010/main" val="2943057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2B4E-A550-E774-CA0D-DA5BE7AAF18E}"/>
              </a:ext>
            </a:extLst>
          </p:cNvPr>
          <p:cNvSpPr>
            <a:spLocks noGrp="1"/>
          </p:cNvSpPr>
          <p:nvPr>
            <p:ph type="title"/>
          </p:nvPr>
        </p:nvSpPr>
        <p:spPr>
          <a:xfrm>
            <a:off x="0" y="585216"/>
            <a:ext cx="12192000" cy="1499616"/>
          </a:xfrm>
        </p:spPr>
        <p:txBody>
          <a:bodyPr/>
          <a:lstStyle/>
          <a:p>
            <a:r>
              <a:rPr lang="en-IN" dirty="0"/>
              <a:t>World Trade Organisation(WTO)</a:t>
            </a:r>
          </a:p>
        </p:txBody>
      </p:sp>
      <p:sp>
        <p:nvSpPr>
          <p:cNvPr id="3" name="Content Placeholder 2">
            <a:extLst>
              <a:ext uri="{FF2B5EF4-FFF2-40B4-BE49-F238E27FC236}">
                <a16:creationId xmlns:a16="http://schemas.microsoft.com/office/drawing/2014/main" id="{6A8FBA21-942F-ED62-41F9-1C757D4F3F91}"/>
              </a:ext>
            </a:extLst>
          </p:cNvPr>
          <p:cNvSpPr>
            <a:spLocks noGrp="1"/>
          </p:cNvSpPr>
          <p:nvPr>
            <p:ph idx="1"/>
          </p:nvPr>
        </p:nvSpPr>
        <p:spPr>
          <a:xfrm>
            <a:off x="0" y="1843790"/>
            <a:ext cx="12192000" cy="5014210"/>
          </a:xfrm>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The WTO is the successor to the GATT. The GATT was a forum where the member countries met from time to time to discuss and solve world trade problems. But the WTO is a properly established permanent </a:t>
            </a:r>
            <a:r>
              <a:rPr lang="en-IN" sz="2800" b="0" i="0" u="none" strike="noStrike" baseline="0" dirty="0">
                <a:latin typeface="LiberationSerif"/>
              </a:rPr>
              <a:t>world trade organisation. </a:t>
            </a:r>
            <a:endParaRPr lang="en-IN" sz="2800" dirty="0"/>
          </a:p>
        </p:txBody>
      </p:sp>
    </p:spTree>
    <p:extLst>
      <p:ext uri="{BB962C8B-B14F-4D97-AF65-F5344CB8AC3E}">
        <p14:creationId xmlns:p14="http://schemas.microsoft.com/office/powerpoint/2010/main" val="1492473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AA3D-4236-5D0C-C87C-6196D0F84524}"/>
              </a:ext>
            </a:extLst>
          </p:cNvPr>
          <p:cNvSpPr>
            <a:spLocks noGrp="1"/>
          </p:cNvSpPr>
          <p:nvPr>
            <p:ph type="title"/>
          </p:nvPr>
        </p:nvSpPr>
        <p:spPr>
          <a:xfrm>
            <a:off x="0" y="473689"/>
            <a:ext cx="12191999" cy="1499616"/>
          </a:xfrm>
        </p:spPr>
        <p:txBody>
          <a:bodyPr/>
          <a:lstStyle/>
          <a:p>
            <a:r>
              <a:rPr lang="en-IN" dirty="0"/>
              <a:t>O</a:t>
            </a:r>
            <a:r>
              <a:rPr lang="en-IN" cap="none" dirty="0"/>
              <a:t>bjectives of </a:t>
            </a:r>
            <a:r>
              <a:rPr lang="en-IN" dirty="0"/>
              <a:t>WTO</a:t>
            </a:r>
          </a:p>
        </p:txBody>
      </p:sp>
      <p:sp>
        <p:nvSpPr>
          <p:cNvPr id="3" name="Content Placeholder 2">
            <a:extLst>
              <a:ext uri="{FF2B5EF4-FFF2-40B4-BE49-F238E27FC236}">
                <a16:creationId xmlns:a16="http://schemas.microsoft.com/office/drawing/2014/main" id="{144FB571-D615-3586-188E-CD4E95E24E75}"/>
              </a:ext>
            </a:extLst>
          </p:cNvPr>
          <p:cNvSpPr>
            <a:spLocks noGrp="1"/>
          </p:cNvSpPr>
          <p:nvPr>
            <p:ph idx="1"/>
          </p:nvPr>
        </p:nvSpPr>
        <p:spPr>
          <a:xfrm>
            <a:off x="0" y="2286000"/>
            <a:ext cx="12191999" cy="4572000"/>
          </a:xfrm>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Its relations in the field of trade and economic </a:t>
            </a:r>
            <a:r>
              <a:rPr lang="en-US" sz="2800" b="0" i="0" u="none" strike="noStrike" baseline="0" dirty="0" err="1">
                <a:latin typeface="LiberationSerif"/>
              </a:rPr>
              <a:t>endeavour</a:t>
            </a:r>
            <a:r>
              <a:rPr lang="en-US" sz="2800" b="0" i="0" u="none" strike="noStrike" baseline="0" dirty="0">
                <a:latin typeface="LiberationSerif"/>
              </a:rPr>
              <a:t> shall be conducted with a view to raising standards of living, ensuring full employment and large and steadily growing volume of real income and effective demand, and expanding the production and trade in goods and services.</a:t>
            </a:r>
            <a:endParaRPr lang="en-IN" sz="2800" dirty="0"/>
          </a:p>
        </p:txBody>
      </p:sp>
    </p:spTree>
    <p:extLst>
      <p:ext uri="{BB962C8B-B14F-4D97-AF65-F5344CB8AC3E}">
        <p14:creationId xmlns:p14="http://schemas.microsoft.com/office/powerpoint/2010/main" val="355597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8C02-BFED-1BF6-2242-8EE11484F4BD}"/>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73BC2B3C-D799-E61D-D3E5-CEC61DDC3A1B}"/>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To allow for the optimal use of the world’s resources in accordance with the objectives of sustainable development, seeking both (</a:t>
            </a:r>
            <a:r>
              <a:rPr lang="en-US" sz="2800" b="0" i="1" u="none" strike="noStrike" baseline="0" dirty="0">
                <a:latin typeface="LiberationSerif-Italic"/>
              </a:rPr>
              <a:t>a</a:t>
            </a:r>
            <a:r>
              <a:rPr lang="en-US" sz="2800" b="0" i="0" u="none" strike="noStrike" baseline="0" dirty="0">
                <a:latin typeface="LiberationSerif"/>
              </a:rPr>
              <a:t>) to protect and preserve the environment, and (</a:t>
            </a:r>
            <a:r>
              <a:rPr lang="en-US" sz="2800" b="0" i="1" u="none" strike="noStrike" baseline="0" dirty="0">
                <a:latin typeface="LiberationSerif-Italic"/>
              </a:rPr>
              <a:t>b</a:t>
            </a:r>
            <a:r>
              <a:rPr lang="en-US" sz="2800" b="0" i="0" u="none" strike="noStrike" baseline="0" dirty="0">
                <a:latin typeface="LiberationSerif"/>
              </a:rPr>
              <a:t>) to enhance the means for doing so in a manner consistent with respective needs and concerns at different levels of </a:t>
            </a:r>
            <a:r>
              <a:rPr lang="en-IN" sz="2800" b="0" i="0" u="none" strike="noStrike" baseline="0" dirty="0">
                <a:latin typeface="LiberationSerif"/>
              </a:rPr>
              <a:t>economic development.</a:t>
            </a:r>
            <a:endParaRPr lang="en-IN" sz="2800" dirty="0"/>
          </a:p>
        </p:txBody>
      </p:sp>
    </p:spTree>
    <p:extLst>
      <p:ext uri="{BB962C8B-B14F-4D97-AF65-F5344CB8AC3E}">
        <p14:creationId xmlns:p14="http://schemas.microsoft.com/office/powerpoint/2010/main" val="386251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783F-8A1B-AA5F-3D82-D0ABA7762CF0}"/>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2B617B6F-2200-E289-DB02-F9C51E222F84}"/>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To make positive efforts designed to ensure that developing countries, especially the least developed among them, secure a share in the growth in international trade commensurate with the needs of their </a:t>
            </a:r>
            <a:r>
              <a:rPr lang="en-IN" sz="2800" b="0" i="0" u="none" strike="noStrike" baseline="0" dirty="0">
                <a:latin typeface="LiberationSerif"/>
              </a:rPr>
              <a:t>economic development.</a:t>
            </a:r>
            <a:endParaRPr lang="en-IN" sz="2800" dirty="0"/>
          </a:p>
        </p:txBody>
      </p:sp>
    </p:spTree>
    <p:extLst>
      <p:ext uri="{BB962C8B-B14F-4D97-AF65-F5344CB8AC3E}">
        <p14:creationId xmlns:p14="http://schemas.microsoft.com/office/powerpoint/2010/main" val="620157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E41-4F32-B56E-4D9D-357E3D7EC0A9}"/>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91D7685-8195-871E-6D8A-120F9CCA9734}"/>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800" b="0" i="0" u="none" strike="noStrike" baseline="0" dirty="0">
                <a:latin typeface="LiberationSerif"/>
              </a:rPr>
              <a:t>To achieve these objectives by entering into reciprocal and mutually advantageous arrangements directed towards substantial reduction of tariffs and other barriers to trade and the elimination of  discriminatory treatment in international trade relations.</a:t>
            </a:r>
            <a:endParaRPr lang="en-IN" sz="2800" dirty="0"/>
          </a:p>
        </p:txBody>
      </p:sp>
    </p:spTree>
    <p:extLst>
      <p:ext uri="{BB962C8B-B14F-4D97-AF65-F5344CB8AC3E}">
        <p14:creationId xmlns:p14="http://schemas.microsoft.com/office/powerpoint/2010/main" val="2672913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A5BD-E600-79D3-9331-4AB1EA7145B3}"/>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C2E4C1F7-0E63-D026-5959-334BBFEEAF94}"/>
              </a:ext>
            </a:extLst>
          </p:cNvPr>
          <p:cNvSpPr>
            <a:spLocks noGrp="1"/>
          </p:cNvSpPr>
          <p:nvPr>
            <p:ph idx="1"/>
          </p:nvPr>
        </p:nvSpPr>
        <p:spPr/>
        <p:txBody>
          <a:bodyPr>
            <a:normAutofit lnSpcReduction="10000"/>
          </a:bodyPr>
          <a:lstStyle/>
          <a:p>
            <a:pPr algn="just">
              <a:lnSpc>
                <a:spcPct val="150000"/>
              </a:lnSpc>
              <a:buFont typeface="Wingdings" panose="05000000000000000000" pitchFamily="2" charset="2"/>
              <a:buChar char="Ø"/>
            </a:pPr>
            <a:r>
              <a:rPr lang="en-US" sz="2800" b="0" i="0" u="none" strike="noStrike" baseline="0" dirty="0">
                <a:latin typeface="LiberationSerif"/>
              </a:rPr>
              <a:t>To develop an integrated, more viable and durable multilateral trading system encompassing the GATT, the results of past </a:t>
            </a:r>
            <a:r>
              <a:rPr lang="en-US" sz="2800" b="0" i="0" u="none" strike="noStrike" baseline="0" dirty="0" err="1">
                <a:latin typeface="LiberationSerif"/>
              </a:rPr>
              <a:t>liberalisation</a:t>
            </a:r>
            <a:r>
              <a:rPr lang="en-US" sz="2800" b="0" i="0" u="none" strike="noStrike" baseline="0" dirty="0">
                <a:latin typeface="LiberationSerif"/>
              </a:rPr>
              <a:t> efforts, and all the results of the Uruguay Round of multilateral </a:t>
            </a:r>
            <a:r>
              <a:rPr lang="en-IN" sz="2800" b="0" i="0" u="none" strike="noStrike" baseline="0" dirty="0">
                <a:latin typeface="LiberationSerif"/>
              </a:rPr>
              <a:t>trade </a:t>
            </a:r>
            <a:r>
              <a:rPr lang="en-IN" sz="2800" b="0" i="0" u="none" strike="noStrike" baseline="0">
                <a:latin typeface="LiberationSerif"/>
              </a:rPr>
              <a:t>negotiations.</a:t>
            </a:r>
          </a:p>
          <a:p>
            <a:pPr algn="just">
              <a:lnSpc>
                <a:spcPct val="150000"/>
              </a:lnSpc>
              <a:buFont typeface="Wingdings" panose="05000000000000000000" pitchFamily="2" charset="2"/>
              <a:buChar char="Ø"/>
            </a:pPr>
            <a:r>
              <a:rPr lang="en-US" sz="2800" b="0" i="0" u="none" strike="noStrike" baseline="0">
                <a:latin typeface="LiberationSerif"/>
              </a:rPr>
              <a:t>To </a:t>
            </a:r>
            <a:r>
              <a:rPr lang="en-US" sz="2800" b="0" i="0" u="none" strike="noStrike" baseline="0" dirty="0">
                <a:latin typeface="LiberationSerif"/>
              </a:rPr>
              <a:t>ensure linkages between trade policies, environmental policies and sustainable development</a:t>
            </a:r>
            <a:endParaRPr lang="en-IN" sz="2800" dirty="0"/>
          </a:p>
        </p:txBody>
      </p:sp>
    </p:spTree>
    <p:extLst>
      <p:ext uri="{BB962C8B-B14F-4D97-AF65-F5344CB8AC3E}">
        <p14:creationId xmlns:p14="http://schemas.microsoft.com/office/powerpoint/2010/main" val="1164457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7F65-7F04-5440-EEE7-6A3600087604}"/>
              </a:ext>
            </a:extLst>
          </p:cNvPr>
          <p:cNvSpPr>
            <a:spLocks noGrp="1"/>
          </p:cNvSpPr>
          <p:nvPr>
            <p:ph type="title"/>
          </p:nvPr>
        </p:nvSpPr>
        <p:spPr>
          <a:xfrm>
            <a:off x="314793" y="585216"/>
            <a:ext cx="11557417" cy="1499616"/>
          </a:xfrm>
        </p:spPr>
        <p:txBody>
          <a:bodyPr/>
          <a:lstStyle/>
          <a:p>
            <a:r>
              <a:rPr lang="en-US" dirty="0"/>
              <a:t>S</a:t>
            </a:r>
            <a:r>
              <a:rPr lang="en-US" cap="none" dirty="0"/>
              <a:t>cope of </a:t>
            </a:r>
            <a:r>
              <a:rPr lang="en-US" dirty="0"/>
              <a:t>WTO</a:t>
            </a:r>
            <a:endParaRPr lang="en-IN" dirty="0"/>
          </a:p>
        </p:txBody>
      </p:sp>
      <p:sp>
        <p:nvSpPr>
          <p:cNvPr id="3" name="Content Placeholder 2">
            <a:extLst>
              <a:ext uri="{FF2B5EF4-FFF2-40B4-BE49-F238E27FC236}">
                <a16:creationId xmlns:a16="http://schemas.microsoft.com/office/drawing/2014/main" id="{1CF5A9C2-A78E-6ECE-6AFF-87C0A863A1BE}"/>
              </a:ext>
            </a:extLst>
          </p:cNvPr>
          <p:cNvSpPr>
            <a:spLocks noGrp="1"/>
          </p:cNvSpPr>
          <p:nvPr>
            <p:ph idx="1"/>
          </p:nvPr>
        </p:nvSpPr>
        <p:spPr>
          <a:xfrm>
            <a:off x="0" y="2203554"/>
            <a:ext cx="12192000" cy="4654446"/>
          </a:xfrm>
        </p:spPr>
        <p:txBody>
          <a:bodyPr/>
          <a:lstStyle/>
          <a:p>
            <a:pPr algn="just">
              <a:buFont typeface="Wingdings" panose="05000000000000000000" pitchFamily="2" charset="2"/>
              <a:buChar char="Ø"/>
            </a:pPr>
            <a:r>
              <a:rPr lang="en-US" dirty="0"/>
              <a:t>WTO covers trade in all service sectors and the supply of service in all forms.</a:t>
            </a:r>
          </a:p>
          <a:p>
            <a:pPr algn="just">
              <a:buFont typeface="Wingdings" panose="05000000000000000000" pitchFamily="2" charset="2"/>
              <a:buChar char="Ø"/>
            </a:pPr>
            <a:r>
              <a:rPr lang="en-US" dirty="0"/>
              <a:t>Agriculture</a:t>
            </a:r>
          </a:p>
          <a:p>
            <a:pPr algn="just">
              <a:buFont typeface="Wingdings" panose="05000000000000000000" pitchFamily="2" charset="2"/>
              <a:buChar char="Ø"/>
            </a:pPr>
            <a:r>
              <a:rPr lang="en-US" dirty="0"/>
              <a:t>Other areas having implication for the production process of good</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1804750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0316-7937-358B-6734-B5E9185CF4C5}"/>
              </a:ext>
            </a:extLst>
          </p:cNvPr>
          <p:cNvSpPr>
            <a:spLocks noGrp="1"/>
          </p:cNvSpPr>
          <p:nvPr>
            <p:ph type="title"/>
          </p:nvPr>
        </p:nvSpPr>
        <p:spPr>
          <a:xfrm>
            <a:off x="109928" y="585216"/>
            <a:ext cx="10634272" cy="1499616"/>
          </a:xfrm>
        </p:spPr>
        <p:txBody>
          <a:bodyPr/>
          <a:lstStyle/>
          <a:p>
            <a:r>
              <a:rPr lang="en-US" dirty="0"/>
              <a:t>WTO </a:t>
            </a:r>
            <a:r>
              <a:rPr lang="en-US" cap="none" dirty="0"/>
              <a:t>and</a:t>
            </a:r>
            <a:r>
              <a:rPr lang="en-US" dirty="0"/>
              <a:t> D</a:t>
            </a:r>
            <a:r>
              <a:rPr lang="en-US" cap="none" dirty="0"/>
              <a:t>eveloping</a:t>
            </a:r>
            <a:r>
              <a:rPr lang="en-US" dirty="0"/>
              <a:t> C</a:t>
            </a:r>
            <a:r>
              <a:rPr lang="en-US" cap="none" dirty="0"/>
              <a:t>ountries</a:t>
            </a:r>
            <a:endParaRPr lang="en-IN" dirty="0"/>
          </a:p>
        </p:txBody>
      </p:sp>
      <p:sp>
        <p:nvSpPr>
          <p:cNvPr id="3" name="Content Placeholder 2">
            <a:extLst>
              <a:ext uri="{FF2B5EF4-FFF2-40B4-BE49-F238E27FC236}">
                <a16:creationId xmlns:a16="http://schemas.microsoft.com/office/drawing/2014/main" id="{0ABAA861-9D1F-DFBE-2B58-8F1465F23604}"/>
              </a:ext>
            </a:extLst>
          </p:cNvPr>
          <p:cNvSpPr>
            <a:spLocks noGrp="1"/>
          </p:cNvSpPr>
          <p:nvPr>
            <p:ph idx="1"/>
          </p:nvPr>
        </p:nvSpPr>
        <p:spPr>
          <a:xfrm>
            <a:off x="0" y="2383436"/>
            <a:ext cx="12082072" cy="4474564"/>
          </a:xfrm>
        </p:spPr>
        <p:txBody>
          <a:bodyPr/>
          <a:lstStyle/>
          <a:p>
            <a:pPr algn="just">
              <a:lnSpc>
                <a:spcPct val="150000"/>
              </a:lnSpc>
              <a:buFont typeface="Wingdings" panose="05000000000000000000" pitchFamily="2" charset="2"/>
              <a:buChar char="Ø"/>
            </a:pPr>
            <a:r>
              <a:rPr lang="en-US" sz="2800" dirty="0">
                <a:solidFill>
                  <a:srgbClr val="000000"/>
                </a:solidFill>
                <a:latin typeface="Museo Sans 300"/>
              </a:rPr>
              <a:t>D</a:t>
            </a:r>
            <a:r>
              <a:rPr lang="en-US" sz="2800" b="0" i="0" dirty="0">
                <a:solidFill>
                  <a:srgbClr val="000000"/>
                </a:solidFill>
                <a:effectLst/>
                <a:latin typeface="Museo Sans 300"/>
              </a:rPr>
              <a:t>eveloping countries lack the financial and human resources to fulfil their commitments such as the complex requirements of the intellectual property (TRIPS) agreement. On the other hand, they say developed countries have failed to implement the agreements in a way that would benefit developing countries’ trade</a:t>
            </a:r>
            <a:r>
              <a:rPr lang="en-US" b="0" i="0" dirty="0">
                <a:solidFill>
                  <a:srgbClr val="000000"/>
                </a:solidFill>
                <a:effectLst/>
                <a:latin typeface="Museo Sans 300"/>
              </a:rPr>
              <a:t>.</a:t>
            </a:r>
            <a:endParaRPr lang="en-IN" dirty="0"/>
          </a:p>
        </p:txBody>
      </p:sp>
    </p:spTree>
    <p:extLst>
      <p:ext uri="{BB962C8B-B14F-4D97-AF65-F5344CB8AC3E}">
        <p14:creationId xmlns:p14="http://schemas.microsoft.com/office/powerpoint/2010/main" val="175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4022-3A38-99E4-35C6-5B7FA1ED44D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F375FBA-18EF-9077-8B5A-B9904FF78751}"/>
              </a:ext>
            </a:extLst>
          </p:cNvPr>
          <p:cNvSpPr>
            <a:spLocks noGrp="1"/>
          </p:cNvSpPr>
          <p:nvPr>
            <p:ph idx="1"/>
          </p:nvPr>
        </p:nvSpPr>
        <p:spPr>
          <a:xfrm>
            <a:off x="0" y="1738859"/>
            <a:ext cx="12192000" cy="5119141"/>
          </a:xfrm>
        </p:spPr>
        <p:txBody>
          <a:bodyPr/>
          <a:lstStyle/>
          <a:p>
            <a:pPr marL="0" indent="0" algn="l">
              <a:buNone/>
            </a:pPr>
            <a:endParaRPr lang="en-US" b="0" i="0" dirty="0">
              <a:solidFill>
                <a:srgbClr val="424142"/>
              </a:solidFill>
              <a:effectLst/>
              <a:latin typeface="Georgia" panose="02040502050405020303" pitchFamily="18" charset="0"/>
            </a:endParaRPr>
          </a:p>
          <a:p>
            <a:pPr algn="just">
              <a:lnSpc>
                <a:spcPct val="150000"/>
              </a:lnSpc>
              <a:buFont typeface="Arial" panose="020B0604020202020204" pitchFamily="34" charset="0"/>
              <a:buChar char="•"/>
            </a:pPr>
            <a:r>
              <a:rPr lang="en-US" sz="2800" b="0" i="0" dirty="0">
                <a:solidFill>
                  <a:srgbClr val="424142"/>
                </a:solidFill>
                <a:effectLst/>
                <a:latin typeface="Georgia" panose="02040502050405020303" pitchFamily="18" charset="0"/>
              </a:rPr>
              <a:t> P.A. Samuelson and W.D. Nordhaus advocated for </a:t>
            </a:r>
            <a:r>
              <a:rPr lang="en-US" b="0" i="0" dirty="0">
                <a:solidFill>
                  <a:srgbClr val="424142"/>
                </a:solidFill>
                <a:effectLst/>
                <a:latin typeface="Georgia" panose="02040502050405020303" pitchFamily="18" charset="0"/>
              </a:rPr>
              <a:t>f</a:t>
            </a:r>
            <a:r>
              <a:rPr lang="en-US" sz="2800" b="0" i="0" dirty="0">
                <a:solidFill>
                  <a:srgbClr val="424142"/>
                </a:solidFill>
                <a:effectLst/>
                <a:latin typeface="Georgia" panose="02040502050405020303" pitchFamily="18" charset="0"/>
              </a:rPr>
              <a:t>ree trade as it promotes a mutually benefi­cial division of </a:t>
            </a:r>
            <a:r>
              <a:rPr lang="en-US" sz="2800" b="0" i="0" dirty="0" err="1">
                <a:solidFill>
                  <a:srgbClr val="424142"/>
                </a:solidFill>
                <a:effectLst/>
                <a:latin typeface="Georgia" panose="02040502050405020303" pitchFamily="18" charset="0"/>
              </a:rPr>
              <a:t>labour</a:t>
            </a:r>
            <a:r>
              <a:rPr lang="en-US" sz="2800" b="0" i="0" dirty="0">
                <a:solidFill>
                  <a:srgbClr val="424142"/>
                </a:solidFill>
                <a:effectLst/>
                <a:latin typeface="Georgia" panose="02040502050405020303" pitchFamily="18" charset="0"/>
              </a:rPr>
              <a:t> among nations; free and open trade allows each nation to expand its production and consumption possibilities, raising the world’s living standard. Protectionism prevents the forces of comparative advantage from to maximum advantage.”</a:t>
            </a:r>
          </a:p>
          <a:p>
            <a:endParaRPr lang="en-IN" dirty="0"/>
          </a:p>
        </p:txBody>
      </p:sp>
    </p:spTree>
    <p:extLst>
      <p:ext uri="{BB962C8B-B14F-4D97-AF65-F5344CB8AC3E}">
        <p14:creationId xmlns:p14="http://schemas.microsoft.com/office/powerpoint/2010/main" val="1139636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B4FA-DDB6-4972-8B79-3E44E39697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52A023-1607-65C4-3E37-9F0D04A8209E}"/>
              </a:ext>
            </a:extLst>
          </p:cNvPr>
          <p:cNvSpPr>
            <a:spLocks noGrp="1"/>
          </p:cNvSpPr>
          <p:nvPr>
            <p:ph idx="1"/>
          </p:nvPr>
        </p:nvSpPr>
        <p:spPr>
          <a:xfrm>
            <a:off x="0" y="2286000"/>
            <a:ext cx="12192000" cy="4572000"/>
          </a:xfrm>
        </p:spPr>
        <p:txBody>
          <a:bodyPr>
            <a:normAutofit lnSpcReduction="10000"/>
          </a:bodyPr>
          <a:lstStyle/>
          <a:p>
            <a:pPr algn="just">
              <a:lnSpc>
                <a:spcPct val="150000"/>
              </a:lnSpc>
              <a:buFont typeface="Wingdings" panose="05000000000000000000" pitchFamily="2" charset="2"/>
              <a:buChar char="Ø"/>
            </a:pPr>
            <a:r>
              <a:rPr lang="en-US" sz="2800" dirty="0">
                <a:solidFill>
                  <a:srgbClr val="000000"/>
                </a:solidFill>
                <a:latin typeface="Museo Sans 300"/>
              </a:rPr>
              <a:t>T</a:t>
            </a:r>
            <a:r>
              <a:rPr lang="en-US" sz="2800" b="0" i="0" dirty="0">
                <a:solidFill>
                  <a:srgbClr val="000000"/>
                </a:solidFill>
                <a:effectLst/>
                <a:latin typeface="Museo Sans 300"/>
              </a:rPr>
              <a:t>he provisions are designed both to help developing countries implement the agreements and to accentuate the benefits they might enjoy. However, five years later, developing countries feel that these provisions have not served their purpose. </a:t>
            </a:r>
          </a:p>
          <a:p>
            <a:pPr algn="just">
              <a:lnSpc>
                <a:spcPct val="150000"/>
              </a:lnSpc>
              <a:buFont typeface="Wingdings" panose="05000000000000000000" pitchFamily="2" charset="2"/>
              <a:buChar char="Ø"/>
            </a:pPr>
            <a:r>
              <a:rPr lang="en-US" sz="2800" b="0" i="0" dirty="0">
                <a:solidFill>
                  <a:srgbClr val="000000"/>
                </a:solidFill>
                <a:effectLst/>
                <a:latin typeface="Museo Sans 300"/>
              </a:rPr>
              <a:t>They argue that the more specific S&amp;D provisions of category (a) are usually insufficient and that the broader requirements of category (b) are too vague and often ignored.</a:t>
            </a:r>
            <a:endParaRPr lang="en-IN" sz="2800" dirty="0"/>
          </a:p>
        </p:txBody>
      </p:sp>
    </p:spTree>
    <p:extLst>
      <p:ext uri="{BB962C8B-B14F-4D97-AF65-F5344CB8AC3E}">
        <p14:creationId xmlns:p14="http://schemas.microsoft.com/office/powerpoint/2010/main" val="109553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18AF-8CFE-49C4-422E-16EC979935B8}"/>
              </a:ext>
            </a:extLst>
          </p:cNvPr>
          <p:cNvSpPr>
            <a:spLocks noGrp="1"/>
          </p:cNvSpPr>
          <p:nvPr>
            <p:ph type="title"/>
          </p:nvPr>
        </p:nvSpPr>
        <p:spPr>
          <a:xfrm>
            <a:off x="104929" y="585216"/>
            <a:ext cx="11917181" cy="1499616"/>
          </a:xfrm>
        </p:spPr>
        <p:txBody>
          <a:bodyPr>
            <a:normAutofit fontScale="90000"/>
          </a:bodyPr>
          <a:lstStyle/>
          <a:p>
            <a:r>
              <a:rPr lang="en-US" b="0" i="0" dirty="0">
                <a:solidFill>
                  <a:srgbClr val="3E474F"/>
                </a:solidFill>
                <a:effectLst/>
                <a:latin typeface="Museo Sans 700"/>
              </a:rPr>
              <a:t>C</a:t>
            </a:r>
            <a:r>
              <a:rPr lang="en-US" b="0" i="0" cap="none" dirty="0">
                <a:solidFill>
                  <a:srgbClr val="3E474F"/>
                </a:solidFill>
                <a:effectLst/>
                <a:latin typeface="Museo Sans 700"/>
              </a:rPr>
              <a:t>ompliance</a:t>
            </a:r>
            <a:r>
              <a:rPr lang="en-US" b="0" i="0" dirty="0">
                <a:solidFill>
                  <a:srgbClr val="3E474F"/>
                </a:solidFill>
                <a:effectLst/>
                <a:latin typeface="Museo Sans 700"/>
              </a:rPr>
              <a:t> </a:t>
            </a:r>
            <a:r>
              <a:rPr lang="en-US" b="0" i="0" cap="none" dirty="0">
                <a:solidFill>
                  <a:srgbClr val="3E474F"/>
                </a:solidFill>
                <a:effectLst/>
                <a:latin typeface="Museo Sans 700"/>
              </a:rPr>
              <a:t>With Uruguay Round Requirements</a:t>
            </a:r>
            <a:br>
              <a:rPr lang="en-US" b="0" i="0" dirty="0">
                <a:solidFill>
                  <a:srgbClr val="3E474F"/>
                </a:solidFill>
                <a:effectLst/>
                <a:latin typeface="Museo Sans 700"/>
              </a:rPr>
            </a:br>
            <a:endParaRPr lang="en-IN" dirty="0"/>
          </a:p>
        </p:txBody>
      </p:sp>
      <p:sp>
        <p:nvSpPr>
          <p:cNvPr id="3" name="Content Placeholder 2">
            <a:extLst>
              <a:ext uri="{FF2B5EF4-FFF2-40B4-BE49-F238E27FC236}">
                <a16:creationId xmlns:a16="http://schemas.microsoft.com/office/drawing/2014/main" id="{BBB748AD-5B57-80A9-BB4C-3851D65ECDC4}"/>
              </a:ext>
            </a:extLst>
          </p:cNvPr>
          <p:cNvSpPr>
            <a:spLocks noGrp="1"/>
          </p:cNvSpPr>
          <p:nvPr>
            <p:ph idx="1"/>
          </p:nvPr>
        </p:nvSpPr>
        <p:spPr>
          <a:xfrm>
            <a:off x="104932" y="2286000"/>
            <a:ext cx="10639270" cy="4023360"/>
          </a:xfrm>
        </p:spPr>
        <p:txBody>
          <a:bodyPr>
            <a:normAutofit/>
          </a:bodyPr>
          <a:lstStyle/>
          <a:p>
            <a:pPr algn="just">
              <a:lnSpc>
                <a:spcPct val="150000"/>
              </a:lnSpc>
              <a:buFont typeface="Wingdings" panose="05000000000000000000" pitchFamily="2" charset="2"/>
              <a:buChar char="Ø"/>
            </a:pPr>
            <a:endParaRPr lang="en-US" sz="2800" b="0" i="0" dirty="0">
              <a:solidFill>
                <a:srgbClr val="000000"/>
              </a:solidFill>
              <a:effectLst/>
              <a:latin typeface="Museo Sans 300"/>
            </a:endParaRPr>
          </a:p>
          <a:p>
            <a:pPr algn="just">
              <a:lnSpc>
                <a:spcPct val="150000"/>
              </a:lnSpc>
              <a:buFont typeface="Wingdings" panose="05000000000000000000" pitchFamily="2" charset="2"/>
              <a:buChar char="Ø"/>
            </a:pPr>
            <a:r>
              <a:rPr lang="en-US" sz="2800" b="0" i="0" dirty="0">
                <a:solidFill>
                  <a:srgbClr val="000000"/>
                </a:solidFill>
                <a:effectLst/>
                <a:latin typeface="Museo Sans 300"/>
              </a:rPr>
              <a:t>In their proposals to the General Council, developing countries have identified several difficulties they face in implementing the WTO agreements. Most frequently mentioned in the next slide:</a:t>
            </a:r>
            <a:endParaRPr lang="en-IN" sz="2800" dirty="0"/>
          </a:p>
        </p:txBody>
      </p:sp>
    </p:spTree>
    <p:extLst>
      <p:ext uri="{BB962C8B-B14F-4D97-AF65-F5344CB8AC3E}">
        <p14:creationId xmlns:p14="http://schemas.microsoft.com/office/powerpoint/2010/main" val="2370095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6D84-2A7B-65C8-A2E0-BD220FA1C19A}"/>
              </a:ext>
            </a:extLst>
          </p:cNvPr>
          <p:cNvSpPr>
            <a:spLocks noGrp="1"/>
          </p:cNvSpPr>
          <p:nvPr>
            <p:ph type="title"/>
          </p:nvPr>
        </p:nvSpPr>
        <p:spPr/>
        <p:txBody>
          <a:bodyPr/>
          <a:lstStyle/>
          <a:p>
            <a:r>
              <a:rPr lang="en-IN" b="0" i="0" dirty="0">
                <a:solidFill>
                  <a:srgbClr val="3E474F"/>
                </a:solidFill>
                <a:effectLst/>
                <a:latin typeface="Museo Sans 700"/>
              </a:rPr>
              <a:t>I</a:t>
            </a:r>
            <a:r>
              <a:rPr lang="en-IN" b="0" i="0" cap="none" dirty="0">
                <a:solidFill>
                  <a:srgbClr val="3E474F"/>
                </a:solidFill>
                <a:effectLst/>
                <a:latin typeface="Museo Sans 700"/>
              </a:rPr>
              <a:t>ntellectual Property</a:t>
            </a:r>
            <a:br>
              <a:rPr lang="en-IN" b="0" i="0" dirty="0">
                <a:solidFill>
                  <a:srgbClr val="3E474F"/>
                </a:solidFill>
                <a:effectLst/>
                <a:latin typeface="Museo Sans 700"/>
              </a:rPr>
            </a:br>
            <a:endParaRPr lang="en-IN" dirty="0"/>
          </a:p>
        </p:txBody>
      </p:sp>
      <p:sp>
        <p:nvSpPr>
          <p:cNvPr id="3" name="Content Placeholder 2">
            <a:extLst>
              <a:ext uri="{FF2B5EF4-FFF2-40B4-BE49-F238E27FC236}">
                <a16:creationId xmlns:a16="http://schemas.microsoft.com/office/drawing/2014/main" id="{2905F0A5-1D42-1336-6BAC-84F9B9837A67}"/>
              </a:ext>
            </a:extLst>
          </p:cNvPr>
          <p:cNvSpPr>
            <a:spLocks noGrp="1"/>
          </p:cNvSpPr>
          <p:nvPr>
            <p:ph idx="1"/>
          </p:nvPr>
        </p:nvSpPr>
        <p:spPr>
          <a:xfrm>
            <a:off x="0" y="2084832"/>
            <a:ext cx="12192000" cy="4773168"/>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Museo Sans 300"/>
              </a:rPr>
              <a:t>All developing countries, except the least developed, have to implement the Trade-Related Aspects of Intellectual Property Rights (TRIPS) Agreement by 1 January 2000.</a:t>
            </a:r>
          </a:p>
          <a:p>
            <a:pPr marL="0" indent="0" algn="just">
              <a:lnSpc>
                <a:spcPct val="150000"/>
              </a:lnSpc>
              <a:buNone/>
            </a:pPr>
            <a:endParaRPr lang="en-US" sz="2800" b="0" i="0" dirty="0">
              <a:solidFill>
                <a:srgbClr val="000000"/>
              </a:solidFill>
              <a:effectLst/>
              <a:latin typeface="Museo Sans 300"/>
            </a:endParaRPr>
          </a:p>
          <a:p>
            <a:pPr algn="just">
              <a:lnSpc>
                <a:spcPct val="150000"/>
              </a:lnSpc>
              <a:buFont typeface="Wingdings" panose="05000000000000000000" pitchFamily="2" charset="2"/>
              <a:buChar char="Ø"/>
            </a:pPr>
            <a:r>
              <a:rPr lang="en-US" sz="2800" b="0" i="0" dirty="0">
                <a:solidFill>
                  <a:srgbClr val="000000"/>
                </a:solidFill>
                <a:effectLst/>
                <a:latin typeface="Museo Sans 300"/>
              </a:rPr>
              <a:t>Many developing countries argue that five years is not enough for such a radical change and have proposed that this transition period be extended.</a:t>
            </a:r>
            <a:endParaRPr lang="en-IN" sz="2800" dirty="0"/>
          </a:p>
        </p:txBody>
      </p:sp>
    </p:spTree>
    <p:extLst>
      <p:ext uri="{BB962C8B-B14F-4D97-AF65-F5344CB8AC3E}">
        <p14:creationId xmlns:p14="http://schemas.microsoft.com/office/powerpoint/2010/main" val="3695703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AF0D-3DB0-7702-EC4B-7C63175AAB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A40FC-914D-DB14-859F-9B27995611E3}"/>
              </a:ext>
            </a:extLst>
          </p:cNvPr>
          <p:cNvSpPr>
            <a:spLocks noGrp="1"/>
          </p:cNvSpPr>
          <p:nvPr>
            <p:ph idx="1"/>
          </p:nvPr>
        </p:nvSpPr>
        <p:spPr>
          <a:xfrm>
            <a:off x="0" y="2286000"/>
            <a:ext cx="12192000" cy="4572000"/>
          </a:xfrm>
        </p:spPr>
        <p:txBody>
          <a:bodyPr>
            <a:normAutofit/>
          </a:bodyPr>
          <a:lstStyle/>
          <a:p>
            <a:pPr>
              <a:lnSpc>
                <a:spcPct val="150000"/>
              </a:lnSpc>
              <a:buFont typeface="Wingdings" panose="05000000000000000000" pitchFamily="2" charset="2"/>
              <a:buChar char="Ø"/>
            </a:pPr>
            <a:r>
              <a:rPr lang="en-US" sz="2800" b="0" i="0" dirty="0">
                <a:solidFill>
                  <a:srgbClr val="000000"/>
                </a:solidFill>
                <a:effectLst/>
                <a:latin typeface="Museo Sans 300"/>
              </a:rPr>
              <a:t>Some say that the five year implementation period granted to them was chosen haphazardly rather than on the basis of their level of development. </a:t>
            </a:r>
          </a:p>
          <a:p>
            <a:pPr marL="0" indent="0">
              <a:lnSpc>
                <a:spcPct val="150000"/>
              </a:lnSpc>
              <a:buNone/>
            </a:pPr>
            <a:endParaRPr lang="en-US" sz="2800" b="0" i="0" dirty="0">
              <a:solidFill>
                <a:srgbClr val="000000"/>
              </a:solidFill>
              <a:effectLst/>
              <a:latin typeface="Museo Sans 300"/>
            </a:endParaRPr>
          </a:p>
          <a:p>
            <a:pPr algn="just">
              <a:lnSpc>
                <a:spcPct val="150000"/>
              </a:lnSpc>
              <a:buFont typeface="Wingdings" panose="05000000000000000000" pitchFamily="2" charset="2"/>
              <a:buChar char="Ø"/>
            </a:pPr>
            <a:r>
              <a:rPr lang="en-US" sz="2800" b="0" i="0" dirty="0">
                <a:solidFill>
                  <a:srgbClr val="000000"/>
                </a:solidFill>
                <a:effectLst/>
                <a:latin typeface="Museo Sans 300"/>
              </a:rPr>
              <a:t>These countries say they should be allowed to apply different degrees of intellectual property protection, depending on the level of development.</a:t>
            </a:r>
            <a:endParaRPr lang="en-IN" sz="2800" dirty="0"/>
          </a:p>
        </p:txBody>
      </p:sp>
    </p:spTree>
    <p:extLst>
      <p:ext uri="{BB962C8B-B14F-4D97-AF65-F5344CB8AC3E}">
        <p14:creationId xmlns:p14="http://schemas.microsoft.com/office/powerpoint/2010/main" val="262523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8A82-749B-9C06-427E-905A9524D914}"/>
              </a:ext>
            </a:extLst>
          </p:cNvPr>
          <p:cNvSpPr>
            <a:spLocks noGrp="1"/>
          </p:cNvSpPr>
          <p:nvPr>
            <p:ph type="title"/>
          </p:nvPr>
        </p:nvSpPr>
        <p:spPr/>
        <p:txBody>
          <a:bodyPr>
            <a:normAutofit fontScale="90000"/>
          </a:bodyPr>
          <a:lstStyle/>
          <a:p>
            <a:r>
              <a:rPr lang="en-IN" b="0" i="0" dirty="0">
                <a:solidFill>
                  <a:srgbClr val="3E474F"/>
                </a:solidFill>
                <a:effectLst/>
                <a:latin typeface="Museo Sans 700"/>
              </a:rPr>
              <a:t>T</a:t>
            </a:r>
            <a:r>
              <a:rPr lang="en-IN" b="0" i="0" cap="none" dirty="0">
                <a:solidFill>
                  <a:srgbClr val="3E474F"/>
                </a:solidFill>
                <a:effectLst/>
                <a:latin typeface="Museo Sans 700"/>
              </a:rPr>
              <a:t>rade-related </a:t>
            </a:r>
            <a:r>
              <a:rPr lang="en-IN" b="0" i="0" dirty="0">
                <a:solidFill>
                  <a:srgbClr val="3E474F"/>
                </a:solidFill>
                <a:effectLst/>
                <a:latin typeface="Museo Sans 700"/>
              </a:rPr>
              <a:t>i</a:t>
            </a:r>
            <a:r>
              <a:rPr lang="en-IN" b="0" i="0" cap="none" dirty="0">
                <a:solidFill>
                  <a:srgbClr val="3E474F"/>
                </a:solidFill>
                <a:effectLst/>
                <a:latin typeface="Museo Sans 700"/>
              </a:rPr>
              <a:t>nvestment</a:t>
            </a:r>
            <a:r>
              <a:rPr lang="en-IN" b="0" i="0" dirty="0">
                <a:solidFill>
                  <a:srgbClr val="3E474F"/>
                </a:solidFill>
                <a:effectLst/>
                <a:latin typeface="Museo Sans 700"/>
              </a:rPr>
              <a:t> m</a:t>
            </a:r>
            <a:r>
              <a:rPr lang="en-IN" b="0" i="0" cap="none" dirty="0">
                <a:solidFill>
                  <a:srgbClr val="3E474F"/>
                </a:solidFill>
                <a:effectLst/>
                <a:latin typeface="Museo Sans 700"/>
              </a:rPr>
              <a:t>easures</a:t>
            </a:r>
            <a:br>
              <a:rPr lang="en-IN" b="0" i="0" dirty="0">
                <a:solidFill>
                  <a:srgbClr val="3E474F"/>
                </a:solidFill>
                <a:effectLst/>
                <a:latin typeface="Museo Sans 700"/>
              </a:rPr>
            </a:br>
            <a:endParaRPr lang="en-IN" dirty="0"/>
          </a:p>
        </p:txBody>
      </p:sp>
      <p:sp>
        <p:nvSpPr>
          <p:cNvPr id="3" name="Content Placeholder 2">
            <a:extLst>
              <a:ext uri="{FF2B5EF4-FFF2-40B4-BE49-F238E27FC236}">
                <a16:creationId xmlns:a16="http://schemas.microsoft.com/office/drawing/2014/main" id="{C9F4E6F2-C6D2-F8B7-D264-105DB8A72226}"/>
              </a:ext>
            </a:extLst>
          </p:cNvPr>
          <p:cNvSpPr>
            <a:spLocks noGrp="1"/>
          </p:cNvSpPr>
          <p:nvPr>
            <p:ph idx="1"/>
          </p:nvPr>
        </p:nvSpPr>
        <p:spPr>
          <a:xfrm>
            <a:off x="0" y="2286000"/>
            <a:ext cx="12192000" cy="4572000"/>
          </a:xfrm>
        </p:spPr>
        <p:txBody>
          <a:bodyPr>
            <a:normAutofit/>
          </a:bodyPr>
          <a:lstStyle/>
          <a:p>
            <a:pPr>
              <a:lnSpc>
                <a:spcPct val="150000"/>
              </a:lnSpc>
              <a:buFont typeface="Wingdings" panose="05000000000000000000" pitchFamily="2" charset="2"/>
              <a:buChar char="Ø"/>
            </a:pPr>
            <a:r>
              <a:rPr lang="en-US" sz="2800" b="0" i="0" dirty="0">
                <a:solidFill>
                  <a:srgbClr val="000000"/>
                </a:solidFill>
                <a:effectLst/>
                <a:latin typeface="Museo Sans 300"/>
              </a:rPr>
              <a:t>The Trade-Related Investment Measures (TRIMS) Agreement deals with policies that are considered inconsistent with GATT. </a:t>
            </a:r>
          </a:p>
          <a:p>
            <a:pPr>
              <a:lnSpc>
                <a:spcPct val="150000"/>
              </a:lnSpc>
              <a:buFont typeface="Wingdings" panose="05000000000000000000" pitchFamily="2" charset="2"/>
              <a:buChar char="Ø"/>
            </a:pPr>
            <a:r>
              <a:rPr lang="en-US" sz="2800" b="0" i="0" dirty="0">
                <a:solidFill>
                  <a:srgbClr val="000000"/>
                </a:solidFill>
                <a:effectLst/>
                <a:latin typeface="Museo Sans 300"/>
              </a:rPr>
              <a:t>Developing countries had to eliminate inconsistent measures by 1 January 2000, least-developed countries by 1 January 2002.</a:t>
            </a:r>
            <a:endParaRPr lang="en-IN" sz="2800" dirty="0"/>
          </a:p>
        </p:txBody>
      </p:sp>
    </p:spTree>
    <p:extLst>
      <p:ext uri="{BB962C8B-B14F-4D97-AF65-F5344CB8AC3E}">
        <p14:creationId xmlns:p14="http://schemas.microsoft.com/office/powerpoint/2010/main" val="1867191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790C-D536-A49D-06B2-BDC0F833A2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8AA685-589B-025E-D71C-6B0D8D69B2DC}"/>
              </a:ext>
            </a:extLst>
          </p:cNvPr>
          <p:cNvSpPr>
            <a:spLocks noGrp="1"/>
          </p:cNvSpPr>
          <p:nvPr>
            <p:ph idx="1"/>
          </p:nvPr>
        </p:nvSpPr>
        <p:spPr>
          <a:xfrm>
            <a:off x="0" y="1768838"/>
            <a:ext cx="12192000" cy="5089161"/>
          </a:xfrm>
        </p:spPr>
        <p:txBody>
          <a:bodyPr>
            <a:normAutofit lnSpcReduction="10000"/>
          </a:bodyPr>
          <a:lstStyle/>
          <a:p>
            <a:pPr algn="just">
              <a:lnSpc>
                <a:spcPct val="160000"/>
              </a:lnSpc>
              <a:buFont typeface="Wingdings" panose="05000000000000000000" pitchFamily="2" charset="2"/>
              <a:buChar char="Ø"/>
            </a:pPr>
            <a:r>
              <a:rPr lang="en-US" sz="2800" b="0" i="0" dirty="0">
                <a:solidFill>
                  <a:srgbClr val="000000"/>
                </a:solidFill>
                <a:effectLst/>
                <a:latin typeface="Museo Sans 300"/>
              </a:rPr>
              <a:t>Again, developing countries say there is too little time for too many changes. </a:t>
            </a:r>
          </a:p>
          <a:p>
            <a:pPr algn="just">
              <a:lnSpc>
                <a:spcPct val="160000"/>
              </a:lnSpc>
              <a:buFont typeface="Wingdings" panose="05000000000000000000" pitchFamily="2" charset="2"/>
              <a:buChar char="Ø"/>
            </a:pPr>
            <a:r>
              <a:rPr lang="en-US" sz="2800" b="0" i="0" dirty="0">
                <a:solidFill>
                  <a:srgbClr val="000000"/>
                </a:solidFill>
                <a:effectLst/>
                <a:latin typeface="Museo Sans 300"/>
              </a:rPr>
              <a:t>They would also like to retain the flexibility to choose investment promotion policies that they consider necessary to fulfil their developmental needs, including some of those listed as inconsistent with GATT.</a:t>
            </a:r>
          </a:p>
          <a:p>
            <a:pPr algn="just">
              <a:lnSpc>
                <a:spcPct val="160000"/>
              </a:lnSpc>
              <a:buFont typeface="Wingdings" panose="05000000000000000000" pitchFamily="2" charset="2"/>
              <a:buChar char="Ø"/>
            </a:pPr>
            <a:r>
              <a:rPr lang="en-US" sz="2800" dirty="0">
                <a:solidFill>
                  <a:srgbClr val="000000"/>
                </a:solidFill>
                <a:latin typeface="Museo Sans 300"/>
              </a:rPr>
              <a:t>S</a:t>
            </a:r>
            <a:r>
              <a:rPr lang="en-US" sz="2800" b="0" i="0" dirty="0">
                <a:solidFill>
                  <a:srgbClr val="000000"/>
                </a:solidFill>
                <a:effectLst/>
                <a:latin typeface="Museo Sans 300"/>
              </a:rPr>
              <a:t>ome developing countries say they missed the boat: they were unable to notify some of their investment measures in time (they had to do this immediately) and they cannot now apply these measures.</a:t>
            </a:r>
          </a:p>
          <a:p>
            <a:pPr algn="just">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072088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CBF8-783C-EE59-6FD6-4DB3EE3E30C6}"/>
              </a:ext>
            </a:extLst>
          </p:cNvPr>
          <p:cNvSpPr>
            <a:spLocks noGrp="1"/>
          </p:cNvSpPr>
          <p:nvPr>
            <p:ph type="title"/>
          </p:nvPr>
        </p:nvSpPr>
        <p:spPr/>
        <p:txBody>
          <a:bodyPr>
            <a:normAutofit fontScale="90000"/>
          </a:bodyPr>
          <a:lstStyle/>
          <a:p>
            <a:r>
              <a:rPr lang="en-US" b="0" i="0" cap="none" dirty="0">
                <a:solidFill>
                  <a:srgbClr val="3E474F"/>
                </a:solidFill>
                <a:effectLst/>
                <a:latin typeface="Museo Sans 700"/>
              </a:rPr>
              <a:t>Sanitary and Phytosanitary Measures and Technical Barriers to Trade</a:t>
            </a:r>
            <a:br>
              <a:rPr lang="en-US" b="0" i="0" dirty="0">
                <a:solidFill>
                  <a:srgbClr val="3E474F"/>
                </a:solidFill>
                <a:effectLst/>
                <a:latin typeface="Museo Sans 700"/>
              </a:rPr>
            </a:br>
            <a:endParaRPr lang="en-IN" dirty="0"/>
          </a:p>
        </p:txBody>
      </p:sp>
      <p:sp>
        <p:nvSpPr>
          <p:cNvPr id="3" name="Content Placeholder 2">
            <a:extLst>
              <a:ext uri="{FF2B5EF4-FFF2-40B4-BE49-F238E27FC236}">
                <a16:creationId xmlns:a16="http://schemas.microsoft.com/office/drawing/2014/main" id="{4B0EE7D3-6F3A-A3E8-5A1F-53D2EB48D976}"/>
              </a:ext>
            </a:extLst>
          </p:cNvPr>
          <p:cNvSpPr>
            <a:spLocks noGrp="1"/>
          </p:cNvSpPr>
          <p:nvPr>
            <p:ph idx="1"/>
          </p:nvPr>
        </p:nvSpPr>
        <p:spPr>
          <a:xfrm>
            <a:off x="0" y="2084832"/>
            <a:ext cx="12192000" cy="4773168"/>
          </a:xfrm>
        </p:spPr>
        <p:txBody>
          <a:bodyPr>
            <a:noAutofit/>
          </a:bodyPr>
          <a:lstStyle/>
          <a:p>
            <a:pPr algn="just">
              <a:lnSpc>
                <a:spcPct val="150000"/>
              </a:lnSpc>
              <a:buFont typeface="Wingdings" panose="05000000000000000000" pitchFamily="2" charset="2"/>
              <a:buChar char="Ø"/>
            </a:pPr>
            <a:r>
              <a:rPr lang="en-US" sz="2800" b="0" i="0" dirty="0">
                <a:solidFill>
                  <a:srgbClr val="000000"/>
                </a:solidFill>
                <a:effectLst/>
                <a:latin typeface="Museo Sans 300"/>
              </a:rPr>
              <a:t>Sanitary and phytosanitary (SPS) measures deal with animal and plant health and safety, and food safety.</a:t>
            </a:r>
          </a:p>
          <a:p>
            <a:pPr algn="just">
              <a:lnSpc>
                <a:spcPct val="150000"/>
              </a:lnSpc>
              <a:buFont typeface="Wingdings" panose="05000000000000000000" pitchFamily="2" charset="2"/>
              <a:buChar char="Ø"/>
            </a:pPr>
            <a:r>
              <a:rPr lang="en-US" sz="2800" b="0" i="0" dirty="0">
                <a:solidFill>
                  <a:srgbClr val="000000"/>
                </a:solidFill>
                <a:effectLst/>
                <a:latin typeface="Museo Sans 300"/>
              </a:rPr>
              <a:t> The Technical Barriers to Trade (TBT) Agreement deals with other technical standards.</a:t>
            </a:r>
          </a:p>
          <a:p>
            <a:pPr algn="just">
              <a:lnSpc>
                <a:spcPct val="150000"/>
              </a:lnSpc>
              <a:buFont typeface="Wingdings" panose="05000000000000000000" pitchFamily="2" charset="2"/>
              <a:buChar char="Ø"/>
            </a:pPr>
            <a:r>
              <a:rPr lang="en-US" sz="2800" dirty="0">
                <a:solidFill>
                  <a:srgbClr val="000000"/>
                </a:solidFill>
                <a:latin typeface="Museo Sans 300"/>
              </a:rPr>
              <a:t>D</a:t>
            </a:r>
            <a:r>
              <a:rPr lang="en-US" sz="2800" b="0" i="0" dirty="0">
                <a:solidFill>
                  <a:srgbClr val="000000"/>
                </a:solidFill>
                <a:effectLst/>
                <a:latin typeface="Museo Sans 300"/>
              </a:rPr>
              <a:t>eveloping countries feel they are excluded from the creation of international standards and are often expected to comply with standards that go beyond their technical ability or financial capacity.</a:t>
            </a:r>
            <a:endParaRPr lang="en-IN" sz="2800" dirty="0"/>
          </a:p>
        </p:txBody>
      </p:sp>
    </p:spTree>
    <p:extLst>
      <p:ext uri="{BB962C8B-B14F-4D97-AF65-F5344CB8AC3E}">
        <p14:creationId xmlns:p14="http://schemas.microsoft.com/office/powerpoint/2010/main" val="1141810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87E4-1332-8427-3497-C4EED9DF7268}"/>
              </a:ext>
            </a:extLst>
          </p:cNvPr>
          <p:cNvSpPr>
            <a:spLocks noGrp="1"/>
          </p:cNvSpPr>
          <p:nvPr>
            <p:ph type="title"/>
          </p:nvPr>
        </p:nvSpPr>
        <p:spPr>
          <a:xfrm>
            <a:off x="119921" y="585216"/>
            <a:ext cx="10624279" cy="1499616"/>
          </a:xfrm>
        </p:spPr>
        <p:txBody>
          <a:bodyPr>
            <a:normAutofit fontScale="90000"/>
          </a:bodyPr>
          <a:lstStyle/>
          <a:p>
            <a:r>
              <a:rPr lang="en-US" b="0" i="0" cap="none" dirty="0">
                <a:solidFill>
                  <a:srgbClr val="3E474F"/>
                </a:solidFill>
                <a:effectLst/>
                <a:latin typeface="Museo Sans 700"/>
              </a:rPr>
              <a:t>Improved Market Access For Developing Countries’ Exports</a:t>
            </a:r>
            <a:br>
              <a:rPr lang="en-US" b="0" i="0" dirty="0">
                <a:solidFill>
                  <a:srgbClr val="3E474F"/>
                </a:solidFill>
                <a:effectLst/>
                <a:latin typeface="Museo Sans 700"/>
              </a:rPr>
            </a:br>
            <a:endParaRPr lang="en-IN" dirty="0"/>
          </a:p>
        </p:txBody>
      </p:sp>
      <p:sp>
        <p:nvSpPr>
          <p:cNvPr id="3" name="Content Placeholder 2">
            <a:extLst>
              <a:ext uri="{FF2B5EF4-FFF2-40B4-BE49-F238E27FC236}">
                <a16:creationId xmlns:a16="http://schemas.microsoft.com/office/drawing/2014/main" id="{453A2E46-9E90-4C64-E2C6-F033B1453A8D}"/>
              </a:ext>
            </a:extLst>
          </p:cNvPr>
          <p:cNvSpPr>
            <a:spLocks noGrp="1"/>
          </p:cNvSpPr>
          <p:nvPr>
            <p:ph idx="1"/>
          </p:nvPr>
        </p:nvSpPr>
        <p:spPr>
          <a:xfrm>
            <a:off x="119922" y="2084832"/>
            <a:ext cx="11962150" cy="4773168"/>
          </a:xfrm>
        </p:spPr>
        <p:txBody>
          <a:bodyPr>
            <a:normAutofit/>
          </a:bodyPr>
          <a:lstStyle/>
          <a:p>
            <a:pPr algn="just">
              <a:lnSpc>
                <a:spcPct val="150000"/>
              </a:lnSpc>
              <a:buFont typeface="Wingdings" panose="05000000000000000000" pitchFamily="2" charset="2"/>
              <a:buChar char="Ø"/>
            </a:pPr>
            <a:r>
              <a:rPr lang="en-US" sz="2800" b="0" i="0" dirty="0">
                <a:solidFill>
                  <a:srgbClr val="000000"/>
                </a:solidFill>
                <a:effectLst/>
                <a:latin typeface="Museo Sans 300"/>
              </a:rPr>
              <a:t>Developing countries say market access has not met expectations for their exports in two areas: agriculture and textiles. </a:t>
            </a:r>
          </a:p>
          <a:p>
            <a:pPr algn="just">
              <a:lnSpc>
                <a:spcPct val="150000"/>
              </a:lnSpc>
              <a:buFont typeface="Wingdings" panose="05000000000000000000" pitchFamily="2" charset="2"/>
              <a:buChar char="Ø"/>
            </a:pPr>
            <a:r>
              <a:rPr lang="en-US" sz="2800" b="0" i="0" dirty="0">
                <a:solidFill>
                  <a:srgbClr val="000000"/>
                </a:solidFill>
                <a:effectLst/>
                <a:latin typeface="Museo Sans 300"/>
              </a:rPr>
              <a:t>They recognize that the letter of the agreements has not been violated, but they feel that the spirit of these agreements has not been honored.</a:t>
            </a:r>
            <a:endParaRPr lang="en-IN" sz="2800" dirty="0"/>
          </a:p>
        </p:txBody>
      </p:sp>
    </p:spTree>
    <p:extLst>
      <p:ext uri="{BB962C8B-B14F-4D97-AF65-F5344CB8AC3E}">
        <p14:creationId xmlns:p14="http://schemas.microsoft.com/office/powerpoint/2010/main" val="362615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A0AB-B5C6-B9D7-8D14-921B33FF24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A7951-E029-5EA0-A029-1757B49895C1}"/>
              </a:ext>
            </a:extLst>
          </p:cNvPr>
          <p:cNvSpPr>
            <a:spLocks noGrp="1"/>
          </p:cNvSpPr>
          <p:nvPr>
            <p:ph idx="1"/>
          </p:nvPr>
        </p:nvSpPr>
        <p:spPr>
          <a:xfrm>
            <a:off x="149902" y="2286000"/>
            <a:ext cx="12042098" cy="4572000"/>
          </a:xfrm>
        </p:spPr>
        <p:txBody>
          <a:bodyPr>
            <a:normAutofit/>
          </a:bodyPr>
          <a:lstStyle/>
          <a:p>
            <a:pPr algn="just">
              <a:buFont typeface="Wingdings" panose="05000000000000000000" pitchFamily="2" charset="2"/>
              <a:buChar char="Ø"/>
            </a:pPr>
            <a:r>
              <a:rPr lang="en-US" sz="3200" b="1" dirty="0"/>
              <a:t>Agriculture</a:t>
            </a:r>
          </a:p>
          <a:p>
            <a:pPr algn="just">
              <a:lnSpc>
                <a:spcPct val="150000"/>
              </a:lnSpc>
              <a:buFont typeface="Arial" panose="020B0604020202020204" pitchFamily="34" charset="0"/>
              <a:buChar char="•"/>
            </a:pPr>
            <a:r>
              <a:rPr lang="en-US" sz="2800" b="0" i="0" dirty="0">
                <a:solidFill>
                  <a:srgbClr val="000000"/>
                </a:solidFill>
                <a:effectLst/>
                <a:latin typeface="Museo Sans 300"/>
              </a:rPr>
              <a:t>Developing countries’ complaints focus on some extremely high tariffs, tariff escalation (higher tariffs on processed goods than on raw materials, which penalizes processing in exporting countries), the difficulties in gaining access to markets through tariff quotas and the trade-distorting effects of subsidies. They are calling for lower barriers on agricultural goods that they export.</a:t>
            </a:r>
            <a:endParaRPr lang="en-IN" sz="2800" dirty="0"/>
          </a:p>
        </p:txBody>
      </p:sp>
    </p:spTree>
    <p:extLst>
      <p:ext uri="{BB962C8B-B14F-4D97-AF65-F5344CB8AC3E}">
        <p14:creationId xmlns:p14="http://schemas.microsoft.com/office/powerpoint/2010/main" val="3919476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9789-6BF2-CDE1-F368-43FA813555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0E5310-0F6A-C865-819E-B0226D5F22AA}"/>
              </a:ext>
            </a:extLst>
          </p:cNvPr>
          <p:cNvSpPr>
            <a:spLocks noGrp="1"/>
          </p:cNvSpPr>
          <p:nvPr>
            <p:ph idx="1"/>
          </p:nvPr>
        </p:nvSpPr>
        <p:spPr>
          <a:xfrm>
            <a:off x="0" y="2286000"/>
            <a:ext cx="12192000" cy="4572000"/>
          </a:xfrm>
        </p:spPr>
        <p:txBody>
          <a:bodyPr>
            <a:normAutofit/>
          </a:bodyPr>
          <a:lstStyle/>
          <a:p>
            <a:pPr>
              <a:buFont typeface="Wingdings" panose="05000000000000000000" pitchFamily="2" charset="2"/>
              <a:buChar char="Ø"/>
            </a:pPr>
            <a:r>
              <a:rPr lang="en-US" sz="3200" b="1" dirty="0"/>
              <a:t>Textile and Clothing</a:t>
            </a:r>
          </a:p>
          <a:p>
            <a:pPr algn="just">
              <a:lnSpc>
                <a:spcPct val="150000"/>
              </a:lnSpc>
              <a:buFont typeface="Arial" panose="020B0604020202020204" pitchFamily="34" charset="0"/>
              <a:buChar char="•"/>
            </a:pPr>
            <a:r>
              <a:rPr lang="en-US" sz="2400" b="0" i="0" dirty="0">
                <a:solidFill>
                  <a:srgbClr val="000000"/>
                </a:solidFill>
                <a:effectLst/>
                <a:latin typeface="Museo Sans 300"/>
              </a:rPr>
              <a:t>Developing countries complain that although 33 per cent of trade has been integrated as committed, only a few quotas have actually been removed. They add that what little market access has resulted from the implementation of the agreement has been cancelled out by measures taken by the importing countries, such as transitional safeguards, anti-dumping actions and discriminatory rules of origin.</a:t>
            </a:r>
            <a:endParaRPr lang="en-IN" sz="3200" b="1" dirty="0"/>
          </a:p>
        </p:txBody>
      </p:sp>
    </p:spTree>
    <p:extLst>
      <p:ext uri="{BB962C8B-B14F-4D97-AF65-F5344CB8AC3E}">
        <p14:creationId xmlns:p14="http://schemas.microsoft.com/office/powerpoint/2010/main" val="100329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18F9-ED0D-CDBB-8218-73879AC661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3A2D0A-5DC8-074A-1911-A0911714E44A}"/>
              </a:ext>
            </a:extLst>
          </p:cNvPr>
          <p:cNvSpPr>
            <a:spLocks noGrp="1"/>
          </p:cNvSpPr>
          <p:nvPr>
            <p:ph idx="1"/>
          </p:nvPr>
        </p:nvSpPr>
        <p:spPr/>
        <p:txBody>
          <a:bodyPr/>
          <a:lstStyle/>
          <a:p>
            <a:pPr algn="just">
              <a:lnSpc>
                <a:spcPct val="150000"/>
              </a:lnSpc>
              <a:buFont typeface="Wingdings" panose="05000000000000000000" pitchFamily="2" charset="2"/>
              <a:buChar char="Ø"/>
            </a:pPr>
            <a:r>
              <a:rPr lang="en-US" dirty="0">
                <a:solidFill>
                  <a:srgbClr val="424142"/>
                </a:solidFill>
                <a:latin typeface="Georgia" panose="02040502050405020303" pitchFamily="18" charset="0"/>
              </a:rPr>
              <a:t> </a:t>
            </a:r>
            <a:r>
              <a:rPr lang="en-US" sz="2800" dirty="0">
                <a:solidFill>
                  <a:srgbClr val="424142"/>
                </a:solidFill>
                <a:latin typeface="Georgia" panose="02040502050405020303" pitchFamily="18" charset="0"/>
              </a:rPr>
              <a:t>T</a:t>
            </a:r>
            <a:r>
              <a:rPr lang="en-US" sz="2800" b="0" i="0" dirty="0">
                <a:solidFill>
                  <a:srgbClr val="424142"/>
                </a:solidFill>
                <a:effectLst/>
                <a:latin typeface="Georgia" panose="02040502050405020303" pitchFamily="18" charset="0"/>
              </a:rPr>
              <a:t>here is dissatisfaction among LDCs </a:t>
            </a:r>
            <a:r>
              <a:rPr lang="en-US" sz="2800" dirty="0">
                <a:solidFill>
                  <a:srgbClr val="424142"/>
                </a:solidFill>
                <a:latin typeface="Georgia" panose="02040502050405020303" pitchFamily="18" charset="0"/>
              </a:rPr>
              <a:t>regarding the policy of </a:t>
            </a:r>
            <a:r>
              <a:rPr lang="en-US" sz="2800" b="0" i="0" dirty="0">
                <a:solidFill>
                  <a:srgbClr val="424142"/>
                </a:solidFill>
                <a:effectLst/>
                <a:latin typeface="Georgia" panose="02040502050405020303" pitchFamily="18" charset="0"/>
              </a:rPr>
              <a:t>free trade as most </a:t>
            </a:r>
            <a:r>
              <a:rPr lang="en-US" sz="2800" dirty="0">
                <a:solidFill>
                  <a:srgbClr val="424142"/>
                </a:solidFill>
                <a:latin typeface="Georgia" panose="02040502050405020303" pitchFamily="18" charset="0"/>
              </a:rPr>
              <a:t>of these </a:t>
            </a:r>
            <a:r>
              <a:rPr lang="en-US" sz="2800" b="0" i="0" dirty="0">
                <a:solidFill>
                  <a:srgbClr val="424142"/>
                </a:solidFill>
                <a:effectLst/>
                <a:latin typeface="Georgia" panose="02040502050405020303" pitchFamily="18" charset="0"/>
              </a:rPr>
              <a:t>countries feel that it is not the ideal policy for them because of unequal distribution of gains from trade among the developed and developing countries. </a:t>
            </a:r>
            <a:endParaRPr lang="en-IN" sz="2800" dirty="0"/>
          </a:p>
        </p:txBody>
      </p:sp>
    </p:spTree>
    <p:extLst>
      <p:ext uri="{BB962C8B-B14F-4D97-AF65-F5344CB8AC3E}">
        <p14:creationId xmlns:p14="http://schemas.microsoft.com/office/powerpoint/2010/main" val="131864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9EFA-EFD6-D790-01F4-4775D94DEC9D}"/>
              </a:ext>
            </a:extLst>
          </p:cNvPr>
          <p:cNvSpPr>
            <a:spLocks noGrp="1"/>
          </p:cNvSpPr>
          <p:nvPr>
            <p:ph type="title"/>
          </p:nvPr>
        </p:nvSpPr>
        <p:spPr>
          <a:xfrm>
            <a:off x="644577" y="585216"/>
            <a:ext cx="11077731" cy="1499616"/>
          </a:xfrm>
        </p:spPr>
        <p:txBody>
          <a:bodyPr>
            <a:normAutofit/>
          </a:bodyPr>
          <a:lstStyle/>
          <a:p>
            <a:r>
              <a:rPr lang="en-IN" sz="2800" b="1" i="0" dirty="0">
                <a:solidFill>
                  <a:srgbClr val="424142"/>
                </a:solidFill>
                <a:effectLst/>
                <a:latin typeface="Georgia" panose="02040502050405020303" pitchFamily="18" charset="0"/>
              </a:rPr>
              <a:t> A.C. Cairn cross</a:t>
            </a:r>
            <a:endParaRPr lang="en-IN" sz="2800" dirty="0"/>
          </a:p>
        </p:txBody>
      </p:sp>
      <p:sp>
        <p:nvSpPr>
          <p:cNvPr id="3" name="Content Placeholder 2">
            <a:extLst>
              <a:ext uri="{FF2B5EF4-FFF2-40B4-BE49-F238E27FC236}">
                <a16:creationId xmlns:a16="http://schemas.microsoft.com/office/drawing/2014/main" id="{E5526D6B-0B75-60C6-561B-213CA9EB512F}"/>
              </a:ext>
            </a:extLst>
          </p:cNvPr>
          <p:cNvSpPr>
            <a:spLocks noGrp="1"/>
          </p:cNvSpPr>
          <p:nvPr>
            <p:ph idx="1"/>
          </p:nvPr>
        </p:nvSpPr>
        <p:spPr>
          <a:xfrm>
            <a:off x="404734" y="1888761"/>
            <a:ext cx="11572407" cy="4420599"/>
          </a:xfrm>
        </p:spPr>
        <p:txBody>
          <a:bodyPr>
            <a:normAutofit/>
          </a:bodyPr>
          <a:lstStyle/>
          <a:p>
            <a:pPr>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As often as not, it is trade that gives birth to the urge to de­velop, the knowledge and experience that make development possible, and the means to ac­complish it.</a:t>
            </a:r>
            <a:endParaRPr lang="en-IN" sz="2800" dirty="0"/>
          </a:p>
        </p:txBody>
      </p:sp>
    </p:spTree>
    <p:extLst>
      <p:ext uri="{BB962C8B-B14F-4D97-AF65-F5344CB8AC3E}">
        <p14:creationId xmlns:p14="http://schemas.microsoft.com/office/powerpoint/2010/main" val="405076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9A97-8A90-1239-F0F6-F6E05DC26C0F}"/>
              </a:ext>
            </a:extLst>
          </p:cNvPr>
          <p:cNvSpPr>
            <a:spLocks noGrp="1"/>
          </p:cNvSpPr>
          <p:nvPr>
            <p:ph type="title"/>
          </p:nvPr>
        </p:nvSpPr>
        <p:spPr/>
        <p:txBody>
          <a:bodyPr/>
          <a:lstStyle/>
          <a:p>
            <a:r>
              <a:rPr lang="en-US" cap="none" dirty="0"/>
              <a:t>Benefits Of Trade to </a:t>
            </a:r>
            <a:r>
              <a:rPr lang="en-US" cap="none"/>
              <a:t>The LDCs </a:t>
            </a:r>
            <a:r>
              <a:rPr lang="en-US" cap="none" dirty="0"/>
              <a:t>By E. </a:t>
            </a:r>
            <a:r>
              <a:rPr lang="en-US" cap="none" dirty="0" err="1"/>
              <a:t>Haberlar</a:t>
            </a:r>
            <a:endParaRPr lang="en-IN" cap="none" dirty="0"/>
          </a:p>
        </p:txBody>
      </p:sp>
      <p:sp>
        <p:nvSpPr>
          <p:cNvPr id="3" name="Content Placeholder 2">
            <a:extLst>
              <a:ext uri="{FF2B5EF4-FFF2-40B4-BE49-F238E27FC236}">
                <a16:creationId xmlns:a16="http://schemas.microsoft.com/office/drawing/2014/main" id="{1C56D12A-2E4D-BB66-68B7-2A17B7EF7BBE}"/>
              </a:ext>
            </a:extLst>
          </p:cNvPr>
          <p:cNvSpPr>
            <a:spLocks noGrp="1"/>
          </p:cNvSpPr>
          <p:nvPr>
            <p:ph idx="1"/>
          </p:nvPr>
        </p:nvSpPr>
        <p:spPr>
          <a:xfrm>
            <a:off x="119922" y="1828799"/>
            <a:ext cx="12072078" cy="4886793"/>
          </a:xfrm>
        </p:spPr>
        <p:txBody>
          <a:bodyPr>
            <a:normAutofit/>
          </a:bodyPr>
          <a:lstStyle/>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Trade provides material means (capital goods, machinery, and raw and semi-finished material) indispensable for economic development.</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Trade is the means and vehicle for the dissemination of technological knowledge, the transmission of ideas, for the importation of know-how, skills, managerial talents and entrepreneurship.</a:t>
            </a:r>
          </a:p>
          <a:p>
            <a:endParaRPr lang="en-IN" dirty="0"/>
          </a:p>
        </p:txBody>
      </p:sp>
    </p:spTree>
    <p:extLst>
      <p:ext uri="{BB962C8B-B14F-4D97-AF65-F5344CB8AC3E}">
        <p14:creationId xmlns:p14="http://schemas.microsoft.com/office/powerpoint/2010/main" val="393001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5131-4235-AEDD-829C-08F1CD7791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80A89B-F175-584E-4654-BD59BD66C71C}"/>
              </a:ext>
            </a:extLst>
          </p:cNvPr>
          <p:cNvSpPr>
            <a:spLocks noGrp="1"/>
          </p:cNvSpPr>
          <p:nvPr>
            <p:ph idx="1"/>
          </p:nvPr>
        </p:nvSpPr>
        <p:spPr>
          <a:xfrm>
            <a:off x="104931" y="2286000"/>
            <a:ext cx="11932171" cy="4459574"/>
          </a:xfrm>
        </p:spPr>
        <p:txBody>
          <a:bodyPr>
            <a:normAutofit/>
          </a:bodyPr>
          <a:lstStyle/>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Trade is also the vehicle for the international movement of capital, especially from the developed to the underdeveloped countries.</a:t>
            </a:r>
          </a:p>
          <a:p>
            <a:pPr algn="just">
              <a:lnSpc>
                <a:spcPct val="150000"/>
              </a:lnSpc>
              <a:buFont typeface="Wingdings" panose="05000000000000000000" pitchFamily="2" charset="2"/>
              <a:buChar char="Ø"/>
            </a:pPr>
            <a:r>
              <a:rPr lang="en-US" sz="2800" b="0" i="0" dirty="0">
                <a:solidFill>
                  <a:srgbClr val="424142"/>
                </a:solidFill>
                <a:effectLst/>
                <a:latin typeface="Georgia" panose="02040502050405020303" pitchFamily="18" charset="0"/>
              </a:rPr>
              <a:t>Free international trade is the best anti-monopoly policy and the best guarantee for the maintenance of a healthy-degree of free competition.</a:t>
            </a:r>
          </a:p>
          <a:p>
            <a:endParaRPr lang="en-IN" dirty="0"/>
          </a:p>
        </p:txBody>
      </p:sp>
    </p:spTree>
    <p:extLst>
      <p:ext uri="{BB962C8B-B14F-4D97-AF65-F5344CB8AC3E}">
        <p14:creationId xmlns:p14="http://schemas.microsoft.com/office/powerpoint/2010/main" val="2308486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821</TotalTime>
  <Words>3020</Words>
  <Application>Microsoft Office PowerPoint</Application>
  <PresentationFormat>Widescreen</PresentationFormat>
  <Paragraphs>152</Paragraphs>
  <Slides>59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59</vt:i4>
      </vt:variant>
    </vt:vector>
  </HeadingPairs>
  <TitlesOfParts>
    <vt:vector size="74" baseType="lpstr">
      <vt:lpstr>Arial</vt:lpstr>
      <vt:lpstr>DM Sans</vt:lpstr>
      <vt:lpstr>ff1</vt:lpstr>
      <vt:lpstr>Georgia</vt:lpstr>
      <vt:lpstr>Google Sans</vt:lpstr>
      <vt:lpstr>LiberationSerif</vt:lpstr>
      <vt:lpstr>LiberationSerif-Italic</vt:lpstr>
      <vt:lpstr>Museo Sans 300</vt:lpstr>
      <vt:lpstr>Museo Sans 700</vt:lpstr>
      <vt:lpstr>Times New Roman</vt:lpstr>
      <vt:lpstr>Tw Cen MT</vt:lpstr>
      <vt:lpstr>Tw Cen MT Condensed</vt:lpstr>
      <vt:lpstr>Wingdings</vt:lpstr>
      <vt:lpstr>Wingdings 3</vt:lpstr>
      <vt:lpstr>Integral</vt:lpstr>
      <vt:lpstr>International Aspects of Economic Development</vt:lpstr>
      <vt:lpstr>International Trade as Engine of Growth</vt:lpstr>
      <vt:lpstr>PowerPoint Presentation</vt:lpstr>
      <vt:lpstr>Cont..</vt:lpstr>
      <vt:lpstr>PowerPoint Presentation</vt:lpstr>
      <vt:lpstr>PowerPoint Presentation</vt:lpstr>
      <vt:lpstr> A.C. Cairn cross</vt:lpstr>
      <vt:lpstr>Benefits Of Trade to The LDCs By E. Haberlar</vt:lpstr>
      <vt:lpstr>PowerPoint Presentation</vt:lpstr>
      <vt:lpstr>Prebisch Singer thesis</vt:lpstr>
      <vt:lpstr>PowerPoint Presentation</vt:lpstr>
      <vt:lpstr>Assumptions of Prebish-singer Thesis</vt:lpstr>
      <vt:lpstr>PowerPoint Presentation</vt:lpstr>
      <vt:lpstr>PowerPoint Presentation</vt:lpstr>
      <vt:lpstr>Criticisms of Prebisch-singer Thesis: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Cont..</vt:lpstr>
      <vt:lpstr>PowerPoint Presentation</vt:lpstr>
      <vt:lpstr>Cont..</vt:lpstr>
      <vt:lpstr>Myrdal Thesis Vs. Free Trade</vt:lpstr>
      <vt:lpstr>PowerPoint Presentation</vt:lpstr>
      <vt:lpstr>PowerPoint Presentation</vt:lpstr>
      <vt:lpstr>PowerPoint Presentation</vt:lpstr>
      <vt:lpstr>PowerPoint Presentation</vt:lpstr>
      <vt:lpstr>Myrdal Thesis </vt:lpstr>
      <vt:lpstr>PowerPoint Presentation</vt:lpstr>
      <vt:lpstr>PowerPoint Presentation</vt:lpstr>
      <vt:lpstr>Cumulative Causation Theory Of Economic Development</vt:lpstr>
      <vt:lpstr>PowerPoint Presentation</vt:lpstr>
      <vt:lpstr>PowerPoint Presentation</vt:lpstr>
      <vt:lpstr>Government Intervention</vt:lpstr>
      <vt:lpstr>PowerPoint Presentation</vt:lpstr>
      <vt:lpstr>World Trade Organisation(WTO)</vt:lpstr>
      <vt:lpstr>Objectives of WTO</vt:lpstr>
      <vt:lpstr>Cont..</vt:lpstr>
      <vt:lpstr>Cont..</vt:lpstr>
      <vt:lpstr>Cont..</vt:lpstr>
      <vt:lpstr>Cont..</vt:lpstr>
      <vt:lpstr>Scope of WTO</vt:lpstr>
      <vt:lpstr>WTO and Developing Countries</vt:lpstr>
      <vt:lpstr>PowerPoint Presentation</vt:lpstr>
      <vt:lpstr>Compliance With Uruguay Round Requirements </vt:lpstr>
      <vt:lpstr>Intellectual Property </vt:lpstr>
      <vt:lpstr>PowerPoint Presentation</vt:lpstr>
      <vt:lpstr>Trade-related investment measures </vt:lpstr>
      <vt:lpstr>PowerPoint Presentation</vt:lpstr>
      <vt:lpstr>Sanitary and Phytosanitary Measures and Technical Barriers to Trade </vt:lpstr>
      <vt:lpstr>Improved Market Access For Developing Countries’ Exports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Aspects of Economic Development</dc:title>
  <dc:creator>Mamita Dash</dc:creator>
  <cp:lastModifiedBy>Mamita Dash</cp:lastModifiedBy>
  <cp:revision>69</cp:revision>
  <dcterms:created xsi:type="dcterms:W3CDTF">2023-09-08T03:52:43Z</dcterms:created>
  <dcterms:modified xsi:type="dcterms:W3CDTF">2023-10-31T08:15:12Z</dcterms:modified>
</cp:coreProperties>
</file>