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47"/>
  </p:notesMasterIdLst>
  <p:sldIdLst>
    <p:sldId id="256" r:id="rId2"/>
    <p:sldId id="257" r:id="rId3"/>
    <p:sldId id="259" r:id="rId4"/>
    <p:sldId id="260" r:id="rId5"/>
    <p:sldId id="258" r:id="rId6"/>
    <p:sldId id="261" r:id="rId7"/>
    <p:sldId id="262" r:id="rId8"/>
    <p:sldId id="263" r:id="rId9"/>
    <p:sldId id="264" r:id="rId10"/>
    <p:sldId id="265" r:id="rId11"/>
    <p:sldId id="272" r:id="rId12"/>
    <p:sldId id="270" r:id="rId13"/>
    <p:sldId id="269" r:id="rId14"/>
    <p:sldId id="268" r:id="rId15"/>
    <p:sldId id="271" r:id="rId16"/>
    <p:sldId id="281" r:id="rId17"/>
    <p:sldId id="266" r:id="rId18"/>
    <p:sldId id="273" r:id="rId19"/>
    <p:sldId id="274" r:id="rId20"/>
    <p:sldId id="275" r:id="rId21"/>
    <p:sldId id="276" r:id="rId22"/>
    <p:sldId id="277" r:id="rId23"/>
    <p:sldId id="278" r:id="rId24"/>
    <p:sldId id="279" r:id="rId25"/>
    <p:sldId id="280" r:id="rId26"/>
    <p:sldId id="288" r:id="rId27"/>
    <p:sldId id="286" r:id="rId28"/>
    <p:sldId id="287" r:id="rId29"/>
    <p:sldId id="285" r:id="rId30"/>
    <p:sldId id="284" r:id="rId31"/>
    <p:sldId id="283" r:id="rId32"/>
    <p:sldId id="289" r:id="rId33"/>
    <p:sldId id="293" r:id="rId34"/>
    <p:sldId id="292" r:id="rId35"/>
    <p:sldId id="291" r:id="rId36"/>
    <p:sldId id="290" r:id="rId37"/>
    <p:sldId id="295" r:id="rId38"/>
    <p:sldId id="294"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AEBA9-CE9D-4655-A49E-D8824488C71C}"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EE57-8D7D-420D-AF9E-32D0C148622B}" type="slidenum">
              <a:rPr lang="en-IN" smtClean="0"/>
              <a:t>‹#›</a:t>
            </a:fld>
            <a:endParaRPr lang="en-IN"/>
          </a:p>
        </p:txBody>
      </p:sp>
    </p:spTree>
    <p:extLst>
      <p:ext uri="{BB962C8B-B14F-4D97-AF65-F5344CB8AC3E}">
        <p14:creationId xmlns:p14="http://schemas.microsoft.com/office/powerpoint/2010/main" val="403537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9EE57-8D7D-420D-AF9E-32D0C148622B}" type="slidenum">
              <a:rPr lang="en-IN" smtClean="0"/>
              <a:t>30</a:t>
            </a:fld>
            <a:endParaRPr lang="en-IN"/>
          </a:p>
        </p:txBody>
      </p:sp>
    </p:spTree>
    <p:extLst>
      <p:ext uri="{BB962C8B-B14F-4D97-AF65-F5344CB8AC3E}">
        <p14:creationId xmlns:p14="http://schemas.microsoft.com/office/powerpoint/2010/main" val="267381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9EE57-8D7D-420D-AF9E-32D0C148622B}" type="slidenum">
              <a:rPr lang="en-IN" smtClean="0"/>
              <a:t>38</a:t>
            </a:fld>
            <a:endParaRPr lang="en-IN"/>
          </a:p>
        </p:txBody>
      </p:sp>
    </p:spTree>
    <p:extLst>
      <p:ext uri="{BB962C8B-B14F-4D97-AF65-F5344CB8AC3E}">
        <p14:creationId xmlns:p14="http://schemas.microsoft.com/office/powerpoint/2010/main" val="83204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404895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19593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FD8929-0C14-42EA-93D3-F05BE98448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692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82077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FD8929-0C14-42EA-93D3-F05BE98448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567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3969251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81635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58347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172695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873CC-173A-446C-A7B5-96B9FFAEF358}"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39148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331200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873CC-173A-446C-A7B5-96B9FFAEF358}"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303440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873CC-173A-446C-A7B5-96B9FFAEF358}"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326100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873CC-173A-446C-A7B5-96B9FFAEF358}"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286228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182269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873CC-173A-446C-A7B5-96B9FFAEF358}"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FD8929-0C14-42EA-93D3-F05BE98448B5}" type="slidenum">
              <a:rPr lang="en-IN" smtClean="0"/>
              <a:t>‹#›</a:t>
            </a:fld>
            <a:endParaRPr lang="en-IN"/>
          </a:p>
        </p:txBody>
      </p:sp>
    </p:spTree>
    <p:extLst>
      <p:ext uri="{BB962C8B-B14F-4D97-AF65-F5344CB8AC3E}">
        <p14:creationId xmlns:p14="http://schemas.microsoft.com/office/powerpoint/2010/main" val="11613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1873CC-173A-446C-A7B5-96B9FFAEF358}" type="datetimeFigureOut">
              <a:rPr lang="en-IN" smtClean="0"/>
              <a:t>23-11-2023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FD8929-0C14-42EA-93D3-F05BE98448B5}" type="slidenum">
              <a:rPr lang="en-IN" smtClean="0"/>
              <a:t>‹#›</a:t>
            </a:fld>
            <a:endParaRPr lang="en-IN"/>
          </a:p>
        </p:txBody>
      </p:sp>
    </p:spTree>
    <p:extLst>
      <p:ext uri="{BB962C8B-B14F-4D97-AF65-F5344CB8AC3E}">
        <p14:creationId xmlns:p14="http://schemas.microsoft.com/office/powerpoint/2010/main" val="170280566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1671-42F0-932B-11CE-733C00407A7D}"/>
              </a:ext>
            </a:extLst>
          </p:cNvPr>
          <p:cNvSpPr>
            <a:spLocks noGrp="1"/>
          </p:cNvSpPr>
          <p:nvPr>
            <p:ph type="ctrTitle"/>
          </p:nvPr>
        </p:nvSpPr>
        <p:spPr/>
        <p:txBody>
          <a:bodyPr>
            <a:normAutofit/>
          </a:bodyPr>
          <a:lstStyle/>
          <a:p>
            <a:r>
              <a:rPr lang="en-IN" dirty="0"/>
              <a:t>Development and Environment</a:t>
            </a:r>
          </a:p>
        </p:txBody>
      </p:sp>
      <p:sp>
        <p:nvSpPr>
          <p:cNvPr id="3" name="Subtitle 2">
            <a:extLst>
              <a:ext uri="{FF2B5EF4-FFF2-40B4-BE49-F238E27FC236}">
                <a16:creationId xmlns:a16="http://schemas.microsoft.com/office/drawing/2014/main" id="{DA20AEFD-321F-4D7E-FC98-3CF0BF3EF81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5807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85D9-89F9-70DC-76DE-E810D163EA93}"/>
              </a:ext>
            </a:extLst>
          </p:cNvPr>
          <p:cNvSpPr>
            <a:spLocks noGrp="1"/>
          </p:cNvSpPr>
          <p:nvPr>
            <p:ph type="title"/>
          </p:nvPr>
        </p:nvSpPr>
        <p:spPr>
          <a:xfrm>
            <a:off x="1708879" y="624110"/>
            <a:ext cx="10373193" cy="1280890"/>
          </a:xfrm>
        </p:spPr>
        <p:txBody>
          <a:bodyPr/>
          <a:lstStyle/>
          <a:p>
            <a:r>
              <a:rPr lang="en-US" dirty="0"/>
              <a:t>Impact on Human Health</a:t>
            </a:r>
            <a:endParaRPr lang="en-IN" dirty="0"/>
          </a:p>
        </p:txBody>
      </p:sp>
      <p:sp>
        <p:nvSpPr>
          <p:cNvPr id="3" name="Content Placeholder 2">
            <a:extLst>
              <a:ext uri="{FF2B5EF4-FFF2-40B4-BE49-F238E27FC236}">
                <a16:creationId xmlns:a16="http://schemas.microsoft.com/office/drawing/2014/main" id="{7FD12933-1467-BD21-321C-012F5A1D78D6}"/>
              </a:ext>
            </a:extLst>
          </p:cNvPr>
          <p:cNvSpPr>
            <a:spLocks noGrp="1"/>
          </p:cNvSpPr>
          <p:nvPr>
            <p:ph idx="1"/>
          </p:nvPr>
        </p:nvSpPr>
        <p:spPr>
          <a:xfrm>
            <a:off x="1131419" y="2133600"/>
            <a:ext cx="10373193" cy="4724400"/>
          </a:xfrm>
        </p:spPr>
        <p:txBody>
          <a:bodyPr>
            <a:normAutofit lnSpcReduction="10000"/>
          </a:bodyPr>
          <a:lstStyle/>
          <a:p>
            <a:pPr algn="just">
              <a:lnSpc>
                <a:spcPct val="150000"/>
              </a:lnSpc>
            </a:pPr>
            <a:r>
              <a:rPr lang="en-US" sz="2800" dirty="0"/>
              <a:t>Human health might be at the receiving end as a result of environmental degradation. </a:t>
            </a:r>
          </a:p>
          <a:p>
            <a:pPr algn="just">
              <a:lnSpc>
                <a:spcPct val="150000"/>
              </a:lnSpc>
            </a:pPr>
            <a:r>
              <a:rPr lang="en-US" sz="2800" dirty="0"/>
              <a:t>Areas exposed to toxic air pollutants can cause respiratory problems like pneumonia and asthma.</a:t>
            </a:r>
          </a:p>
          <a:p>
            <a:pPr algn="just">
              <a:lnSpc>
                <a:spcPct val="150000"/>
              </a:lnSpc>
            </a:pPr>
            <a:r>
              <a:rPr lang="en-US" sz="2800" dirty="0"/>
              <a:t>Millions of people are known to have died off due to the indirect effects of air pollution (</a:t>
            </a:r>
            <a:r>
              <a:rPr lang="en-US" sz="2800" dirty="0" err="1"/>
              <a:t>Adakole</a:t>
            </a:r>
            <a:r>
              <a:rPr lang="en-US" sz="2800" dirty="0"/>
              <a:t> and Oladimeji, 2006).</a:t>
            </a:r>
            <a:endParaRPr lang="en-IN" sz="2800" dirty="0"/>
          </a:p>
        </p:txBody>
      </p:sp>
    </p:spTree>
    <p:extLst>
      <p:ext uri="{BB962C8B-B14F-4D97-AF65-F5344CB8AC3E}">
        <p14:creationId xmlns:p14="http://schemas.microsoft.com/office/powerpoint/2010/main" val="44756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8DA6-6FE3-DFC8-F0F5-0977CC03CF78}"/>
              </a:ext>
            </a:extLst>
          </p:cNvPr>
          <p:cNvSpPr>
            <a:spLocks noGrp="1"/>
          </p:cNvSpPr>
          <p:nvPr>
            <p:ph type="title"/>
          </p:nvPr>
        </p:nvSpPr>
        <p:spPr/>
        <p:txBody>
          <a:bodyPr/>
          <a:lstStyle/>
          <a:p>
            <a:r>
              <a:rPr lang="en-US" dirty="0"/>
              <a:t>Impact on Economic Productivity</a:t>
            </a:r>
            <a:endParaRPr lang="en-IN" dirty="0"/>
          </a:p>
        </p:txBody>
      </p:sp>
      <p:sp>
        <p:nvSpPr>
          <p:cNvPr id="3" name="Content Placeholder 2">
            <a:extLst>
              <a:ext uri="{FF2B5EF4-FFF2-40B4-BE49-F238E27FC236}">
                <a16:creationId xmlns:a16="http://schemas.microsoft.com/office/drawing/2014/main" id="{31B16843-3A45-1B8E-028C-932857F83FA1}"/>
              </a:ext>
            </a:extLst>
          </p:cNvPr>
          <p:cNvSpPr>
            <a:spLocks noGrp="1"/>
          </p:cNvSpPr>
          <p:nvPr>
            <p:ph idx="1"/>
          </p:nvPr>
        </p:nvSpPr>
        <p:spPr>
          <a:xfrm>
            <a:off x="1184223" y="2133600"/>
            <a:ext cx="11007777" cy="4724400"/>
          </a:xfrm>
        </p:spPr>
        <p:txBody>
          <a:bodyPr>
            <a:noAutofit/>
          </a:bodyPr>
          <a:lstStyle/>
          <a:p>
            <a:pPr algn="just">
              <a:lnSpc>
                <a:spcPct val="150000"/>
              </a:lnSpc>
            </a:pPr>
            <a:r>
              <a:rPr lang="en-US" sz="2800" dirty="0"/>
              <a:t>Impaired health may lower human productivity and environmental degradation reduces the productivity of many resources used directly by people.</a:t>
            </a:r>
          </a:p>
          <a:p>
            <a:pPr algn="just">
              <a:lnSpc>
                <a:spcPct val="150000"/>
              </a:lnSpc>
            </a:pPr>
            <a:r>
              <a:rPr lang="en-US" sz="2800" dirty="0"/>
              <a:t>Water pollution damages fisheries, water logging and salinization of the soil lowers crop yields. </a:t>
            </a:r>
            <a:endParaRPr lang="en-IN" sz="2800" dirty="0"/>
          </a:p>
        </p:txBody>
      </p:sp>
    </p:spTree>
    <p:extLst>
      <p:ext uri="{BB962C8B-B14F-4D97-AF65-F5344CB8AC3E}">
        <p14:creationId xmlns:p14="http://schemas.microsoft.com/office/powerpoint/2010/main" val="12809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6DCB-20F6-0D98-DF82-1C055DDE7F64}"/>
              </a:ext>
            </a:extLst>
          </p:cNvPr>
          <p:cNvSpPr>
            <a:spLocks noGrp="1"/>
          </p:cNvSpPr>
          <p:nvPr>
            <p:ph type="title"/>
          </p:nvPr>
        </p:nvSpPr>
        <p:spPr/>
        <p:txBody>
          <a:bodyPr/>
          <a:lstStyle/>
          <a:p>
            <a:r>
              <a:rPr lang="en-US" dirty="0"/>
              <a:t>Loss of Biodiversity</a:t>
            </a:r>
            <a:endParaRPr lang="en-IN" dirty="0"/>
          </a:p>
        </p:txBody>
      </p:sp>
      <p:sp>
        <p:nvSpPr>
          <p:cNvPr id="3" name="Content Placeholder 2">
            <a:extLst>
              <a:ext uri="{FF2B5EF4-FFF2-40B4-BE49-F238E27FC236}">
                <a16:creationId xmlns:a16="http://schemas.microsoft.com/office/drawing/2014/main" id="{D64401A5-D8C9-42B2-3894-B8903E2C7254}"/>
              </a:ext>
            </a:extLst>
          </p:cNvPr>
          <p:cNvSpPr>
            <a:spLocks noGrp="1"/>
          </p:cNvSpPr>
          <p:nvPr>
            <p:ph idx="1"/>
          </p:nvPr>
        </p:nvSpPr>
        <p:spPr>
          <a:xfrm>
            <a:off x="1049311" y="2133600"/>
            <a:ext cx="11142689" cy="4724400"/>
          </a:xfrm>
        </p:spPr>
        <p:txBody>
          <a:bodyPr/>
          <a:lstStyle/>
          <a:p>
            <a:pPr algn="just">
              <a:lnSpc>
                <a:spcPct val="150000"/>
              </a:lnSpc>
            </a:pPr>
            <a:r>
              <a:rPr lang="en-US" sz="2800" dirty="0"/>
              <a:t>Biodiversity is important for maintaining the balance of the ecosystem in the form of combating pollution, restoring nutrients, protecting water sources and stabilizing climate.</a:t>
            </a:r>
          </a:p>
          <a:p>
            <a:pPr algn="just">
              <a:lnSpc>
                <a:spcPct val="150000"/>
              </a:lnSpc>
            </a:pPr>
            <a:r>
              <a:rPr lang="en-US" sz="2800" dirty="0"/>
              <a:t>Deforestation, global warming, overpopulation, and pollution are a few of the major causes of loss of biodiversity.</a:t>
            </a:r>
          </a:p>
          <a:p>
            <a:endParaRPr lang="en-IN" dirty="0"/>
          </a:p>
        </p:txBody>
      </p:sp>
    </p:spTree>
    <p:extLst>
      <p:ext uri="{BB962C8B-B14F-4D97-AF65-F5344CB8AC3E}">
        <p14:creationId xmlns:p14="http://schemas.microsoft.com/office/powerpoint/2010/main" val="1011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52DF-8033-6834-BB73-7A9DDF933978}"/>
              </a:ext>
            </a:extLst>
          </p:cNvPr>
          <p:cNvSpPr>
            <a:spLocks noGrp="1"/>
          </p:cNvSpPr>
          <p:nvPr>
            <p:ph type="title"/>
          </p:nvPr>
        </p:nvSpPr>
        <p:spPr>
          <a:xfrm>
            <a:off x="1753849" y="624110"/>
            <a:ext cx="10438151" cy="1280890"/>
          </a:xfrm>
        </p:spPr>
        <p:txBody>
          <a:bodyPr/>
          <a:lstStyle/>
          <a:p>
            <a:r>
              <a:rPr lang="en-US" dirty="0"/>
              <a:t>Ozon Layer Depletion </a:t>
            </a:r>
            <a:endParaRPr lang="en-IN" dirty="0"/>
          </a:p>
        </p:txBody>
      </p:sp>
      <p:sp>
        <p:nvSpPr>
          <p:cNvPr id="3" name="Content Placeholder 2">
            <a:extLst>
              <a:ext uri="{FF2B5EF4-FFF2-40B4-BE49-F238E27FC236}">
                <a16:creationId xmlns:a16="http://schemas.microsoft.com/office/drawing/2014/main" id="{CF240B27-6FBD-D059-F4CC-5AD6A2AF1F6C}"/>
              </a:ext>
            </a:extLst>
          </p:cNvPr>
          <p:cNvSpPr>
            <a:spLocks noGrp="1"/>
          </p:cNvSpPr>
          <p:nvPr>
            <p:ph idx="1"/>
          </p:nvPr>
        </p:nvSpPr>
        <p:spPr>
          <a:xfrm>
            <a:off x="1184223" y="2133600"/>
            <a:ext cx="11007777" cy="4724400"/>
          </a:xfrm>
        </p:spPr>
        <p:txBody>
          <a:bodyPr>
            <a:normAutofit/>
          </a:bodyPr>
          <a:lstStyle/>
          <a:p>
            <a:pPr algn="just">
              <a:lnSpc>
                <a:spcPct val="150000"/>
              </a:lnSpc>
            </a:pPr>
            <a:r>
              <a:rPr lang="en-US" sz="2800" dirty="0"/>
              <a:t>The ozone layer is responsible for protecting the earth from harmful ultraviolet rays. The presence of chlorofluorocarbons, hydro chlorofluorocarbons in the atmosphere is causing the ozone layer to deplete. As it will deplete, it will emit harmful radiation back to the earth (</a:t>
            </a:r>
            <a:r>
              <a:rPr lang="en-US" sz="2800" dirty="0" err="1"/>
              <a:t>Buhaug</a:t>
            </a:r>
            <a:r>
              <a:rPr lang="en-US" sz="2800" dirty="0"/>
              <a:t> et al., 2010).</a:t>
            </a:r>
            <a:endParaRPr lang="en-IN" sz="2800" dirty="0"/>
          </a:p>
        </p:txBody>
      </p:sp>
    </p:spTree>
    <p:extLst>
      <p:ext uri="{BB962C8B-B14F-4D97-AF65-F5344CB8AC3E}">
        <p14:creationId xmlns:p14="http://schemas.microsoft.com/office/powerpoint/2010/main" val="265613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7AE1-E6DC-9BC5-A143-A01944EC3EB2}"/>
              </a:ext>
            </a:extLst>
          </p:cNvPr>
          <p:cNvSpPr>
            <a:spLocks noGrp="1"/>
          </p:cNvSpPr>
          <p:nvPr>
            <p:ph type="title"/>
          </p:nvPr>
        </p:nvSpPr>
        <p:spPr>
          <a:xfrm>
            <a:off x="1753849" y="624110"/>
            <a:ext cx="9750763" cy="1280890"/>
          </a:xfrm>
        </p:spPr>
        <p:txBody>
          <a:bodyPr/>
          <a:lstStyle/>
          <a:p>
            <a:r>
              <a:rPr lang="en-US" b="1" dirty="0"/>
              <a:t>Loss for the tourism industry</a:t>
            </a:r>
            <a:br>
              <a:rPr lang="en-US" b="1" dirty="0"/>
            </a:br>
            <a:endParaRPr lang="en-IN" dirty="0"/>
          </a:p>
        </p:txBody>
      </p:sp>
      <p:sp>
        <p:nvSpPr>
          <p:cNvPr id="3" name="Content Placeholder 2">
            <a:extLst>
              <a:ext uri="{FF2B5EF4-FFF2-40B4-BE49-F238E27FC236}">
                <a16:creationId xmlns:a16="http://schemas.microsoft.com/office/drawing/2014/main" id="{E5EA7BD1-3078-C607-64E8-1D6A567B6E94}"/>
              </a:ext>
            </a:extLst>
          </p:cNvPr>
          <p:cNvSpPr>
            <a:spLocks noGrp="1"/>
          </p:cNvSpPr>
          <p:nvPr>
            <p:ph idx="1"/>
          </p:nvPr>
        </p:nvSpPr>
        <p:spPr>
          <a:xfrm>
            <a:off x="824459" y="2133600"/>
            <a:ext cx="11367541" cy="4724400"/>
          </a:xfrm>
        </p:spPr>
        <p:txBody>
          <a:bodyPr/>
          <a:lstStyle/>
          <a:p>
            <a:pPr algn="just">
              <a:lnSpc>
                <a:spcPct val="150000"/>
              </a:lnSpc>
            </a:pPr>
            <a:r>
              <a:rPr lang="en-US" sz="2800" dirty="0"/>
              <a:t>The deterioration of the environment can be a huge setback for the tourism industry that relies on tourists for their daily livelihood. Environmental damage in the form of loss of green cover, loss of biodiversity, huge landfills, increased air, and water pollution can be a big turn off for most of the tourists.</a:t>
            </a:r>
          </a:p>
          <a:p>
            <a:endParaRPr lang="en-IN" dirty="0"/>
          </a:p>
        </p:txBody>
      </p:sp>
    </p:spTree>
    <p:extLst>
      <p:ext uri="{BB962C8B-B14F-4D97-AF65-F5344CB8AC3E}">
        <p14:creationId xmlns:p14="http://schemas.microsoft.com/office/powerpoint/2010/main" val="424221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ECEE-AAEE-1E73-999F-8C99C17B06E1}"/>
              </a:ext>
            </a:extLst>
          </p:cNvPr>
          <p:cNvSpPr>
            <a:spLocks noGrp="1"/>
          </p:cNvSpPr>
          <p:nvPr>
            <p:ph type="title"/>
          </p:nvPr>
        </p:nvSpPr>
        <p:spPr>
          <a:xfrm>
            <a:off x="1618938" y="179882"/>
            <a:ext cx="10573061" cy="1725118"/>
          </a:xfrm>
        </p:spPr>
        <p:txBody>
          <a:bodyPr/>
          <a:lstStyle/>
          <a:p>
            <a:r>
              <a:rPr lang="en-US" dirty="0"/>
              <a:t>Economic Impact</a:t>
            </a:r>
            <a:endParaRPr lang="en-IN" dirty="0"/>
          </a:p>
        </p:txBody>
      </p:sp>
      <p:sp>
        <p:nvSpPr>
          <p:cNvPr id="3" name="Content Placeholder 2">
            <a:extLst>
              <a:ext uri="{FF2B5EF4-FFF2-40B4-BE49-F238E27FC236}">
                <a16:creationId xmlns:a16="http://schemas.microsoft.com/office/drawing/2014/main" id="{FB3B40E0-C8C0-3748-EC3F-65146B01EBB5}"/>
              </a:ext>
            </a:extLst>
          </p:cNvPr>
          <p:cNvSpPr>
            <a:spLocks noGrp="1"/>
          </p:cNvSpPr>
          <p:nvPr>
            <p:ph idx="1"/>
          </p:nvPr>
        </p:nvSpPr>
        <p:spPr>
          <a:xfrm>
            <a:off x="931551" y="1289153"/>
            <a:ext cx="11260448" cy="5568847"/>
          </a:xfrm>
        </p:spPr>
        <p:txBody>
          <a:bodyPr>
            <a:normAutofit fontScale="92500"/>
          </a:bodyPr>
          <a:lstStyle/>
          <a:p>
            <a:pPr algn="just"/>
            <a:r>
              <a:rPr lang="en-US" sz="2800" dirty="0"/>
              <a:t>The huge cost that a country may have to borne due to environmental degradation can have a big economic impact in terms of restoration of green cover, cleaning up of landfills and protection of endangered species.</a:t>
            </a:r>
          </a:p>
          <a:p>
            <a:pPr algn="just"/>
            <a:r>
              <a:rPr lang="en-US" sz="2800" dirty="0"/>
              <a:t> The economic impact can also be in terms of the loss of the tourism industry. </a:t>
            </a:r>
          </a:p>
          <a:p>
            <a:pPr algn="just"/>
            <a:r>
              <a:rPr lang="en-US" sz="3000" dirty="0"/>
              <a:t>As you can see, there are a lot of things that can have an effect on the environment. live in by providing environmental education to the people which will help them pick familiarity with their surroundings that will enable to take care of environmental concerns thus making it more useful </a:t>
            </a:r>
            <a:r>
              <a:rPr lang="en-US" sz="3300" dirty="0"/>
              <a:t>and protected for our children and other future generations.</a:t>
            </a:r>
          </a:p>
          <a:p>
            <a:pPr algn="just"/>
            <a:endParaRPr lang="en-US" sz="3000" dirty="0"/>
          </a:p>
          <a:p>
            <a:endParaRPr lang="en-IN" dirty="0"/>
          </a:p>
        </p:txBody>
      </p:sp>
    </p:spTree>
    <p:extLst>
      <p:ext uri="{BB962C8B-B14F-4D97-AF65-F5344CB8AC3E}">
        <p14:creationId xmlns:p14="http://schemas.microsoft.com/office/powerpoint/2010/main" val="297676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C01A-64DE-13D8-FB84-46E4520EB077}"/>
              </a:ext>
            </a:extLst>
          </p:cNvPr>
          <p:cNvSpPr>
            <a:spLocks noGrp="1"/>
          </p:cNvSpPr>
          <p:nvPr>
            <p:ph type="title"/>
          </p:nvPr>
        </p:nvSpPr>
        <p:spPr>
          <a:xfrm>
            <a:off x="1828801" y="624110"/>
            <a:ext cx="9675812" cy="1280890"/>
          </a:xfrm>
        </p:spPr>
        <p:txBody>
          <a:bodyPr/>
          <a:lstStyle/>
          <a:p>
            <a:r>
              <a:rPr lang="en-US" dirty="0"/>
              <a:t>Environment as Luxury</a:t>
            </a:r>
            <a:endParaRPr lang="en-IN" dirty="0"/>
          </a:p>
        </p:txBody>
      </p:sp>
      <p:sp>
        <p:nvSpPr>
          <p:cNvPr id="3" name="Content Placeholder 2">
            <a:extLst>
              <a:ext uri="{FF2B5EF4-FFF2-40B4-BE49-F238E27FC236}">
                <a16:creationId xmlns:a16="http://schemas.microsoft.com/office/drawing/2014/main" id="{17556D52-C78F-EF48-EFF7-694BE09AA4C1}"/>
              </a:ext>
            </a:extLst>
          </p:cNvPr>
          <p:cNvSpPr>
            <a:spLocks noGrp="1"/>
          </p:cNvSpPr>
          <p:nvPr>
            <p:ph idx="1"/>
          </p:nvPr>
        </p:nvSpPr>
        <p:spPr>
          <a:xfrm>
            <a:off x="1079293" y="1349115"/>
            <a:ext cx="11112708" cy="5508885"/>
          </a:xfrm>
        </p:spPr>
        <p:txBody>
          <a:bodyPr>
            <a:normAutofit fontScale="92500" lnSpcReduction="10000"/>
          </a:bodyPr>
          <a:lstStyle/>
          <a:p>
            <a:pPr algn="just"/>
            <a:r>
              <a:rPr lang="en-US" sz="2800" dirty="0"/>
              <a:t>We are now faced with increased demand for environmental resources and services but their supply is limited due to overuse and misuse. </a:t>
            </a:r>
          </a:p>
          <a:p>
            <a:pPr algn="just"/>
            <a:endParaRPr lang="en-US" sz="2800" dirty="0"/>
          </a:p>
          <a:p>
            <a:pPr algn="just"/>
            <a:r>
              <a:rPr lang="en-US" sz="2800" dirty="0"/>
              <a:t>Hence, environment has become a luxury. </a:t>
            </a:r>
          </a:p>
          <a:p>
            <a:pPr algn="just"/>
            <a:endParaRPr lang="en-US" sz="2800" dirty="0"/>
          </a:p>
          <a:p>
            <a:pPr algn="just"/>
            <a:r>
              <a:rPr lang="en-US" sz="2800" dirty="0"/>
              <a:t>We are living in the modern era where we can produce and build modern equipment's and products from natural resources to make our life more efficient and comfortable. </a:t>
            </a:r>
          </a:p>
          <a:p>
            <a:pPr algn="just"/>
            <a:endParaRPr lang="en-US" sz="2800" dirty="0"/>
          </a:p>
          <a:p>
            <a:pPr algn="just"/>
            <a:r>
              <a:rPr lang="en-US" sz="2800" dirty="0"/>
              <a:t>The main motto is gaining comfort, that's why these needs are known as the luxury needs. </a:t>
            </a:r>
          </a:p>
          <a:p>
            <a:pPr marL="0" indent="0">
              <a:buNone/>
            </a:pPr>
            <a:endParaRPr lang="en-IN" dirty="0"/>
          </a:p>
        </p:txBody>
      </p:sp>
    </p:spTree>
    <p:extLst>
      <p:ext uri="{BB962C8B-B14F-4D97-AF65-F5344CB8AC3E}">
        <p14:creationId xmlns:p14="http://schemas.microsoft.com/office/powerpoint/2010/main" val="382049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C8C8-5C6D-60C4-07EA-67898BFC7971}"/>
              </a:ext>
            </a:extLst>
          </p:cNvPr>
          <p:cNvSpPr>
            <a:spLocks noGrp="1"/>
          </p:cNvSpPr>
          <p:nvPr>
            <p:ph type="title"/>
          </p:nvPr>
        </p:nvSpPr>
        <p:spPr>
          <a:xfrm>
            <a:off x="1813810" y="624110"/>
            <a:ext cx="10103369" cy="1280890"/>
          </a:xfrm>
        </p:spPr>
        <p:txBody>
          <a:bodyPr/>
          <a:lstStyle/>
          <a:p>
            <a:r>
              <a:rPr lang="en-US" b="1" dirty="0"/>
              <a:t>The Burden of Population on Environment</a:t>
            </a:r>
            <a:endParaRPr lang="en-IN" dirty="0"/>
          </a:p>
        </p:txBody>
      </p:sp>
      <p:sp>
        <p:nvSpPr>
          <p:cNvPr id="3" name="Content Placeholder 2">
            <a:extLst>
              <a:ext uri="{FF2B5EF4-FFF2-40B4-BE49-F238E27FC236}">
                <a16:creationId xmlns:a16="http://schemas.microsoft.com/office/drawing/2014/main" id="{0F057241-EF83-E65C-3E7B-3267CDACBE72}"/>
              </a:ext>
            </a:extLst>
          </p:cNvPr>
          <p:cNvSpPr>
            <a:spLocks noGrp="1"/>
          </p:cNvSpPr>
          <p:nvPr>
            <p:ph idx="1"/>
          </p:nvPr>
        </p:nvSpPr>
        <p:spPr>
          <a:xfrm>
            <a:off x="989351" y="2133600"/>
            <a:ext cx="11092721" cy="4724400"/>
          </a:xfrm>
        </p:spPr>
        <p:txBody>
          <a:bodyPr/>
          <a:lstStyle/>
          <a:p>
            <a:pPr algn="just">
              <a:lnSpc>
                <a:spcPct val="150000"/>
              </a:lnSpc>
            </a:pPr>
            <a:r>
              <a:rPr lang="en-US" sz="2800" b="1" dirty="0"/>
              <a:t>Increasing fishing and hunting </a:t>
            </a:r>
            <a:r>
              <a:rPr lang="en-US" sz="2800" dirty="0"/>
              <a:t>reduces </a:t>
            </a:r>
            <a:r>
              <a:rPr lang="en-US" sz="2800" b="1" dirty="0"/>
              <a:t>species populations </a:t>
            </a:r>
            <a:r>
              <a:rPr lang="en-US" sz="2800" dirty="0"/>
              <a:t>of the exploited species. </a:t>
            </a:r>
          </a:p>
          <a:p>
            <a:pPr algn="just">
              <a:lnSpc>
                <a:spcPct val="150000"/>
              </a:lnSpc>
            </a:pPr>
            <a:r>
              <a:rPr lang="en-US" sz="2800" dirty="0"/>
              <a:t>Fishing and hunting can also indirectly increase numbers of species that are not fished or hunted if more resources become available for the species that remain in the ecosystem.</a:t>
            </a:r>
          </a:p>
          <a:p>
            <a:endParaRPr lang="en-IN" dirty="0"/>
          </a:p>
        </p:txBody>
      </p:sp>
    </p:spTree>
    <p:extLst>
      <p:ext uri="{BB962C8B-B14F-4D97-AF65-F5344CB8AC3E}">
        <p14:creationId xmlns:p14="http://schemas.microsoft.com/office/powerpoint/2010/main" val="64294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62DB-E25E-6CCB-699B-D3413F36A1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591B0-246F-6A55-3A60-4C3FD5B06131}"/>
              </a:ext>
            </a:extLst>
          </p:cNvPr>
          <p:cNvSpPr>
            <a:spLocks noGrp="1"/>
          </p:cNvSpPr>
          <p:nvPr>
            <p:ph idx="1"/>
          </p:nvPr>
        </p:nvSpPr>
        <p:spPr>
          <a:xfrm>
            <a:off x="1079292" y="2133600"/>
            <a:ext cx="11112708" cy="4724400"/>
          </a:xfrm>
        </p:spPr>
        <p:txBody>
          <a:bodyPr>
            <a:normAutofit fontScale="92500"/>
          </a:bodyPr>
          <a:lstStyle/>
          <a:p>
            <a:pPr algn="just">
              <a:lnSpc>
                <a:spcPct val="150000"/>
              </a:lnSpc>
            </a:pPr>
            <a:r>
              <a:rPr lang="en-US" sz="2800" dirty="0"/>
              <a:t>Increasing the transport of </a:t>
            </a:r>
            <a:r>
              <a:rPr lang="en-US" sz="2800" b="1" dirty="0"/>
              <a:t>invasive species: </a:t>
            </a:r>
          </a:p>
          <a:p>
            <a:pPr marL="0" indent="0" algn="just">
              <a:lnSpc>
                <a:spcPct val="150000"/>
              </a:lnSpc>
              <a:buNone/>
            </a:pPr>
            <a:r>
              <a:rPr lang="en-US" sz="2800" dirty="0"/>
              <a:t>	Increase in transport of invasive species either intentionally or by accident, as people travel and import and export supplies. </a:t>
            </a:r>
          </a:p>
          <a:p>
            <a:pPr algn="just">
              <a:lnSpc>
                <a:spcPct val="150000"/>
              </a:lnSpc>
            </a:pPr>
            <a:r>
              <a:rPr lang="en-US" sz="2800" dirty="0"/>
              <a:t>Urbanization also creates disturbed environments where </a:t>
            </a:r>
            <a:r>
              <a:rPr lang="en-US" sz="2800" b="1" dirty="0"/>
              <a:t>invasive species </a:t>
            </a:r>
            <a:r>
              <a:rPr lang="en-US" sz="2800" dirty="0"/>
              <a:t>often thrive and outcompete native species. For example, many invasive plant species thrive along strips of land next to roads and highways.</a:t>
            </a:r>
          </a:p>
          <a:p>
            <a:endParaRPr lang="en-IN" dirty="0"/>
          </a:p>
        </p:txBody>
      </p:sp>
    </p:spTree>
    <p:extLst>
      <p:ext uri="{BB962C8B-B14F-4D97-AF65-F5344CB8AC3E}">
        <p14:creationId xmlns:p14="http://schemas.microsoft.com/office/powerpoint/2010/main" val="80944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615A-F0F2-2113-AD64-AF9F786220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2A4E6E-4082-BB59-16D7-A62E94A4BB3B}"/>
              </a:ext>
            </a:extLst>
          </p:cNvPr>
          <p:cNvSpPr>
            <a:spLocks noGrp="1"/>
          </p:cNvSpPr>
          <p:nvPr>
            <p:ph idx="1"/>
          </p:nvPr>
        </p:nvSpPr>
        <p:spPr>
          <a:xfrm>
            <a:off x="1139252" y="2133600"/>
            <a:ext cx="11052748" cy="4724400"/>
          </a:xfrm>
        </p:spPr>
        <p:txBody>
          <a:bodyPr/>
          <a:lstStyle/>
          <a:p>
            <a:pPr algn="just">
              <a:lnSpc>
                <a:spcPct val="150000"/>
              </a:lnSpc>
            </a:pPr>
            <a:r>
              <a:rPr lang="en-US" sz="2800" dirty="0"/>
              <a:t>The transmission of </a:t>
            </a:r>
            <a:r>
              <a:rPr lang="en-US" sz="2800" b="1" dirty="0"/>
              <a:t>diseases</a:t>
            </a:r>
          </a:p>
          <a:p>
            <a:pPr marL="0" indent="0" algn="just">
              <a:lnSpc>
                <a:spcPct val="150000"/>
              </a:lnSpc>
              <a:buNone/>
            </a:pPr>
            <a:r>
              <a:rPr lang="en-US" sz="2800" b="1" dirty="0"/>
              <a:t>	</a:t>
            </a:r>
            <a:r>
              <a:rPr lang="en-US" sz="2800" dirty="0"/>
              <a:t>Humans living in densely populated areas can rapidly spread diseases within and among populations. Additionally, because transportation has become easier and more frequent, diseases can spread quickly to new regions.</a:t>
            </a:r>
          </a:p>
          <a:p>
            <a:endParaRPr lang="en-IN" dirty="0"/>
          </a:p>
        </p:txBody>
      </p:sp>
    </p:spTree>
    <p:extLst>
      <p:ext uri="{BB962C8B-B14F-4D97-AF65-F5344CB8AC3E}">
        <p14:creationId xmlns:p14="http://schemas.microsoft.com/office/powerpoint/2010/main" val="127345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001C-2F69-CCA5-5DD8-4793653F7F71}"/>
              </a:ext>
            </a:extLst>
          </p:cNvPr>
          <p:cNvSpPr>
            <a:spLocks noGrp="1"/>
          </p:cNvSpPr>
          <p:nvPr>
            <p:ph type="title"/>
          </p:nvPr>
        </p:nvSpPr>
        <p:spPr>
          <a:xfrm>
            <a:off x="1663908" y="624110"/>
            <a:ext cx="10268261" cy="1280890"/>
          </a:xfrm>
        </p:spPr>
        <p:txBody>
          <a:bodyPr/>
          <a:lstStyle/>
          <a:p>
            <a:r>
              <a:rPr lang="en-US" dirty="0"/>
              <a:t>	Environment as Necessity and Luxury </a:t>
            </a:r>
            <a:endParaRPr lang="en-IN" dirty="0"/>
          </a:p>
        </p:txBody>
      </p:sp>
      <p:sp>
        <p:nvSpPr>
          <p:cNvPr id="3" name="Content Placeholder 2">
            <a:extLst>
              <a:ext uri="{FF2B5EF4-FFF2-40B4-BE49-F238E27FC236}">
                <a16:creationId xmlns:a16="http://schemas.microsoft.com/office/drawing/2014/main" id="{DAD694A1-D724-0A90-A58F-68A33EADD02D}"/>
              </a:ext>
            </a:extLst>
          </p:cNvPr>
          <p:cNvSpPr>
            <a:spLocks noGrp="1"/>
          </p:cNvSpPr>
          <p:nvPr>
            <p:ph idx="1"/>
          </p:nvPr>
        </p:nvSpPr>
        <p:spPr>
          <a:xfrm>
            <a:off x="989351" y="1783829"/>
            <a:ext cx="10515261" cy="4871803"/>
          </a:xfrm>
        </p:spPr>
        <p:txBody>
          <a:bodyPr/>
          <a:lstStyle/>
          <a:p>
            <a:pPr algn="just"/>
            <a:r>
              <a:rPr lang="en-US" sz="2800" dirty="0"/>
              <a:t>Environment is a total sum of the existing surroundings and other objects around it.</a:t>
            </a:r>
          </a:p>
          <a:p>
            <a:pPr algn="just"/>
            <a:r>
              <a:rPr lang="en-US" sz="2800" dirty="0"/>
              <a:t>Environment is a luxury and necessity for all the living organisms as it provided many things like mineral, food, and resources. </a:t>
            </a:r>
          </a:p>
          <a:p>
            <a:pPr algn="just"/>
            <a:r>
              <a:rPr lang="en-US" sz="2800" dirty="0"/>
              <a:t>Environment or our mother nature is the main supreme power of our earth.</a:t>
            </a:r>
          </a:p>
          <a:p>
            <a:pPr algn="just"/>
            <a:r>
              <a:rPr lang="en-US" sz="2800" dirty="0"/>
              <a:t>Because it produces the resources for both our necessary and luxury needs. </a:t>
            </a:r>
          </a:p>
          <a:p>
            <a:endParaRPr lang="en-IN" dirty="0"/>
          </a:p>
        </p:txBody>
      </p:sp>
    </p:spTree>
    <p:extLst>
      <p:ext uri="{BB962C8B-B14F-4D97-AF65-F5344CB8AC3E}">
        <p14:creationId xmlns:p14="http://schemas.microsoft.com/office/powerpoint/2010/main" val="286373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0FBC-0CDF-1622-A958-546A746C80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6F3CDF-88A0-55DD-C874-33E7CB97E73C}"/>
              </a:ext>
            </a:extLst>
          </p:cNvPr>
          <p:cNvSpPr>
            <a:spLocks noGrp="1"/>
          </p:cNvSpPr>
          <p:nvPr>
            <p:ph idx="1"/>
          </p:nvPr>
        </p:nvSpPr>
        <p:spPr>
          <a:xfrm>
            <a:off x="1124262" y="2133600"/>
            <a:ext cx="11067738" cy="4724400"/>
          </a:xfrm>
        </p:spPr>
        <p:txBody>
          <a:bodyPr/>
          <a:lstStyle/>
          <a:p>
            <a:r>
              <a:rPr lang="en-US" sz="2800" dirty="0"/>
              <a:t>Increasing the </a:t>
            </a:r>
            <a:r>
              <a:rPr lang="en-US" sz="2800" b="1" dirty="0"/>
              <a:t>extraction of resources</a:t>
            </a:r>
            <a:r>
              <a:rPr lang="en-US" sz="2800" dirty="0"/>
              <a:t> from the environment. </a:t>
            </a:r>
          </a:p>
          <a:p>
            <a:pPr marL="0" indent="0" algn="just">
              <a:buNone/>
            </a:pPr>
            <a:r>
              <a:rPr lang="en-US" dirty="0"/>
              <a:t>	</a:t>
            </a:r>
            <a:r>
              <a:rPr lang="en-US" sz="2800" dirty="0"/>
              <a:t>These resources include </a:t>
            </a:r>
            <a:r>
              <a:rPr lang="en-US" sz="2800" b="1" dirty="0"/>
              <a:t>fossil fuels</a:t>
            </a:r>
            <a:r>
              <a:rPr lang="en-US" sz="2800" dirty="0"/>
              <a:t> (oil, gas, and coal), minerals, </a:t>
            </a:r>
            <a:r>
              <a:rPr lang="en-US" sz="2800" b="1" dirty="0"/>
              <a:t>trees</a:t>
            </a:r>
            <a:r>
              <a:rPr lang="en-US" sz="2800" dirty="0"/>
              <a:t>, </a:t>
            </a:r>
            <a:r>
              <a:rPr lang="en-US" sz="2800" b="1" dirty="0"/>
              <a:t>water</a:t>
            </a:r>
            <a:r>
              <a:rPr lang="en-US" sz="2800" dirty="0"/>
              <a:t>, and </a:t>
            </a:r>
            <a:r>
              <a:rPr lang="en-US" sz="2800" b="1" dirty="0"/>
              <a:t>wildlife</a:t>
            </a:r>
            <a:r>
              <a:rPr lang="en-US" sz="2800" dirty="0"/>
              <a:t>, especially in the oceans. The process of removing resources, in turn, often releases </a:t>
            </a:r>
            <a:r>
              <a:rPr lang="en-US" sz="2800" b="1" dirty="0"/>
              <a:t>pollutants and waste</a:t>
            </a:r>
            <a:r>
              <a:rPr lang="en-US" sz="2800" dirty="0"/>
              <a:t> that reduce </a:t>
            </a:r>
            <a:r>
              <a:rPr lang="en-US" sz="2800" b="1" dirty="0"/>
              <a:t>air</a:t>
            </a:r>
            <a:r>
              <a:rPr lang="en-US" sz="2800" dirty="0"/>
              <a:t> and </a:t>
            </a:r>
            <a:r>
              <a:rPr lang="en-US" sz="2800" b="1" dirty="0"/>
              <a:t>water quality</a:t>
            </a:r>
            <a:r>
              <a:rPr lang="en-US" sz="2800" dirty="0"/>
              <a:t>, and harm the </a:t>
            </a:r>
            <a:r>
              <a:rPr lang="en-US" sz="2800" b="1" dirty="0"/>
              <a:t>health </a:t>
            </a:r>
            <a:r>
              <a:rPr lang="en-US" sz="2800" dirty="0"/>
              <a:t>of humans and other species.</a:t>
            </a:r>
          </a:p>
          <a:p>
            <a:pPr algn="just"/>
            <a:r>
              <a:rPr lang="en-US" sz="2800" dirty="0"/>
              <a:t>Increasing the </a:t>
            </a:r>
            <a:r>
              <a:rPr lang="en-US" sz="2800" b="1" dirty="0"/>
              <a:t>burning of</a:t>
            </a:r>
            <a:r>
              <a:rPr lang="en-US" sz="2800" dirty="0"/>
              <a:t> </a:t>
            </a:r>
            <a:r>
              <a:rPr lang="en-US" sz="2800" b="1" dirty="0"/>
              <a:t>fossil fuels</a:t>
            </a:r>
            <a:r>
              <a:rPr lang="en-US" sz="2800" dirty="0"/>
              <a:t> for energy to generate electricity, and to power transportation (for example, cars and planes) and industrial processes.</a:t>
            </a:r>
          </a:p>
          <a:p>
            <a:endParaRPr lang="en-IN" dirty="0"/>
          </a:p>
        </p:txBody>
      </p:sp>
    </p:spTree>
    <p:extLst>
      <p:ext uri="{BB962C8B-B14F-4D97-AF65-F5344CB8AC3E}">
        <p14:creationId xmlns:p14="http://schemas.microsoft.com/office/powerpoint/2010/main" val="37173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2A38-CC49-C971-3388-D5F84FCB1B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A2EA16-0A89-E975-5459-FF91718BEB93}"/>
              </a:ext>
            </a:extLst>
          </p:cNvPr>
          <p:cNvSpPr>
            <a:spLocks noGrp="1"/>
          </p:cNvSpPr>
          <p:nvPr>
            <p:ph idx="1"/>
          </p:nvPr>
        </p:nvSpPr>
        <p:spPr>
          <a:xfrm>
            <a:off x="1169232" y="1289155"/>
            <a:ext cx="10335379" cy="5771212"/>
          </a:xfrm>
        </p:spPr>
        <p:txBody>
          <a:bodyPr>
            <a:normAutofit fontScale="85000" lnSpcReduction="20000"/>
          </a:bodyPr>
          <a:lstStyle/>
          <a:p>
            <a:pPr algn="just"/>
            <a:r>
              <a:rPr lang="en-US" sz="2800" dirty="0"/>
              <a:t>Increase in </a:t>
            </a:r>
            <a:r>
              <a:rPr lang="en-US" sz="2800" b="1" dirty="0"/>
              <a:t>freshwater use</a:t>
            </a:r>
            <a:r>
              <a:rPr lang="en-US" sz="2800" dirty="0"/>
              <a:t> for drinking, </a:t>
            </a:r>
            <a:r>
              <a:rPr lang="en-US" sz="2800" b="1" dirty="0"/>
              <a:t>agriculture</a:t>
            </a:r>
            <a:r>
              <a:rPr lang="en-US" sz="2800" dirty="0"/>
              <a:t>, recreation, and industrial processes. Freshwater is </a:t>
            </a:r>
            <a:r>
              <a:rPr lang="en-US" sz="2800" b="1" dirty="0"/>
              <a:t>extracted </a:t>
            </a:r>
            <a:r>
              <a:rPr lang="en-US" sz="2800" dirty="0"/>
              <a:t>from lakes, rivers, the ground, and man-made reservoirs.</a:t>
            </a:r>
          </a:p>
          <a:p>
            <a:pPr algn="just">
              <a:lnSpc>
                <a:spcPct val="150000"/>
              </a:lnSpc>
            </a:pPr>
            <a:r>
              <a:rPr lang="en-US" sz="2800" dirty="0"/>
              <a:t>Increasing ecological impacts on environments: </a:t>
            </a:r>
          </a:p>
          <a:p>
            <a:pPr marL="0" indent="0" algn="just">
              <a:lnSpc>
                <a:spcPct val="150000"/>
              </a:lnSpc>
              <a:buNone/>
            </a:pPr>
            <a:r>
              <a:rPr lang="en-US" sz="2800" b="1" dirty="0"/>
              <a:t>	Forests</a:t>
            </a:r>
            <a:r>
              <a:rPr lang="en-US" sz="2800" dirty="0"/>
              <a:t> and other </a:t>
            </a:r>
            <a:r>
              <a:rPr lang="en-US" sz="2800" b="1" dirty="0"/>
              <a:t>habitats</a:t>
            </a:r>
            <a:r>
              <a:rPr lang="en-US" sz="2800" dirty="0"/>
              <a:t> are disturbed or destroyed to construct </a:t>
            </a:r>
            <a:r>
              <a:rPr lang="en-US" sz="2800" b="1" dirty="0"/>
              <a:t>urban areas</a:t>
            </a:r>
            <a:r>
              <a:rPr lang="en-US" sz="2800" dirty="0"/>
              <a:t> including the construction of homes, businesses, and roads to accommodate growing populations. Additionally, as populations increase, more land is used for </a:t>
            </a:r>
            <a:r>
              <a:rPr lang="en-US" sz="2800" b="1" dirty="0"/>
              <a:t>agricultural activities</a:t>
            </a:r>
            <a:r>
              <a:rPr lang="en-US" sz="2800" dirty="0"/>
              <a:t> to grow crops and support livestock. This, in turn, can decrease </a:t>
            </a:r>
            <a:r>
              <a:rPr lang="en-US" sz="2800" b="1" dirty="0"/>
              <a:t>species populations, </a:t>
            </a:r>
            <a:r>
              <a:rPr lang="en-US" sz="2800" dirty="0"/>
              <a:t>geographic</a:t>
            </a:r>
            <a:r>
              <a:rPr lang="en-US" sz="2800" b="1" dirty="0"/>
              <a:t> ranges, biodiversity,</a:t>
            </a:r>
            <a:r>
              <a:rPr lang="en-US" sz="2800" dirty="0"/>
              <a:t> and alter </a:t>
            </a:r>
            <a:r>
              <a:rPr lang="en-US" sz="2800" b="1" dirty="0"/>
              <a:t>interactions</a:t>
            </a:r>
            <a:r>
              <a:rPr lang="en-US" sz="2800" dirty="0"/>
              <a:t> among organisms.</a:t>
            </a:r>
          </a:p>
          <a:p>
            <a:pPr marL="0" indent="0">
              <a:buNone/>
            </a:pPr>
            <a:endParaRPr lang="en-IN" dirty="0"/>
          </a:p>
        </p:txBody>
      </p:sp>
    </p:spTree>
    <p:extLst>
      <p:ext uri="{BB962C8B-B14F-4D97-AF65-F5344CB8AC3E}">
        <p14:creationId xmlns:p14="http://schemas.microsoft.com/office/powerpoint/2010/main" val="1509889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02A0-9467-3AA0-3E9A-911F73C24E81}"/>
              </a:ext>
            </a:extLst>
          </p:cNvPr>
          <p:cNvSpPr>
            <a:spLocks noGrp="1"/>
          </p:cNvSpPr>
          <p:nvPr>
            <p:ph type="title"/>
          </p:nvPr>
        </p:nvSpPr>
        <p:spPr>
          <a:xfrm>
            <a:off x="1588957" y="624110"/>
            <a:ext cx="9915655" cy="1280890"/>
          </a:xfrm>
        </p:spPr>
        <p:txBody>
          <a:bodyPr/>
          <a:lstStyle/>
          <a:p>
            <a:r>
              <a:rPr lang="en-US" dirty="0"/>
              <a:t>Rural Development and the Environment </a:t>
            </a:r>
            <a:endParaRPr lang="en-IN" dirty="0"/>
          </a:p>
        </p:txBody>
      </p:sp>
      <p:sp>
        <p:nvSpPr>
          <p:cNvPr id="3" name="Content Placeholder 2">
            <a:extLst>
              <a:ext uri="{FF2B5EF4-FFF2-40B4-BE49-F238E27FC236}">
                <a16:creationId xmlns:a16="http://schemas.microsoft.com/office/drawing/2014/main" id="{FF203A0E-A47C-5437-2AF6-F030EC2AB8A5}"/>
              </a:ext>
            </a:extLst>
          </p:cNvPr>
          <p:cNvSpPr>
            <a:spLocks noGrp="1"/>
          </p:cNvSpPr>
          <p:nvPr>
            <p:ph idx="1"/>
          </p:nvPr>
        </p:nvSpPr>
        <p:spPr>
          <a:xfrm>
            <a:off x="1214203" y="1708879"/>
            <a:ext cx="10977797" cy="5149121"/>
          </a:xfrm>
        </p:spPr>
        <p:txBody>
          <a:bodyPr/>
          <a:lstStyle/>
          <a:p>
            <a:pPr algn="just"/>
            <a:r>
              <a:rPr lang="en-US" sz="2800" dirty="0"/>
              <a:t>To meet the expanded food needs of rapidly growing populations, it is estimated that food production in developing countries will have to increase by at least 50% in the next three decades. </a:t>
            </a:r>
          </a:p>
          <a:p>
            <a:pPr algn="just"/>
            <a:r>
              <a:rPr lang="en-US" sz="2800" dirty="0"/>
              <a:t>Because land in many areas of the developing world is being unsustainably  overexploited by existing populations, meeting this output target will require radical changes in the distribution, use, and quantity of resources available to the agricultural sector. </a:t>
            </a:r>
          </a:p>
          <a:p>
            <a:endParaRPr lang="en-IN" dirty="0"/>
          </a:p>
        </p:txBody>
      </p:sp>
    </p:spTree>
    <p:extLst>
      <p:ext uri="{BB962C8B-B14F-4D97-AF65-F5344CB8AC3E}">
        <p14:creationId xmlns:p14="http://schemas.microsoft.com/office/powerpoint/2010/main" val="128194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24B0-AECC-BF72-8E6D-8F31C32C7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E1F7E6-CF30-1FB7-D19F-E7D8CC459826}"/>
              </a:ext>
            </a:extLst>
          </p:cNvPr>
          <p:cNvSpPr>
            <a:spLocks noGrp="1"/>
          </p:cNvSpPr>
          <p:nvPr>
            <p:ph idx="1"/>
          </p:nvPr>
        </p:nvSpPr>
        <p:spPr>
          <a:xfrm>
            <a:off x="1019331" y="2133600"/>
            <a:ext cx="11172669" cy="4724400"/>
          </a:xfrm>
        </p:spPr>
        <p:txBody>
          <a:bodyPr/>
          <a:lstStyle/>
          <a:p>
            <a:pPr algn="just"/>
            <a:r>
              <a:rPr lang="en-US" sz="2800" dirty="0"/>
              <a:t>The increased accessibility of agricultural inputs to small farmers and the introduction (or reintroduction) of sustainable methods of farming will help create attractive alternatives to current environmentally destructive patterns of resource use.</a:t>
            </a:r>
          </a:p>
          <a:p>
            <a:pPr algn="just"/>
            <a:r>
              <a:rPr lang="en-US" sz="2800" dirty="0"/>
              <a:t> Land-augmenting investments can greatly increase the yields from cultivated land and help ensure future food self-sufficiency</a:t>
            </a:r>
          </a:p>
          <a:p>
            <a:endParaRPr lang="en-IN" dirty="0"/>
          </a:p>
        </p:txBody>
      </p:sp>
    </p:spTree>
    <p:extLst>
      <p:ext uri="{BB962C8B-B14F-4D97-AF65-F5344CB8AC3E}">
        <p14:creationId xmlns:p14="http://schemas.microsoft.com/office/powerpoint/2010/main" val="2937119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4FAF-234C-619E-770D-78903BDB88FD}"/>
              </a:ext>
            </a:extLst>
          </p:cNvPr>
          <p:cNvSpPr>
            <a:spLocks noGrp="1"/>
          </p:cNvSpPr>
          <p:nvPr>
            <p:ph type="title"/>
          </p:nvPr>
        </p:nvSpPr>
        <p:spPr>
          <a:xfrm>
            <a:off x="1633929" y="624110"/>
            <a:ext cx="9870684" cy="1280890"/>
          </a:xfrm>
        </p:spPr>
        <p:txBody>
          <a:bodyPr/>
          <a:lstStyle/>
          <a:p>
            <a:r>
              <a:rPr lang="en-US" dirty="0"/>
              <a:t>Urban Development and the Environment </a:t>
            </a:r>
            <a:endParaRPr lang="en-IN" dirty="0"/>
          </a:p>
        </p:txBody>
      </p:sp>
      <p:sp>
        <p:nvSpPr>
          <p:cNvPr id="3" name="Content Placeholder 2">
            <a:extLst>
              <a:ext uri="{FF2B5EF4-FFF2-40B4-BE49-F238E27FC236}">
                <a16:creationId xmlns:a16="http://schemas.microsoft.com/office/drawing/2014/main" id="{28609FAE-2A08-CFC4-EC87-45F0BE3F31F3}"/>
              </a:ext>
            </a:extLst>
          </p:cNvPr>
          <p:cNvSpPr>
            <a:spLocks noGrp="1"/>
          </p:cNvSpPr>
          <p:nvPr>
            <p:ph idx="1"/>
          </p:nvPr>
        </p:nvSpPr>
        <p:spPr>
          <a:xfrm>
            <a:off x="839449" y="1905000"/>
            <a:ext cx="11227633" cy="4953000"/>
          </a:xfrm>
        </p:spPr>
        <p:txBody>
          <a:bodyPr>
            <a:normAutofit fontScale="92500" lnSpcReduction="10000"/>
          </a:bodyPr>
          <a:lstStyle/>
          <a:p>
            <a:pPr algn="just"/>
            <a:r>
              <a:rPr lang="en-US" sz="2800" dirty="0"/>
              <a:t>Rapid population increases heavy rural-urban migration, are leading to unprecedented rates of </a:t>
            </a:r>
          </a:p>
          <a:p>
            <a:pPr marL="0" indent="0" algn="just">
              <a:buNone/>
            </a:pPr>
            <a:r>
              <a:rPr lang="en-US" sz="2800" dirty="0"/>
              <a:t> urban population growth, sometimes at twice the rate of national growth. </a:t>
            </a:r>
          </a:p>
          <a:p>
            <a:pPr algn="just"/>
            <a:r>
              <a:rPr lang="en-US" sz="2800" dirty="0"/>
              <a:t>Consequently, few governments are prepared to cope with the vastly increased strain on existing urban water supplies and sanitation facilities. </a:t>
            </a:r>
          </a:p>
          <a:p>
            <a:pPr algn="just"/>
            <a:r>
              <a:rPr lang="en-US" sz="2800" dirty="0"/>
              <a:t>The resulting environmental ills pose extreme health hazards for the growing numbers of people exposed to them. Such conditions threaten to precipitate the collapse of the existing urban infrastructure and create circumstances ripe for epidemics and national health crises. </a:t>
            </a:r>
          </a:p>
          <a:p>
            <a:endParaRPr lang="en-IN" dirty="0"/>
          </a:p>
        </p:txBody>
      </p:sp>
    </p:spTree>
    <p:extLst>
      <p:ext uri="{BB962C8B-B14F-4D97-AF65-F5344CB8AC3E}">
        <p14:creationId xmlns:p14="http://schemas.microsoft.com/office/powerpoint/2010/main" val="246922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8765-7319-8560-EFE2-9033BF4796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585F60-4113-855B-E900-D990264A03FF}"/>
              </a:ext>
            </a:extLst>
          </p:cNvPr>
          <p:cNvSpPr>
            <a:spLocks noGrp="1"/>
          </p:cNvSpPr>
          <p:nvPr>
            <p:ph idx="1"/>
          </p:nvPr>
        </p:nvSpPr>
        <p:spPr>
          <a:xfrm>
            <a:off x="1124262" y="2133600"/>
            <a:ext cx="11067738" cy="4836826"/>
          </a:xfrm>
        </p:spPr>
        <p:txBody>
          <a:bodyPr/>
          <a:lstStyle/>
          <a:p>
            <a:pPr algn="just"/>
            <a:r>
              <a:rPr lang="en-US" sz="2800" dirty="0"/>
              <a:t>These conditions are exacerbated by the fact that under existing legislation, much urban housing is illegal. </a:t>
            </a:r>
          </a:p>
          <a:p>
            <a:pPr algn="just"/>
            <a:r>
              <a:rPr lang="en-US" sz="2800" dirty="0"/>
              <a:t>This makes private household investments risky and renders large portions of urban populations ineligible for government services. </a:t>
            </a:r>
          </a:p>
          <a:p>
            <a:pPr algn="just"/>
            <a:r>
              <a:rPr lang="en-US" sz="2800" dirty="0"/>
              <a:t>Congestion, vehicular and industrial emissions, and poorly ventilated household stoves also inflate the tremendously high environmental costs of urban crowding. </a:t>
            </a:r>
          </a:p>
          <a:p>
            <a:endParaRPr lang="en-IN" dirty="0"/>
          </a:p>
        </p:txBody>
      </p:sp>
    </p:spTree>
    <p:extLst>
      <p:ext uri="{BB962C8B-B14F-4D97-AF65-F5344CB8AC3E}">
        <p14:creationId xmlns:p14="http://schemas.microsoft.com/office/powerpoint/2010/main" val="3807018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A576-7580-5455-8282-85EDDDDDA26E}"/>
              </a:ext>
            </a:extLst>
          </p:cNvPr>
          <p:cNvSpPr>
            <a:spLocks noGrp="1"/>
          </p:cNvSpPr>
          <p:nvPr>
            <p:ph type="title"/>
          </p:nvPr>
        </p:nvSpPr>
        <p:spPr>
          <a:xfrm>
            <a:off x="1723869" y="624110"/>
            <a:ext cx="10208301" cy="1280890"/>
          </a:xfrm>
        </p:spPr>
        <p:txBody>
          <a:bodyPr/>
          <a:lstStyle/>
          <a:p>
            <a:r>
              <a:rPr lang="en-US" dirty="0"/>
              <a:t>Market Failure</a:t>
            </a:r>
            <a:endParaRPr lang="en-IN" dirty="0"/>
          </a:p>
        </p:txBody>
      </p:sp>
      <p:sp>
        <p:nvSpPr>
          <p:cNvPr id="3" name="Content Placeholder 2">
            <a:extLst>
              <a:ext uri="{FF2B5EF4-FFF2-40B4-BE49-F238E27FC236}">
                <a16:creationId xmlns:a16="http://schemas.microsoft.com/office/drawing/2014/main" id="{D286C3AA-30FA-9282-1FA3-353360CCD513}"/>
              </a:ext>
            </a:extLst>
          </p:cNvPr>
          <p:cNvSpPr>
            <a:spLocks noGrp="1"/>
          </p:cNvSpPr>
          <p:nvPr>
            <p:ph idx="1"/>
          </p:nvPr>
        </p:nvSpPr>
        <p:spPr>
          <a:xfrm>
            <a:off x="1296311" y="1379095"/>
            <a:ext cx="10895689" cy="5478905"/>
          </a:xfrm>
        </p:spPr>
        <p:txBody>
          <a:bodyPr/>
          <a:lstStyle/>
          <a:p>
            <a:pPr algn="just"/>
            <a:r>
              <a:rPr lang="en-US" sz="2800" dirty="0"/>
              <a:t>Market failure refers to the inefficient distribution of goods and services in the free market. </a:t>
            </a:r>
          </a:p>
          <a:p>
            <a:pPr marL="0" indent="0" algn="just">
              <a:buNone/>
            </a:pPr>
            <a:endParaRPr lang="en-US" sz="2800" dirty="0"/>
          </a:p>
          <a:p>
            <a:pPr algn="just"/>
            <a:r>
              <a:rPr lang="en-US" sz="2800" dirty="0"/>
              <a:t>In a typical free market, the prices of goods and services are determined by the forces of supply and demand, and any change in one of the forces results in a price change and a corresponding change in the other force. </a:t>
            </a:r>
          </a:p>
          <a:p>
            <a:pPr marL="0" indent="0" algn="just">
              <a:buNone/>
            </a:pPr>
            <a:endParaRPr lang="en-US" sz="2800" dirty="0"/>
          </a:p>
          <a:p>
            <a:pPr algn="just"/>
            <a:r>
              <a:rPr lang="en-US" sz="2800" dirty="0"/>
              <a:t>The changes lead to a price equilibrium.</a:t>
            </a:r>
          </a:p>
          <a:p>
            <a:endParaRPr lang="en-IN" dirty="0"/>
          </a:p>
        </p:txBody>
      </p:sp>
    </p:spTree>
    <p:extLst>
      <p:ext uri="{BB962C8B-B14F-4D97-AF65-F5344CB8AC3E}">
        <p14:creationId xmlns:p14="http://schemas.microsoft.com/office/powerpoint/2010/main" val="352188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DB93-D894-C220-E198-46C56B3C094C}"/>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9AFDACC-1DDD-5CEE-AC1F-1C0D2C253971}"/>
              </a:ext>
            </a:extLst>
          </p:cNvPr>
          <p:cNvSpPr>
            <a:spLocks noGrp="1"/>
          </p:cNvSpPr>
          <p:nvPr>
            <p:ph idx="1"/>
          </p:nvPr>
        </p:nvSpPr>
        <p:spPr>
          <a:xfrm>
            <a:off x="1289154" y="2133600"/>
            <a:ext cx="10902846" cy="4724400"/>
          </a:xfrm>
        </p:spPr>
        <p:txBody>
          <a:bodyPr>
            <a:normAutofit lnSpcReduction="10000"/>
          </a:bodyPr>
          <a:lstStyle/>
          <a:p>
            <a:pPr algn="just"/>
            <a:r>
              <a:rPr lang="en-US" sz="2800" dirty="0"/>
              <a:t>Market failure occurs when there is a state of disequilibrium in the market due to market distortion. </a:t>
            </a:r>
          </a:p>
          <a:p>
            <a:pPr marL="0" indent="0" algn="just">
              <a:buNone/>
            </a:pPr>
            <a:endParaRPr lang="en-US" sz="2800" dirty="0"/>
          </a:p>
          <a:p>
            <a:pPr algn="just"/>
            <a:r>
              <a:rPr lang="en-US" sz="2800" dirty="0"/>
              <a:t>It takes place when the quantity of goods or services supplied is not equal to the quantity of goods or services demanded. </a:t>
            </a:r>
          </a:p>
          <a:p>
            <a:pPr marL="0" indent="0" algn="just">
              <a:buNone/>
            </a:pPr>
            <a:endParaRPr lang="en-US" sz="2800" dirty="0"/>
          </a:p>
          <a:p>
            <a:pPr algn="just"/>
            <a:r>
              <a:rPr lang="en-US" sz="2800" dirty="0"/>
              <a:t>Some of the distortions that may affect the free market may include monopoly power, price limits, minimum wage requirements, and government regulations.</a:t>
            </a:r>
          </a:p>
          <a:p>
            <a:endParaRPr lang="en-IN" dirty="0"/>
          </a:p>
        </p:txBody>
      </p:sp>
    </p:spTree>
    <p:extLst>
      <p:ext uri="{BB962C8B-B14F-4D97-AF65-F5344CB8AC3E}">
        <p14:creationId xmlns:p14="http://schemas.microsoft.com/office/powerpoint/2010/main" val="62365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8DEB-E278-E379-3763-30E7EADAD938}"/>
              </a:ext>
            </a:extLst>
          </p:cNvPr>
          <p:cNvSpPr>
            <a:spLocks noGrp="1"/>
          </p:cNvSpPr>
          <p:nvPr>
            <p:ph type="title"/>
          </p:nvPr>
        </p:nvSpPr>
        <p:spPr>
          <a:xfrm>
            <a:off x="1693889" y="624110"/>
            <a:ext cx="9810723" cy="1280890"/>
          </a:xfrm>
        </p:spPr>
        <p:txBody>
          <a:bodyPr/>
          <a:lstStyle/>
          <a:p>
            <a:r>
              <a:rPr lang="en-US" dirty="0"/>
              <a:t>Causes of Market Failure</a:t>
            </a:r>
            <a:endParaRPr lang="en-IN" dirty="0"/>
          </a:p>
        </p:txBody>
      </p:sp>
      <p:sp>
        <p:nvSpPr>
          <p:cNvPr id="3" name="Content Placeholder 2">
            <a:extLst>
              <a:ext uri="{FF2B5EF4-FFF2-40B4-BE49-F238E27FC236}">
                <a16:creationId xmlns:a16="http://schemas.microsoft.com/office/drawing/2014/main" id="{1FAB4217-A765-7596-28CF-E5BDA003DD74}"/>
              </a:ext>
            </a:extLst>
          </p:cNvPr>
          <p:cNvSpPr>
            <a:spLocks noGrp="1"/>
          </p:cNvSpPr>
          <p:nvPr>
            <p:ph idx="1"/>
          </p:nvPr>
        </p:nvSpPr>
        <p:spPr>
          <a:xfrm>
            <a:off x="1154243" y="2713220"/>
            <a:ext cx="11037757" cy="4144780"/>
          </a:xfrm>
        </p:spPr>
        <p:txBody>
          <a:bodyPr/>
          <a:lstStyle/>
          <a:p>
            <a:pPr algn="just"/>
            <a:r>
              <a:rPr lang="en-US" sz="3600" dirty="0"/>
              <a:t>Externality</a:t>
            </a:r>
          </a:p>
          <a:p>
            <a:pPr marL="0" indent="0" algn="just">
              <a:buNone/>
            </a:pPr>
            <a:r>
              <a:rPr lang="en-US" sz="3600" dirty="0"/>
              <a:t>	An externality refers to a cost or benefit resulting from a transaction that affects a third party that did not decide to be associated with the benefit or cost.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26472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3BF0-F0E3-128B-4DB8-0AEB3E2DB4A5}"/>
              </a:ext>
            </a:extLst>
          </p:cNvPr>
          <p:cNvSpPr>
            <a:spLocks noGrp="1"/>
          </p:cNvSpPr>
          <p:nvPr>
            <p:ph type="title"/>
          </p:nvPr>
        </p:nvSpPr>
        <p:spPr>
          <a:xfrm>
            <a:off x="1618938" y="624110"/>
            <a:ext cx="10573061" cy="1280890"/>
          </a:xfrm>
        </p:spPr>
        <p:txBody>
          <a:bodyPr/>
          <a:lstStyle/>
          <a:p>
            <a:r>
              <a:rPr lang="en-US" dirty="0"/>
              <a:t>Types of Externalities</a:t>
            </a:r>
            <a:endParaRPr lang="en-IN" dirty="0"/>
          </a:p>
        </p:txBody>
      </p:sp>
      <p:sp>
        <p:nvSpPr>
          <p:cNvPr id="3" name="Content Placeholder 2">
            <a:extLst>
              <a:ext uri="{FF2B5EF4-FFF2-40B4-BE49-F238E27FC236}">
                <a16:creationId xmlns:a16="http://schemas.microsoft.com/office/drawing/2014/main" id="{073C4FA4-CAB8-FB38-55A9-C45935E73386}"/>
              </a:ext>
            </a:extLst>
          </p:cNvPr>
          <p:cNvSpPr>
            <a:spLocks noGrp="1"/>
          </p:cNvSpPr>
          <p:nvPr>
            <p:ph idx="1"/>
          </p:nvPr>
        </p:nvSpPr>
        <p:spPr>
          <a:xfrm>
            <a:off x="1109271" y="2803160"/>
            <a:ext cx="11082727" cy="4054839"/>
          </a:xfrm>
        </p:spPr>
        <p:txBody>
          <a:bodyPr>
            <a:normAutofit/>
          </a:bodyPr>
          <a:lstStyle/>
          <a:p>
            <a:r>
              <a:rPr lang="en-US" sz="3200" dirty="0"/>
              <a:t>Positive Externality</a:t>
            </a:r>
          </a:p>
          <a:p>
            <a:pPr marL="0" indent="0">
              <a:buNone/>
            </a:pPr>
            <a:endParaRPr lang="en-US" sz="3200" dirty="0"/>
          </a:p>
          <a:p>
            <a:r>
              <a:rPr lang="en-US" sz="3200" dirty="0"/>
              <a:t>Negative Externality</a:t>
            </a:r>
            <a:endParaRPr lang="en-IN" sz="3200" dirty="0"/>
          </a:p>
        </p:txBody>
      </p:sp>
    </p:spTree>
    <p:extLst>
      <p:ext uri="{BB962C8B-B14F-4D97-AF65-F5344CB8AC3E}">
        <p14:creationId xmlns:p14="http://schemas.microsoft.com/office/powerpoint/2010/main" val="284344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7B13-F942-82AD-F62F-115BECAD6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6615D5-F36D-C2E7-E4F3-CF108ABD2AD6}"/>
              </a:ext>
            </a:extLst>
          </p:cNvPr>
          <p:cNvSpPr>
            <a:spLocks noGrp="1"/>
          </p:cNvSpPr>
          <p:nvPr>
            <p:ph idx="1"/>
          </p:nvPr>
        </p:nvSpPr>
        <p:spPr>
          <a:xfrm>
            <a:off x="1049310" y="2133599"/>
            <a:ext cx="10882859" cy="4327161"/>
          </a:xfrm>
        </p:spPr>
        <p:txBody>
          <a:bodyPr/>
          <a:lstStyle/>
          <a:p>
            <a:pPr algn="just"/>
            <a:r>
              <a:rPr lang="en-US" sz="2800" dirty="0"/>
              <a:t>Environment not only serves as a luxury but it is important as a basic necessity.</a:t>
            </a:r>
          </a:p>
          <a:p>
            <a:pPr marL="0" indent="0" algn="just">
              <a:buNone/>
            </a:pPr>
            <a:endParaRPr lang="en-US" sz="2800" dirty="0"/>
          </a:p>
          <a:p>
            <a:pPr algn="just"/>
            <a:r>
              <a:rPr lang="en-US" sz="2800" dirty="0"/>
              <a:t>Oxygen, water, food etc. are necessary for our life survival. </a:t>
            </a:r>
          </a:p>
          <a:p>
            <a:pPr marL="0" indent="0" algn="just">
              <a:buNone/>
            </a:pPr>
            <a:endParaRPr lang="en-US" sz="2800" dirty="0"/>
          </a:p>
          <a:p>
            <a:pPr algn="just"/>
            <a:r>
              <a:rPr lang="en-US" sz="2800" dirty="0"/>
              <a:t>Without these resources we cannot live long and all the living organisms including us will extinct soon from the earth.</a:t>
            </a:r>
          </a:p>
          <a:p>
            <a:endParaRPr lang="en-IN" dirty="0"/>
          </a:p>
        </p:txBody>
      </p:sp>
    </p:spTree>
    <p:extLst>
      <p:ext uri="{BB962C8B-B14F-4D97-AF65-F5344CB8AC3E}">
        <p14:creationId xmlns:p14="http://schemas.microsoft.com/office/powerpoint/2010/main" val="3943507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04D3-F1CC-7E29-9CB4-382D5D957FF9}"/>
              </a:ext>
            </a:extLst>
          </p:cNvPr>
          <p:cNvSpPr>
            <a:spLocks noGrp="1"/>
          </p:cNvSpPr>
          <p:nvPr>
            <p:ph type="title"/>
          </p:nvPr>
        </p:nvSpPr>
        <p:spPr>
          <a:xfrm>
            <a:off x="1678898" y="624110"/>
            <a:ext cx="10403173" cy="1280890"/>
          </a:xfrm>
        </p:spPr>
        <p:txBody>
          <a:bodyPr/>
          <a:lstStyle/>
          <a:p>
            <a:r>
              <a:rPr lang="en-US" dirty="0"/>
              <a:t>Positive Externality</a:t>
            </a:r>
            <a:endParaRPr lang="en-IN" dirty="0"/>
          </a:p>
        </p:txBody>
      </p:sp>
      <p:sp>
        <p:nvSpPr>
          <p:cNvPr id="3" name="Content Placeholder 2">
            <a:extLst>
              <a:ext uri="{FF2B5EF4-FFF2-40B4-BE49-F238E27FC236}">
                <a16:creationId xmlns:a16="http://schemas.microsoft.com/office/drawing/2014/main" id="{350C5795-97D1-BED9-3E80-C49946B675B4}"/>
              </a:ext>
            </a:extLst>
          </p:cNvPr>
          <p:cNvSpPr>
            <a:spLocks noGrp="1"/>
          </p:cNvSpPr>
          <p:nvPr>
            <p:ph idx="1"/>
          </p:nvPr>
        </p:nvSpPr>
        <p:spPr>
          <a:xfrm>
            <a:off x="1101439" y="2133600"/>
            <a:ext cx="11205486" cy="4724400"/>
          </a:xfrm>
        </p:spPr>
        <p:txBody>
          <a:bodyPr/>
          <a:lstStyle/>
          <a:p>
            <a:pPr algn="just"/>
            <a:r>
              <a:rPr lang="en-US" sz="3200" b="1" dirty="0"/>
              <a:t>A positive </a:t>
            </a:r>
            <a:r>
              <a:rPr lang="en-US" sz="3200" dirty="0"/>
              <a:t>externality provides a positive effect on the third party. </a:t>
            </a:r>
          </a:p>
          <a:p>
            <a:pPr marL="0" indent="0" algn="just">
              <a:buNone/>
            </a:pPr>
            <a:endParaRPr lang="en-US" sz="3200" dirty="0"/>
          </a:p>
          <a:p>
            <a:pPr algn="just"/>
            <a:r>
              <a:rPr lang="en-US" sz="3200" dirty="0"/>
              <a:t>For example, providing good public education mainly benefits the students, but the benefits of this public good will spill over to the whole society.</a:t>
            </a:r>
          </a:p>
          <a:p>
            <a:endParaRPr lang="en-IN" dirty="0"/>
          </a:p>
        </p:txBody>
      </p:sp>
    </p:spTree>
    <p:extLst>
      <p:ext uri="{BB962C8B-B14F-4D97-AF65-F5344CB8AC3E}">
        <p14:creationId xmlns:p14="http://schemas.microsoft.com/office/powerpoint/2010/main" val="378290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6835-5E9F-3825-5EDF-43C99F1B48CA}"/>
              </a:ext>
            </a:extLst>
          </p:cNvPr>
          <p:cNvSpPr>
            <a:spLocks noGrp="1"/>
          </p:cNvSpPr>
          <p:nvPr>
            <p:ph type="title"/>
          </p:nvPr>
        </p:nvSpPr>
        <p:spPr>
          <a:xfrm>
            <a:off x="1603948" y="624110"/>
            <a:ext cx="10588051" cy="1280890"/>
          </a:xfrm>
        </p:spPr>
        <p:txBody>
          <a:bodyPr/>
          <a:lstStyle/>
          <a:p>
            <a:r>
              <a:rPr lang="en-US" dirty="0"/>
              <a:t>Negative externality</a:t>
            </a:r>
            <a:endParaRPr lang="en-IN" dirty="0"/>
          </a:p>
        </p:txBody>
      </p:sp>
      <p:sp>
        <p:nvSpPr>
          <p:cNvPr id="3" name="Content Placeholder 2">
            <a:extLst>
              <a:ext uri="{FF2B5EF4-FFF2-40B4-BE49-F238E27FC236}">
                <a16:creationId xmlns:a16="http://schemas.microsoft.com/office/drawing/2014/main" id="{84406D73-5A21-BD4E-E529-DD4F7447E3AA}"/>
              </a:ext>
            </a:extLst>
          </p:cNvPr>
          <p:cNvSpPr>
            <a:spLocks noGrp="1"/>
          </p:cNvSpPr>
          <p:nvPr>
            <p:ph idx="1"/>
          </p:nvPr>
        </p:nvSpPr>
        <p:spPr>
          <a:xfrm>
            <a:off x="1603948" y="2503356"/>
            <a:ext cx="10478124" cy="4354643"/>
          </a:xfrm>
        </p:spPr>
        <p:txBody>
          <a:bodyPr/>
          <a:lstStyle/>
          <a:p>
            <a:pPr algn="just"/>
            <a:r>
              <a:rPr lang="en-US" sz="3200" b="1" dirty="0"/>
              <a:t>A negative </a:t>
            </a:r>
            <a:r>
              <a:rPr lang="en-US" sz="3200" dirty="0"/>
              <a:t>externality is a negative effect resulting from the consumption of a product, and that results in a negative impact on a third party. </a:t>
            </a:r>
          </a:p>
          <a:p>
            <a:pPr marL="0" indent="0" algn="just">
              <a:buNone/>
            </a:pPr>
            <a:endParaRPr lang="en-US" sz="3200" dirty="0"/>
          </a:p>
          <a:p>
            <a:pPr algn="just"/>
            <a:r>
              <a:rPr lang="en-US" sz="3200" dirty="0"/>
              <a:t>For example, even though cigarette smoking is primarily harmful to a smoker, it also causes a negative health impact on people around the smoker.</a:t>
            </a:r>
          </a:p>
          <a:p>
            <a:pPr algn="just"/>
            <a:endParaRPr lang="en-IN" dirty="0"/>
          </a:p>
        </p:txBody>
      </p:sp>
    </p:spTree>
    <p:extLst>
      <p:ext uri="{BB962C8B-B14F-4D97-AF65-F5344CB8AC3E}">
        <p14:creationId xmlns:p14="http://schemas.microsoft.com/office/powerpoint/2010/main" val="773615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10DF-EA26-5B87-D7AF-9CF4B60554D3}"/>
              </a:ext>
            </a:extLst>
          </p:cNvPr>
          <p:cNvSpPr>
            <a:spLocks noGrp="1"/>
          </p:cNvSpPr>
          <p:nvPr>
            <p:ph type="title"/>
          </p:nvPr>
        </p:nvSpPr>
        <p:spPr>
          <a:xfrm>
            <a:off x="1678899" y="624110"/>
            <a:ext cx="9825714" cy="1280890"/>
          </a:xfrm>
        </p:spPr>
        <p:txBody>
          <a:bodyPr/>
          <a:lstStyle/>
          <a:p>
            <a:r>
              <a:rPr lang="en-US" dirty="0"/>
              <a:t>Public Good</a:t>
            </a:r>
            <a:endParaRPr lang="en-IN" dirty="0"/>
          </a:p>
        </p:txBody>
      </p:sp>
      <p:sp>
        <p:nvSpPr>
          <p:cNvPr id="3" name="Content Placeholder 2">
            <a:extLst>
              <a:ext uri="{FF2B5EF4-FFF2-40B4-BE49-F238E27FC236}">
                <a16:creationId xmlns:a16="http://schemas.microsoft.com/office/drawing/2014/main" id="{DD9F849F-56F9-5CAD-953C-5D585421648C}"/>
              </a:ext>
            </a:extLst>
          </p:cNvPr>
          <p:cNvSpPr>
            <a:spLocks noGrp="1"/>
          </p:cNvSpPr>
          <p:nvPr>
            <p:ph idx="1"/>
          </p:nvPr>
        </p:nvSpPr>
        <p:spPr>
          <a:xfrm>
            <a:off x="1079292" y="2133600"/>
            <a:ext cx="11112708" cy="4724400"/>
          </a:xfrm>
        </p:spPr>
        <p:txBody>
          <a:bodyPr/>
          <a:lstStyle/>
          <a:p>
            <a:pPr algn="just"/>
            <a:r>
              <a:rPr lang="en-US" sz="2800" dirty="0"/>
              <a:t>Public goods are goods that are consumed by a large number of the population, and their cost does not increase with the increase in the number of consumers.</a:t>
            </a:r>
          </a:p>
          <a:p>
            <a:pPr marL="0" indent="0" algn="just">
              <a:buNone/>
            </a:pPr>
            <a:endParaRPr lang="en-US" sz="2800" dirty="0"/>
          </a:p>
          <a:p>
            <a:pPr algn="just"/>
            <a:r>
              <a:rPr lang="en-US" sz="2800" dirty="0"/>
              <a:t>Public goods are both non-rivalrous as well as non-excludable. Non-rivalrous consumption means that the goods are allocated efficiently to the whole population if provided at zero cost, while non-excludable consumption means that the public goods cannot exclude non-payers from its consumption.</a:t>
            </a:r>
          </a:p>
          <a:p>
            <a:endParaRPr lang="en-IN" dirty="0"/>
          </a:p>
        </p:txBody>
      </p:sp>
    </p:spTree>
    <p:extLst>
      <p:ext uri="{BB962C8B-B14F-4D97-AF65-F5344CB8AC3E}">
        <p14:creationId xmlns:p14="http://schemas.microsoft.com/office/powerpoint/2010/main" val="1527756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B3BE-4E4E-329D-62FB-D3CA4342904E}"/>
              </a:ext>
            </a:extLst>
          </p:cNvPr>
          <p:cNvSpPr>
            <a:spLocks noGrp="1"/>
          </p:cNvSpPr>
          <p:nvPr>
            <p:ph type="title"/>
          </p:nvPr>
        </p:nvSpPr>
        <p:spPr>
          <a:xfrm>
            <a:off x="1648918" y="624110"/>
            <a:ext cx="10418163" cy="128089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F5FB2AA6-61B4-6244-FFAF-BC37A8381EA6}"/>
              </a:ext>
            </a:extLst>
          </p:cNvPr>
          <p:cNvSpPr>
            <a:spLocks noGrp="1"/>
          </p:cNvSpPr>
          <p:nvPr>
            <p:ph idx="1"/>
          </p:nvPr>
        </p:nvSpPr>
        <p:spPr>
          <a:xfrm>
            <a:off x="929390" y="2133600"/>
            <a:ext cx="11262610" cy="4724400"/>
          </a:xfrm>
        </p:spPr>
        <p:txBody>
          <a:bodyPr/>
          <a:lstStyle/>
          <a:p>
            <a:pPr algn="just"/>
            <a:r>
              <a:rPr lang="en-US" sz="3200" dirty="0"/>
              <a:t>Public goods create market failures if a section of the population that consumes the goods fails to pay but continues using the good as actual payers. </a:t>
            </a:r>
          </a:p>
          <a:p>
            <a:pPr marL="0" indent="0" algn="just">
              <a:buNone/>
            </a:pPr>
            <a:endParaRPr lang="en-US" sz="3200" dirty="0"/>
          </a:p>
          <a:p>
            <a:pPr algn="just"/>
            <a:r>
              <a:rPr lang="en-US" sz="3200" dirty="0"/>
              <a:t>For example, police service is a public good that every citizen is entitled to enjoy, regardless of whether or not they pay taxes to the government.</a:t>
            </a:r>
          </a:p>
          <a:p>
            <a:pPr marL="0" indent="0">
              <a:buNone/>
            </a:pPr>
            <a:endParaRPr lang="en-IN" dirty="0"/>
          </a:p>
        </p:txBody>
      </p:sp>
    </p:spTree>
    <p:extLst>
      <p:ext uri="{BB962C8B-B14F-4D97-AF65-F5344CB8AC3E}">
        <p14:creationId xmlns:p14="http://schemas.microsoft.com/office/powerpoint/2010/main" val="4276163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40B6-83C3-8972-7AA4-8CC7AF72A144}"/>
              </a:ext>
            </a:extLst>
          </p:cNvPr>
          <p:cNvSpPr>
            <a:spLocks noGrp="1"/>
          </p:cNvSpPr>
          <p:nvPr>
            <p:ph type="title"/>
          </p:nvPr>
        </p:nvSpPr>
        <p:spPr>
          <a:xfrm>
            <a:off x="1618938" y="624110"/>
            <a:ext cx="10573061" cy="1280890"/>
          </a:xfrm>
        </p:spPr>
        <p:txBody>
          <a:bodyPr/>
          <a:lstStyle/>
          <a:p>
            <a:r>
              <a:rPr lang="en-US" dirty="0"/>
              <a:t>Government Mechanism of Adjusting for Externalities in Market </a:t>
            </a:r>
            <a:endParaRPr lang="en-IN" dirty="0"/>
          </a:p>
        </p:txBody>
      </p:sp>
      <p:sp>
        <p:nvSpPr>
          <p:cNvPr id="3" name="Content Placeholder 2">
            <a:extLst>
              <a:ext uri="{FF2B5EF4-FFF2-40B4-BE49-F238E27FC236}">
                <a16:creationId xmlns:a16="http://schemas.microsoft.com/office/drawing/2014/main" id="{4819BECE-1285-0F7D-1695-415F965FD915}"/>
              </a:ext>
            </a:extLst>
          </p:cNvPr>
          <p:cNvSpPr>
            <a:spLocks noGrp="1"/>
          </p:cNvSpPr>
          <p:nvPr>
            <p:ph idx="1"/>
          </p:nvPr>
        </p:nvSpPr>
        <p:spPr>
          <a:xfrm>
            <a:off x="931551" y="2133600"/>
            <a:ext cx="11260448" cy="4724400"/>
          </a:xfrm>
        </p:spPr>
        <p:txBody>
          <a:bodyPr/>
          <a:lstStyle/>
          <a:p>
            <a:r>
              <a:rPr lang="en-US" sz="3200" dirty="0"/>
              <a:t>Definition and Enforcement of Property Rights</a:t>
            </a:r>
          </a:p>
          <a:p>
            <a:pPr algn="just" fontAlgn="base">
              <a:buFont typeface="Wingdings" panose="05000000000000000000" pitchFamily="2" charset="2"/>
              <a:buChar char="§"/>
            </a:pPr>
            <a:r>
              <a:rPr lang="en-US" sz="2800" dirty="0"/>
              <a:t>An externalities do not result in inefficiency if property rights are defined and CCA are sufficiently low. </a:t>
            </a:r>
          </a:p>
          <a:p>
            <a:pPr algn="just" fontAlgn="base">
              <a:buFont typeface="Wingdings" panose="05000000000000000000" pitchFamily="2" charset="2"/>
              <a:buChar char="§"/>
            </a:pPr>
            <a:r>
              <a:rPr lang="en-US" sz="2800" dirty="0"/>
              <a:t>Thus government way, in some cases, prevent inefficiency by clearly defining and enforcing property rights. </a:t>
            </a:r>
          </a:p>
          <a:p>
            <a:pPr algn="just" fontAlgn="base">
              <a:buFont typeface="Wingdings" panose="05000000000000000000" pitchFamily="2" charset="2"/>
              <a:buChar char="§"/>
            </a:pPr>
            <a:r>
              <a:rPr lang="en-US" sz="2800" dirty="0"/>
              <a:t>For example, suppose a small lake has been used for fishing, swimming, and waste disposal by persons and businesses located on the surrounding land.</a:t>
            </a:r>
            <a:endParaRPr lang="en-IN" sz="2800" dirty="0"/>
          </a:p>
        </p:txBody>
      </p:sp>
    </p:spTree>
    <p:extLst>
      <p:ext uri="{BB962C8B-B14F-4D97-AF65-F5344CB8AC3E}">
        <p14:creationId xmlns:p14="http://schemas.microsoft.com/office/powerpoint/2010/main" val="1909361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C81A-8434-4A7E-65DB-FFDA38DA8B23}"/>
              </a:ext>
            </a:extLst>
          </p:cNvPr>
          <p:cNvSpPr>
            <a:spLocks noGrp="1"/>
          </p:cNvSpPr>
          <p:nvPr>
            <p:ph type="title"/>
          </p:nvPr>
        </p:nvSpPr>
        <p:spPr>
          <a:xfrm>
            <a:off x="1663909" y="269823"/>
            <a:ext cx="9840704" cy="1635177"/>
          </a:xfrm>
        </p:spPr>
        <p:txBody>
          <a:bodyPr/>
          <a:lstStyle/>
          <a:p>
            <a:r>
              <a:rPr lang="en-US" dirty="0"/>
              <a:t>C	ONT..</a:t>
            </a:r>
            <a:endParaRPr lang="en-IN" dirty="0"/>
          </a:p>
        </p:txBody>
      </p:sp>
      <p:sp>
        <p:nvSpPr>
          <p:cNvPr id="3" name="Content Placeholder 2">
            <a:extLst>
              <a:ext uri="{FF2B5EF4-FFF2-40B4-BE49-F238E27FC236}">
                <a16:creationId xmlns:a16="http://schemas.microsoft.com/office/drawing/2014/main" id="{40B45024-1D8A-1516-B7EE-B05C556E7210}"/>
              </a:ext>
            </a:extLst>
          </p:cNvPr>
          <p:cNvSpPr>
            <a:spLocks noGrp="1"/>
          </p:cNvSpPr>
          <p:nvPr>
            <p:ph idx="1"/>
          </p:nvPr>
        </p:nvSpPr>
        <p:spPr>
          <a:xfrm>
            <a:off x="1169233" y="1349115"/>
            <a:ext cx="11022767" cy="5239062"/>
          </a:xfrm>
        </p:spPr>
        <p:txBody>
          <a:bodyPr>
            <a:normAutofit/>
          </a:bodyPr>
          <a:lstStyle/>
          <a:p>
            <a:pPr algn="just" fontAlgn="base">
              <a:buFont typeface="Wingdings" panose="05000000000000000000" pitchFamily="2" charset="2"/>
              <a:buChar char="§"/>
            </a:pPr>
            <a:r>
              <a:rPr lang="en-US" sz="2800" dirty="0"/>
              <a:t>When the area is slatternly populated, its use was not competitive.</a:t>
            </a:r>
          </a:p>
          <a:p>
            <a:pPr algn="just" fontAlgn="base">
              <a:buFont typeface="Wingdings" panose="05000000000000000000" pitchFamily="2" charset="2"/>
              <a:buChar char="§"/>
            </a:pPr>
            <a:endParaRPr lang="en-US" sz="2800" dirty="0"/>
          </a:p>
          <a:p>
            <a:pPr algn="just" fontAlgn="base">
              <a:buFont typeface="Wingdings" panose="05000000000000000000" pitchFamily="2" charset="2"/>
              <a:buChar char="§"/>
            </a:pPr>
            <a:r>
              <a:rPr lang="en-US" sz="2800" dirty="0"/>
              <a:t>But population and economic activity have increased to the extent that the waste disposal would soon make the lake unsatisfactory for other uses (fishing and swimming). </a:t>
            </a:r>
          </a:p>
          <a:p>
            <a:pPr algn="just" fontAlgn="base">
              <a:buFont typeface="Wingdings" panose="05000000000000000000" pitchFamily="2" charset="2"/>
              <a:buChar char="§"/>
            </a:pPr>
            <a:endParaRPr lang="en-US" sz="2800" dirty="0"/>
          </a:p>
          <a:p>
            <a:pPr algn="just" fontAlgn="base">
              <a:buFont typeface="Wingdings" panose="05000000000000000000" pitchFamily="2" charset="2"/>
              <a:buChar char="§"/>
            </a:pPr>
            <a:r>
              <a:rPr lang="en-US" sz="2800" dirty="0"/>
              <a:t>If the lake belongs to one, then action to limit waste disposal is unlikely, since no person has a right to demand such limits. </a:t>
            </a:r>
          </a:p>
          <a:p>
            <a:endParaRPr lang="en-IN" dirty="0"/>
          </a:p>
        </p:txBody>
      </p:sp>
    </p:spTree>
    <p:extLst>
      <p:ext uri="{BB962C8B-B14F-4D97-AF65-F5344CB8AC3E}">
        <p14:creationId xmlns:p14="http://schemas.microsoft.com/office/powerpoint/2010/main" val="162193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DDDC-8BE1-E1AD-2E44-510EE95109C2}"/>
              </a:ext>
            </a:extLst>
          </p:cNvPr>
          <p:cNvSpPr>
            <a:spLocks noGrp="1"/>
          </p:cNvSpPr>
          <p:nvPr>
            <p:ph type="title"/>
          </p:nvPr>
        </p:nvSpPr>
        <p:spPr>
          <a:xfrm>
            <a:off x="1603948" y="624110"/>
            <a:ext cx="10448143" cy="128089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A77B5341-1303-7C52-0AD5-31D0390B6C7C}"/>
              </a:ext>
            </a:extLst>
          </p:cNvPr>
          <p:cNvSpPr>
            <a:spLocks noGrp="1"/>
          </p:cNvSpPr>
          <p:nvPr>
            <p:ph idx="1"/>
          </p:nvPr>
        </p:nvSpPr>
        <p:spPr>
          <a:xfrm>
            <a:off x="1056469" y="2133600"/>
            <a:ext cx="10995622" cy="4724400"/>
          </a:xfrm>
        </p:spPr>
        <p:txBody>
          <a:bodyPr/>
          <a:lstStyle/>
          <a:p>
            <a:pPr algn="just" fontAlgn="base">
              <a:buFont typeface="Wingdings" panose="05000000000000000000" pitchFamily="2" charset="2"/>
              <a:buChar char="§"/>
            </a:pPr>
            <a:r>
              <a:rPr lang="en-US" sz="2800" dirty="0"/>
              <a:t>However, if the lake belongs to those persons who own the surrounding land, then landowners and lake owners can each act to prevent use of the lake in ways that are incompatible with their own interests.</a:t>
            </a:r>
          </a:p>
          <a:p>
            <a:pPr marL="0" indent="0" algn="just" fontAlgn="base">
              <a:buNone/>
            </a:pPr>
            <a:endParaRPr lang="en-US" sz="2800" dirty="0"/>
          </a:p>
          <a:p>
            <a:pPr marL="0" indent="0" algn="just" fontAlgn="base">
              <a:buNone/>
            </a:pPr>
            <a:r>
              <a:rPr lang="en-US" sz="2800" dirty="0"/>
              <a:t>If the number of owners is small, they may be able to reach some agreement about use that preserves water quality.</a:t>
            </a:r>
          </a:p>
          <a:p>
            <a:endParaRPr lang="en-IN" dirty="0"/>
          </a:p>
        </p:txBody>
      </p:sp>
    </p:spTree>
    <p:extLst>
      <p:ext uri="{BB962C8B-B14F-4D97-AF65-F5344CB8AC3E}">
        <p14:creationId xmlns:p14="http://schemas.microsoft.com/office/powerpoint/2010/main" val="3243532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B1E0-A5D0-67D9-AE4F-6F3A544482CC}"/>
              </a:ext>
            </a:extLst>
          </p:cNvPr>
          <p:cNvSpPr>
            <a:spLocks noGrp="1"/>
          </p:cNvSpPr>
          <p:nvPr>
            <p:ph type="title"/>
          </p:nvPr>
        </p:nvSpPr>
        <p:spPr>
          <a:xfrm>
            <a:off x="1588957" y="624110"/>
            <a:ext cx="10603043" cy="1280890"/>
          </a:xfrm>
        </p:spPr>
        <p:txBody>
          <a:bodyPr/>
          <a:lstStyle/>
          <a:p>
            <a:r>
              <a:rPr lang="en-US" dirty="0"/>
              <a:t>Tax on Output</a:t>
            </a:r>
            <a:endParaRPr lang="en-IN" dirty="0"/>
          </a:p>
        </p:txBody>
      </p:sp>
      <p:sp>
        <p:nvSpPr>
          <p:cNvPr id="3" name="Content Placeholder 2">
            <a:extLst>
              <a:ext uri="{FF2B5EF4-FFF2-40B4-BE49-F238E27FC236}">
                <a16:creationId xmlns:a16="http://schemas.microsoft.com/office/drawing/2014/main" id="{E781B3EE-2D34-978B-A5CA-4AF845C5156F}"/>
              </a:ext>
            </a:extLst>
          </p:cNvPr>
          <p:cNvSpPr>
            <a:spLocks noGrp="1"/>
          </p:cNvSpPr>
          <p:nvPr>
            <p:ph idx="1"/>
          </p:nvPr>
        </p:nvSpPr>
        <p:spPr>
          <a:xfrm>
            <a:off x="901569" y="1409075"/>
            <a:ext cx="11290431" cy="5448925"/>
          </a:xfrm>
        </p:spPr>
        <p:txBody>
          <a:bodyPr>
            <a:normAutofit/>
          </a:bodyPr>
          <a:lstStyle/>
          <a:p>
            <a:pPr algn="just">
              <a:buFont typeface="Wingdings" panose="05000000000000000000" pitchFamily="2" charset="2"/>
              <a:buChar char="§"/>
            </a:pPr>
            <a:r>
              <a:rPr lang="en-US" sz="2800" dirty="0"/>
              <a:t>Since the production and consumption of commodities generate pollution, a straightforward means of limiting pollution would be to reduce such production-consumption activities by taxing them. </a:t>
            </a:r>
          </a:p>
          <a:p>
            <a:pPr algn="just">
              <a:buFont typeface="Wingdings" panose="05000000000000000000" pitchFamily="2" charset="2"/>
              <a:buChar char="§"/>
            </a:pPr>
            <a:r>
              <a:rPr lang="en-US" sz="2800" dirty="0"/>
              <a:t>In example, thus, a tax on automobiles would mean to reduce their numbers and thereby reduce air pollution from that source.</a:t>
            </a:r>
          </a:p>
          <a:p>
            <a:pPr algn="just">
              <a:buFont typeface="Wingdings" panose="05000000000000000000" pitchFamily="2" charset="2"/>
              <a:buChar char="§"/>
            </a:pPr>
            <a:r>
              <a:rPr lang="en-US" sz="2800" dirty="0"/>
              <a:t>The costs of reducing pollution would be borne by those who generate the pollution the consumers and producers of iron and automobiles in the form of higher consumer prices and lower producer incomes. </a:t>
            </a:r>
          </a:p>
          <a:p>
            <a:endParaRPr lang="en-IN" dirty="0"/>
          </a:p>
        </p:txBody>
      </p:sp>
    </p:spTree>
    <p:extLst>
      <p:ext uri="{BB962C8B-B14F-4D97-AF65-F5344CB8AC3E}">
        <p14:creationId xmlns:p14="http://schemas.microsoft.com/office/powerpoint/2010/main" val="81191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9816-AE73-568E-D41C-2E95F8B15620}"/>
              </a:ext>
            </a:extLst>
          </p:cNvPr>
          <p:cNvSpPr>
            <a:spLocks noGrp="1"/>
          </p:cNvSpPr>
          <p:nvPr>
            <p:ph type="title"/>
          </p:nvPr>
        </p:nvSpPr>
        <p:spPr>
          <a:xfrm>
            <a:off x="1753849" y="624110"/>
            <a:ext cx="10328223" cy="128089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1FE83D6-01AE-C54D-28B9-EEE5CF832E58}"/>
              </a:ext>
            </a:extLst>
          </p:cNvPr>
          <p:cNvSpPr>
            <a:spLocks noGrp="1"/>
          </p:cNvSpPr>
          <p:nvPr>
            <p:ph idx="1"/>
          </p:nvPr>
        </p:nvSpPr>
        <p:spPr>
          <a:xfrm>
            <a:off x="1176389" y="1603948"/>
            <a:ext cx="10905683" cy="5254052"/>
          </a:xfrm>
        </p:spPr>
        <p:txBody>
          <a:bodyPr>
            <a:normAutofit fontScale="92500" lnSpcReduction="20000"/>
          </a:bodyPr>
          <a:lstStyle/>
          <a:p>
            <a:pPr algn="just" fontAlgn="base">
              <a:buFont typeface="Wingdings" panose="05000000000000000000" pitchFamily="2" charset="2"/>
              <a:buChar char="§"/>
            </a:pPr>
            <a:r>
              <a:rPr lang="en-US" sz="3200" dirty="0"/>
              <a:t>The revenues from such a tax could be used to compensate those damaged by the pollution that remains or for general purposes of government.</a:t>
            </a:r>
          </a:p>
          <a:p>
            <a:pPr algn="just" fontAlgn="base">
              <a:buFont typeface="Wingdings" panose="05000000000000000000" pitchFamily="2" charset="2"/>
              <a:buChar char="§"/>
            </a:pPr>
            <a:r>
              <a:rPr lang="en-US" sz="3200" dirty="0"/>
              <a:t>The main disadvantage of taxing output is that it provides no incentive for reducing pollution damage by changing production processes—i.e., by placing filters on smokestacks or by designing autos that produce less pollution. </a:t>
            </a:r>
          </a:p>
          <a:p>
            <a:pPr algn="just" fontAlgn="base">
              <a:buFont typeface="Wingdings" panose="05000000000000000000" pitchFamily="2" charset="2"/>
              <a:buChar char="§"/>
            </a:pPr>
            <a:r>
              <a:rPr lang="en-US" sz="3200" dirty="0"/>
              <a:t>There is also the problem of determining the appropriate tax rate, which may change over time as the damages from pollution change and as the costs of and demands for products change.</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1404046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D722-894C-0029-0C14-9B8C693A0DB4}"/>
              </a:ext>
            </a:extLst>
          </p:cNvPr>
          <p:cNvSpPr>
            <a:spLocks noGrp="1"/>
          </p:cNvSpPr>
          <p:nvPr>
            <p:ph type="title"/>
          </p:nvPr>
        </p:nvSpPr>
        <p:spPr>
          <a:xfrm>
            <a:off x="1708879" y="624110"/>
            <a:ext cx="10483121" cy="1280890"/>
          </a:xfrm>
        </p:spPr>
        <p:txBody>
          <a:bodyPr/>
          <a:lstStyle/>
          <a:p>
            <a:r>
              <a:rPr lang="en-US" b="1" dirty="0"/>
              <a:t>Tax on Emissions and Effluents</a:t>
            </a:r>
            <a:endParaRPr lang="en-IN" dirty="0"/>
          </a:p>
        </p:txBody>
      </p:sp>
      <p:sp>
        <p:nvSpPr>
          <p:cNvPr id="3" name="Content Placeholder 2">
            <a:extLst>
              <a:ext uri="{FF2B5EF4-FFF2-40B4-BE49-F238E27FC236}">
                <a16:creationId xmlns:a16="http://schemas.microsoft.com/office/drawing/2014/main" id="{F51F5646-8244-8381-4B47-D64437708BAB}"/>
              </a:ext>
            </a:extLst>
          </p:cNvPr>
          <p:cNvSpPr>
            <a:spLocks noGrp="1"/>
          </p:cNvSpPr>
          <p:nvPr>
            <p:ph idx="1"/>
          </p:nvPr>
        </p:nvSpPr>
        <p:spPr>
          <a:xfrm>
            <a:off x="1021491" y="2133600"/>
            <a:ext cx="11170509" cy="4724400"/>
          </a:xfrm>
        </p:spPr>
        <p:txBody>
          <a:bodyPr>
            <a:normAutofit fontScale="25000" lnSpcReduction="20000"/>
          </a:bodyPr>
          <a:lstStyle/>
          <a:p>
            <a:pPr algn="just" fontAlgn="base">
              <a:buFont typeface="Wingdings" panose="05000000000000000000" pitchFamily="2" charset="2"/>
              <a:buChar char="§"/>
            </a:pPr>
            <a:r>
              <a:rPr lang="en-US" sz="11200" dirty="0"/>
              <a:t>The government could directly tax the pollution output. </a:t>
            </a:r>
          </a:p>
          <a:p>
            <a:pPr algn="just" fontAlgn="base">
              <a:buFont typeface="Wingdings" panose="05000000000000000000" pitchFamily="2" charset="2"/>
              <a:buChar char="§"/>
            </a:pPr>
            <a:endParaRPr lang="en-US" sz="11200" dirty="0"/>
          </a:p>
          <a:p>
            <a:pPr algn="just" fontAlgn="base">
              <a:buFont typeface="Wingdings" panose="05000000000000000000" pitchFamily="2" charset="2"/>
              <a:buChar char="§"/>
            </a:pPr>
            <a:r>
              <a:rPr lang="en-US" sz="11200" dirty="0"/>
              <a:t>Such a tax would encourage the producers to reduce pollution by reducing output or changing the process of production so that less pollution is generated. </a:t>
            </a:r>
          </a:p>
          <a:p>
            <a:pPr algn="just" fontAlgn="base">
              <a:buFont typeface="Wingdings" panose="05000000000000000000" pitchFamily="2" charset="2"/>
              <a:buChar char="§"/>
            </a:pPr>
            <a:endParaRPr lang="en-US" sz="11200" dirty="0"/>
          </a:p>
          <a:p>
            <a:pPr algn="just" fontAlgn="base">
              <a:buFont typeface="Wingdings" panose="05000000000000000000" pitchFamily="2" charset="2"/>
              <a:buChar char="§"/>
            </a:pPr>
            <a:r>
              <a:rPr lang="en-US" sz="11200" dirty="0"/>
              <a:t>But emissions tax would raise the iron producers costs and therefore result in lower output and a higher price for the product.</a:t>
            </a:r>
          </a:p>
          <a:p>
            <a:pPr marL="0" indent="0" algn="just" fontAlgn="base">
              <a:buNone/>
            </a:pPr>
            <a:r>
              <a:rPr lang="en-US" sz="2800" dirty="0"/>
              <a:t> </a:t>
            </a:r>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endParaRPr lang="en-US" sz="2800" dirty="0"/>
          </a:p>
          <a:p>
            <a:pPr marL="0" indent="0" algn="just" fontAlgn="base">
              <a:buNone/>
            </a:pPr>
            <a:r>
              <a:rPr lang="en-US" sz="2800" dirty="0"/>
              <a:t>Similarly, an emission tax on auto would encourage production of low-emission cars, even though such cars might be more expensive. </a:t>
            </a:r>
          </a:p>
          <a:p>
            <a:endParaRPr lang="en-IN" dirty="0"/>
          </a:p>
        </p:txBody>
      </p:sp>
    </p:spTree>
    <p:extLst>
      <p:ext uri="{BB962C8B-B14F-4D97-AF65-F5344CB8AC3E}">
        <p14:creationId xmlns:p14="http://schemas.microsoft.com/office/powerpoint/2010/main" val="401156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453F-3652-521C-CEC6-8F04A1D41896}"/>
              </a:ext>
            </a:extLst>
          </p:cNvPr>
          <p:cNvSpPr>
            <a:spLocks noGrp="1"/>
          </p:cNvSpPr>
          <p:nvPr>
            <p:ph type="title"/>
          </p:nvPr>
        </p:nvSpPr>
        <p:spPr>
          <a:xfrm>
            <a:off x="1633929" y="624110"/>
            <a:ext cx="10373192" cy="1280890"/>
          </a:xfrm>
        </p:spPr>
        <p:txBody>
          <a:bodyPr/>
          <a:lstStyle/>
          <a:p>
            <a:r>
              <a:rPr lang="en-US" dirty="0"/>
              <a:t>Environment as Necessity</a:t>
            </a:r>
            <a:endParaRPr lang="en-IN" dirty="0"/>
          </a:p>
        </p:txBody>
      </p:sp>
      <p:sp>
        <p:nvSpPr>
          <p:cNvPr id="3" name="Content Placeholder 2">
            <a:extLst>
              <a:ext uri="{FF2B5EF4-FFF2-40B4-BE49-F238E27FC236}">
                <a16:creationId xmlns:a16="http://schemas.microsoft.com/office/drawing/2014/main" id="{941090D6-F399-290F-11E9-6C7749366F51}"/>
              </a:ext>
            </a:extLst>
          </p:cNvPr>
          <p:cNvSpPr>
            <a:spLocks noGrp="1"/>
          </p:cNvSpPr>
          <p:nvPr>
            <p:ph idx="1"/>
          </p:nvPr>
        </p:nvSpPr>
        <p:spPr>
          <a:xfrm>
            <a:off x="1131419" y="1588957"/>
            <a:ext cx="10875701" cy="4976735"/>
          </a:xfrm>
        </p:spPr>
        <p:txBody>
          <a:bodyPr/>
          <a:lstStyle/>
          <a:p>
            <a:pPr algn="just"/>
            <a:r>
              <a:rPr lang="en-US" sz="2800" dirty="0"/>
              <a:t>The environment carries much importance to humankind as it provides many services to entire humanity. </a:t>
            </a:r>
          </a:p>
          <a:p>
            <a:pPr marL="0" indent="0" algn="just">
              <a:buNone/>
            </a:pPr>
            <a:endParaRPr lang="en-US" sz="2800" dirty="0"/>
          </a:p>
          <a:p>
            <a:pPr algn="just"/>
            <a:r>
              <a:rPr lang="en-US" sz="2800" dirty="0"/>
              <a:t>Without its support the life cannot exist on this earth. </a:t>
            </a:r>
          </a:p>
          <a:p>
            <a:pPr marL="0" indent="0" algn="just">
              <a:buNone/>
            </a:pPr>
            <a:endParaRPr lang="en-US" sz="2800" dirty="0"/>
          </a:p>
          <a:p>
            <a:pPr algn="just"/>
            <a:r>
              <a:rPr lang="en-US" sz="2800" dirty="0"/>
              <a:t>The people, plants and creatures all of them depend on the environment for their survival. </a:t>
            </a:r>
          </a:p>
          <a:p>
            <a:endParaRPr lang="en-IN" dirty="0"/>
          </a:p>
        </p:txBody>
      </p:sp>
    </p:spTree>
    <p:extLst>
      <p:ext uri="{BB962C8B-B14F-4D97-AF65-F5344CB8AC3E}">
        <p14:creationId xmlns:p14="http://schemas.microsoft.com/office/powerpoint/2010/main" val="2577565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E8CC-0466-5FCE-EE68-A5D8CE7ED071}"/>
              </a:ext>
            </a:extLst>
          </p:cNvPr>
          <p:cNvSpPr>
            <a:spLocks noGrp="1"/>
          </p:cNvSpPr>
          <p:nvPr>
            <p:ph type="title"/>
          </p:nvPr>
        </p:nvSpPr>
        <p:spPr>
          <a:xfrm>
            <a:off x="1678898" y="624110"/>
            <a:ext cx="10513101" cy="128089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C006A0E-C154-9AEF-795D-73C5754B2199}"/>
              </a:ext>
            </a:extLst>
          </p:cNvPr>
          <p:cNvSpPr>
            <a:spLocks noGrp="1"/>
          </p:cNvSpPr>
          <p:nvPr>
            <p:ph idx="1"/>
          </p:nvPr>
        </p:nvSpPr>
        <p:spPr>
          <a:xfrm>
            <a:off x="1259174" y="1454046"/>
            <a:ext cx="10245438" cy="5403954"/>
          </a:xfrm>
        </p:spPr>
        <p:txBody>
          <a:bodyPr>
            <a:normAutofit fontScale="92500"/>
          </a:bodyPr>
          <a:lstStyle/>
          <a:p>
            <a:pPr algn="just" fontAlgn="base">
              <a:buFont typeface="Wingdings" panose="05000000000000000000" pitchFamily="2" charset="2"/>
              <a:buChar char="§"/>
            </a:pPr>
            <a:r>
              <a:rPr lang="en-US" sz="2800" dirty="0"/>
              <a:t>The price of cars would tend to rise on the average and their number would tend to fall.</a:t>
            </a:r>
          </a:p>
          <a:p>
            <a:pPr algn="just" fontAlgn="base">
              <a:buFont typeface="Wingdings" panose="05000000000000000000" pitchFamily="2" charset="2"/>
              <a:buChar char="§"/>
            </a:pPr>
            <a:r>
              <a:rPr lang="en-US" sz="2800" dirty="0"/>
              <a:t>However, to achieve a given degree of control, an emissions tax would raise price and reduce output less than would a tax on output</a:t>
            </a:r>
            <a:r>
              <a:rPr lang="en-US" sz="2800"/>
              <a:t>. With </a:t>
            </a:r>
            <a:r>
              <a:rPr lang="en-US" sz="2800" dirty="0"/>
              <a:t>an emissions tax, some control would likely be obtained by changing the production process so that less pollution is generated per unit of output (per ton of iron produced or per mile driven). </a:t>
            </a:r>
          </a:p>
          <a:p>
            <a:pPr algn="just" fontAlgn="base">
              <a:buFont typeface="Wingdings" panose="05000000000000000000" pitchFamily="2" charset="2"/>
              <a:buChar char="§"/>
            </a:pPr>
            <a:r>
              <a:rPr lang="en-US" sz="2800" dirty="0"/>
              <a:t>Like the output tax, emissions tax places the burden of control on those who generate the pollution. </a:t>
            </a:r>
          </a:p>
          <a:p>
            <a:pPr algn="just" fontAlgn="base">
              <a:buFont typeface="Wingdings" panose="05000000000000000000" pitchFamily="2" charset="2"/>
              <a:buChar char="§"/>
            </a:pPr>
            <a:r>
              <a:rPr lang="en-US" sz="2800" dirty="0"/>
              <a:t>Again there would be problem of determination of rate of tax.</a:t>
            </a:r>
          </a:p>
          <a:p>
            <a:endParaRPr lang="en-IN" dirty="0"/>
          </a:p>
        </p:txBody>
      </p:sp>
    </p:spTree>
    <p:extLst>
      <p:ext uri="{BB962C8B-B14F-4D97-AF65-F5344CB8AC3E}">
        <p14:creationId xmlns:p14="http://schemas.microsoft.com/office/powerpoint/2010/main" val="275467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991F-358F-7795-E274-D1D666F7CF9A}"/>
              </a:ext>
            </a:extLst>
          </p:cNvPr>
          <p:cNvSpPr>
            <a:spLocks noGrp="1"/>
          </p:cNvSpPr>
          <p:nvPr>
            <p:ph type="title"/>
          </p:nvPr>
        </p:nvSpPr>
        <p:spPr>
          <a:xfrm>
            <a:off x="1663909" y="624110"/>
            <a:ext cx="9840704" cy="1280890"/>
          </a:xfrm>
        </p:spPr>
        <p:txBody>
          <a:bodyPr/>
          <a:lstStyle/>
          <a:p>
            <a:r>
              <a:rPr lang="en-US" b="1" dirty="0"/>
              <a:t>Standard and Regulations</a:t>
            </a:r>
            <a:br>
              <a:rPr lang="en-US" b="1" dirty="0"/>
            </a:br>
            <a:endParaRPr lang="en-IN" dirty="0"/>
          </a:p>
        </p:txBody>
      </p:sp>
      <p:sp>
        <p:nvSpPr>
          <p:cNvPr id="3" name="Content Placeholder 2">
            <a:extLst>
              <a:ext uri="{FF2B5EF4-FFF2-40B4-BE49-F238E27FC236}">
                <a16:creationId xmlns:a16="http://schemas.microsoft.com/office/drawing/2014/main" id="{C83C3DBF-F8AF-7EA5-EDC8-921F9F0CA619}"/>
              </a:ext>
            </a:extLst>
          </p:cNvPr>
          <p:cNvSpPr>
            <a:spLocks noGrp="1"/>
          </p:cNvSpPr>
          <p:nvPr>
            <p:ph idx="1"/>
          </p:nvPr>
        </p:nvSpPr>
        <p:spPr>
          <a:xfrm>
            <a:off x="1004342" y="2133600"/>
            <a:ext cx="10028420" cy="4724400"/>
          </a:xfrm>
        </p:spPr>
        <p:txBody>
          <a:bodyPr>
            <a:noAutofit/>
          </a:bodyPr>
          <a:lstStyle/>
          <a:p>
            <a:pPr algn="just">
              <a:buFont typeface="Wingdings" panose="05000000000000000000" pitchFamily="2" charset="2"/>
              <a:buChar char="§"/>
            </a:pPr>
            <a:r>
              <a:rPr lang="en-US" sz="2800" dirty="0"/>
              <a:t>Another solution lies that government can set and enforce pollution standards and attempt thereby to directly control the level of pollution. </a:t>
            </a:r>
          </a:p>
          <a:p>
            <a:pPr algn="just">
              <a:buFont typeface="Wingdings" panose="05000000000000000000" pitchFamily="2" charset="2"/>
              <a:buChar char="§"/>
            </a:pPr>
            <a:r>
              <a:rPr lang="en-US" sz="2800" dirty="0"/>
              <a:t>Standards can be apply to the emissions by the producer or to the quality of complying with the standards would be borne by the producers or their customers or by both, just as was the case with taxation. </a:t>
            </a:r>
          </a:p>
          <a:p>
            <a:pPr algn="just">
              <a:buFont typeface="Wingdings" panose="05000000000000000000" pitchFamily="2" charset="2"/>
              <a:buChar char="§"/>
            </a:pPr>
            <a:r>
              <a:rPr lang="en-US" sz="2800" dirty="0"/>
              <a:t>The major difficulties with standards determination of the standard and then enforcing it. </a:t>
            </a:r>
          </a:p>
          <a:p>
            <a:pPr algn="just">
              <a:buFont typeface="Wingdings" panose="05000000000000000000" pitchFamily="2" charset="2"/>
              <a:buChar char="§"/>
            </a:pPr>
            <a:r>
              <a:rPr lang="en-US" sz="2800" dirty="0"/>
              <a:t>Therefore enforcement requires government monitoring of emissions or air quality or both.</a:t>
            </a:r>
            <a:endParaRPr lang="en-US" sz="2800" b="1" dirty="0"/>
          </a:p>
          <a:p>
            <a:pPr algn="just"/>
            <a:endParaRPr lang="en-IN" sz="2800" dirty="0"/>
          </a:p>
        </p:txBody>
      </p:sp>
    </p:spTree>
    <p:extLst>
      <p:ext uri="{BB962C8B-B14F-4D97-AF65-F5344CB8AC3E}">
        <p14:creationId xmlns:p14="http://schemas.microsoft.com/office/powerpoint/2010/main" val="58237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6B9D-343D-3FFC-5E90-2A7544E42FD8}"/>
              </a:ext>
            </a:extLst>
          </p:cNvPr>
          <p:cNvSpPr>
            <a:spLocks noGrp="1"/>
          </p:cNvSpPr>
          <p:nvPr>
            <p:ph type="title"/>
          </p:nvPr>
        </p:nvSpPr>
        <p:spPr>
          <a:xfrm>
            <a:off x="1678899" y="624110"/>
            <a:ext cx="9825714" cy="1280890"/>
          </a:xfrm>
        </p:spPr>
        <p:txBody>
          <a:bodyPr/>
          <a:lstStyle/>
          <a:p>
            <a:r>
              <a:rPr lang="en-US" dirty="0"/>
              <a:t>Pollution permit</a:t>
            </a:r>
            <a:endParaRPr lang="en-IN" dirty="0"/>
          </a:p>
        </p:txBody>
      </p:sp>
      <p:sp>
        <p:nvSpPr>
          <p:cNvPr id="3" name="Content Placeholder 2">
            <a:extLst>
              <a:ext uri="{FF2B5EF4-FFF2-40B4-BE49-F238E27FC236}">
                <a16:creationId xmlns:a16="http://schemas.microsoft.com/office/drawing/2014/main" id="{BBE176A2-8681-15C1-B900-67BF6C9EEF68}"/>
              </a:ext>
            </a:extLst>
          </p:cNvPr>
          <p:cNvSpPr>
            <a:spLocks noGrp="1"/>
          </p:cNvSpPr>
          <p:nvPr>
            <p:ph idx="1"/>
          </p:nvPr>
        </p:nvSpPr>
        <p:spPr>
          <a:xfrm>
            <a:off x="1049311" y="2133600"/>
            <a:ext cx="11142689" cy="4724400"/>
          </a:xfrm>
        </p:spPr>
        <p:txBody>
          <a:bodyPr/>
          <a:lstStyle/>
          <a:p>
            <a:pPr algn="just" fontAlgn="base">
              <a:buFont typeface="Wingdings" panose="05000000000000000000" pitchFamily="2" charset="2"/>
              <a:buChar char="§"/>
            </a:pPr>
            <a:r>
              <a:rPr lang="en-US" sz="2800" dirty="0"/>
              <a:t>Government can create and sell “permits” to pollute, while prohibiting pollution unless a permit is purchased.</a:t>
            </a:r>
          </a:p>
          <a:p>
            <a:pPr marL="0" indent="0" algn="just" fontAlgn="base">
              <a:buNone/>
            </a:pPr>
            <a:endParaRPr lang="en-US" sz="2800" dirty="0"/>
          </a:p>
          <a:p>
            <a:pPr algn="just" fontAlgn="base">
              <a:buFont typeface="Wingdings" panose="05000000000000000000" pitchFamily="2" charset="2"/>
              <a:buChar char="§"/>
            </a:pPr>
            <a:r>
              <a:rPr lang="en-US" sz="2800" dirty="0"/>
              <a:t> For example, a pollution permit might entitle its owner, say an iron producer, to allow one ton of a particular gas or dust to escape into the atmosphere each month.</a:t>
            </a:r>
          </a:p>
          <a:p>
            <a:pPr marL="0" indent="0" algn="just" fontAlgn="base">
              <a:buNone/>
            </a:pPr>
            <a:endParaRPr lang="en-US" sz="2800" dirty="0"/>
          </a:p>
          <a:p>
            <a:pPr algn="just" fontAlgn="base">
              <a:buFont typeface="Wingdings" panose="05000000000000000000" pitchFamily="2" charset="2"/>
              <a:buChar char="§"/>
            </a:pPr>
            <a:r>
              <a:rPr lang="en-US" sz="2800" dirty="0"/>
              <a:t>The number of permits issued would be determined by the air (or water) quality that is sought. </a:t>
            </a:r>
          </a:p>
          <a:p>
            <a:endParaRPr lang="en-IN" dirty="0"/>
          </a:p>
        </p:txBody>
      </p:sp>
    </p:spTree>
    <p:extLst>
      <p:ext uri="{BB962C8B-B14F-4D97-AF65-F5344CB8AC3E}">
        <p14:creationId xmlns:p14="http://schemas.microsoft.com/office/powerpoint/2010/main" val="30567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2304-26EA-CD71-DA45-5398F2E67C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90EDDC-63EB-F69E-18F2-61F0F7AFB9E6}"/>
              </a:ext>
            </a:extLst>
          </p:cNvPr>
          <p:cNvSpPr>
            <a:spLocks noGrp="1"/>
          </p:cNvSpPr>
          <p:nvPr>
            <p:ph idx="1"/>
          </p:nvPr>
        </p:nvSpPr>
        <p:spPr>
          <a:xfrm>
            <a:off x="1049311" y="2133600"/>
            <a:ext cx="11142689" cy="4724400"/>
          </a:xfrm>
        </p:spPr>
        <p:txBody>
          <a:bodyPr>
            <a:normAutofit fontScale="85000" lnSpcReduction="20000"/>
          </a:bodyPr>
          <a:lstStyle/>
          <a:p>
            <a:pPr algn="just" fontAlgn="base">
              <a:buFont typeface="Wingdings" panose="05000000000000000000" pitchFamily="2" charset="2"/>
              <a:buChar char="§"/>
            </a:pPr>
            <a:r>
              <a:rPr lang="en-US" sz="2800" dirty="0"/>
              <a:t>If the desired air quality standard can be met even though 1,000 tons of particulate are dumped into the air of a city each month, then permits that allow dumping of a total of 1,000 tons per month could be sold to producers in that city. </a:t>
            </a:r>
          </a:p>
          <a:p>
            <a:pPr algn="just" fontAlgn="base">
              <a:buFont typeface="Wingdings" panose="05000000000000000000" pitchFamily="2" charset="2"/>
              <a:buChar char="§"/>
            </a:pPr>
            <a:r>
              <a:rPr lang="en-US" sz="2800" dirty="0"/>
              <a:t>Only owners of the permits would be allowed to dump wastes into the air.</a:t>
            </a:r>
          </a:p>
          <a:p>
            <a:pPr algn="just" fontAlgn="base">
              <a:buFont typeface="Wingdings" panose="05000000000000000000" pitchFamily="2" charset="2"/>
              <a:buChar char="§"/>
            </a:pPr>
            <a:r>
              <a:rPr lang="en-US" sz="2800" dirty="0"/>
              <a:t>Owning such a permit would be advantageous because the producer would be allowed to operate with less expenditure on pollution control (less elaborate and expensive filtering and cleaning of the smoke by products of production would be necessary). </a:t>
            </a:r>
          </a:p>
          <a:p>
            <a:pPr algn="just" fontAlgn="base">
              <a:buFont typeface="Wingdings" panose="05000000000000000000" pitchFamily="2" charset="2"/>
              <a:buChar char="§"/>
            </a:pPr>
            <a:r>
              <a:rPr lang="en-US" sz="2800" dirty="0"/>
              <a:t>Producers would bid for permits, with the amount of their bids depending on the amount of pollution control costs that would be saved by owning a permit.</a:t>
            </a:r>
          </a:p>
          <a:p>
            <a:pPr algn="just"/>
            <a:endParaRPr lang="en-US" sz="2800" b="1" dirty="0"/>
          </a:p>
          <a:p>
            <a:endParaRPr lang="en-IN" dirty="0"/>
          </a:p>
        </p:txBody>
      </p:sp>
    </p:spTree>
    <p:extLst>
      <p:ext uri="{BB962C8B-B14F-4D97-AF65-F5344CB8AC3E}">
        <p14:creationId xmlns:p14="http://schemas.microsoft.com/office/powerpoint/2010/main" val="364225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600F-854D-42C5-1984-70E6384698A6}"/>
              </a:ext>
            </a:extLst>
          </p:cNvPr>
          <p:cNvSpPr>
            <a:spLocks noGrp="1"/>
          </p:cNvSpPr>
          <p:nvPr>
            <p:ph type="title"/>
          </p:nvPr>
        </p:nvSpPr>
        <p:spPr>
          <a:xfrm>
            <a:off x="1693889" y="624110"/>
            <a:ext cx="9810723" cy="1280890"/>
          </a:xfrm>
        </p:spPr>
        <p:txBody>
          <a:bodyPr/>
          <a:lstStyle/>
          <a:p>
            <a:r>
              <a:rPr lang="en-US" b="1" dirty="0"/>
              <a:t>Subsidies and Public Production of Pollution</a:t>
            </a:r>
            <a:endParaRPr lang="en-IN" dirty="0"/>
          </a:p>
        </p:txBody>
      </p:sp>
      <p:sp>
        <p:nvSpPr>
          <p:cNvPr id="3" name="Content Placeholder 2">
            <a:extLst>
              <a:ext uri="{FF2B5EF4-FFF2-40B4-BE49-F238E27FC236}">
                <a16:creationId xmlns:a16="http://schemas.microsoft.com/office/drawing/2014/main" id="{AEF0DCCB-4EE7-DA1D-592F-119FF4746D10}"/>
              </a:ext>
            </a:extLst>
          </p:cNvPr>
          <p:cNvSpPr>
            <a:spLocks noGrp="1"/>
          </p:cNvSpPr>
          <p:nvPr>
            <p:ph idx="1"/>
          </p:nvPr>
        </p:nvSpPr>
        <p:spPr>
          <a:xfrm>
            <a:off x="1184223" y="2133600"/>
            <a:ext cx="10897849" cy="4836826"/>
          </a:xfrm>
        </p:spPr>
        <p:txBody>
          <a:bodyPr>
            <a:normAutofit lnSpcReduction="10000"/>
          </a:bodyPr>
          <a:lstStyle/>
          <a:p>
            <a:pPr algn="just" fontAlgn="base">
              <a:buFont typeface="Wingdings" panose="05000000000000000000" pitchFamily="2" charset="2"/>
              <a:buChar char="§"/>
            </a:pPr>
            <a:r>
              <a:rPr lang="en-US" sz="2800" dirty="0"/>
              <a:t>Public subsidies can go a long way to encourage pollution control and public production of pollution control (as occurs when cities treat waste water from homes and industries to reduce water pollution). </a:t>
            </a:r>
          </a:p>
          <a:p>
            <a:pPr algn="just" fontAlgn="base">
              <a:buFont typeface="Wingdings" panose="05000000000000000000" pitchFamily="2" charset="2"/>
              <a:buChar char="§"/>
            </a:pPr>
            <a:r>
              <a:rPr lang="en-US" sz="2800" dirty="0"/>
              <a:t>Tax-payers are unlikely to generate pollution in proportion to their payment of taxes, and the subsidy and public production mechanisms of control tend to be more advantageous for those who pollute. </a:t>
            </a:r>
          </a:p>
          <a:p>
            <a:pPr algn="just" fontAlgn="base">
              <a:buFont typeface="Wingdings" panose="05000000000000000000" pitchFamily="2" charset="2"/>
              <a:buChar char="§"/>
            </a:pPr>
            <a:r>
              <a:rPr lang="en-US" sz="2800" dirty="0"/>
              <a:t>Public subsidies and production of pollution control, assign the rights to use air (water) to those who pollute. That is, they imply that pollution is legal.</a:t>
            </a:r>
          </a:p>
          <a:p>
            <a:endParaRPr lang="en-IN" dirty="0"/>
          </a:p>
        </p:txBody>
      </p:sp>
    </p:spTree>
    <p:extLst>
      <p:ext uri="{BB962C8B-B14F-4D97-AF65-F5344CB8AC3E}">
        <p14:creationId xmlns:p14="http://schemas.microsoft.com/office/powerpoint/2010/main" val="1224199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30FA-8123-81CF-54E2-CB55959D095C}"/>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F5610F93-15EB-D6DD-3CCC-D0684B7CF346}"/>
              </a:ext>
            </a:extLst>
          </p:cNvPr>
          <p:cNvSpPr>
            <a:spLocks noGrp="1"/>
          </p:cNvSpPr>
          <p:nvPr>
            <p:ph idx="1"/>
          </p:nvPr>
        </p:nvSpPr>
        <p:spPr>
          <a:xfrm>
            <a:off x="1079292" y="1349115"/>
            <a:ext cx="11002780" cy="5508885"/>
          </a:xfrm>
        </p:spPr>
        <p:txBody>
          <a:bodyPr>
            <a:normAutofit fontScale="92500" lnSpcReduction="20000"/>
          </a:bodyPr>
          <a:lstStyle/>
          <a:p>
            <a:pPr algn="just" fontAlgn="base">
              <a:buFont typeface="Wingdings" panose="05000000000000000000" pitchFamily="2" charset="2"/>
              <a:buChar char="§"/>
            </a:pPr>
            <a:r>
              <a:rPr lang="en-US" sz="3300" dirty="0"/>
              <a:t>Subsidies may take the form of direct grants or tax breaks for producers that install specified pollution </a:t>
            </a:r>
            <a:r>
              <a:rPr lang="en-US" sz="2800" dirty="0"/>
              <a:t>control equipment. </a:t>
            </a:r>
          </a:p>
          <a:p>
            <a:pPr marL="0" indent="0" algn="just" fontAlgn="base">
              <a:buNone/>
            </a:pPr>
            <a:endParaRPr lang="en-US" sz="2800" dirty="0"/>
          </a:p>
          <a:p>
            <a:pPr algn="just" fontAlgn="base">
              <a:buFont typeface="Wingdings" panose="05000000000000000000" pitchFamily="2" charset="2"/>
              <a:buChar char="§"/>
            </a:pPr>
            <a:r>
              <a:rPr lang="en-US" sz="2800" dirty="0"/>
              <a:t>Or they may take the form of publicly financed research aimed at discovering production processes that produce less pollution. </a:t>
            </a:r>
          </a:p>
          <a:p>
            <a:pPr marL="0" indent="0" algn="just" fontAlgn="base">
              <a:buNone/>
            </a:pPr>
            <a:endParaRPr lang="en-US" sz="2800" dirty="0"/>
          </a:p>
          <a:p>
            <a:pPr algn="just" fontAlgn="base">
              <a:buFont typeface="Wingdings" panose="05000000000000000000" pitchFamily="2" charset="2"/>
              <a:buChar char="§"/>
            </a:pPr>
            <a:r>
              <a:rPr lang="en-US" sz="2800" dirty="0"/>
              <a:t>Subsidies maybe used in conjunction with standards, in which case standards are imposed but government pays part of the costs of meeting those standards. </a:t>
            </a:r>
          </a:p>
          <a:p>
            <a:pPr marL="0" indent="0" algn="just" fontAlgn="base">
              <a:buNone/>
            </a:pPr>
            <a:endParaRPr lang="en-US" sz="2800" dirty="0"/>
          </a:p>
          <a:p>
            <a:pPr algn="just" fontAlgn="base">
              <a:buFont typeface="Wingdings" panose="05000000000000000000" pitchFamily="2" charset="2"/>
              <a:buChar char="§"/>
            </a:pPr>
            <a:r>
              <a:rPr lang="en-US" sz="2800" dirty="0"/>
              <a:t>For example, the federal government imposes standards on sewage treatment by cities and provides federal grants for construction of sewage treatment facilities.</a:t>
            </a:r>
          </a:p>
          <a:p>
            <a:pPr algn="just">
              <a:buFont typeface="Wingdings" panose="05000000000000000000" pitchFamily="2" charset="2"/>
              <a:buChar char="§"/>
            </a:pPr>
            <a:endParaRPr lang="en-US" sz="2800" b="1" dirty="0"/>
          </a:p>
          <a:p>
            <a:endParaRPr lang="en-IN" dirty="0"/>
          </a:p>
        </p:txBody>
      </p:sp>
    </p:spTree>
    <p:extLst>
      <p:ext uri="{BB962C8B-B14F-4D97-AF65-F5344CB8AC3E}">
        <p14:creationId xmlns:p14="http://schemas.microsoft.com/office/powerpoint/2010/main" val="385687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C672-9383-C9BA-30AD-3999901DB9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096FD-D1B0-3D14-6B37-72FF67DC7C71}"/>
              </a:ext>
            </a:extLst>
          </p:cNvPr>
          <p:cNvSpPr>
            <a:spLocks noGrp="1"/>
          </p:cNvSpPr>
          <p:nvPr>
            <p:ph idx="1"/>
          </p:nvPr>
        </p:nvSpPr>
        <p:spPr>
          <a:xfrm>
            <a:off x="1469036" y="2133599"/>
            <a:ext cx="10403174" cy="4567003"/>
          </a:xfrm>
        </p:spPr>
        <p:txBody>
          <a:bodyPr/>
          <a:lstStyle/>
          <a:p>
            <a:pPr algn="just"/>
            <a:r>
              <a:rPr lang="en-US" sz="2800" dirty="0"/>
              <a:t>The environment put several services to the humanity which follows as under: </a:t>
            </a:r>
          </a:p>
          <a:p>
            <a:pPr algn="just">
              <a:buFont typeface="Wingdings" panose="05000000000000000000" pitchFamily="2" charset="2"/>
              <a:buChar char="Ø"/>
            </a:pPr>
            <a:r>
              <a:rPr lang="en-US" sz="2800" dirty="0"/>
              <a:t>Supply of Resources:</a:t>
            </a:r>
          </a:p>
          <a:p>
            <a:pPr algn="just">
              <a:buFont typeface="Arial" panose="020B0604020202020204" pitchFamily="34" charset="0"/>
              <a:buChar char="•"/>
            </a:pPr>
            <a:r>
              <a:rPr lang="en-US" sz="2800" dirty="0"/>
              <a:t>The environment offers resources for production. </a:t>
            </a:r>
          </a:p>
          <a:p>
            <a:pPr algn="just">
              <a:buFont typeface="Arial" panose="020B0604020202020204" pitchFamily="34" charset="0"/>
              <a:buChar char="•"/>
            </a:pPr>
            <a:r>
              <a:rPr lang="en-US" sz="2800" dirty="0"/>
              <a:t>It includes both renewable and non-renewable resources. </a:t>
            </a:r>
          </a:p>
          <a:p>
            <a:pPr algn="just">
              <a:buFont typeface="Arial" panose="020B0604020202020204" pitchFamily="34" charset="0"/>
              <a:buChar char="•"/>
            </a:pPr>
            <a:r>
              <a:rPr lang="en-US" sz="2800" dirty="0"/>
              <a:t>Example: Wood for furniture, soil, land, etc. </a:t>
            </a:r>
          </a:p>
          <a:p>
            <a:pPr algn="just">
              <a:buFont typeface="Arial" panose="020B0604020202020204" pitchFamily="34" charset="0"/>
              <a:buChar char="•"/>
            </a:pPr>
            <a:endParaRPr lang="en-US" sz="28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57282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E605-2245-5757-0E5A-F757CB200E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EF9D1E-E7BA-FDA6-7D9F-5BF5114473DC}"/>
              </a:ext>
            </a:extLst>
          </p:cNvPr>
          <p:cNvSpPr>
            <a:spLocks noGrp="1"/>
          </p:cNvSpPr>
          <p:nvPr>
            <p:ph idx="1"/>
          </p:nvPr>
        </p:nvSpPr>
        <p:spPr>
          <a:xfrm>
            <a:off x="1379095" y="2133600"/>
            <a:ext cx="10812905" cy="4724400"/>
          </a:xfrm>
        </p:spPr>
        <p:txBody>
          <a:bodyPr/>
          <a:lstStyle/>
          <a:p>
            <a:pPr algn="just">
              <a:buFont typeface="Wingdings" panose="05000000000000000000" pitchFamily="2" charset="2"/>
              <a:buChar char="Ø"/>
            </a:pPr>
            <a:r>
              <a:rPr lang="en-US" sz="2800" dirty="0"/>
              <a:t>Sustains Life:</a:t>
            </a:r>
          </a:p>
          <a:p>
            <a:pPr algn="just">
              <a:buFont typeface="Arial" panose="020B0604020202020204" pitchFamily="34" charset="0"/>
              <a:buChar char="•"/>
            </a:pPr>
            <a:r>
              <a:rPr lang="en-US" sz="2800" dirty="0"/>
              <a:t>The environment includes the sun, soil, water, air which are essential for human life. </a:t>
            </a:r>
          </a:p>
          <a:p>
            <a:pPr algn="just">
              <a:buFont typeface="Arial" panose="020B0604020202020204" pitchFamily="34" charset="0"/>
              <a:buChar char="•"/>
            </a:pPr>
            <a:r>
              <a:rPr lang="en-US" sz="2800" dirty="0"/>
              <a:t>It sustains life by providing genetic and biodiversity</a:t>
            </a:r>
            <a:r>
              <a:rPr lang="en-US" dirty="0"/>
              <a:t>.</a:t>
            </a:r>
            <a:endParaRPr lang="en-IN" dirty="0"/>
          </a:p>
        </p:txBody>
      </p:sp>
    </p:spTree>
    <p:extLst>
      <p:ext uri="{BB962C8B-B14F-4D97-AF65-F5344CB8AC3E}">
        <p14:creationId xmlns:p14="http://schemas.microsoft.com/office/powerpoint/2010/main" val="129974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7C7D-E9DF-0064-5535-285C067F24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98861-BB8E-E814-F080-3141A2344786}"/>
              </a:ext>
            </a:extLst>
          </p:cNvPr>
          <p:cNvSpPr>
            <a:spLocks noGrp="1"/>
          </p:cNvSpPr>
          <p:nvPr>
            <p:ph idx="1"/>
          </p:nvPr>
        </p:nvSpPr>
        <p:spPr>
          <a:xfrm>
            <a:off x="1454046" y="2133600"/>
            <a:ext cx="10737954" cy="4724400"/>
          </a:xfrm>
        </p:spPr>
        <p:txBody>
          <a:bodyPr/>
          <a:lstStyle/>
          <a:p>
            <a:pPr algn="just">
              <a:buFont typeface="Wingdings" panose="05000000000000000000" pitchFamily="2" charset="2"/>
              <a:buChar char="Ø"/>
            </a:pPr>
            <a:r>
              <a:rPr lang="en-US" sz="2800" dirty="0"/>
              <a:t>Assimilation of Waste:</a:t>
            </a:r>
          </a:p>
          <a:p>
            <a:pPr algn="just">
              <a:buFont typeface="Arial" panose="020B0604020202020204" pitchFamily="34" charset="0"/>
              <a:buChar char="•"/>
            </a:pPr>
            <a:r>
              <a:rPr lang="en-US" sz="2800" dirty="0"/>
              <a:t>Production and consumption activities generate waste.</a:t>
            </a:r>
          </a:p>
          <a:p>
            <a:pPr algn="just">
              <a:buFont typeface="Arial" panose="020B0604020202020204" pitchFamily="34" charset="0"/>
              <a:buChar char="•"/>
            </a:pPr>
            <a:r>
              <a:rPr lang="en-US" sz="2800" dirty="0"/>
              <a:t>This occurs mostly in the form of garbage. </a:t>
            </a:r>
          </a:p>
          <a:p>
            <a:pPr algn="just">
              <a:buFont typeface="Arial" panose="020B0604020202020204" pitchFamily="34" charset="0"/>
              <a:buChar char="•"/>
            </a:pPr>
            <a:r>
              <a:rPr lang="en-US" sz="2800" dirty="0"/>
              <a:t>The environment helps in getting rid of the garbage.</a:t>
            </a:r>
          </a:p>
          <a:p>
            <a:pPr algn="just">
              <a:buFont typeface="Arial" panose="020B0604020202020204" pitchFamily="34" charset="0"/>
              <a:buChar char="•"/>
            </a:pPr>
            <a:endParaRPr lang="en-US" sz="2800" dirty="0"/>
          </a:p>
          <a:p>
            <a:pPr marL="0" indent="0">
              <a:buNone/>
            </a:pPr>
            <a:endParaRPr lang="en-IN" dirty="0"/>
          </a:p>
        </p:txBody>
      </p:sp>
    </p:spTree>
    <p:extLst>
      <p:ext uri="{BB962C8B-B14F-4D97-AF65-F5344CB8AC3E}">
        <p14:creationId xmlns:p14="http://schemas.microsoft.com/office/powerpoint/2010/main" val="288548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5B6D-F4B8-708E-2B4A-61912C05BA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A2DD46-0499-59B6-D0BD-E7F6D1A6F37F}"/>
              </a:ext>
            </a:extLst>
          </p:cNvPr>
          <p:cNvSpPr>
            <a:spLocks noGrp="1"/>
          </p:cNvSpPr>
          <p:nvPr>
            <p:ph idx="1"/>
          </p:nvPr>
        </p:nvSpPr>
        <p:spPr>
          <a:xfrm>
            <a:off x="1079292" y="2133600"/>
            <a:ext cx="11112708" cy="4724400"/>
          </a:xfrm>
        </p:spPr>
        <p:txBody>
          <a:bodyPr/>
          <a:lstStyle/>
          <a:p>
            <a:pPr algn="just"/>
            <a:r>
              <a:rPr lang="en-US" sz="2800" dirty="0"/>
              <a:t>Enhances Quality of Life:</a:t>
            </a:r>
          </a:p>
          <a:p>
            <a:pPr algn="just">
              <a:buFont typeface="Arial" panose="020B0604020202020204" pitchFamily="34" charset="0"/>
              <a:buChar char="•"/>
            </a:pPr>
            <a:r>
              <a:rPr lang="en-US" sz="2800" dirty="0"/>
              <a:t>Man enjoys natural beauty like rivers, mountains, deserts, etc. </a:t>
            </a:r>
          </a:p>
          <a:p>
            <a:pPr algn="just">
              <a:buFont typeface="Arial" panose="020B0604020202020204" pitchFamily="34" charset="0"/>
              <a:buChar char="•"/>
            </a:pPr>
            <a:r>
              <a:rPr lang="en-US" sz="2800" dirty="0"/>
              <a:t>These add to the quality of life. </a:t>
            </a:r>
          </a:p>
          <a:p>
            <a:pPr marL="0" indent="0">
              <a:buNone/>
            </a:pPr>
            <a:endParaRPr lang="en-IN" dirty="0"/>
          </a:p>
        </p:txBody>
      </p:sp>
    </p:spTree>
    <p:extLst>
      <p:ext uri="{BB962C8B-B14F-4D97-AF65-F5344CB8AC3E}">
        <p14:creationId xmlns:p14="http://schemas.microsoft.com/office/powerpoint/2010/main" val="32688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C6DC-70AF-DAF1-8197-F7D796AB8198}"/>
              </a:ext>
            </a:extLst>
          </p:cNvPr>
          <p:cNvSpPr>
            <a:spLocks noGrp="1"/>
          </p:cNvSpPr>
          <p:nvPr>
            <p:ph type="title"/>
          </p:nvPr>
        </p:nvSpPr>
        <p:spPr>
          <a:xfrm>
            <a:off x="1663908" y="624110"/>
            <a:ext cx="10528091" cy="1280890"/>
          </a:xfrm>
        </p:spPr>
        <p:txBody>
          <a:bodyPr/>
          <a:lstStyle/>
          <a:p>
            <a:r>
              <a:rPr lang="en-US" dirty="0"/>
              <a:t>Effect of Damage to the Environment on Human Welfare</a:t>
            </a:r>
            <a:endParaRPr lang="en-IN" dirty="0"/>
          </a:p>
        </p:txBody>
      </p:sp>
      <p:sp>
        <p:nvSpPr>
          <p:cNvPr id="3" name="Content Placeholder 2">
            <a:extLst>
              <a:ext uri="{FF2B5EF4-FFF2-40B4-BE49-F238E27FC236}">
                <a16:creationId xmlns:a16="http://schemas.microsoft.com/office/drawing/2014/main" id="{15906CD0-FC97-CB1F-33AE-9E86B42207A2}"/>
              </a:ext>
            </a:extLst>
          </p:cNvPr>
          <p:cNvSpPr>
            <a:spLocks noGrp="1"/>
          </p:cNvSpPr>
          <p:nvPr>
            <p:ph idx="1"/>
          </p:nvPr>
        </p:nvSpPr>
        <p:spPr>
          <a:xfrm>
            <a:off x="1124261" y="2133600"/>
            <a:ext cx="11067737" cy="4724400"/>
          </a:xfrm>
        </p:spPr>
        <p:txBody>
          <a:bodyPr/>
          <a:lstStyle/>
          <a:p>
            <a:pPr algn="just"/>
            <a:r>
              <a:rPr lang="en-US" sz="2800" dirty="0"/>
              <a:t>Environmental degradation harms human health</a:t>
            </a:r>
          </a:p>
          <a:p>
            <a:pPr marL="0" indent="0" algn="just">
              <a:buNone/>
            </a:pPr>
            <a:endParaRPr lang="en-US" sz="2800" dirty="0"/>
          </a:p>
          <a:p>
            <a:pPr algn="just"/>
            <a:r>
              <a:rPr lang="en-US" sz="2800" dirty="0"/>
              <a:t>Environmental degradation reduces economic productivity</a:t>
            </a:r>
          </a:p>
          <a:p>
            <a:pPr algn="just"/>
            <a:endParaRPr lang="en-US" sz="2800" dirty="0"/>
          </a:p>
          <a:p>
            <a:pPr algn="just"/>
            <a:r>
              <a:rPr lang="en-US" sz="2800" dirty="0"/>
              <a:t>Environmental degradation leads to loss of amenities</a:t>
            </a:r>
          </a:p>
          <a:p>
            <a:pPr marL="0" indent="0">
              <a:buNone/>
            </a:pPr>
            <a:endParaRPr lang="en-IN" dirty="0"/>
          </a:p>
        </p:txBody>
      </p:sp>
    </p:spTree>
    <p:extLst>
      <p:ext uri="{BB962C8B-B14F-4D97-AF65-F5344CB8AC3E}">
        <p14:creationId xmlns:p14="http://schemas.microsoft.com/office/powerpoint/2010/main" val="36068815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167</TotalTime>
  <Words>2955</Words>
  <Application>Microsoft Office PowerPoint</Application>
  <PresentationFormat>Widescreen</PresentationFormat>
  <Paragraphs>219</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Gothic</vt:lpstr>
      <vt:lpstr>Wingdings</vt:lpstr>
      <vt:lpstr>Wingdings 3</vt:lpstr>
      <vt:lpstr>Wisp</vt:lpstr>
      <vt:lpstr>Development and Environment</vt:lpstr>
      <vt:lpstr> Environment as Necessity and Luxury </vt:lpstr>
      <vt:lpstr>PowerPoint Presentation</vt:lpstr>
      <vt:lpstr>Environment as Necessity</vt:lpstr>
      <vt:lpstr>PowerPoint Presentation</vt:lpstr>
      <vt:lpstr>PowerPoint Presentation</vt:lpstr>
      <vt:lpstr>PowerPoint Presentation</vt:lpstr>
      <vt:lpstr>PowerPoint Presentation</vt:lpstr>
      <vt:lpstr>Effect of Damage to the Environment on Human Welfare</vt:lpstr>
      <vt:lpstr>Impact on Human Health</vt:lpstr>
      <vt:lpstr>Impact on Economic Productivity</vt:lpstr>
      <vt:lpstr>Loss of Biodiversity</vt:lpstr>
      <vt:lpstr>Ozon Layer Depletion </vt:lpstr>
      <vt:lpstr>Loss for the tourism industry </vt:lpstr>
      <vt:lpstr>Economic Impact</vt:lpstr>
      <vt:lpstr>Environment as Luxury</vt:lpstr>
      <vt:lpstr>The Burden of Population on Environment</vt:lpstr>
      <vt:lpstr>PowerPoint Presentation</vt:lpstr>
      <vt:lpstr>PowerPoint Presentation</vt:lpstr>
      <vt:lpstr>PowerPoint Presentation</vt:lpstr>
      <vt:lpstr>PowerPoint Presentation</vt:lpstr>
      <vt:lpstr>Rural Development and the Environment </vt:lpstr>
      <vt:lpstr>PowerPoint Presentation</vt:lpstr>
      <vt:lpstr>Urban Development and the Environment </vt:lpstr>
      <vt:lpstr>PowerPoint Presentation</vt:lpstr>
      <vt:lpstr>Market Failure</vt:lpstr>
      <vt:lpstr>Cont..</vt:lpstr>
      <vt:lpstr>Causes of Market Failure</vt:lpstr>
      <vt:lpstr>Types of Externalities</vt:lpstr>
      <vt:lpstr>Positive Externality</vt:lpstr>
      <vt:lpstr>Negative externality</vt:lpstr>
      <vt:lpstr>Public Good</vt:lpstr>
      <vt:lpstr>Cont..</vt:lpstr>
      <vt:lpstr>Government Mechanism of Adjusting for Externalities in Market </vt:lpstr>
      <vt:lpstr>C ONT..</vt:lpstr>
      <vt:lpstr>Cont..</vt:lpstr>
      <vt:lpstr>Tax on Output</vt:lpstr>
      <vt:lpstr>Cont..</vt:lpstr>
      <vt:lpstr>Tax on Emissions and Effluents</vt:lpstr>
      <vt:lpstr>Cont..</vt:lpstr>
      <vt:lpstr>Standard and Regulations </vt:lpstr>
      <vt:lpstr>Pollution permit</vt:lpstr>
      <vt:lpstr>PowerPoint Presentation</vt:lpstr>
      <vt:lpstr>Subsidies and Public Production of Pollution</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and Environment</dc:title>
  <dc:creator>Mamita Dash</dc:creator>
  <cp:lastModifiedBy>Mamita Dash</cp:lastModifiedBy>
  <cp:revision>27</cp:revision>
  <dcterms:created xsi:type="dcterms:W3CDTF">2023-10-30T10:10:51Z</dcterms:created>
  <dcterms:modified xsi:type="dcterms:W3CDTF">2023-11-23T07:44:40Z</dcterms:modified>
</cp:coreProperties>
</file>