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7" r:id="rId5"/>
    <p:sldId id="266" r:id="rId6"/>
    <p:sldId id="265" r:id="rId7"/>
    <p:sldId id="264" r:id="rId8"/>
    <p:sldId id="268" r:id="rId9"/>
    <p:sldId id="263" r:id="rId10"/>
    <p:sldId id="262" r:id="rId11"/>
    <p:sldId id="260" r:id="rId12"/>
    <p:sldId id="261" r:id="rId13"/>
    <p:sldId id="258" r:id="rId14"/>
    <p:sldId id="269" r:id="rId15"/>
    <p:sldId id="270" r:id="rId16"/>
    <p:sldId id="271" r:id="rId17"/>
    <p:sldId id="272" r:id="rId18"/>
    <p:sldId id="273" r:id="rId19"/>
    <p:sldId id="274" r:id="rId20"/>
    <p:sldId id="275" r:id="rId21"/>
    <p:sldId id="276" r:id="rId22"/>
    <p:sldId id="277" r:id="rId23"/>
    <p:sldId id="280" r:id="rId24"/>
    <p:sldId id="281" r:id="rId25"/>
    <p:sldId id="292" r:id="rId26"/>
    <p:sldId id="293" r:id="rId27"/>
    <p:sldId id="294" r:id="rId28"/>
    <p:sldId id="295" r:id="rId29"/>
    <p:sldId id="296" r:id="rId30"/>
    <p:sldId id="282" r:id="rId31"/>
    <p:sldId id="291" r:id="rId32"/>
    <p:sldId id="290" r:id="rId33"/>
    <p:sldId id="288" r:id="rId34"/>
    <p:sldId id="289" r:id="rId35"/>
    <p:sldId id="283" r:id="rId36"/>
    <p:sldId id="287" r:id="rId37"/>
    <p:sldId id="286" r:id="rId38"/>
    <p:sldId id="285" r:id="rId39"/>
    <p:sldId id="301" r:id="rId40"/>
    <p:sldId id="303" r:id="rId41"/>
    <p:sldId id="302" r:id="rId42"/>
    <p:sldId id="305" r:id="rId43"/>
    <p:sldId id="304" r:id="rId44"/>
    <p:sldId id="306" r:id="rId45"/>
    <p:sldId id="310" r:id="rId46"/>
    <p:sldId id="311" r:id="rId47"/>
    <p:sldId id="309" r:id="rId48"/>
    <p:sldId id="308" r:id="rId49"/>
    <p:sldId id="307" r:id="rId50"/>
    <p:sldId id="312" r:id="rId51"/>
    <p:sldId id="313" r:id="rId52"/>
    <p:sldId id="314" r:id="rId53"/>
    <p:sldId id="316" r:id="rId54"/>
    <p:sldId id="317" r:id="rId55"/>
    <p:sldId id="319" r:id="rId56"/>
    <p:sldId id="318" r:id="rId57"/>
    <p:sldId id="320" r:id="rId58"/>
    <p:sldId id="321" r:id="rId59"/>
    <p:sldId id="322" r:id="rId60"/>
    <p:sldId id="324" r:id="rId61"/>
    <p:sldId id="323" r:id="rId62"/>
    <p:sldId id="325" r:id="rId63"/>
    <p:sldId id="326" r:id="rId64"/>
    <p:sldId id="327" r:id="rId65"/>
    <p:sldId id="328" r:id="rId66"/>
    <p:sldId id="329" r:id="rId67"/>
    <p:sldId id="330"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CC028B-93A8-4B5D-A7A0-06017981B564}"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67C76-AFDE-4471-86EC-C029F6DB36C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420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C028B-93A8-4B5D-A7A0-06017981B564}"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67C76-AFDE-4471-86EC-C029F6DB36C1}" type="slidenum">
              <a:rPr lang="en-IN" smtClean="0"/>
              <a:t>‹#›</a:t>
            </a:fld>
            <a:endParaRPr lang="en-IN"/>
          </a:p>
        </p:txBody>
      </p:sp>
    </p:spTree>
    <p:extLst>
      <p:ext uri="{BB962C8B-B14F-4D97-AF65-F5344CB8AC3E}">
        <p14:creationId xmlns:p14="http://schemas.microsoft.com/office/powerpoint/2010/main" val="147422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C028B-93A8-4B5D-A7A0-06017981B564}"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67C76-AFDE-4471-86EC-C029F6DB36C1}" type="slidenum">
              <a:rPr lang="en-IN" smtClean="0"/>
              <a:t>‹#›</a:t>
            </a:fld>
            <a:endParaRPr lang="en-IN"/>
          </a:p>
        </p:txBody>
      </p:sp>
    </p:spTree>
    <p:extLst>
      <p:ext uri="{BB962C8B-B14F-4D97-AF65-F5344CB8AC3E}">
        <p14:creationId xmlns:p14="http://schemas.microsoft.com/office/powerpoint/2010/main" val="425762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C028B-93A8-4B5D-A7A0-06017981B564}"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67C76-AFDE-4471-86EC-C029F6DB36C1}" type="slidenum">
              <a:rPr lang="en-IN" smtClean="0"/>
              <a:t>‹#›</a:t>
            </a:fld>
            <a:endParaRPr lang="en-IN"/>
          </a:p>
        </p:txBody>
      </p:sp>
    </p:spTree>
    <p:extLst>
      <p:ext uri="{BB962C8B-B14F-4D97-AF65-F5344CB8AC3E}">
        <p14:creationId xmlns:p14="http://schemas.microsoft.com/office/powerpoint/2010/main" val="71375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CC028B-93A8-4B5D-A7A0-06017981B564}"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67C76-AFDE-4471-86EC-C029F6DB36C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13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CC028B-93A8-4B5D-A7A0-06017981B564}"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767C76-AFDE-4471-86EC-C029F6DB36C1}" type="slidenum">
              <a:rPr lang="en-IN" smtClean="0"/>
              <a:t>‹#›</a:t>
            </a:fld>
            <a:endParaRPr lang="en-IN"/>
          </a:p>
        </p:txBody>
      </p:sp>
    </p:spTree>
    <p:extLst>
      <p:ext uri="{BB962C8B-B14F-4D97-AF65-F5344CB8AC3E}">
        <p14:creationId xmlns:p14="http://schemas.microsoft.com/office/powerpoint/2010/main" val="229148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CC028B-93A8-4B5D-A7A0-06017981B564}" type="datetimeFigureOut">
              <a:rPr lang="en-IN" smtClean="0"/>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767C76-AFDE-4471-86EC-C029F6DB36C1}" type="slidenum">
              <a:rPr lang="en-IN" smtClean="0"/>
              <a:t>‹#›</a:t>
            </a:fld>
            <a:endParaRPr lang="en-IN"/>
          </a:p>
        </p:txBody>
      </p:sp>
    </p:spTree>
    <p:extLst>
      <p:ext uri="{BB962C8B-B14F-4D97-AF65-F5344CB8AC3E}">
        <p14:creationId xmlns:p14="http://schemas.microsoft.com/office/powerpoint/2010/main" val="162235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CC028B-93A8-4B5D-A7A0-06017981B564}" type="datetimeFigureOut">
              <a:rPr lang="en-IN" smtClean="0"/>
              <a:t>29-11-2023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767C76-AFDE-4471-86EC-C029F6DB36C1}" type="slidenum">
              <a:rPr lang="en-IN" smtClean="0"/>
              <a:t>‹#›</a:t>
            </a:fld>
            <a:endParaRPr lang="en-IN"/>
          </a:p>
        </p:txBody>
      </p:sp>
    </p:spTree>
    <p:extLst>
      <p:ext uri="{BB962C8B-B14F-4D97-AF65-F5344CB8AC3E}">
        <p14:creationId xmlns:p14="http://schemas.microsoft.com/office/powerpoint/2010/main" val="9640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CC028B-93A8-4B5D-A7A0-06017981B564}" type="datetimeFigureOut">
              <a:rPr lang="en-IN" smtClean="0"/>
              <a:t>29-11-2023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4767C76-AFDE-4471-86EC-C029F6DB36C1}" type="slidenum">
              <a:rPr lang="en-IN" smtClean="0"/>
              <a:t>‹#›</a:t>
            </a:fld>
            <a:endParaRPr lang="en-IN"/>
          </a:p>
        </p:txBody>
      </p:sp>
    </p:spTree>
    <p:extLst>
      <p:ext uri="{BB962C8B-B14F-4D97-AF65-F5344CB8AC3E}">
        <p14:creationId xmlns:p14="http://schemas.microsoft.com/office/powerpoint/2010/main" val="3404390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CC028B-93A8-4B5D-A7A0-06017981B564}" type="datetimeFigureOut">
              <a:rPr lang="en-IN" smtClean="0"/>
              <a:t>29-11-2023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767C76-AFDE-4471-86EC-C029F6DB36C1}" type="slidenum">
              <a:rPr lang="en-IN" smtClean="0"/>
              <a:t>‹#›</a:t>
            </a:fld>
            <a:endParaRPr lang="en-IN"/>
          </a:p>
        </p:txBody>
      </p:sp>
    </p:spTree>
    <p:extLst>
      <p:ext uri="{BB962C8B-B14F-4D97-AF65-F5344CB8AC3E}">
        <p14:creationId xmlns:p14="http://schemas.microsoft.com/office/powerpoint/2010/main" val="224450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CC028B-93A8-4B5D-A7A0-06017981B564}" type="datetimeFigureOut">
              <a:rPr lang="en-IN" smtClean="0"/>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767C76-AFDE-4471-86EC-C029F6DB36C1}" type="slidenum">
              <a:rPr lang="en-IN" smtClean="0"/>
              <a:t>‹#›</a:t>
            </a:fld>
            <a:endParaRPr lang="en-IN"/>
          </a:p>
        </p:txBody>
      </p:sp>
    </p:spTree>
    <p:extLst>
      <p:ext uri="{BB962C8B-B14F-4D97-AF65-F5344CB8AC3E}">
        <p14:creationId xmlns:p14="http://schemas.microsoft.com/office/powerpoint/2010/main" val="36146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CC028B-93A8-4B5D-A7A0-06017981B564}" type="datetimeFigureOut">
              <a:rPr lang="en-IN" smtClean="0"/>
              <a:t>29-11-2023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767C76-AFDE-4471-86EC-C029F6DB36C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724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en.wikipedia.org/wiki/Ministry_of_Environment,_Forest_and_Climate_Chan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Sulphur_Dioxide" TargetMode="External"/><Relationship Id="rId2" Type="http://schemas.openxmlformats.org/officeDocument/2006/relationships/hyperlink" Target="https://en.wikipedia.org/w/index.php?title=National_Air_Quality_Monitoring_Programme&amp;action=edit&amp;redlink=1" TargetMode="External"/><Relationship Id="rId1" Type="http://schemas.openxmlformats.org/officeDocument/2006/relationships/slideLayout" Target="../slideLayouts/slideLayout2.xml"/><Relationship Id="rId5" Type="http://schemas.openxmlformats.org/officeDocument/2006/relationships/hyperlink" Target="https://en.wikipedia.org/wiki/Particulates" TargetMode="External"/><Relationship Id="rId4" Type="http://schemas.openxmlformats.org/officeDocument/2006/relationships/hyperlink" Target="https://en.wikipedia.org/wiki/Nitrogen_oxide"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ndex.php?title=Monitoring_of_Indian_National_Aquatic_Resources_System&amp;action=edit&amp;redlink=1" TargetMode="External"/><Relationship Id="rId2" Type="http://schemas.openxmlformats.org/officeDocument/2006/relationships/hyperlink" Target="https://en.wikipedia.org/wiki/Environmental_monitoring" TargetMode="External"/><Relationship Id="rId1" Type="http://schemas.openxmlformats.org/officeDocument/2006/relationships/slideLayout" Target="../slideLayouts/slideLayout2.xml"/><Relationship Id="rId4" Type="http://schemas.openxmlformats.org/officeDocument/2006/relationships/hyperlink" Target="https://en.wikipedia.org/wiki/Yamuna_Action_Pla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en.wikipedia.org/wiki/Arid_Forest_Research_Institute"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Himalayan_Forest_Research_Institute" TargetMode="External"/><Relationship Id="rId2" Type="http://schemas.openxmlformats.org/officeDocument/2006/relationships/hyperlink" Target="https://en.wikipedia.org/wiki/Rain_Forest_Research_Institute" TargetMode="External"/><Relationship Id="rId1" Type="http://schemas.openxmlformats.org/officeDocument/2006/relationships/slideLayout" Target="../slideLayouts/slideLayout2.xml"/><Relationship Id="rId5" Type="http://schemas.openxmlformats.org/officeDocument/2006/relationships/hyperlink" Target="https://en.wikipedia.org/wiki/Centre_for_Forestry_Research_and_Human_Resource_Development" TargetMode="External"/><Relationship Id="rId4" Type="http://schemas.openxmlformats.org/officeDocument/2006/relationships/hyperlink" Target="https://en.wikipedia.org/wiki/Centre_for_Social_Forestry_and_Eco-Rehabilitation"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www.envis.nic.in/"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2009-388B-7EFE-BC98-76F50F30C1C1}"/>
              </a:ext>
            </a:extLst>
          </p:cNvPr>
          <p:cNvSpPr>
            <a:spLocks noGrp="1"/>
          </p:cNvSpPr>
          <p:nvPr>
            <p:ph type="ctrTitle"/>
          </p:nvPr>
        </p:nvSpPr>
        <p:spPr/>
        <p:txBody>
          <a:bodyPr/>
          <a:lstStyle/>
          <a:p>
            <a:r>
              <a:rPr lang="en-US" b="1" dirty="0"/>
              <a:t>Sustainable Development</a:t>
            </a:r>
            <a:endParaRPr lang="en-IN" dirty="0"/>
          </a:p>
        </p:txBody>
      </p:sp>
      <p:sp>
        <p:nvSpPr>
          <p:cNvPr id="3" name="Subtitle 2">
            <a:extLst>
              <a:ext uri="{FF2B5EF4-FFF2-40B4-BE49-F238E27FC236}">
                <a16:creationId xmlns:a16="http://schemas.microsoft.com/office/drawing/2014/main" id="{41FE1C49-FCEA-94FF-51E1-CF0F79D99D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0051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CEF6-EB4C-1B53-FCFB-5E60FB216594}"/>
              </a:ext>
            </a:extLst>
          </p:cNvPr>
          <p:cNvSpPr>
            <a:spLocks noGrp="1"/>
          </p:cNvSpPr>
          <p:nvPr>
            <p:ph type="title"/>
          </p:nvPr>
        </p:nvSpPr>
        <p:spPr/>
        <p:txBody>
          <a:bodyPr/>
          <a:lstStyle/>
          <a:p>
            <a:r>
              <a:rPr lang="en-US" dirty="0"/>
              <a:t>Education</a:t>
            </a:r>
            <a:br>
              <a:rPr lang="en-US" dirty="0"/>
            </a:br>
            <a:endParaRPr lang="en-IN" dirty="0"/>
          </a:p>
        </p:txBody>
      </p:sp>
      <p:sp>
        <p:nvSpPr>
          <p:cNvPr id="3" name="Content Placeholder 2">
            <a:extLst>
              <a:ext uri="{FF2B5EF4-FFF2-40B4-BE49-F238E27FC236}">
                <a16:creationId xmlns:a16="http://schemas.microsoft.com/office/drawing/2014/main" id="{3B6BB6DA-1334-CC64-3810-775343FD0DA9}"/>
              </a:ext>
            </a:extLst>
          </p:cNvPr>
          <p:cNvSpPr>
            <a:spLocks noGrp="1"/>
          </p:cNvSpPr>
          <p:nvPr>
            <p:ph idx="1"/>
          </p:nvPr>
        </p:nvSpPr>
        <p:spPr>
          <a:xfrm>
            <a:off x="0" y="1845733"/>
            <a:ext cx="12192000" cy="4450135"/>
          </a:xfrm>
        </p:spPr>
        <p:txBody>
          <a:bodyPr>
            <a:normAutofit lnSpcReduction="10000"/>
          </a:bodyPr>
          <a:lstStyle/>
          <a:p>
            <a:pPr algn="just">
              <a:buFont typeface="Wingdings" panose="05000000000000000000" pitchFamily="2" charset="2"/>
              <a:buChar char="Ø"/>
            </a:pPr>
            <a:r>
              <a:rPr lang="en-US" sz="3600" dirty="0"/>
              <a:t>Gross intake ratio to last grade of primary Education</a:t>
            </a:r>
          </a:p>
          <a:p>
            <a:pPr marL="0" indent="0" algn="just">
              <a:buNone/>
            </a:pPr>
            <a:endParaRPr lang="en-US" sz="3600" dirty="0"/>
          </a:p>
          <a:p>
            <a:pPr algn="just">
              <a:buFont typeface="Wingdings" panose="05000000000000000000" pitchFamily="2" charset="2"/>
              <a:buChar char="Ø"/>
            </a:pPr>
            <a:r>
              <a:rPr lang="en-US" sz="3600" dirty="0"/>
              <a:t>Net enrolment rate in primary education</a:t>
            </a:r>
          </a:p>
          <a:p>
            <a:pPr marL="0" indent="0" algn="just">
              <a:buNone/>
            </a:pPr>
            <a:endParaRPr lang="en-US" sz="3600" dirty="0"/>
          </a:p>
          <a:p>
            <a:pPr algn="just">
              <a:buFont typeface="Wingdings" panose="05000000000000000000" pitchFamily="2" charset="2"/>
              <a:buChar char="Ø"/>
            </a:pPr>
            <a:r>
              <a:rPr lang="en-US" sz="3600" dirty="0"/>
              <a:t>Adult secondary (tertiary) schooling attainment level</a:t>
            </a:r>
          </a:p>
          <a:p>
            <a:pPr marL="0" indent="0" algn="just">
              <a:buNone/>
            </a:pPr>
            <a:endParaRPr lang="en-US" sz="3600" dirty="0"/>
          </a:p>
          <a:p>
            <a:pPr algn="just">
              <a:buFont typeface="Wingdings" panose="05000000000000000000" pitchFamily="2" charset="2"/>
              <a:buChar char="Ø"/>
            </a:pPr>
            <a:r>
              <a:rPr lang="en-US" sz="3600" dirty="0"/>
              <a:t>Adult literacy rate</a:t>
            </a:r>
            <a:endParaRPr lang="en-IN" sz="3600" dirty="0"/>
          </a:p>
        </p:txBody>
      </p:sp>
    </p:spTree>
    <p:extLst>
      <p:ext uri="{BB962C8B-B14F-4D97-AF65-F5344CB8AC3E}">
        <p14:creationId xmlns:p14="http://schemas.microsoft.com/office/powerpoint/2010/main" val="193069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31A7-08A5-3D88-9E4A-BCAD1F282810}"/>
              </a:ext>
            </a:extLst>
          </p:cNvPr>
          <p:cNvSpPr>
            <a:spLocks noGrp="1"/>
          </p:cNvSpPr>
          <p:nvPr>
            <p:ph type="title"/>
          </p:nvPr>
        </p:nvSpPr>
        <p:spPr>
          <a:xfrm>
            <a:off x="0" y="286603"/>
            <a:ext cx="11155680" cy="1450757"/>
          </a:xfrm>
        </p:spPr>
        <p:txBody>
          <a:bodyPr/>
          <a:lstStyle/>
          <a:p>
            <a:pPr algn="just"/>
            <a:r>
              <a:rPr lang="en-US" dirty="0"/>
              <a:t>Demographics</a:t>
            </a:r>
            <a:endParaRPr lang="en-IN" dirty="0"/>
          </a:p>
        </p:txBody>
      </p:sp>
      <p:sp>
        <p:nvSpPr>
          <p:cNvPr id="3" name="Content Placeholder 2">
            <a:extLst>
              <a:ext uri="{FF2B5EF4-FFF2-40B4-BE49-F238E27FC236}">
                <a16:creationId xmlns:a16="http://schemas.microsoft.com/office/drawing/2014/main" id="{A030EA54-DE85-4DCA-AF6A-52A1E5EFEC04}"/>
              </a:ext>
            </a:extLst>
          </p:cNvPr>
          <p:cNvSpPr>
            <a:spLocks noGrp="1"/>
          </p:cNvSpPr>
          <p:nvPr>
            <p:ph idx="1"/>
          </p:nvPr>
        </p:nvSpPr>
        <p:spPr>
          <a:xfrm>
            <a:off x="0" y="1845734"/>
            <a:ext cx="12192000" cy="4405164"/>
          </a:xfrm>
        </p:spPr>
        <p:txBody>
          <a:bodyPr>
            <a:normAutofit/>
          </a:bodyPr>
          <a:lstStyle/>
          <a:p>
            <a:pPr>
              <a:buFont typeface="Wingdings" panose="05000000000000000000" pitchFamily="2" charset="2"/>
              <a:buChar char="Ø"/>
            </a:pPr>
            <a:r>
              <a:rPr lang="en-US" sz="3600" dirty="0"/>
              <a:t>Population growth rate</a:t>
            </a:r>
          </a:p>
          <a:p>
            <a:pPr marL="0" indent="0">
              <a:buNone/>
            </a:pPr>
            <a:endParaRPr lang="en-US" sz="3600" dirty="0"/>
          </a:p>
          <a:p>
            <a:pPr>
              <a:buFont typeface="Wingdings" panose="05000000000000000000" pitchFamily="2" charset="2"/>
              <a:buChar char="Ø"/>
            </a:pPr>
            <a:r>
              <a:rPr lang="en-US" sz="3600" dirty="0"/>
              <a:t>Dependency ratio</a:t>
            </a:r>
            <a:endParaRPr lang="en-IN" sz="3600" dirty="0"/>
          </a:p>
        </p:txBody>
      </p:sp>
    </p:spTree>
    <p:extLst>
      <p:ext uri="{BB962C8B-B14F-4D97-AF65-F5344CB8AC3E}">
        <p14:creationId xmlns:p14="http://schemas.microsoft.com/office/powerpoint/2010/main" val="2964498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0F791-9311-773D-5101-A7C29A1AD7DB}"/>
              </a:ext>
            </a:extLst>
          </p:cNvPr>
          <p:cNvSpPr>
            <a:spLocks noGrp="1"/>
          </p:cNvSpPr>
          <p:nvPr>
            <p:ph type="title"/>
          </p:nvPr>
        </p:nvSpPr>
        <p:spPr>
          <a:xfrm>
            <a:off x="0" y="286603"/>
            <a:ext cx="11155680" cy="1450757"/>
          </a:xfrm>
        </p:spPr>
        <p:txBody>
          <a:bodyPr/>
          <a:lstStyle/>
          <a:p>
            <a:pPr algn="just"/>
            <a:r>
              <a:rPr lang="en-IN" dirty="0"/>
              <a:t>Natural Hazards</a:t>
            </a:r>
          </a:p>
        </p:txBody>
      </p:sp>
      <p:sp>
        <p:nvSpPr>
          <p:cNvPr id="3" name="Content Placeholder 2">
            <a:extLst>
              <a:ext uri="{FF2B5EF4-FFF2-40B4-BE49-F238E27FC236}">
                <a16:creationId xmlns:a16="http://schemas.microsoft.com/office/drawing/2014/main" id="{43DCB53E-8A6C-9115-E5CF-F52B40A86ED8}"/>
              </a:ext>
            </a:extLst>
          </p:cNvPr>
          <p:cNvSpPr>
            <a:spLocks noGrp="1"/>
          </p:cNvSpPr>
          <p:nvPr>
            <p:ph idx="1"/>
          </p:nvPr>
        </p:nvSpPr>
        <p:spPr>
          <a:xfrm>
            <a:off x="0" y="1845734"/>
            <a:ext cx="12192000" cy="4525086"/>
          </a:xfrm>
        </p:spPr>
        <p:txBody>
          <a:bodyPr>
            <a:normAutofit/>
          </a:bodyPr>
          <a:lstStyle/>
          <a:p>
            <a:pPr algn="just">
              <a:buFont typeface="Wingdings" panose="05000000000000000000" pitchFamily="2" charset="2"/>
              <a:buChar char="Ø"/>
            </a:pPr>
            <a:r>
              <a:rPr lang="en-US" sz="3600" dirty="0"/>
              <a:t>Percentage of population living in hazard prone area</a:t>
            </a:r>
            <a:endParaRPr lang="en-IN" sz="3600" dirty="0"/>
          </a:p>
        </p:txBody>
      </p:sp>
    </p:spTree>
    <p:extLst>
      <p:ext uri="{BB962C8B-B14F-4D97-AF65-F5344CB8AC3E}">
        <p14:creationId xmlns:p14="http://schemas.microsoft.com/office/powerpoint/2010/main" val="1202778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AD35-88B3-358E-8CC8-023383519502}"/>
              </a:ext>
            </a:extLst>
          </p:cNvPr>
          <p:cNvSpPr>
            <a:spLocks noGrp="1"/>
          </p:cNvSpPr>
          <p:nvPr>
            <p:ph type="title"/>
          </p:nvPr>
        </p:nvSpPr>
        <p:spPr>
          <a:xfrm>
            <a:off x="0" y="286603"/>
            <a:ext cx="11155680" cy="1450757"/>
          </a:xfrm>
        </p:spPr>
        <p:txBody>
          <a:bodyPr/>
          <a:lstStyle/>
          <a:p>
            <a:pPr algn="just"/>
            <a:r>
              <a:rPr lang="en-US" dirty="0"/>
              <a:t>Atmosphere </a:t>
            </a:r>
            <a:endParaRPr lang="en-IN" dirty="0"/>
          </a:p>
        </p:txBody>
      </p:sp>
      <p:sp>
        <p:nvSpPr>
          <p:cNvPr id="3" name="Content Placeholder 2">
            <a:extLst>
              <a:ext uri="{FF2B5EF4-FFF2-40B4-BE49-F238E27FC236}">
                <a16:creationId xmlns:a16="http://schemas.microsoft.com/office/drawing/2014/main" id="{5CE4E821-1A68-E6E0-E3F7-C51E16CE2989}"/>
              </a:ext>
            </a:extLst>
          </p:cNvPr>
          <p:cNvSpPr>
            <a:spLocks noGrp="1"/>
          </p:cNvSpPr>
          <p:nvPr>
            <p:ph idx="1"/>
          </p:nvPr>
        </p:nvSpPr>
        <p:spPr>
          <a:xfrm>
            <a:off x="0" y="1737360"/>
            <a:ext cx="12192000" cy="4663440"/>
          </a:xfrm>
        </p:spPr>
        <p:txBody>
          <a:bodyPr>
            <a:normAutofit/>
          </a:bodyPr>
          <a:lstStyle/>
          <a:p>
            <a:pPr algn="just">
              <a:buFont typeface="Wingdings" panose="05000000000000000000" pitchFamily="2" charset="2"/>
              <a:buChar char="Ø"/>
            </a:pPr>
            <a:r>
              <a:rPr lang="en-US" sz="3600" dirty="0"/>
              <a:t>Carbon dioxide emissions </a:t>
            </a:r>
          </a:p>
          <a:p>
            <a:pPr marL="0" indent="0" algn="just">
              <a:buNone/>
            </a:pPr>
            <a:endParaRPr lang="en-US" sz="3600" dirty="0"/>
          </a:p>
          <a:p>
            <a:pPr algn="just">
              <a:buFont typeface="Wingdings" panose="05000000000000000000" pitchFamily="2" charset="2"/>
              <a:buChar char="Ø"/>
            </a:pPr>
            <a:r>
              <a:rPr lang="en-US" sz="3600" dirty="0"/>
              <a:t>Consumption of ozone </a:t>
            </a:r>
            <a:r>
              <a:rPr lang="en-US" sz="3600"/>
              <a:t>depleting substances</a:t>
            </a:r>
          </a:p>
          <a:p>
            <a:pPr marL="0" indent="0" algn="just">
              <a:buNone/>
            </a:pPr>
            <a:endParaRPr lang="en-US" sz="3600" dirty="0"/>
          </a:p>
          <a:p>
            <a:pPr algn="just">
              <a:buFont typeface="Wingdings" panose="05000000000000000000" pitchFamily="2" charset="2"/>
              <a:buChar char="Ø"/>
            </a:pPr>
            <a:r>
              <a:rPr lang="en-US" sz="3600" dirty="0"/>
              <a:t>Ambient concentration of air pollutants in urban areas</a:t>
            </a:r>
            <a:endParaRPr lang="en-IN" sz="3600" dirty="0"/>
          </a:p>
        </p:txBody>
      </p:sp>
    </p:spTree>
    <p:extLst>
      <p:ext uri="{BB962C8B-B14F-4D97-AF65-F5344CB8AC3E}">
        <p14:creationId xmlns:p14="http://schemas.microsoft.com/office/powerpoint/2010/main" val="310599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7208-EACE-85A3-0472-9138607FEECC}"/>
              </a:ext>
            </a:extLst>
          </p:cNvPr>
          <p:cNvSpPr>
            <a:spLocks noGrp="1"/>
          </p:cNvSpPr>
          <p:nvPr>
            <p:ph type="title"/>
          </p:nvPr>
        </p:nvSpPr>
        <p:spPr>
          <a:xfrm>
            <a:off x="0" y="286603"/>
            <a:ext cx="11155680" cy="1450757"/>
          </a:xfrm>
        </p:spPr>
        <p:txBody>
          <a:bodyPr/>
          <a:lstStyle/>
          <a:p>
            <a:r>
              <a:rPr lang="en-US" dirty="0"/>
              <a:t>Land</a:t>
            </a:r>
            <a:endParaRPr lang="en-IN" dirty="0"/>
          </a:p>
        </p:txBody>
      </p:sp>
      <p:sp>
        <p:nvSpPr>
          <p:cNvPr id="3" name="Content Placeholder 2">
            <a:extLst>
              <a:ext uri="{FF2B5EF4-FFF2-40B4-BE49-F238E27FC236}">
                <a16:creationId xmlns:a16="http://schemas.microsoft.com/office/drawing/2014/main" id="{5E6A243F-25D7-68DA-788C-81A6D074CA1A}"/>
              </a:ext>
            </a:extLst>
          </p:cNvPr>
          <p:cNvSpPr>
            <a:spLocks noGrp="1"/>
          </p:cNvSpPr>
          <p:nvPr>
            <p:ph idx="1"/>
          </p:nvPr>
        </p:nvSpPr>
        <p:spPr>
          <a:xfrm>
            <a:off x="0" y="1845734"/>
            <a:ext cx="11155680" cy="4023360"/>
          </a:xfrm>
        </p:spPr>
        <p:txBody>
          <a:bodyPr>
            <a:normAutofit/>
          </a:bodyPr>
          <a:lstStyle/>
          <a:p>
            <a:pPr algn="just">
              <a:buFont typeface="Wingdings" panose="05000000000000000000" pitchFamily="2" charset="2"/>
              <a:buChar char="Ø"/>
            </a:pPr>
            <a:r>
              <a:rPr lang="en-US" sz="3600" dirty="0"/>
              <a:t>Arable and permanent cropland area</a:t>
            </a:r>
          </a:p>
          <a:p>
            <a:pPr marL="0" indent="0" algn="just">
              <a:buNone/>
            </a:pPr>
            <a:endParaRPr lang="en-US" sz="3600" dirty="0"/>
          </a:p>
          <a:p>
            <a:pPr algn="just">
              <a:buFont typeface="Wingdings" panose="05000000000000000000" pitchFamily="2" charset="2"/>
              <a:buChar char="Ø"/>
            </a:pPr>
            <a:r>
              <a:rPr lang="en-US" sz="3600" dirty="0"/>
              <a:t>Proportion of land area covered by forests</a:t>
            </a:r>
            <a:endParaRPr lang="en-IN" sz="3600" dirty="0"/>
          </a:p>
        </p:txBody>
      </p:sp>
    </p:spTree>
    <p:extLst>
      <p:ext uri="{BB962C8B-B14F-4D97-AF65-F5344CB8AC3E}">
        <p14:creationId xmlns:p14="http://schemas.microsoft.com/office/powerpoint/2010/main" val="313370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B8F1-A1DA-1C65-52D0-07E97D75521A}"/>
              </a:ext>
            </a:extLst>
          </p:cNvPr>
          <p:cNvSpPr>
            <a:spLocks noGrp="1"/>
          </p:cNvSpPr>
          <p:nvPr>
            <p:ph type="title"/>
          </p:nvPr>
        </p:nvSpPr>
        <p:spPr>
          <a:xfrm>
            <a:off x="0" y="286603"/>
            <a:ext cx="11155680" cy="1450757"/>
          </a:xfrm>
        </p:spPr>
        <p:txBody>
          <a:bodyPr/>
          <a:lstStyle/>
          <a:p>
            <a:r>
              <a:rPr lang="en-IN" b="1" dirty="0"/>
              <a:t>Oceans, seas and coasts</a:t>
            </a:r>
          </a:p>
        </p:txBody>
      </p:sp>
      <p:sp>
        <p:nvSpPr>
          <p:cNvPr id="3" name="Content Placeholder 2">
            <a:extLst>
              <a:ext uri="{FF2B5EF4-FFF2-40B4-BE49-F238E27FC236}">
                <a16:creationId xmlns:a16="http://schemas.microsoft.com/office/drawing/2014/main" id="{67C69BB9-B431-DF21-5A27-E8FA79630BFB}"/>
              </a:ext>
            </a:extLst>
          </p:cNvPr>
          <p:cNvSpPr>
            <a:spLocks noGrp="1"/>
          </p:cNvSpPr>
          <p:nvPr>
            <p:ph idx="1"/>
          </p:nvPr>
        </p:nvSpPr>
        <p:spPr>
          <a:xfrm>
            <a:off x="0" y="1845733"/>
            <a:ext cx="12192000" cy="4480115"/>
          </a:xfrm>
        </p:spPr>
        <p:txBody>
          <a:bodyPr>
            <a:normAutofit/>
          </a:bodyPr>
          <a:lstStyle/>
          <a:p>
            <a:pPr algn="just">
              <a:buFont typeface="Wingdings" panose="05000000000000000000" pitchFamily="2" charset="2"/>
              <a:buChar char="Ø"/>
            </a:pPr>
            <a:r>
              <a:rPr lang="en-US" sz="3600" dirty="0"/>
              <a:t>Percentage of total population living coastal areas</a:t>
            </a:r>
          </a:p>
          <a:p>
            <a:pPr marL="0" indent="0" algn="just">
              <a:buNone/>
            </a:pPr>
            <a:endParaRPr lang="en-US" sz="3600" dirty="0"/>
          </a:p>
          <a:p>
            <a:pPr algn="just">
              <a:buFont typeface="Wingdings" panose="05000000000000000000" pitchFamily="2" charset="2"/>
              <a:buChar char="Ø"/>
            </a:pPr>
            <a:r>
              <a:rPr lang="en-US" sz="3600" dirty="0"/>
              <a:t>Proportion of fish stocks within safe biological limits</a:t>
            </a:r>
          </a:p>
          <a:p>
            <a:pPr marL="0" indent="0" algn="just">
              <a:buNone/>
            </a:pPr>
            <a:endParaRPr lang="en-US" sz="3600" dirty="0"/>
          </a:p>
          <a:p>
            <a:pPr algn="just">
              <a:buFont typeface="Wingdings" panose="05000000000000000000" pitchFamily="2" charset="2"/>
              <a:buChar char="Ø"/>
            </a:pPr>
            <a:r>
              <a:rPr lang="en-US" sz="3600" dirty="0"/>
              <a:t>Proportion of marine area protected</a:t>
            </a:r>
            <a:endParaRPr lang="en-IN" sz="3600" dirty="0"/>
          </a:p>
        </p:txBody>
      </p:sp>
    </p:spTree>
    <p:extLst>
      <p:ext uri="{BB962C8B-B14F-4D97-AF65-F5344CB8AC3E}">
        <p14:creationId xmlns:p14="http://schemas.microsoft.com/office/powerpoint/2010/main" val="874741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B9BA-2337-A194-D617-5FB0B47B1168}"/>
              </a:ext>
            </a:extLst>
          </p:cNvPr>
          <p:cNvSpPr>
            <a:spLocks noGrp="1"/>
          </p:cNvSpPr>
          <p:nvPr>
            <p:ph type="title"/>
          </p:nvPr>
        </p:nvSpPr>
        <p:spPr>
          <a:xfrm>
            <a:off x="0" y="286603"/>
            <a:ext cx="11155680" cy="1450757"/>
          </a:xfrm>
        </p:spPr>
        <p:txBody>
          <a:bodyPr/>
          <a:lstStyle/>
          <a:p>
            <a:r>
              <a:rPr lang="en-IN" dirty="0"/>
              <a:t>Freshwater</a:t>
            </a:r>
          </a:p>
        </p:txBody>
      </p:sp>
      <p:sp>
        <p:nvSpPr>
          <p:cNvPr id="3" name="Content Placeholder 2">
            <a:extLst>
              <a:ext uri="{FF2B5EF4-FFF2-40B4-BE49-F238E27FC236}">
                <a16:creationId xmlns:a16="http://schemas.microsoft.com/office/drawing/2014/main" id="{7C6A6416-1A26-716A-D511-0C10FE2E80FC}"/>
              </a:ext>
            </a:extLst>
          </p:cNvPr>
          <p:cNvSpPr>
            <a:spLocks noGrp="1"/>
          </p:cNvSpPr>
          <p:nvPr>
            <p:ph idx="1"/>
          </p:nvPr>
        </p:nvSpPr>
        <p:spPr>
          <a:xfrm>
            <a:off x="0" y="1845734"/>
            <a:ext cx="12192000" cy="4540076"/>
          </a:xfrm>
        </p:spPr>
        <p:txBody>
          <a:bodyPr>
            <a:normAutofit/>
          </a:bodyPr>
          <a:lstStyle/>
          <a:p>
            <a:pPr algn="just">
              <a:buFont typeface="Wingdings" panose="05000000000000000000" pitchFamily="2" charset="2"/>
              <a:buChar char="Ø"/>
            </a:pPr>
            <a:r>
              <a:rPr lang="en-US" sz="3600" dirty="0"/>
              <a:t>Proportion of total water resources used</a:t>
            </a:r>
          </a:p>
          <a:p>
            <a:pPr marL="0" indent="0" algn="just">
              <a:buNone/>
            </a:pPr>
            <a:endParaRPr lang="en-US" sz="3600" dirty="0"/>
          </a:p>
          <a:p>
            <a:pPr algn="just">
              <a:buFont typeface="Wingdings" panose="05000000000000000000" pitchFamily="2" charset="2"/>
              <a:buChar char="Ø"/>
            </a:pPr>
            <a:r>
              <a:rPr lang="en-US" sz="3600" dirty="0"/>
              <a:t>Water use intensity by economic activity</a:t>
            </a:r>
          </a:p>
          <a:p>
            <a:pPr marL="0" indent="0" algn="just">
              <a:buNone/>
            </a:pPr>
            <a:endParaRPr lang="en-US" sz="3600" dirty="0"/>
          </a:p>
          <a:p>
            <a:pPr algn="just">
              <a:buFont typeface="Wingdings" panose="05000000000000000000" pitchFamily="2" charset="2"/>
              <a:buChar char="Ø"/>
            </a:pPr>
            <a:r>
              <a:rPr lang="en-US" sz="3600" dirty="0"/>
              <a:t>Presence of faecal coliforms in fresh water</a:t>
            </a:r>
            <a:endParaRPr lang="en-IN" sz="3600" dirty="0"/>
          </a:p>
        </p:txBody>
      </p:sp>
    </p:spTree>
    <p:extLst>
      <p:ext uri="{BB962C8B-B14F-4D97-AF65-F5344CB8AC3E}">
        <p14:creationId xmlns:p14="http://schemas.microsoft.com/office/powerpoint/2010/main" val="1579598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BE66-268E-428B-A810-7EC54A93EEAB}"/>
              </a:ext>
            </a:extLst>
          </p:cNvPr>
          <p:cNvSpPr>
            <a:spLocks noGrp="1"/>
          </p:cNvSpPr>
          <p:nvPr>
            <p:ph type="title"/>
          </p:nvPr>
        </p:nvSpPr>
        <p:spPr>
          <a:xfrm>
            <a:off x="0" y="286603"/>
            <a:ext cx="11155680" cy="1450757"/>
          </a:xfrm>
        </p:spPr>
        <p:txBody>
          <a:bodyPr/>
          <a:lstStyle/>
          <a:p>
            <a:r>
              <a:rPr lang="en-US" dirty="0"/>
              <a:t>Biodiversity</a:t>
            </a:r>
            <a:endParaRPr lang="en-IN" dirty="0"/>
          </a:p>
        </p:txBody>
      </p:sp>
      <p:sp>
        <p:nvSpPr>
          <p:cNvPr id="3" name="Content Placeholder 2">
            <a:extLst>
              <a:ext uri="{FF2B5EF4-FFF2-40B4-BE49-F238E27FC236}">
                <a16:creationId xmlns:a16="http://schemas.microsoft.com/office/drawing/2014/main" id="{9696780F-20D0-D0DA-5374-25C404723AF9}"/>
              </a:ext>
            </a:extLst>
          </p:cNvPr>
          <p:cNvSpPr>
            <a:spLocks noGrp="1"/>
          </p:cNvSpPr>
          <p:nvPr>
            <p:ph idx="1"/>
          </p:nvPr>
        </p:nvSpPr>
        <p:spPr>
          <a:xfrm>
            <a:off x="0" y="1845733"/>
            <a:ext cx="12192000" cy="4495105"/>
          </a:xfrm>
        </p:spPr>
        <p:txBody>
          <a:bodyPr>
            <a:normAutofit/>
          </a:bodyPr>
          <a:lstStyle/>
          <a:p>
            <a:pPr algn="just">
              <a:buFont typeface="Wingdings" panose="05000000000000000000" pitchFamily="2" charset="2"/>
              <a:buChar char="Ø"/>
            </a:pPr>
            <a:r>
              <a:rPr lang="en-US" sz="3600" dirty="0"/>
              <a:t>Proportion of terrestrial area protected, total and by ecological region</a:t>
            </a:r>
          </a:p>
          <a:p>
            <a:pPr marL="0" indent="0" algn="just">
              <a:buNone/>
            </a:pPr>
            <a:endParaRPr lang="en-US" sz="3600" dirty="0"/>
          </a:p>
          <a:p>
            <a:pPr algn="just">
              <a:buFont typeface="Wingdings" panose="05000000000000000000" pitchFamily="2" charset="2"/>
              <a:buChar char="Ø"/>
            </a:pPr>
            <a:r>
              <a:rPr lang="en-US" sz="3600" dirty="0"/>
              <a:t> Change in threat status of species</a:t>
            </a:r>
            <a:endParaRPr lang="en-IN" sz="3600" dirty="0"/>
          </a:p>
        </p:txBody>
      </p:sp>
    </p:spTree>
    <p:extLst>
      <p:ext uri="{BB962C8B-B14F-4D97-AF65-F5344CB8AC3E}">
        <p14:creationId xmlns:p14="http://schemas.microsoft.com/office/powerpoint/2010/main" val="434257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E734-AFE2-E93A-EFF2-A6D526513A54}"/>
              </a:ext>
            </a:extLst>
          </p:cNvPr>
          <p:cNvSpPr>
            <a:spLocks noGrp="1"/>
          </p:cNvSpPr>
          <p:nvPr>
            <p:ph type="title"/>
          </p:nvPr>
        </p:nvSpPr>
        <p:spPr>
          <a:xfrm>
            <a:off x="0" y="286604"/>
            <a:ext cx="11155680" cy="882630"/>
          </a:xfrm>
        </p:spPr>
        <p:txBody>
          <a:bodyPr/>
          <a:lstStyle/>
          <a:p>
            <a:r>
              <a:rPr lang="en-US" dirty="0"/>
              <a:t>Economic Development</a:t>
            </a:r>
            <a:endParaRPr lang="en-IN" dirty="0"/>
          </a:p>
        </p:txBody>
      </p:sp>
      <p:sp>
        <p:nvSpPr>
          <p:cNvPr id="3" name="Content Placeholder 2">
            <a:extLst>
              <a:ext uri="{FF2B5EF4-FFF2-40B4-BE49-F238E27FC236}">
                <a16:creationId xmlns:a16="http://schemas.microsoft.com/office/drawing/2014/main" id="{1E7659A4-1E04-C807-AB09-5EBADFE40FD3}"/>
              </a:ext>
            </a:extLst>
          </p:cNvPr>
          <p:cNvSpPr>
            <a:spLocks noGrp="1"/>
          </p:cNvSpPr>
          <p:nvPr>
            <p:ph idx="1"/>
          </p:nvPr>
        </p:nvSpPr>
        <p:spPr>
          <a:xfrm>
            <a:off x="0" y="1678899"/>
            <a:ext cx="12192000" cy="4542020"/>
          </a:xfrm>
        </p:spPr>
        <p:txBody>
          <a:bodyPr>
            <a:noAutofit/>
          </a:bodyPr>
          <a:lstStyle/>
          <a:p>
            <a:pPr algn="just">
              <a:buFont typeface="Wingdings" panose="05000000000000000000" pitchFamily="2" charset="2"/>
              <a:buChar char="Ø"/>
            </a:pPr>
            <a:r>
              <a:rPr lang="en-US" sz="2800" dirty="0"/>
              <a:t>GDP per capita</a:t>
            </a:r>
          </a:p>
          <a:p>
            <a:pPr algn="just">
              <a:buFont typeface="Wingdings" panose="05000000000000000000" pitchFamily="2" charset="2"/>
              <a:buChar char="Ø"/>
            </a:pPr>
            <a:r>
              <a:rPr lang="en-US" sz="2800" dirty="0"/>
              <a:t>Investment share in GDP</a:t>
            </a:r>
          </a:p>
          <a:p>
            <a:pPr algn="just">
              <a:buFont typeface="Wingdings" panose="05000000000000000000" pitchFamily="2" charset="2"/>
              <a:buChar char="Ø"/>
            </a:pPr>
            <a:r>
              <a:rPr lang="en-US" sz="2800" dirty="0"/>
              <a:t> Debt to GNI ratio</a:t>
            </a:r>
          </a:p>
          <a:p>
            <a:pPr algn="just">
              <a:buFont typeface="Wingdings" panose="05000000000000000000" pitchFamily="2" charset="2"/>
              <a:buChar char="Ø"/>
            </a:pPr>
            <a:r>
              <a:rPr lang="en-US" sz="2800" dirty="0"/>
              <a:t> Employment-population ratio</a:t>
            </a:r>
          </a:p>
          <a:p>
            <a:pPr algn="just">
              <a:buFont typeface="Wingdings" panose="05000000000000000000" pitchFamily="2" charset="2"/>
              <a:buChar char="Ø"/>
            </a:pPr>
            <a:r>
              <a:rPr lang="en-US" sz="2800" dirty="0"/>
              <a:t> Labour productivity and unit labor costs</a:t>
            </a:r>
          </a:p>
          <a:p>
            <a:pPr algn="just">
              <a:buFont typeface="Wingdings" panose="05000000000000000000" pitchFamily="2" charset="2"/>
              <a:buChar char="Ø"/>
            </a:pPr>
            <a:r>
              <a:rPr lang="en-US" sz="2800" dirty="0"/>
              <a:t> Share of women in wage employment in the non-agricultural sector</a:t>
            </a:r>
          </a:p>
          <a:p>
            <a:pPr algn="just">
              <a:buFont typeface="Wingdings" panose="05000000000000000000" pitchFamily="2" charset="2"/>
              <a:buChar char="Ø"/>
            </a:pPr>
            <a:r>
              <a:rPr lang="en-US" sz="2800" dirty="0"/>
              <a:t> Internet users per 100,000 population</a:t>
            </a:r>
          </a:p>
          <a:p>
            <a:pPr algn="just">
              <a:buFont typeface="Wingdings" panose="05000000000000000000" pitchFamily="2" charset="2"/>
              <a:buChar char="Ø"/>
            </a:pPr>
            <a:r>
              <a:rPr lang="en-US" sz="2800" dirty="0"/>
              <a:t> Tourism contribution to GDP</a:t>
            </a:r>
            <a:endParaRPr lang="en-IN" sz="2800" dirty="0"/>
          </a:p>
        </p:txBody>
      </p:sp>
    </p:spTree>
    <p:extLst>
      <p:ext uri="{BB962C8B-B14F-4D97-AF65-F5344CB8AC3E}">
        <p14:creationId xmlns:p14="http://schemas.microsoft.com/office/powerpoint/2010/main" val="117792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2FA3-5818-17B7-ED20-421964FCEF5A}"/>
              </a:ext>
            </a:extLst>
          </p:cNvPr>
          <p:cNvSpPr>
            <a:spLocks noGrp="1"/>
          </p:cNvSpPr>
          <p:nvPr>
            <p:ph type="title"/>
          </p:nvPr>
        </p:nvSpPr>
        <p:spPr>
          <a:xfrm>
            <a:off x="0" y="286603"/>
            <a:ext cx="11155680" cy="1450757"/>
          </a:xfrm>
        </p:spPr>
        <p:txBody>
          <a:bodyPr/>
          <a:lstStyle/>
          <a:p>
            <a:pPr algn="just"/>
            <a:r>
              <a:rPr lang="en-IN" dirty="0"/>
              <a:t>Global Economic Partnership</a:t>
            </a:r>
          </a:p>
        </p:txBody>
      </p:sp>
      <p:sp>
        <p:nvSpPr>
          <p:cNvPr id="3" name="Content Placeholder 2">
            <a:extLst>
              <a:ext uri="{FF2B5EF4-FFF2-40B4-BE49-F238E27FC236}">
                <a16:creationId xmlns:a16="http://schemas.microsoft.com/office/drawing/2014/main" id="{013F6F9D-5B66-7EB6-5152-8EB5A2694518}"/>
              </a:ext>
            </a:extLst>
          </p:cNvPr>
          <p:cNvSpPr>
            <a:spLocks noGrp="1"/>
          </p:cNvSpPr>
          <p:nvPr>
            <p:ph idx="1"/>
          </p:nvPr>
        </p:nvSpPr>
        <p:spPr>
          <a:xfrm>
            <a:off x="-1" y="1845733"/>
            <a:ext cx="12321915" cy="4465125"/>
          </a:xfrm>
        </p:spPr>
        <p:txBody>
          <a:bodyPr>
            <a:normAutofit/>
          </a:bodyPr>
          <a:lstStyle/>
          <a:p>
            <a:pPr algn="just">
              <a:buFont typeface="Wingdings" panose="05000000000000000000" pitchFamily="2" charset="2"/>
              <a:buChar char="Ø"/>
            </a:pPr>
            <a:r>
              <a:rPr lang="en-US" sz="3600" dirty="0"/>
              <a:t>Current account deficit as percentage of GDP</a:t>
            </a:r>
          </a:p>
          <a:p>
            <a:pPr marL="0" indent="0" algn="just">
              <a:buNone/>
            </a:pPr>
            <a:endParaRPr lang="en-US" sz="3600" dirty="0"/>
          </a:p>
          <a:p>
            <a:pPr algn="just">
              <a:buFont typeface="Wingdings" panose="05000000000000000000" pitchFamily="2" charset="2"/>
              <a:buChar char="Ø"/>
            </a:pPr>
            <a:r>
              <a:rPr lang="en-US" sz="3600" dirty="0"/>
              <a:t>Net Official Development Assistance (ODA) given or received as a percentage of GNI</a:t>
            </a:r>
            <a:endParaRPr lang="en-IN" sz="3600" dirty="0"/>
          </a:p>
        </p:txBody>
      </p:sp>
    </p:spTree>
    <p:extLst>
      <p:ext uri="{BB962C8B-B14F-4D97-AF65-F5344CB8AC3E}">
        <p14:creationId xmlns:p14="http://schemas.microsoft.com/office/powerpoint/2010/main" val="142916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48B6-15EF-5833-A2AB-C040FB7C755A}"/>
              </a:ext>
            </a:extLst>
          </p:cNvPr>
          <p:cNvSpPr>
            <a:spLocks noGrp="1"/>
          </p:cNvSpPr>
          <p:nvPr>
            <p:ph type="title"/>
          </p:nvPr>
        </p:nvSpPr>
        <p:spPr/>
        <p:txBody>
          <a:bodyPr/>
          <a:lstStyle/>
          <a:p>
            <a:r>
              <a:rPr lang="en-US" b="1" dirty="0"/>
              <a:t>Sustainable Development</a:t>
            </a:r>
            <a:endParaRPr lang="en-IN" b="1" dirty="0"/>
          </a:p>
        </p:txBody>
      </p:sp>
      <p:sp>
        <p:nvSpPr>
          <p:cNvPr id="3" name="Content Placeholder 2">
            <a:extLst>
              <a:ext uri="{FF2B5EF4-FFF2-40B4-BE49-F238E27FC236}">
                <a16:creationId xmlns:a16="http://schemas.microsoft.com/office/drawing/2014/main" id="{3A3460F9-6DDE-69B9-C114-05B257447D7E}"/>
              </a:ext>
            </a:extLst>
          </p:cNvPr>
          <p:cNvSpPr>
            <a:spLocks noGrp="1"/>
          </p:cNvSpPr>
          <p:nvPr>
            <p:ph idx="1"/>
          </p:nvPr>
        </p:nvSpPr>
        <p:spPr/>
        <p:txBody>
          <a:bodyPr>
            <a:normAutofit/>
          </a:bodyPr>
          <a:lstStyle/>
          <a:p>
            <a:pPr algn="just"/>
            <a:endParaRPr lang="en-US" sz="4000" dirty="0"/>
          </a:p>
          <a:p>
            <a:pPr algn="just"/>
            <a:r>
              <a:rPr lang="en-US" sz="4000" dirty="0"/>
              <a:t>Sustainable development is development that meets the needs of the present, without compromising the ability of future generations to meet their own needs.</a:t>
            </a:r>
            <a:endParaRPr lang="en-IN" sz="4000" dirty="0"/>
          </a:p>
        </p:txBody>
      </p:sp>
    </p:spTree>
    <p:extLst>
      <p:ext uri="{BB962C8B-B14F-4D97-AF65-F5344CB8AC3E}">
        <p14:creationId xmlns:p14="http://schemas.microsoft.com/office/powerpoint/2010/main" val="377350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4110-379E-2FA1-04C1-E81747696B30}"/>
              </a:ext>
            </a:extLst>
          </p:cNvPr>
          <p:cNvSpPr>
            <a:spLocks noGrp="1"/>
          </p:cNvSpPr>
          <p:nvPr>
            <p:ph type="title"/>
          </p:nvPr>
        </p:nvSpPr>
        <p:spPr>
          <a:xfrm>
            <a:off x="0" y="286603"/>
            <a:ext cx="11155680" cy="1450757"/>
          </a:xfrm>
        </p:spPr>
        <p:txBody>
          <a:bodyPr/>
          <a:lstStyle/>
          <a:p>
            <a:pPr algn="just"/>
            <a:r>
              <a:rPr lang="en-IN" dirty="0"/>
              <a:t>Consumption and Production Patterns</a:t>
            </a:r>
          </a:p>
        </p:txBody>
      </p:sp>
      <p:sp>
        <p:nvSpPr>
          <p:cNvPr id="3" name="Content Placeholder 2">
            <a:extLst>
              <a:ext uri="{FF2B5EF4-FFF2-40B4-BE49-F238E27FC236}">
                <a16:creationId xmlns:a16="http://schemas.microsoft.com/office/drawing/2014/main" id="{B3B3ACCF-632A-BC21-8E5A-B35814696751}"/>
              </a:ext>
            </a:extLst>
          </p:cNvPr>
          <p:cNvSpPr>
            <a:spLocks noGrp="1"/>
          </p:cNvSpPr>
          <p:nvPr>
            <p:ph idx="1"/>
          </p:nvPr>
        </p:nvSpPr>
        <p:spPr>
          <a:xfrm>
            <a:off x="0" y="1845734"/>
            <a:ext cx="12192000" cy="4570056"/>
          </a:xfrm>
        </p:spPr>
        <p:txBody>
          <a:bodyPr/>
          <a:lstStyle/>
          <a:p>
            <a:pPr algn="just">
              <a:buFont typeface="Wingdings" panose="05000000000000000000" pitchFamily="2" charset="2"/>
              <a:buChar char="Ø"/>
            </a:pPr>
            <a:r>
              <a:rPr lang="en-US" sz="3600" dirty="0"/>
              <a:t> Material intensity of the economy</a:t>
            </a:r>
          </a:p>
          <a:p>
            <a:pPr algn="just">
              <a:buFont typeface="Wingdings" panose="05000000000000000000" pitchFamily="2" charset="2"/>
              <a:buChar char="Ø"/>
            </a:pPr>
            <a:r>
              <a:rPr lang="en-US" sz="3600" dirty="0"/>
              <a:t> Annual energy consumption, total and by main user category</a:t>
            </a:r>
          </a:p>
          <a:p>
            <a:pPr algn="just">
              <a:buFont typeface="Wingdings" panose="05000000000000000000" pitchFamily="2" charset="2"/>
              <a:buChar char="Ø"/>
            </a:pPr>
            <a:r>
              <a:rPr lang="en-US" sz="3600" dirty="0"/>
              <a:t>Intensity of energy use, total and by economic activity</a:t>
            </a:r>
          </a:p>
          <a:p>
            <a:pPr algn="just">
              <a:buFont typeface="Wingdings" panose="05000000000000000000" pitchFamily="2" charset="2"/>
              <a:buChar char="Ø"/>
            </a:pPr>
            <a:r>
              <a:rPr lang="en-US" sz="3600" dirty="0"/>
              <a:t> Generation of hazardous waste</a:t>
            </a:r>
          </a:p>
          <a:p>
            <a:pPr algn="just">
              <a:buFont typeface="Wingdings" panose="05000000000000000000" pitchFamily="2" charset="2"/>
              <a:buChar char="Ø"/>
            </a:pPr>
            <a:r>
              <a:rPr lang="en-US" sz="3600" dirty="0"/>
              <a:t> Waste treatment and disposal</a:t>
            </a:r>
          </a:p>
          <a:p>
            <a:pPr algn="just">
              <a:buFont typeface="Wingdings" panose="05000000000000000000" pitchFamily="2" charset="2"/>
              <a:buChar char="Ø"/>
            </a:pPr>
            <a:r>
              <a:rPr lang="en-US" sz="3600" dirty="0"/>
              <a:t> Modal split of passenger transportation</a:t>
            </a:r>
            <a:endParaRPr lang="en-IN" sz="3600" dirty="0"/>
          </a:p>
        </p:txBody>
      </p:sp>
    </p:spTree>
    <p:extLst>
      <p:ext uri="{BB962C8B-B14F-4D97-AF65-F5344CB8AC3E}">
        <p14:creationId xmlns:p14="http://schemas.microsoft.com/office/powerpoint/2010/main" val="2474108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4FB8-438D-009C-D7DD-F0547365E268}"/>
              </a:ext>
            </a:extLst>
          </p:cNvPr>
          <p:cNvSpPr>
            <a:spLocks noGrp="1"/>
          </p:cNvSpPr>
          <p:nvPr>
            <p:ph type="title"/>
          </p:nvPr>
        </p:nvSpPr>
        <p:spPr/>
        <p:txBody>
          <a:bodyPr/>
          <a:lstStyle/>
          <a:p>
            <a:r>
              <a:rPr lang="en-IN" dirty="0"/>
              <a:t>Sustainable Development Goals(SDGs)</a:t>
            </a:r>
          </a:p>
        </p:txBody>
      </p:sp>
      <p:sp>
        <p:nvSpPr>
          <p:cNvPr id="3" name="Content Placeholder 2">
            <a:extLst>
              <a:ext uri="{FF2B5EF4-FFF2-40B4-BE49-F238E27FC236}">
                <a16:creationId xmlns:a16="http://schemas.microsoft.com/office/drawing/2014/main" id="{3329B409-876A-8F85-7BA9-EDDB161683CB}"/>
              </a:ext>
            </a:extLst>
          </p:cNvPr>
          <p:cNvSpPr>
            <a:spLocks noGrp="1"/>
          </p:cNvSpPr>
          <p:nvPr>
            <p:ph idx="1"/>
          </p:nvPr>
        </p:nvSpPr>
        <p:spPr>
          <a:xfrm>
            <a:off x="0" y="1845734"/>
            <a:ext cx="12192000" cy="4510096"/>
          </a:xfrm>
        </p:spPr>
        <p:txBody>
          <a:bodyPr>
            <a:normAutofit/>
          </a:bodyPr>
          <a:lstStyle/>
          <a:p>
            <a:pPr algn="just">
              <a:lnSpc>
                <a:spcPct val="150000"/>
              </a:lnSpc>
              <a:buFont typeface="Wingdings" panose="05000000000000000000" pitchFamily="2" charset="2"/>
              <a:buChar char="Ø"/>
            </a:pPr>
            <a:r>
              <a:rPr lang="en-IN" sz="3200" dirty="0"/>
              <a:t>The Sustainable Development Goals (SDGs) aim </a:t>
            </a:r>
            <a:r>
              <a:rPr lang="en-IN" sz="3200" b="1" dirty="0"/>
              <a:t>to transform our world</a:t>
            </a:r>
            <a:r>
              <a:rPr lang="en-IN" sz="3200" dirty="0"/>
              <a:t>. </a:t>
            </a:r>
          </a:p>
          <a:p>
            <a:pPr algn="just">
              <a:lnSpc>
                <a:spcPct val="150000"/>
              </a:lnSpc>
              <a:buFont typeface="Wingdings" panose="05000000000000000000" pitchFamily="2" charset="2"/>
              <a:buChar char="Ø"/>
            </a:pPr>
            <a:r>
              <a:rPr lang="en-IN" sz="3200" dirty="0"/>
              <a:t>They are a call to action to end poverty and inequality, protect the planet, and ensure that all people enjoy health, justice and prosperity. It is critical that no one is left behind.</a:t>
            </a:r>
          </a:p>
        </p:txBody>
      </p:sp>
    </p:spTree>
    <p:extLst>
      <p:ext uri="{BB962C8B-B14F-4D97-AF65-F5344CB8AC3E}">
        <p14:creationId xmlns:p14="http://schemas.microsoft.com/office/powerpoint/2010/main" val="459073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D16A-9414-21D6-3002-45373457A522}"/>
              </a:ext>
            </a:extLst>
          </p:cNvPr>
          <p:cNvSpPr>
            <a:spLocks noGrp="1"/>
          </p:cNvSpPr>
          <p:nvPr>
            <p:ph type="title"/>
          </p:nvPr>
        </p:nvSpPr>
        <p:spPr>
          <a:xfrm>
            <a:off x="0" y="286603"/>
            <a:ext cx="12192000" cy="1450757"/>
          </a:xfrm>
        </p:spPr>
        <p:txBody>
          <a:bodyPr/>
          <a:lstStyle/>
          <a:p>
            <a:r>
              <a:rPr lang="en-IN" dirty="0"/>
              <a:t>SDGs..</a:t>
            </a:r>
          </a:p>
        </p:txBody>
      </p:sp>
      <p:sp>
        <p:nvSpPr>
          <p:cNvPr id="3" name="Content Placeholder 2">
            <a:extLst>
              <a:ext uri="{FF2B5EF4-FFF2-40B4-BE49-F238E27FC236}">
                <a16:creationId xmlns:a16="http://schemas.microsoft.com/office/drawing/2014/main" id="{D05D4356-3696-1388-52A8-DF6FEDC40DB7}"/>
              </a:ext>
            </a:extLst>
          </p:cNvPr>
          <p:cNvSpPr>
            <a:spLocks noGrp="1"/>
          </p:cNvSpPr>
          <p:nvPr>
            <p:ph idx="1"/>
          </p:nvPr>
        </p:nvSpPr>
        <p:spPr>
          <a:xfrm>
            <a:off x="0" y="1845734"/>
            <a:ext cx="12192000" cy="4525086"/>
          </a:xfrm>
        </p:spPr>
        <p:txBody>
          <a:bodyPr>
            <a:noAutofit/>
          </a:bodyPr>
          <a:lstStyle/>
          <a:p>
            <a:pPr algn="just">
              <a:buFont typeface="Wingdings" panose="05000000000000000000" pitchFamily="2" charset="2"/>
              <a:buChar char="v"/>
            </a:pPr>
            <a:r>
              <a:rPr lang="en-US" sz="3600" dirty="0"/>
              <a:t>No poverty</a:t>
            </a:r>
          </a:p>
          <a:p>
            <a:pPr algn="just">
              <a:buFont typeface="Wingdings" panose="05000000000000000000" pitchFamily="2" charset="2"/>
              <a:buChar char="v"/>
            </a:pPr>
            <a:r>
              <a:rPr lang="en-US" sz="3600" dirty="0"/>
              <a:t>Zero hunger</a:t>
            </a:r>
          </a:p>
          <a:p>
            <a:pPr algn="just">
              <a:buFont typeface="Wingdings" panose="05000000000000000000" pitchFamily="2" charset="2"/>
              <a:buChar char="v"/>
            </a:pPr>
            <a:r>
              <a:rPr lang="en-US" sz="3600" dirty="0"/>
              <a:t>Good health and well-being</a:t>
            </a:r>
          </a:p>
          <a:p>
            <a:pPr algn="just">
              <a:buFont typeface="Wingdings" panose="05000000000000000000" pitchFamily="2" charset="2"/>
              <a:buChar char="v"/>
            </a:pPr>
            <a:r>
              <a:rPr lang="en-US" sz="3600" dirty="0"/>
              <a:t>Quality education</a:t>
            </a:r>
          </a:p>
          <a:p>
            <a:pPr algn="just">
              <a:buFont typeface="Wingdings" panose="05000000000000000000" pitchFamily="2" charset="2"/>
              <a:buChar char="v"/>
            </a:pPr>
            <a:r>
              <a:rPr lang="en-US" sz="3600" dirty="0"/>
              <a:t>Gender equality</a:t>
            </a:r>
          </a:p>
          <a:p>
            <a:pPr algn="just">
              <a:buFont typeface="Wingdings" panose="05000000000000000000" pitchFamily="2" charset="2"/>
              <a:buChar char="v"/>
            </a:pPr>
            <a:r>
              <a:rPr lang="en-US" sz="3600" dirty="0"/>
              <a:t>Clean water and sanitation</a:t>
            </a:r>
          </a:p>
          <a:p>
            <a:pPr algn="just">
              <a:buFont typeface="Wingdings" panose="05000000000000000000" pitchFamily="2" charset="2"/>
              <a:buChar char="v"/>
            </a:pPr>
            <a:r>
              <a:rPr lang="en-US" sz="3600" dirty="0"/>
              <a:t>Affordable and clean energy</a:t>
            </a:r>
            <a:endParaRPr lang="en-IN" sz="3600" dirty="0"/>
          </a:p>
        </p:txBody>
      </p:sp>
    </p:spTree>
    <p:extLst>
      <p:ext uri="{BB962C8B-B14F-4D97-AF65-F5344CB8AC3E}">
        <p14:creationId xmlns:p14="http://schemas.microsoft.com/office/powerpoint/2010/main" val="2292030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62E2-9F45-4FFB-0C73-CBDD5A5D9C53}"/>
              </a:ext>
            </a:extLst>
          </p:cNvPr>
          <p:cNvSpPr>
            <a:spLocks noGrp="1"/>
          </p:cNvSpPr>
          <p:nvPr>
            <p:ph type="title"/>
          </p:nvPr>
        </p:nvSpPr>
        <p:spPr>
          <a:xfrm>
            <a:off x="0" y="286603"/>
            <a:ext cx="11155680" cy="1450757"/>
          </a:xfrm>
        </p:spPr>
        <p:txBody>
          <a:bodyPr/>
          <a:lstStyle/>
          <a:p>
            <a:r>
              <a:rPr lang="en-IN" dirty="0"/>
              <a:t>Cont..</a:t>
            </a:r>
          </a:p>
        </p:txBody>
      </p:sp>
      <p:sp>
        <p:nvSpPr>
          <p:cNvPr id="3" name="Content Placeholder 2">
            <a:extLst>
              <a:ext uri="{FF2B5EF4-FFF2-40B4-BE49-F238E27FC236}">
                <a16:creationId xmlns:a16="http://schemas.microsoft.com/office/drawing/2014/main" id="{491563B8-9BB2-D50F-F11C-67EC8B81D1B6}"/>
              </a:ext>
            </a:extLst>
          </p:cNvPr>
          <p:cNvSpPr>
            <a:spLocks noGrp="1"/>
          </p:cNvSpPr>
          <p:nvPr>
            <p:ph idx="1"/>
          </p:nvPr>
        </p:nvSpPr>
        <p:spPr>
          <a:xfrm>
            <a:off x="0" y="1845733"/>
            <a:ext cx="12192000" cy="4465125"/>
          </a:xfrm>
        </p:spPr>
        <p:txBody>
          <a:bodyPr>
            <a:normAutofit/>
          </a:bodyPr>
          <a:lstStyle/>
          <a:p>
            <a:pPr algn="just">
              <a:buFont typeface="Wingdings" panose="05000000000000000000" pitchFamily="2" charset="2"/>
              <a:buChar char="v"/>
            </a:pPr>
            <a:r>
              <a:rPr lang="en-US" sz="3600" dirty="0"/>
              <a:t>Decent work and economic growth</a:t>
            </a:r>
          </a:p>
          <a:p>
            <a:pPr algn="just">
              <a:buFont typeface="Wingdings" panose="05000000000000000000" pitchFamily="2" charset="2"/>
              <a:buChar char="v"/>
            </a:pPr>
            <a:r>
              <a:rPr lang="en-US" sz="3600" dirty="0"/>
              <a:t>Industry, innovation and infrastructure</a:t>
            </a:r>
          </a:p>
          <a:p>
            <a:pPr algn="just">
              <a:buFont typeface="Wingdings" panose="05000000000000000000" pitchFamily="2" charset="2"/>
              <a:buChar char="v"/>
            </a:pPr>
            <a:r>
              <a:rPr lang="en-US" sz="3600" dirty="0"/>
              <a:t>Reduced inequalities</a:t>
            </a:r>
          </a:p>
          <a:p>
            <a:pPr algn="just">
              <a:buFont typeface="Wingdings" panose="05000000000000000000" pitchFamily="2" charset="2"/>
              <a:buChar char="v"/>
            </a:pPr>
            <a:r>
              <a:rPr lang="en-US" sz="3600" dirty="0"/>
              <a:t>Sustainable cities and communities</a:t>
            </a:r>
          </a:p>
          <a:p>
            <a:pPr algn="just">
              <a:buFont typeface="Wingdings" panose="05000000000000000000" pitchFamily="2" charset="2"/>
              <a:buChar char="v"/>
            </a:pPr>
            <a:r>
              <a:rPr lang="en-US" sz="3600" dirty="0"/>
              <a:t>Responsible consumption and production</a:t>
            </a:r>
          </a:p>
          <a:p>
            <a:pPr algn="just">
              <a:buFont typeface="Wingdings" panose="05000000000000000000" pitchFamily="2" charset="2"/>
              <a:buChar char="v"/>
            </a:pPr>
            <a:r>
              <a:rPr lang="en-US" sz="3600" dirty="0"/>
              <a:t>Climate action</a:t>
            </a:r>
            <a:endParaRPr lang="en-IN" sz="3600" dirty="0"/>
          </a:p>
        </p:txBody>
      </p:sp>
    </p:spTree>
    <p:extLst>
      <p:ext uri="{BB962C8B-B14F-4D97-AF65-F5344CB8AC3E}">
        <p14:creationId xmlns:p14="http://schemas.microsoft.com/office/powerpoint/2010/main" val="819494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294B-B1FA-41A2-0E16-BC793E45BE7C}"/>
              </a:ext>
            </a:extLst>
          </p:cNvPr>
          <p:cNvSpPr>
            <a:spLocks noGrp="1"/>
          </p:cNvSpPr>
          <p:nvPr>
            <p:ph type="title"/>
          </p:nvPr>
        </p:nvSpPr>
        <p:spPr>
          <a:xfrm>
            <a:off x="149902" y="286603"/>
            <a:ext cx="11005778" cy="1450757"/>
          </a:xfrm>
        </p:spPr>
        <p:txBody>
          <a:bodyPr/>
          <a:lstStyle/>
          <a:p>
            <a:endParaRPr lang="en-IN" dirty="0"/>
          </a:p>
        </p:txBody>
      </p:sp>
      <p:sp>
        <p:nvSpPr>
          <p:cNvPr id="3" name="Content Placeholder 2">
            <a:extLst>
              <a:ext uri="{FF2B5EF4-FFF2-40B4-BE49-F238E27FC236}">
                <a16:creationId xmlns:a16="http://schemas.microsoft.com/office/drawing/2014/main" id="{07B7D48F-D66B-1735-B295-1BA552A36EDD}"/>
              </a:ext>
            </a:extLst>
          </p:cNvPr>
          <p:cNvSpPr>
            <a:spLocks noGrp="1"/>
          </p:cNvSpPr>
          <p:nvPr>
            <p:ph idx="1"/>
          </p:nvPr>
        </p:nvSpPr>
        <p:spPr>
          <a:xfrm>
            <a:off x="0" y="1845733"/>
            <a:ext cx="12192000" cy="4435145"/>
          </a:xfrm>
        </p:spPr>
        <p:txBody>
          <a:bodyPr/>
          <a:lstStyle/>
          <a:p>
            <a:pPr algn="just">
              <a:buFont typeface="Wingdings" panose="05000000000000000000" pitchFamily="2" charset="2"/>
              <a:buChar char="v"/>
            </a:pPr>
            <a:r>
              <a:rPr lang="en-US" sz="3600" dirty="0"/>
              <a:t>Life bellow water</a:t>
            </a:r>
          </a:p>
          <a:p>
            <a:pPr algn="just">
              <a:buFont typeface="Wingdings" panose="05000000000000000000" pitchFamily="2" charset="2"/>
              <a:buChar char="v"/>
            </a:pPr>
            <a:r>
              <a:rPr lang="en-US" sz="3600" dirty="0"/>
              <a:t>Life on land</a:t>
            </a:r>
          </a:p>
          <a:p>
            <a:pPr algn="just">
              <a:buFont typeface="Wingdings" panose="05000000000000000000" pitchFamily="2" charset="2"/>
              <a:buChar char="v"/>
            </a:pPr>
            <a:r>
              <a:rPr lang="en-US" sz="3600" dirty="0"/>
              <a:t>Peace, justice and strong institutions</a:t>
            </a:r>
          </a:p>
          <a:p>
            <a:pPr algn="just">
              <a:buFont typeface="Wingdings" panose="05000000000000000000" pitchFamily="2" charset="2"/>
              <a:buChar char="v"/>
            </a:pPr>
            <a:r>
              <a:rPr lang="en-US" sz="3600" dirty="0"/>
              <a:t>Partnership for the goals</a:t>
            </a:r>
          </a:p>
          <a:p>
            <a:endParaRPr lang="en-IN" dirty="0"/>
          </a:p>
        </p:txBody>
      </p:sp>
    </p:spTree>
    <p:extLst>
      <p:ext uri="{BB962C8B-B14F-4D97-AF65-F5344CB8AC3E}">
        <p14:creationId xmlns:p14="http://schemas.microsoft.com/office/powerpoint/2010/main" val="23374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A6F2-BAD1-14DE-8EEB-0DC3AB374157}"/>
              </a:ext>
            </a:extLst>
          </p:cNvPr>
          <p:cNvSpPr>
            <a:spLocks noGrp="1"/>
          </p:cNvSpPr>
          <p:nvPr>
            <p:ph type="title"/>
          </p:nvPr>
        </p:nvSpPr>
        <p:spPr>
          <a:xfrm>
            <a:off x="0" y="286603"/>
            <a:ext cx="12192000" cy="1450757"/>
          </a:xfrm>
        </p:spPr>
        <p:txBody>
          <a:bodyPr/>
          <a:lstStyle/>
          <a:p>
            <a:r>
              <a:rPr lang="en-IN" dirty="0"/>
              <a:t>Assignment of Rights</a:t>
            </a:r>
          </a:p>
        </p:txBody>
      </p:sp>
      <p:sp>
        <p:nvSpPr>
          <p:cNvPr id="3" name="Content Placeholder 2">
            <a:extLst>
              <a:ext uri="{FF2B5EF4-FFF2-40B4-BE49-F238E27FC236}">
                <a16:creationId xmlns:a16="http://schemas.microsoft.com/office/drawing/2014/main" id="{86FC711E-0F80-CAFB-BF44-717358F7E5E3}"/>
              </a:ext>
            </a:extLst>
          </p:cNvPr>
          <p:cNvSpPr>
            <a:spLocks noGrp="1"/>
          </p:cNvSpPr>
          <p:nvPr>
            <p:ph idx="1"/>
          </p:nvPr>
        </p:nvSpPr>
        <p:spPr>
          <a:xfrm>
            <a:off x="-1" y="1618938"/>
            <a:ext cx="12191999" cy="4751882"/>
          </a:xfrm>
        </p:spPr>
        <p:txBody>
          <a:bodyPr>
            <a:noAutofit/>
          </a:bodyPr>
          <a:lstStyle/>
          <a:p>
            <a:pPr algn="just">
              <a:lnSpc>
                <a:spcPct val="150000"/>
              </a:lnSpc>
              <a:buFont typeface="Wingdings" panose="05000000000000000000" pitchFamily="2" charset="2"/>
              <a:buChar char="Ø"/>
            </a:pPr>
            <a:r>
              <a:rPr lang="en-US" sz="2800" dirty="0"/>
              <a:t>Who should be assigned rights: the party creating the externality (the culprit) or the party affected by the externality (the victim)?</a:t>
            </a:r>
          </a:p>
          <a:p>
            <a:pPr algn="just">
              <a:lnSpc>
                <a:spcPct val="150000"/>
              </a:lnSpc>
              <a:buFont typeface="Wingdings" panose="05000000000000000000" pitchFamily="2" charset="2"/>
              <a:buChar char="Ø"/>
            </a:pPr>
            <a:r>
              <a:rPr lang="en-US" sz="2800" dirty="0"/>
              <a:t>Consider a case of air pollution. The problem arises because a culprit happens to be located too close to victims. But a polluter is only a culprit because victims happen to live too close to the polluter. So, should it be the culprit who is given the right to pollute, or should it be the victims who are assigned the right to breathe clean air? </a:t>
            </a:r>
            <a:endParaRPr lang="en-IN" sz="2800" dirty="0"/>
          </a:p>
        </p:txBody>
      </p:sp>
    </p:spTree>
    <p:extLst>
      <p:ext uri="{BB962C8B-B14F-4D97-AF65-F5344CB8AC3E}">
        <p14:creationId xmlns:p14="http://schemas.microsoft.com/office/powerpoint/2010/main" val="1558310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52F8-7754-CD54-BBF5-445269698BE9}"/>
              </a:ext>
            </a:extLst>
          </p:cNvPr>
          <p:cNvSpPr>
            <a:spLocks noGrp="1"/>
          </p:cNvSpPr>
          <p:nvPr>
            <p:ph type="title"/>
          </p:nvPr>
        </p:nvSpPr>
        <p:spPr>
          <a:xfrm>
            <a:off x="0" y="286603"/>
            <a:ext cx="12192000" cy="1450757"/>
          </a:xfrm>
        </p:spPr>
        <p:txBody>
          <a:bodyPr/>
          <a:lstStyle/>
          <a:p>
            <a:endParaRPr lang="en-IN" dirty="0"/>
          </a:p>
        </p:txBody>
      </p:sp>
      <p:sp>
        <p:nvSpPr>
          <p:cNvPr id="3" name="Content Placeholder 2">
            <a:extLst>
              <a:ext uri="{FF2B5EF4-FFF2-40B4-BE49-F238E27FC236}">
                <a16:creationId xmlns:a16="http://schemas.microsoft.com/office/drawing/2014/main" id="{86886400-6AE7-5452-E115-913E9F63F735}"/>
              </a:ext>
            </a:extLst>
          </p:cNvPr>
          <p:cNvSpPr>
            <a:spLocks noGrp="1"/>
          </p:cNvSpPr>
          <p:nvPr>
            <p:ph idx="1"/>
          </p:nvPr>
        </p:nvSpPr>
        <p:spPr>
          <a:xfrm>
            <a:off x="0" y="1845733"/>
            <a:ext cx="12192000" cy="4465125"/>
          </a:xfrm>
        </p:spPr>
        <p:txBody>
          <a:bodyPr>
            <a:normAutofit/>
          </a:bodyPr>
          <a:lstStyle/>
          <a:p>
            <a:pPr algn="just">
              <a:lnSpc>
                <a:spcPct val="150000"/>
              </a:lnSpc>
              <a:buFont typeface="Wingdings" panose="05000000000000000000" pitchFamily="2" charset="2"/>
              <a:buChar char="Ø"/>
            </a:pPr>
            <a:r>
              <a:rPr lang="en-US" sz="2800" dirty="0"/>
              <a:t>As an example, consider two firms: a steel manufacturer, which dumps the waste into the river, and a resort, which needs clean river for proper functionality. </a:t>
            </a:r>
            <a:endParaRPr lang="en-IN" sz="2800" dirty="0"/>
          </a:p>
        </p:txBody>
      </p:sp>
    </p:spTree>
    <p:extLst>
      <p:ext uri="{BB962C8B-B14F-4D97-AF65-F5344CB8AC3E}">
        <p14:creationId xmlns:p14="http://schemas.microsoft.com/office/powerpoint/2010/main" val="2630403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6D2E-7540-69A8-D2E1-606312F2A405}"/>
              </a:ext>
            </a:extLst>
          </p:cNvPr>
          <p:cNvSpPr>
            <a:spLocks noGrp="1"/>
          </p:cNvSpPr>
          <p:nvPr>
            <p:ph type="title"/>
          </p:nvPr>
        </p:nvSpPr>
        <p:spPr>
          <a:xfrm>
            <a:off x="0" y="286603"/>
            <a:ext cx="11155680" cy="1450757"/>
          </a:xfrm>
        </p:spPr>
        <p:txBody>
          <a:bodyPr/>
          <a:lstStyle/>
          <a:p>
            <a:r>
              <a:rPr lang="en-US" dirty="0"/>
              <a:t>Coase and the Assignment of Rights</a:t>
            </a:r>
            <a:endParaRPr lang="en-IN" dirty="0"/>
          </a:p>
        </p:txBody>
      </p:sp>
      <p:sp>
        <p:nvSpPr>
          <p:cNvPr id="3" name="Content Placeholder 2">
            <a:extLst>
              <a:ext uri="{FF2B5EF4-FFF2-40B4-BE49-F238E27FC236}">
                <a16:creationId xmlns:a16="http://schemas.microsoft.com/office/drawing/2014/main" id="{E35B981A-E742-4D7A-F79A-D67999C3CE48}"/>
              </a:ext>
            </a:extLst>
          </p:cNvPr>
          <p:cNvSpPr>
            <a:spLocks noGrp="1"/>
          </p:cNvSpPr>
          <p:nvPr>
            <p:ph idx="1"/>
          </p:nvPr>
        </p:nvSpPr>
        <p:spPr>
          <a:xfrm>
            <a:off x="0" y="1737360"/>
            <a:ext cx="12192000" cy="4693420"/>
          </a:xfrm>
        </p:spPr>
        <p:txBody>
          <a:bodyPr>
            <a:normAutofit/>
          </a:bodyPr>
          <a:lstStyle/>
          <a:p>
            <a:r>
              <a:rPr lang="en-IN" sz="2800" b="1" u="sng" dirty="0"/>
              <a:t>The Victim Has Rights</a:t>
            </a:r>
          </a:p>
          <a:p>
            <a:pPr algn="just"/>
            <a:r>
              <a:rPr lang="en-US" sz="2800" dirty="0"/>
              <a:t>Suppose the resort has the legal right to clean water. If the steel manufacturer wants to pollute (produce, that is), it will have to compensate the resort for any damage. </a:t>
            </a:r>
          </a:p>
          <a:p>
            <a:pPr algn="just"/>
            <a:r>
              <a:rPr lang="en-US" sz="2800" dirty="0"/>
              <a:t>So the steel manufacturer has the following options:</a:t>
            </a:r>
          </a:p>
          <a:p>
            <a:pPr algn="just">
              <a:buFont typeface="Arial" panose="020B0604020202020204" pitchFamily="34" charset="0"/>
              <a:buChar char="•"/>
            </a:pPr>
            <a:r>
              <a:rPr lang="en-US" sz="2400" dirty="0"/>
              <a:t>The steel manufacturer can pay the resort an amount which does not affect the profit of itself.</a:t>
            </a:r>
          </a:p>
          <a:p>
            <a:pPr algn="just">
              <a:buFont typeface="Arial" panose="020B0604020202020204" pitchFamily="34" charset="0"/>
              <a:buChar char="•"/>
            </a:pPr>
            <a:r>
              <a:rPr lang="en-US" sz="2400" dirty="0"/>
              <a:t>The steel manufacturer can buy out the resort and shuts it down, which leaves the steel manufacturer with the profit.</a:t>
            </a:r>
          </a:p>
          <a:p>
            <a:pPr algn="just">
              <a:buFont typeface="Arial" panose="020B0604020202020204" pitchFamily="34" charset="0"/>
              <a:buChar char="•"/>
            </a:pPr>
            <a:r>
              <a:rPr lang="en-US" sz="2400" dirty="0"/>
              <a:t>Go out of business, in which case the profit drops to zero.</a:t>
            </a:r>
            <a:endParaRPr lang="en-IN" sz="2800" dirty="0"/>
          </a:p>
        </p:txBody>
      </p:sp>
    </p:spTree>
    <p:extLst>
      <p:ext uri="{BB962C8B-B14F-4D97-AF65-F5344CB8AC3E}">
        <p14:creationId xmlns:p14="http://schemas.microsoft.com/office/powerpoint/2010/main" val="3436597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1A717-F874-6C23-6C4D-94B19F3EF902}"/>
              </a:ext>
            </a:extLst>
          </p:cNvPr>
          <p:cNvSpPr>
            <a:spLocks noGrp="1"/>
          </p:cNvSpPr>
          <p:nvPr>
            <p:ph type="title"/>
          </p:nvPr>
        </p:nvSpPr>
        <p:spPr>
          <a:xfrm>
            <a:off x="0" y="286603"/>
            <a:ext cx="12192000" cy="1450757"/>
          </a:xfrm>
        </p:spPr>
        <p:txBody>
          <a:bodyPr/>
          <a:lstStyle/>
          <a:p>
            <a:endParaRPr lang="en-IN" dirty="0"/>
          </a:p>
        </p:txBody>
      </p:sp>
      <p:sp>
        <p:nvSpPr>
          <p:cNvPr id="3" name="Content Placeholder 2">
            <a:extLst>
              <a:ext uri="{FF2B5EF4-FFF2-40B4-BE49-F238E27FC236}">
                <a16:creationId xmlns:a16="http://schemas.microsoft.com/office/drawing/2014/main" id="{0F436985-9382-A001-CF11-BAA44D92AFA4}"/>
              </a:ext>
            </a:extLst>
          </p:cNvPr>
          <p:cNvSpPr>
            <a:spLocks noGrp="1"/>
          </p:cNvSpPr>
          <p:nvPr>
            <p:ph idx="1"/>
          </p:nvPr>
        </p:nvSpPr>
        <p:spPr>
          <a:xfrm>
            <a:off x="0" y="1845734"/>
            <a:ext cx="12192000" cy="4525086"/>
          </a:xfrm>
        </p:spPr>
        <p:txBody>
          <a:bodyPr/>
          <a:lstStyle/>
          <a:p>
            <a:r>
              <a:rPr lang="en-US" sz="2800" b="1" u="sng" dirty="0"/>
              <a:t>The Culprit Has Rights</a:t>
            </a:r>
          </a:p>
          <a:p>
            <a:pPr algn="just"/>
            <a:r>
              <a:rPr lang="en-US" sz="2800" dirty="0"/>
              <a:t>Suppose the steel manufacturer has the legal right to pollute; that is, the right to no abatement, then if the resort wants less pollution, it will have to compensate the steel manufacturer for its reduction of profits due to the abatement. </a:t>
            </a:r>
          </a:p>
          <a:p>
            <a:pPr algn="just"/>
            <a:r>
              <a:rPr lang="en-US" sz="2800" dirty="0"/>
              <a:t>So the resort has the following options:</a:t>
            </a:r>
          </a:p>
          <a:p>
            <a:pPr algn="just">
              <a:buFont typeface="Arial" panose="020B0604020202020204" pitchFamily="34" charset="0"/>
              <a:buChar char="•"/>
            </a:pPr>
            <a:r>
              <a:rPr lang="en-US" sz="2400" dirty="0"/>
              <a:t>Pay the steel manufacturer an amount for its reduction in profit resulting from pollution reduction measures  undertaken by the manufacturer without having any effect on its own profit.</a:t>
            </a:r>
          </a:p>
          <a:p>
            <a:pPr algn="just">
              <a:buFont typeface="Arial" panose="020B0604020202020204" pitchFamily="34" charset="0"/>
              <a:buChar char="•"/>
            </a:pPr>
            <a:r>
              <a:rPr lang="en-US" sz="2400" dirty="0"/>
              <a:t>Buy out the steel manufacturer which leaves the resort with the profit.</a:t>
            </a:r>
          </a:p>
          <a:p>
            <a:pPr algn="just">
              <a:buFont typeface="Arial" panose="020B0604020202020204" pitchFamily="34" charset="0"/>
              <a:buChar char="•"/>
            </a:pPr>
            <a:r>
              <a:rPr lang="en-US" sz="2400" dirty="0"/>
              <a:t>Go out of business, in which case the resort's profit drops to zero</a:t>
            </a:r>
            <a:endParaRPr lang="en-US" sz="2800" dirty="0"/>
          </a:p>
          <a:p>
            <a:pPr algn="just"/>
            <a:endParaRPr lang="en-US" sz="2800" dirty="0"/>
          </a:p>
        </p:txBody>
      </p:sp>
    </p:spTree>
    <p:extLst>
      <p:ext uri="{BB962C8B-B14F-4D97-AF65-F5344CB8AC3E}">
        <p14:creationId xmlns:p14="http://schemas.microsoft.com/office/powerpoint/2010/main" val="1394547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8878-82E6-FB28-6EDE-4BCE82AE375B}"/>
              </a:ext>
            </a:extLst>
          </p:cNvPr>
          <p:cNvSpPr>
            <a:spLocks noGrp="1"/>
          </p:cNvSpPr>
          <p:nvPr>
            <p:ph type="title"/>
          </p:nvPr>
        </p:nvSpPr>
        <p:spPr>
          <a:xfrm>
            <a:off x="0" y="286603"/>
            <a:ext cx="11155680" cy="1450757"/>
          </a:xfrm>
        </p:spPr>
        <p:txBody>
          <a:bodyPr/>
          <a:lstStyle/>
          <a:p>
            <a:endParaRPr lang="en-IN" dirty="0"/>
          </a:p>
        </p:txBody>
      </p:sp>
      <p:sp>
        <p:nvSpPr>
          <p:cNvPr id="3" name="Content Placeholder 2">
            <a:extLst>
              <a:ext uri="{FF2B5EF4-FFF2-40B4-BE49-F238E27FC236}">
                <a16:creationId xmlns:a16="http://schemas.microsoft.com/office/drawing/2014/main" id="{21B8BBC3-F537-C3F7-4B6B-015EDA947CDC}"/>
              </a:ext>
            </a:extLst>
          </p:cNvPr>
          <p:cNvSpPr>
            <a:spLocks noGrp="1"/>
          </p:cNvSpPr>
          <p:nvPr>
            <p:ph idx="1"/>
          </p:nvPr>
        </p:nvSpPr>
        <p:spPr>
          <a:xfrm>
            <a:off x="0" y="1845733"/>
            <a:ext cx="12192000" cy="4435145"/>
          </a:xfrm>
        </p:spPr>
        <p:txBody>
          <a:bodyPr>
            <a:normAutofit/>
          </a:bodyPr>
          <a:lstStyle/>
          <a:p>
            <a:pPr algn="just">
              <a:lnSpc>
                <a:spcPct val="150000"/>
              </a:lnSpc>
            </a:pPr>
            <a:r>
              <a:rPr lang="en-US" sz="2800" dirty="0"/>
              <a:t>As per Coase the foregoing discussion suggests that the pollution problem can be resolved as long as the involved parties are in a position to negotiate, no matter how property rights are assigned. </a:t>
            </a:r>
            <a:endParaRPr lang="en-IN" sz="2800" dirty="0"/>
          </a:p>
        </p:txBody>
      </p:sp>
    </p:spTree>
    <p:extLst>
      <p:ext uri="{BB962C8B-B14F-4D97-AF65-F5344CB8AC3E}">
        <p14:creationId xmlns:p14="http://schemas.microsoft.com/office/powerpoint/2010/main" val="274156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916D-FADF-BA61-E9BF-02E72FE7077B}"/>
              </a:ext>
            </a:extLst>
          </p:cNvPr>
          <p:cNvSpPr>
            <a:spLocks noGrp="1"/>
          </p:cNvSpPr>
          <p:nvPr>
            <p:ph type="title"/>
          </p:nvPr>
        </p:nvSpPr>
        <p:spPr>
          <a:xfrm>
            <a:off x="1097280" y="286604"/>
            <a:ext cx="10058400" cy="1077502"/>
          </a:xfrm>
        </p:spPr>
        <p:txBody>
          <a:bodyPr/>
          <a:lstStyle/>
          <a:p>
            <a:r>
              <a:rPr lang="en-US" dirty="0"/>
              <a:t>Indicators of Sustainable Development</a:t>
            </a:r>
            <a:endParaRPr lang="en-IN" dirty="0"/>
          </a:p>
        </p:txBody>
      </p:sp>
      <p:sp>
        <p:nvSpPr>
          <p:cNvPr id="3" name="Content Placeholder 2">
            <a:extLst>
              <a:ext uri="{FF2B5EF4-FFF2-40B4-BE49-F238E27FC236}">
                <a16:creationId xmlns:a16="http://schemas.microsoft.com/office/drawing/2014/main" id="{B85D0838-DBC3-460D-DE1F-662C4B192563}"/>
              </a:ext>
            </a:extLst>
          </p:cNvPr>
          <p:cNvSpPr>
            <a:spLocks noGrp="1"/>
          </p:cNvSpPr>
          <p:nvPr>
            <p:ph idx="1"/>
          </p:nvPr>
        </p:nvSpPr>
        <p:spPr>
          <a:xfrm>
            <a:off x="0" y="1768839"/>
            <a:ext cx="12192000" cy="4542019"/>
          </a:xfrm>
        </p:spPr>
        <p:txBody>
          <a:bodyPr>
            <a:normAutofit fontScale="92500" lnSpcReduction="20000"/>
          </a:bodyPr>
          <a:lstStyle/>
          <a:p>
            <a:pPr>
              <a:buFont typeface="Wingdings" panose="05000000000000000000" pitchFamily="2" charset="2"/>
              <a:buChar char="v"/>
            </a:pPr>
            <a:r>
              <a:rPr lang="en-US" sz="4800" dirty="0"/>
              <a:t> </a:t>
            </a:r>
            <a:r>
              <a:rPr lang="en-US" sz="4400" dirty="0"/>
              <a:t>Poverty							</a:t>
            </a:r>
          </a:p>
          <a:p>
            <a:pPr>
              <a:buFont typeface="Wingdings" panose="05000000000000000000" pitchFamily="2" charset="2"/>
              <a:buChar char="v"/>
            </a:pPr>
            <a:r>
              <a:rPr lang="en-US" sz="4400" dirty="0"/>
              <a:t> Governance</a:t>
            </a:r>
          </a:p>
          <a:p>
            <a:pPr>
              <a:buFont typeface="Wingdings" panose="05000000000000000000" pitchFamily="2" charset="2"/>
              <a:buChar char="v"/>
            </a:pPr>
            <a:r>
              <a:rPr lang="en-US" sz="4400" dirty="0"/>
              <a:t> Health</a:t>
            </a:r>
          </a:p>
          <a:p>
            <a:pPr>
              <a:buFont typeface="Wingdings" panose="05000000000000000000" pitchFamily="2" charset="2"/>
              <a:buChar char="v"/>
            </a:pPr>
            <a:r>
              <a:rPr lang="en-US" sz="4400" dirty="0"/>
              <a:t> Education</a:t>
            </a:r>
          </a:p>
          <a:p>
            <a:pPr>
              <a:buFont typeface="Wingdings" panose="05000000000000000000" pitchFamily="2" charset="2"/>
              <a:buChar char="v"/>
            </a:pPr>
            <a:r>
              <a:rPr lang="en-US" sz="4400" dirty="0"/>
              <a:t> Demographics</a:t>
            </a:r>
          </a:p>
          <a:p>
            <a:pPr>
              <a:buFont typeface="Wingdings" panose="05000000000000000000" pitchFamily="2" charset="2"/>
              <a:buChar char="v"/>
            </a:pPr>
            <a:r>
              <a:rPr lang="en-US" sz="4400" dirty="0"/>
              <a:t> Natural Hazards</a:t>
            </a:r>
          </a:p>
          <a:p>
            <a:pPr>
              <a:buFont typeface="Wingdings" panose="05000000000000000000" pitchFamily="2" charset="2"/>
              <a:buChar char="v"/>
            </a:pPr>
            <a:r>
              <a:rPr lang="en-US" sz="4400" dirty="0"/>
              <a:t> Atmosphere</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90981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0C44-5D31-61E5-5704-61E991BD510F}"/>
              </a:ext>
            </a:extLst>
          </p:cNvPr>
          <p:cNvSpPr>
            <a:spLocks noGrp="1"/>
          </p:cNvSpPr>
          <p:nvPr>
            <p:ph type="title"/>
          </p:nvPr>
        </p:nvSpPr>
        <p:spPr>
          <a:xfrm>
            <a:off x="0" y="286603"/>
            <a:ext cx="12192000" cy="1450757"/>
          </a:xfrm>
        </p:spPr>
        <p:txBody>
          <a:bodyPr/>
          <a:lstStyle/>
          <a:p>
            <a:r>
              <a:rPr lang="en-US" dirty="0"/>
              <a:t>Pigou’s View on Allocation of Resources</a:t>
            </a:r>
            <a:endParaRPr lang="en-IN" dirty="0"/>
          </a:p>
        </p:txBody>
      </p:sp>
      <p:sp>
        <p:nvSpPr>
          <p:cNvPr id="3" name="Content Placeholder 2">
            <a:extLst>
              <a:ext uri="{FF2B5EF4-FFF2-40B4-BE49-F238E27FC236}">
                <a16:creationId xmlns:a16="http://schemas.microsoft.com/office/drawing/2014/main" id="{928C2C18-FD9C-9B66-0344-A2908AF2F17F}"/>
              </a:ext>
            </a:extLst>
          </p:cNvPr>
          <p:cNvSpPr>
            <a:spLocks noGrp="1"/>
          </p:cNvSpPr>
          <p:nvPr>
            <p:ph idx="1"/>
          </p:nvPr>
        </p:nvSpPr>
        <p:spPr>
          <a:xfrm>
            <a:off x="-1" y="1845733"/>
            <a:ext cx="12191999" cy="4471939"/>
          </a:xfrm>
        </p:spPr>
        <p:txBody>
          <a:bodyPr>
            <a:normAutofit/>
          </a:bodyPr>
          <a:lstStyle/>
          <a:p>
            <a:pPr algn="just">
              <a:lnSpc>
                <a:spcPct val="15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Pigou made clear that society was faced with the choice of how to allocate scarce productive resources to competing ends and was to maximize total social welfare. </a:t>
            </a:r>
          </a:p>
          <a:p>
            <a:pPr algn="just">
              <a:lnSpc>
                <a:spcPct val="15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Pigou was concerned about the channeling of "real" factors of production to their best uses. </a:t>
            </a:r>
          </a:p>
          <a:p>
            <a:pPr algn="just">
              <a:lnSpc>
                <a:spcPct val="15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He saw particular configurations of factors of production as yielding a measurable worth of total output and sought that arrangement generating a maximum value.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endParaRPr lang="en-IN" sz="2800" dirty="0"/>
          </a:p>
        </p:txBody>
      </p:sp>
    </p:spTree>
    <p:extLst>
      <p:ext uri="{BB962C8B-B14F-4D97-AF65-F5344CB8AC3E}">
        <p14:creationId xmlns:p14="http://schemas.microsoft.com/office/powerpoint/2010/main" val="673607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FCF2C-875C-E436-CAD8-8106AD7B5774}"/>
              </a:ext>
            </a:extLst>
          </p:cNvPr>
          <p:cNvSpPr>
            <a:spLocks noGrp="1"/>
          </p:cNvSpPr>
          <p:nvPr>
            <p:ph type="title"/>
          </p:nvPr>
        </p:nvSpPr>
        <p:spPr>
          <a:xfrm>
            <a:off x="0" y="286603"/>
            <a:ext cx="12192000" cy="1450757"/>
          </a:xfrm>
        </p:spPr>
        <p:txBody>
          <a:bodyPr/>
          <a:lstStyle/>
          <a:p>
            <a:endParaRPr lang="en-IN" dirty="0"/>
          </a:p>
        </p:txBody>
      </p:sp>
      <p:sp>
        <p:nvSpPr>
          <p:cNvPr id="3" name="Content Placeholder 2">
            <a:extLst>
              <a:ext uri="{FF2B5EF4-FFF2-40B4-BE49-F238E27FC236}">
                <a16:creationId xmlns:a16="http://schemas.microsoft.com/office/drawing/2014/main" id="{C5F32555-F0BE-0DBA-C12D-DFA8A6F9ABD8}"/>
              </a:ext>
            </a:extLst>
          </p:cNvPr>
          <p:cNvSpPr>
            <a:spLocks noGrp="1"/>
          </p:cNvSpPr>
          <p:nvPr>
            <p:ph idx="1"/>
          </p:nvPr>
        </p:nvSpPr>
        <p:spPr>
          <a:xfrm>
            <a:off x="0" y="1845733"/>
            <a:ext cx="12192000" cy="4527357"/>
          </a:xfrm>
        </p:spPr>
        <p:txBody>
          <a:bodyPr>
            <a:normAutofit/>
          </a:bodyPr>
          <a:lstStyle/>
          <a:p>
            <a:pPr algn="just">
              <a:lnSpc>
                <a:spcPct val="15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After setting the main problem of inquiry as 'the allocation of real factors of production to maximize the total value of output', Pigou tried to describe some characteristics indicative of an optimal configuration and define deviations from this optimal solution as inefficient. </a:t>
            </a:r>
          </a:p>
          <a:p>
            <a:pPr algn="just">
              <a:lnSpc>
                <a:spcPct val="15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A crucial part of the analysis was the concept of changes in output resulting from a movement of resources from one use to another. </a:t>
            </a:r>
            <a:endParaRPr lang="en-IN" sz="2800" dirty="0"/>
          </a:p>
        </p:txBody>
      </p:sp>
    </p:spTree>
    <p:extLst>
      <p:ext uri="{BB962C8B-B14F-4D97-AF65-F5344CB8AC3E}">
        <p14:creationId xmlns:p14="http://schemas.microsoft.com/office/powerpoint/2010/main" val="3048248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6D3C-4CE8-178D-EE95-F5AB60986458}"/>
              </a:ext>
            </a:extLst>
          </p:cNvPr>
          <p:cNvSpPr>
            <a:spLocks noGrp="1"/>
          </p:cNvSpPr>
          <p:nvPr>
            <p:ph type="title"/>
          </p:nvPr>
        </p:nvSpPr>
        <p:spPr>
          <a:xfrm>
            <a:off x="0" y="286603"/>
            <a:ext cx="12192000" cy="1450757"/>
          </a:xfrm>
        </p:spPr>
        <p:txBody>
          <a:bodyPr/>
          <a:lstStyle/>
          <a:p>
            <a:endParaRPr lang="en-IN" dirty="0"/>
          </a:p>
        </p:txBody>
      </p:sp>
      <p:sp>
        <p:nvSpPr>
          <p:cNvPr id="3" name="Content Placeholder 2">
            <a:extLst>
              <a:ext uri="{FF2B5EF4-FFF2-40B4-BE49-F238E27FC236}">
                <a16:creationId xmlns:a16="http://schemas.microsoft.com/office/drawing/2014/main" id="{381FC5AE-AF70-EB02-6C3D-619E8A7575F1}"/>
              </a:ext>
            </a:extLst>
          </p:cNvPr>
          <p:cNvSpPr>
            <a:spLocks noGrp="1"/>
          </p:cNvSpPr>
          <p:nvPr>
            <p:ph idx="1"/>
          </p:nvPr>
        </p:nvSpPr>
        <p:spPr>
          <a:xfrm>
            <a:off x="-1" y="1845734"/>
            <a:ext cx="12191999" cy="4291830"/>
          </a:xfrm>
        </p:spPr>
        <p:txBody>
          <a:bodyPr>
            <a:normAutofit/>
          </a:bodyPr>
          <a:lstStyle/>
          <a:p>
            <a:pPr algn="just">
              <a:lnSpc>
                <a:spcPct val="150000"/>
              </a:lnSpc>
              <a:buFont typeface="Wingdings" panose="05000000000000000000" pitchFamily="2" charset="2"/>
              <a:buChar char="Ø"/>
            </a:pPr>
            <a:r>
              <a:rPr lang="en-US" sz="2800" dirty="0"/>
              <a:t>Pigou defined marginal net product as 'the ' difference between the aggregate flow of product for which flow of resources, when appropriately organized, is responsible and the aggregate flow of product for which a flow of resources differing from that flow by a small marginal) increment, when appropriately organized, would be responsible'.</a:t>
            </a:r>
            <a:endParaRPr lang="en-IN" sz="2800" dirty="0"/>
          </a:p>
        </p:txBody>
      </p:sp>
    </p:spTree>
    <p:extLst>
      <p:ext uri="{BB962C8B-B14F-4D97-AF65-F5344CB8AC3E}">
        <p14:creationId xmlns:p14="http://schemas.microsoft.com/office/powerpoint/2010/main" val="68007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8525-B33F-EFC8-AB31-6011F03DDDB9}"/>
              </a:ext>
            </a:extLst>
          </p:cNvPr>
          <p:cNvSpPr>
            <a:spLocks noGrp="1"/>
          </p:cNvSpPr>
          <p:nvPr>
            <p:ph type="title"/>
          </p:nvPr>
        </p:nvSpPr>
        <p:spPr>
          <a:xfrm>
            <a:off x="0" y="286603"/>
            <a:ext cx="12192000" cy="1450757"/>
          </a:xfrm>
        </p:spPr>
        <p:txBody>
          <a:bodyPr/>
          <a:lstStyle/>
          <a:p>
            <a:endParaRPr lang="en-IN" dirty="0"/>
          </a:p>
        </p:txBody>
      </p:sp>
      <p:sp>
        <p:nvSpPr>
          <p:cNvPr id="3" name="Content Placeholder 2">
            <a:extLst>
              <a:ext uri="{FF2B5EF4-FFF2-40B4-BE49-F238E27FC236}">
                <a16:creationId xmlns:a16="http://schemas.microsoft.com/office/drawing/2014/main" id="{3A35177D-39AF-3395-C96E-E4030614C195}"/>
              </a:ext>
            </a:extLst>
          </p:cNvPr>
          <p:cNvSpPr>
            <a:spLocks noGrp="1"/>
          </p:cNvSpPr>
          <p:nvPr>
            <p:ph idx="1"/>
          </p:nvPr>
        </p:nvSpPr>
        <p:spPr>
          <a:xfrm>
            <a:off x="0" y="1845733"/>
            <a:ext cx="12192000" cy="4568921"/>
          </a:xfrm>
        </p:spPr>
        <p:txBody>
          <a:bodyPr>
            <a:normAutofit/>
          </a:bodyPr>
          <a:lstStyle/>
          <a:p>
            <a:pPr algn="just">
              <a:lnSpc>
                <a:spcPct val="150000"/>
              </a:lnSpc>
              <a:buFont typeface="Wingdings" panose="05000000000000000000" pitchFamily="2" charset="2"/>
              <a:buChar char="Ø"/>
            </a:pPr>
            <a:r>
              <a:rPr lang="en-US" sz="2800" dirty="0"/>
              <a:t>The marginal social net product is the 'total net product of physical things or objective services due to the marginal increment of resources in any given use or place, no matter to whom any part of this product may accrue’.</a:t>
            </a:r>
          </a:p>
          <a:p>
            <a:pPr algn="just">
              <a:lnSpc>
                <a:spcPct val="150000"/>
              </a:lnSpc>
              <a:buFont typeface="Wingdings" panose="05000000000000000000" pitchFamily="2" charset="2"/>
              <a:buChar char="Ø"/>
            </a:pPr>
            <a:r>
              <a:rPr lang="en-US" sz="2800" dirty="0"/>
              <a:t>For example,</a:t>
            </a:r>
            <a:r>
              <a:rPr lang="en-US" sz="180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that costs are thrown upon people not directly concerned, though, say, uncompensated damage done to surrounding woods by sparks from railway engines. </a:t>
            </a:r>
            <a:endParaRPr lang="en-IN" sz="2800" dirty="0"/>
          </a:p>
        </p:txBody>
      </p:sp>
    </p:spTree>
    <p:extLst>
      <p:ext uri="{BB962C8B-B14F-4D97-AF65-F5344CB8AC3E}">
        <p14:creationId xmlns:p14="http://schemas.microsoft.com/office/powerpoint/2010/main" val="198159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A8A3-1B94-3F5D-13DE-1C39DDF94628}"/>
              </a:ext>
            </a:extLst>
          </p:cNvPr>
          <p:cNvSpPr>
            <a:spLocks noGrp="1"/>
          </p:cNvSpPr>
          <p:nvPr>
            <p:ph type="title"/>
          </p:nvPr>
        </p:nvSpPr>
        <p:spPr>
          <a:xfrm>
            <a:off x="0" y="286603"/>
            <a:ext cx="12192000" cy="1450757"/>
          </a:xfrm>
        </p:spPr>
        <p:txBody>
          <a:bodyPr/>
          <a:lstStyle/>
          <a:p>
            <a:endParaRPr lang="en-IN" dirty="0"/>
          </a:p>
        </p:txBody>
      </p:sp>
      <p:sp>
        <p:nvSpPr>
          <p:cNvPr id="3" name="Content Placeholder 2">
            <a:extLst>
              <a:ext uri="{FF2B5EF4-FFF2-40B4-BE49-F238E27FC236}">
                <a16:creationId xmlns:a16="http://schemas.microsoft.com/office/drawing/2014/main" id="{65D011C8-7E85-ACF3-0675-644BC3225E6A}"/>
              </a:ext>
            </a:extLst>
          </p:cNvPr>
          <p:cNvSpPr>
            <a:spLocks noGrp="1"/>
          </p:cNvSpPr>
          <p:nvPr>
            <p:ph idx="1"/>
          </p:nvPr>
        </p:nvSpPr>
        <p:spPr>
          <a:xfrm>
            <a:off x="0" y="1845734"/>
            <a:ext cx="12192000" cy="4499648"/>
          </a:xfrm>
        </p:spPr>
        <p:txBody>
          <a:bodyPr>
            <a:normAutofit fontScale="92500" lnSpcReduction="20000"/>
          </a:bodyPr>
          <a:lstStyle/>
          <a:p>
            <a:pPr algn="just">
              <a:lnSpc>
                <a:spcPct val="150000"/>
              </a:lnSpc>
              <a:buFont typeface="Wingdings" panose="05000000000000000000" pitchFamily="2" charset="2"/>
              <a:buChar char="Ø"/>
            </a:pPr>
            <a:r>
              <a:rPr lang="en-US" sz="2800" dirty="0"/>
              <a:t>All such effects must be included-some of them positive, others negative elements in reckoning up the social net product of the marginal increment of any volume of resources turned into any use or place. </a:t>
            </a:r>
          </a:p>
          <a:p>
            <a:pPr algn="just">
              <a:lnSpc>
                <a:spcPct val="15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marginal private net product is that 'part of the total net product of physical things or objective services due to the marginal increment of Pigovian vs Paretian resources in any given use or place which accrues in the first instance i.e., Approach prior to sale to the person responsible for investing resources there'. In some conditions this is equal to, in some it is greater than, in others it is less than the marginal social net product.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endParaRPr lang="en-IN" sz="2800" dirty="0"/>
          </a:p>
        </p:txBody>
      </p:sp>
    </p:spTree>
    <p:extLst>
      <p:ext uri="{BB962C8B-B14F-4D97-AF65-F5344CB8AC3E}">
        <p14:creationId xmlns:p14="http://schemas.microsoft.com/office/powerpoint/2010/main" val="2537782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392A-B6ED-4FF9-2D5A-4F0306F64A57}"/>
              </a:ext>
            </a:extLst>
          </p:cNvPr>
          <p:cNvSpPr>
            <a:spLocks noGrp="1"/>
          </p:cNvSpPr>
          <p:nvPr>
            <p:ph type="title"/>
          </p:nvPr>
        </p:nvSpPr>
        <p:spPr>
          <a:xfrm>
            <a:off x="0" y="286603"/>
            <a:ext cx="12192000" cy="1450757"/>
          </a:xfrm>
        </p:spPr>
        <p:txBody>
          <a:bodyPr/>
          <a:lstStyle/>
          <a:p>
            <a:endParaRPr lang="en-IN" dirty="0"/>
          </a:p>
        </p:txBody>
      </p:sp>
      <p:sp>
        <p:nvSpPr>
          <p:cNvPr id="3" name="Content Placeholder 2">
            <a:extLst>
              <a:ext uri="{FF2B5EF4-FFF2-40B4-BE49-F238E27FC236}">
                <a16:creationId xmlns:a16="http://schemas.microsoft.com/office/drawing/2014/main" id="{9AD7E47C-D2AC-DC63-6EA9-01547076E0EF}"/>
              </a:ext>
            </a:extLst>
          </p:cNvPr>
          <p:cNvSpPr>
            <a:spLocks noGrp="1"/>
          </p:cNvSpPr>
          <p:nvPr>
            <p:ph idx="1"/>
          </p:nvPr>
        </p:nvSpPr>
        <p:spPr>
          <a:xfrm>
            <a:off x="-1" y="1845734"/>
            <a:ext cx="12191999" cy="4555066"/>
          </a:xfrm>
        </p:spPr>
        <p:txBody>
          <a:bodyPr>
            <a:normAutofit/>
          </a:bodyPr>
          <a:lstStyle/>
          <a:p>
            <a:pPr algn="just">
              <a:lnSpc>
                <a:spcPct val="15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In a first pass through the problem, assuming no costs of resource movement, Pigou noted that a necessary condition for a maximum is that the marginal social net product (MSNP) of each resource employed in any use or place be exactly equal. </a:t>
            </a:r>
          </a:p>
          <a:p>
            <a:pPr algn="just">
              <a:lnSpc>
                <a:spcPct val="15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Were resources to be distributed so that the MSNP of each factor of production was unequal, the total value of output could be increased by moving resources from uses with lower MSNP to those with higher MSNP. </a:t>
            </a:r>
            <a:endParaRPr lang="en-IN" sz="2800" dirty="0"/>
          </a:p>
        </p:txBody>
      </p:sp>
    </p:spTree>
    <p:extLst>
      <p:ext uri="{BB962C8B-B14F-4D97-AF65-F5344CB8AC3E}">
        <p14:creationId xmlns:p14="http://schemas.microsoft.com/office/powerpoint/2010/main" val="1571587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F3D2-4C73-160F-653C-ADEACD81A3C2}"/>
              </a:ext>
            </a:extLst>
          </p:cNvPr>
          <p:cNvSpPr>
            <a:spLocks noGrp="1"/>
          </p:cNvSpPr>
          <p:nvPr>
            <p:ph type="title"/>
          </p:nvPr>
        </p:nvSpPr>
        <p:spPr>
          <a:xfrm>
            <a:off x="0" y="286603"/>
            <a:ext cx="12192000" cy="1450757"/>
          </a:xfrm>
        </p:spPr>
        <p:txBody>
          <a:bodyPr/>
          <a:lstStyle/>
          <a:p>
            <a:endParaRPr lang="en-IN" dirty="0"/>
          </a:p>
        </p:txBody>
      </p:sp>
      <p:sp>
        <p:nvSpPr>
          <p:cNvPr id="3" name="Content Placeholder 2">
            <a:extLst>
              <a:ext uri="{FF2B5EF4-FFF2-40B4-BE49-F238E27FC236}">
                <a16:creationId xmlns:a16="http://schemas.microsoft.com/office/drawing/2014/main" id="{217461DB-A22C-BA07-8D19-B381A28D79A9}"/>
              </a:ext>
            </a:extLst>
          </p:cNvPr>
          <p:cNvSpPr>
            <a:spLocks noGrp="1"/>
          </p:cNvSpPr>
          <p:nvPr>
            <p:ph idx="1"/>
          </p:nvPr>
        </p:nvSpPr>
        <p:spPr>
          <a:xfrm>
            <a:off x="-1" y="1845734"/>
            <a:ext cx="12191999" cy="4458084"/>
          </a:xfrm>
        </p:spPr>
        <p:txBody>
          <a:bodyPr/>
          <a:lstStyle/>
          <a:p>
            <a:pPr algn="just">
              <a:lnSpc>
                <a:spcPct val="15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Pigou presented a framework that paired "obstacles to free movement" and divergence of private from social marginal net product as two fundamental I elements that prevent resources from flowing to their best uses.</a:t>
            </a:r>
          </a:p>
          <a:p>
            <a:pPr algn="just">
              <a:lnSpc>
                <a:spcPct val="15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Obstacles to free movement are composed of 'costs of movement and imperfect knowledge.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3834680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55D3-AE47-FABF-F1EA-AF3739FC3E03}"/>
              </a:ext>
            </a:extLst>
          </p:cNvPr>
          <p:cNvSpPr>
            <a:spLocks noGrp="1"/>
          </p:cNvSpPr>
          <p:nvPr>
            <p:ph type="title"/>
          </p:nvPr>
        </p:nvSpPr>
        <p:spPr>
          <a:xfrm>
            <a:off x="0" y="286603"/>
            <a:ext cx="12192000" cy="1450757"/>
          </a:xfrm>
        </p:spPr>
        <p:txBody>
          <a:bodyPr/>
          <a:lstStyle/>
          <a:p>
            <a:endParaRPr lang="en-IN" dirty="0"/>
          </a:p>
        </p:txBody>
      </p:sp>
      <p:sp>
        <p:nvSpPr>
          <p:cNvPr id="3" name="Content Placeholder 2">
            <a:extLst>
              <a:ext uri="{FF2B5EF4-FFF2-40B4-BE49-F238E27FC236}">
                <a16:creationId xmlns:a16="http://schemas.microsoft.com/office/drawing/2014/main" id="{423516AF-5710-EE73-4938-A854A8B8765C}"/>
              </a:ext>
            </a:extLst>
          </p:cNvPr>
          <p:cNvSpPr>
            <a:spLocks noGrp="1"/>
          </p:cNvSpPr>
          <p:nvPr>
            <p:ph idx="1"/>
          </p:nvPr>
        </p:nvSpPr>
        <p:spPr>
          <a:xfrm>
            <a:off x="-1" y="1845733"/>
            <a:ext cx="12053455" cy="4541211"/>
          </a:xfrm>
        </p:spPr>
        <p:txBody>
          <a:bodyPr>
            <a:normAutofit/>
          </a:bodyPr>
          <a:lstStyle/>
          <a:p>
            <a:pPr algn="just">
              <a:lnSpc>
                <a:spcPct val="15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For Pigou, costs of movement include 'not only the payments to the agents who transport factors of production from one place to another ("promoters, financing syndicates, investment trusts, solicitors, </a:t>
            </a:r>
            <a:r>
              <a:rPr lang="en-US" sz="2800" dirty="0" err="1">
                <a:effectLst/>
                <a:latin typeface="Times New Roman" panose="02020603050405020304" pitchFamily="18" charset="0"/>
                <a:ea typeface="Calibri" panose="020F0502020204030204" pitchFamily="34" charset="0"/>
              </a:rPr>
              <a:t>i</a:t>
            </a:r>
            <a:r>
              <a:rPr lang="en-US" sz="2800" dirty="0">
                <a:effectLst/>
                <a:latin typeface="Times New Roman" panose="02020603050405020304" pitchFamily="18" charset="0"/>
                <a:ea typeface="Calibri" panose="020F0502020204030204" pitchFamily="34" charset="0"/>
              </a:rPr>
              <a:t> bankers and others", but also the imperfect divisibility of productive </a:t>
            </a:r>
            <a:r>
              <a:rPr lang="en-US" sz="2800" dirty="0" err="1">
                <a:effectLst/>
                <a:latin typeface="Times New Roman" panose="02020603050405020304" pitchFamily="18" charset="0"/>
                <a:ea typeface="Calibri" panose="020F0502020204030204" pitchFamily="34" charset="0"/>
              </a:rPr>
              <a:t>i</a:t>
            </a:r>
            <a:r>
              <a:rPr lang="en-US" sz="2800" dirty="0">
                <a:effectLst/>
                <a:latin typeface="Times New Roman" panose="02020603050405020304" pitchFamily="18" charset="0"/>
                <a:ea typeface="Calibri" panose="020F0502020204030204" pitchFamily="34" charset="0"/>
              </a:rPr>
              <a:t> resources.</a:t>
            </a:r>
          </a:p>
          <a:p>
            <a:pPr algn="just">
              <a:lnSpc>
                <a:spcPct val="15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For Pigou, the problem facing society is one of allocating resources so that the total value of output is maximized. </a:t>
            </a:r>
            <a:endParaRPr lang="en-IN" sz="2800" dirty="0"/>
          </a:p>
        </p:txBody>
      </p:sp>
    </p:spTree>
    <p:extLst>
      <p:ext uri="{BB962C8B-B14F-4D97-AF65-F5344CB8AC3E}">
        <p14:creationId xmlns:p14="http://schemas.microsoft.com/office/powerpoint/2010/main" val="4216655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EAA9-9A4C-043B-936E-3F79C765B88F}"/>
              </a:ext>
            </a:extLst>
          </p:cNvPr>
          <p:cNvSpPr>
            <a:spLocks noGrp="1"/>
          </p:cNvSpPr>
          <p:nvPr>
            <p:ph type="title"/>
          </p:nvPr>
        </p:nvSpPr>
        <p:spPr>
          <a:xfrm>
            <a:off x="0" y="286603"/>
            <a:ext cx="12192000" cy="1450757"/>
          </a:xfrm>
        </p:spPr>
        <p:txBody>
          <a:bodyPr/>
          <a:lstStyle/>
          <a:p>
            <a:endParaRPr lang="en-IN" dirty="0"/>
          </a:p>
        </p:txBody>
      </p:sp>
      <p:sp>
        <p:nvSpPr>
          <p:cNvPr id="3" name="Content Placeholder 2">
            <a:extLst>
              <a:ext uri="{FF2B5EF4-FFF2-40B4-BE49-F238E27FC236}">
                <a16:creationId xmlns:a16="http://schemas.microsoft.com/office/drawing/2014/main" id="{A693DBE1-7666-4F70-FC2A-A096342F2906}"/>
              </a:ext>
            </a:extLst>
          </p:cNvPr>
          <p:cNvSpPr>
            <a:spLocks noGrp="1"/>
          </p:cNvSpPr>
          <p:nvPr>
            <p:ph idx="1"/>
          </p:nvPr>
        </p:nvSpPr>
        <p:spPr>
          <a:xfrm>
            <a:off x="0" y="1845734"/>
            <a:ext cx="12192000" cy="4444230"/>
          </a:xfrm>
        </p:spPr>
        <p:txBody>
          <a:bodyPr/>
          <a:lstStyle/>
          <a:p>
            <a:pPr algn="just">
              <a:lnSpc>
                <a:spcPct val="15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 clear signal of the performance of any observed configuration of resources is the marginal social net product of each resource. </a:t>
            </a:r>
          </a:p>
          <a:p>
            <a:pPr algn="just">
              <a:lnSpc>
                <a:spcPct val="150000"/>
              </a:lnSpc>
              <a:buFont typeface="Wingdings" panose="05000000000000000000" pitchFamily="2" charset="2"/>
              <a:buChar char="Ø"/>
            </a:pPr>
            <a:r>
              <a:rPr lang="en-US" sz="2800">
                <a:effectLst/>
                <a:latin typeface="Times New Roman" panose="02020603050405020304" pitchFamily="18" charset="0"/>
                <a:ea typeface="Calibri" panose="020F0502020204030204" pitchFamily="34" charset="0"/>
                <a:cs typeface="Times New Roman" panose="02020603050405020304" pitchFamily="18" charset="0"/>
              </a:rPr>
              <a:t>There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is an answer to society's resource allocation problem and, thus, deviation from optimality cannot only be judged inadequate, it can be improved.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46153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272-382C-F08F-A64E-257C3EBBB73B}"/>
              </a:ext>
            </a:extLst>
          </p:cNvPr>
          <p:cNvSpPr>
            <a:spLocks noGrp="1"/>
          </p:cNvSpPr>
          <p:nvPr>
            <p:ph type="title"/>
          </p:nvPr>
        </p:nvSpPr>
        <p:spPr>
          <a:xfrm>
            <a:off x="0" y="286603"/>
            <a:ext cx="12192000" cy="1450757"/>
          </a:xfrm>
        </p:spPr>
        <p:txBody>
          <a:bodyPr/>
          <a:lstStyle/>
          <a:p>
            <a:pPr algn="just"/>
            <a:r>
              <a:rPr lang="en-IN" dirty="0"/>
              <a:t>Prevention and Control of Pollution</a:t>
            </a:r>
          </a:p>
        </p:txBody>
      </p:sp>
      <p:sp>
        <p:nvSpPr>
          <p:cNvPr id="3" name="Content Placeholder 2">
            <a:extLst>
              <a:ext uri="{FF2B5EF4-FFF2-40B4-BE49-F238E27FC236}">
                <a16:creationId xmlns:a16="http://schemas.microsoft.com/office/drawing/2014/main" id="{5DBC87EE-49E9-6435-66A4-D3B7B776EDE4}"/>
              </a:ext>
            </a:extLst>
          </p:cNvPr>
          <p:cNvSpPr>
            <a:spLocks noGrp="1"/>
          </p:cNvSpPr>
          <p:nvPr>
            <p:ph idx="1"/>
          </p:nvPr>
        </p:nvSpPr>
        <p:spPr>
          <a:xfrm>
            <a:off x="0" y="1845734"/>
            <a:ext cx="12192000" cy="4360194"/>
          </a:xfrm>
        </p:spPr>
        <p:txBody>
          <a:bodyPr/>
          <a:lstStyle/>
          <a:p>
            <a:pPr algn="just">
              <a:buFont typeface="Wingdings" panose="05000000000000000000" pitchFamily="2" charset="2"/>
              <a:buChar char="Ø"/>
            </a:pPr>
            <a:r>
              <a:rPr lang="en-IN" sz="3200" dirty="0"/>
              <a:t>Central Pollution Control Board(CPCB)</a:t>
            </a:r>
          </a:p>
          <a:p>
            <a:pPr algn="just">
              <a:buFont typeface="Wingdings" panose="05000000000000000000" pitchFamily="2" charset="2"/>
              <a:buChar char="Ø"/>
            </a:pPr>
            <a:r>
              <a:rPr lang="en-IN" sz="3200" dirty="0"/>
              <a:t>Management of Hazardous Substance</a:t>
            </a:r>
          </a:p>
          <a:p>
            <a:pPr algn="just">
              <a:buFont typeface="Wingdings" panose="05000000000000000000" pitchFamily="2" charset="2"/>
              <a:buChar char="Ø"/>
            </a:pPr>
            <a:r>
              <a:rPr lang="en-IN" sz="3200" dirty="0"/>
              <a:t>National River Conservation Directorate</a:t>
            </a:r>
          </a:p>
          <a:p>
            <a:pPr algn="just">
              <a:buFont typeface="Wingdings" panose="05000000000000000000" pitchFamily="2" charset="2"/>
              <a:buChar char="Ø"/>
            </a:pPr>
            <a:r>
              <a:rPr lang="en-IN" sz="3200" dirty="0"/>
              <a:t>National Afforestation and Eco-Development Board</a:t>
            </a:r>
          </a:p>
          <a:p>
            <a:pPr algn="just">
              <a:buFont typeface="Wingdings" panose="05000000000000000000" pitchFamily="2" charset="2"/>
              <a:buChar char="Ø"/>
            </a:pPr>
            <a:r>
              <a:rPr lang="en-IN" sz="3200" dirty="0"/>
              <a:t>GB Pant Institute of Himalayan Environment and Development</a:t>
            </a:r>
          </a:p>
          <a:p>
            <a:pPr algn="just">
              <a:buFont typeface="Wingdings" panose="05000000000000000000" pitchFamily="2" charset="2"/>
              <a:buChar char="Ø"/>
            </a:pPr>
            <a:r>
              <a:rPr lang="en-IN" sz="3200" dirty="0"/>
              <a:t>Forest Research</a:t>
            </a:r>
          </a:p>
          <a:p>
            <a:pPr algn="just">
              <a:buFont typeface="Wingdings" panose="05000000000000000000" pitchFamily="2" charset="2"/>
              <a:buChar char="Ø"/>
            </a:pPr>
            <a:r>
              <a:rPr lang="en-IN" sz="3200" dirty="0"/>
              <a:t>National Natural Resource Management Scheme(NNRMS)</a:t>
            </a:r>
          </a:p>
          <a:p>
            <a:pPr algn="just">
              <a:buFont typeface="Wingdings" panose="05000000000000000000" pitchFamily="2" charset="2"/>
              <a:buChar char="Ø"/>
            </a:pPr>
            <a:endParaRPr lang="en-IN" sz="32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872662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62EC-A3EB-9122-435A-4808141717D2}"/>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C60E9D72-2095-BA56-B3D9-C40EFCB0AC8A}"/>
              </a:ext>
            </a:extLst>
          </p:cNvPr>
          <p:cNvSpPr>
            <a:spLocks noGrp="1"/>
          </p:cNvSpPr>
          <p:nvPr>
            <p:ph idx="1"/>
          </p:nvPr>
        </p:nvSpPr>
        <p:spPr>
          <a:xfrm>
            <a:off x="104931" y="1845734"/>
            <a:ext cx="12087069" cy="4023360"/>
          </a:xfrm>
        </p:spPr>
        <p:txBody>
          <a:bodyPr/>
          <a:lstStyle/>
          <a:p>
            <a:pPr>
              <a:buFont typeface="Wingdings" panose="05000000000000000000" pitchFamily="2" charset="2"/>
              <a:buChar char="v"/>
            </a:pPr>
            <a:r>
              <a:rPr lang="en-US" sz="4400" dirty="0"/>
              <a:t>Land</a:t>
            </a:r>
          </a:p>
          <a:p>
            <a:pPr>
              <a:buFont typeface="Wingdings" panose="05000000000000000000" pitchFamily="2" charset="2"/>
              <a:buChar char="v"/>
            </a:pPr>
            <a:r>
              <a:rPr lang="en-US" sz="4400" dirty="0"/>
              <a:t> Oceans, seas &amp; coasts</a:t>
            </a:r>
          </a:p>
          <a:p>
            <a:pPr>
              <a:buFont typeface="Wingdings" panose="05000000000000000000" pitchFamily="2" charset="2"/>
              <a:buChar char="v"/>
            </a:pPr>
            <a:r>
              <a:rPr lang="en-US" sz="4400" dirty="0"/>
              <a:t> Freshwater</a:t>
            </a:r>
          </a:p>
          <a:p>
            <a:pPr>
              <a:buFont typeface="Wingdings" panose="05000000000000000000" pitchFamily="2" charset="2"/>
              <a:buChar char="v"/>
            </a:pPr>
            <a:r>
              <a:rPr lang="en-US" sz="4400" dirty="0"/>
              <a:t> Biodiversity</a:t>
            </a:r>
          </a:p>
          <a:p>
            <a:endParaRPr lang="en-IN" dirty="0"/>
          </a:p>
        </p:txBody>
      </p:sp>
    </p:spTree>
    <p:extLst>
      <p:ext uri="{BB962C8B-B14F-4D97-AF65-F5344CB8AC3E}">
        <p14:creationId xmlns:p14="http://schemas.microsoft.com/office/powerpoint/2010/main" val="1436871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D6C3-6D55-CDAA-15C2-0C83A6125D10}"/>
              </a:ext>
            </a:extLst>
          </p:cNvPr>
          <p:cNvSpPr>
            <a:spLocks noGrp="1"/>
          </p:cNvSpPr>
          <p:nvPr>
            <p:ph type="title"/>
          </p:nvPr>
        </p:nvSpPr>
        <p:spPr>
          <a:xfrm>
            <a:off x="0" y="286603"/>
            <a:ext cx="12192000" cy="1450757"/>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EB5BC0E8-822F-8E7C-633E-7D528F961BC2}"/>
              </a:ext>
            </a:extLst>
          </p:cNvPr>
          <p:cNvSpPr>
            <a:spLocks noGrp="1"/>
          </p:cNvSpPr>
          <p:nvPr>
            <p:ph idx="1"/>
          </p:nvPr>
        </p:nvSpPr>
        <p:spPr>
          <a:xfrm>
            <a:off x="0" y="1845733"/>
            <a:ext cx="12192000" cy="4471939"/>
          </a:xfrm>
        </p:spPr>
        <p:txBody>
          <a:bodyPr/>
          <a:lstStyle/>
          <a:p>
            <a:pPr algn="just">
              <a:buFont typeface="Wingdings" panose="05000000000000000000" pitchFamily="2" charset="2"/>
              <a:buChar char="Ø"/>
            </a:pPr>
            <a:r>
              <a:rPr lang="en-IN" sz="3200" dirty="0"/>
              <a:t>Wild Life Research</a:t>
            </a:r>
          </a:p>
          <a:p>
            <a:pPr algn="just">
              <a:buFont typeface="Wingdings" panose="05000000000000000000" pitchFamily="2" charset="2"/>
              <a:buChar char="Ø"/>
            </a:pPr>
            <a:r>
              <a:rPr lang="en-IN" sz="3200" dirty="0"/>
              <a:t>Environmental Information System</a:t>
            </a:r>
          </a:p>
          <a:p>
            <a:pPr algn="just">
              <a:buFont typeface="Wingdings" panose="05000000000000000000" pitchFamily="2" charset="2"/>
              <a:buChar char="Ø"/>
            </a:pPr>
            <a:r>
              <a:rPr lang="en-IN" sz="3200" dirty="0"/>
              <a:t>Education Awareness Information</a:t>
            </a:r>
          </a:p>
          <a:p>
            <a:pPr algn="just">
              <a:buFont typeface="Wingdings" panose="05000000000000000000" pitchFamily="2" charset="2"/>
              <a:buChar char="Ø"/>
            </a:pPr>
            <a:r>
              <a:rPr lang="en-IN" sz="3200" dirty="0"/>
              <a:t>Government Incentives, Fellowship and Awards</a:t>
            </a:r>
          </a:p>
          <a:p>
            <a:pPr algn="just">
              <a:buFont typeface="Wingdings" panose="05000000000000000000" pitchFamily="2" charset="2"/>
              <a:buChar char="Ø"/>
            </a:pPr>
            <a:endParaRPr lang="en-IN" sz="32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3994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BBEA-203A-B70E-0FF1-283351179417}"/>
              </a:ext>
            </a:extLst>
          </p:cNvPr>
          <p:cNvSpPr>
            <a:spLocks noGrp="1"/>
          </p:cNvSpPr>
          <p:nvPr>
            <p:ph type="title"/>
          </p:nvPr>
        </p:nvSpPr>
        <p:spPr>
          <a:xfrm>
            <a:off x="0" y="286603"/>
            <a:ext cx="12082072" cy="1450757"/>
          </a:xfrm>
        </p:spPr>
        <p:txBody>
          <a:bodyPr/>
          <a:lstStyle/>
          <a:p>
            <a:r>
              <a:rPr lang="en-IN" sz="4800" dirty="0"/>
              <a:t>Central Pollution Control Board(CPCB)</a:t>
            </a:r>
            <a:br>
              <a:rPr lang="en-IN" sz="4800" dirty="0"/>
            </a:br>
            <a:endParaRPr lang="en-IN" dirty="0"/>
          </a:p>
        </p:txBody>
      </p:sp>
      <p:sp>
        <p:nvSpPr>
          <p:cNvPr id="3" name="Content Placeholder 2">
            <a:extLst>
              <a:ext uri="{FF2B5EF4-FFF2-40B4-BE49-F238E27FC236}">
                <a16:creationId xmlns:a16="http://schemas.microsoft.com/office/drawing/2014/main" id="{0C4781FF-A9CA-C050-794E-3A142AA9C872}"/>
              </a:ext>
            </a:extLst>
          </p:cNvPr>
          <p:cNvSpPr>
            <a:spLocks noGrp="1"/>
          </p:cNvSpPr>
          <p:nvPr>
            <p:ph idx="1"/>
          </p:nvPr>
        </p:nvSpPr>
        <p:spPr>
          <a:xfrm>
            <a:off x="0" y="1845734"/>
            <a:ext cx="12082072" cy="4023360"/>
          </a:xfrm>
        </p:spPr>
        <p:txBody>
          <a:bodyPr>
            <a:noAutofit/>
          </a:bodyPr>
          <a:lstStyle/>
          <a:p>
            <a:pPr algn="just">
              <a:buFont typeface="Wingdings" panose="05000000000000000000" pitchFamily="2" charset="2"/>
              <a:buChar char="Ø"/>
            </a:pPr>
            <a:r>
              <a:rPr lang="en-US" sz="2800" b="0" i="0" dirty="0">
                <a:solidFill>
                  <a:srgbClr val="202122"/>
                </a:solidFill>
                <a:effectLst/>
                <a:latin typeface="Arial" panose="020B0604020202020204" pitchFamily="34" charset="0"/>
              </a:rPr>
              <a:t>The </a:t>
            </a:r>
            <a:r>
              <a:rPr lang="en-US" sz="2800" b="1" i="0" dirty="0">
                <a:solidFill>
                  <a:srgbClr val="202122"/>
                </a:solidFill>
                <a:effectLst/>
                <a:latin typeface="Arial" panose="020B0604020202020204" pitchFamily="34" charset="0"/>
              </a:rPr>
              <a:t>Central Pollution Control Board</a:t>
            </a:r>
            <a:r>
              <a:rPr lang="en-US" sz="2800" b="0" i="0" dirty="0">
                <a:solidFill>
                  <a:srgbClr val="202122"/>
                </a:solidFill>
                <a:effectLst/>
                <a:latin typeface="Arial" panose="020B0604020202020204" pitchFamily="34" charset="0"/>
              </a:rPr>
              <a:t> (</a:t>
            </a:r>
            <a:r>
              <a:rPr lang="en-US" sz="2800" b="1" i="0" dirty="0">
                <a:solidFill>
                  <a:srgbClr val="202122"/>
                </a:solidFill>
                <a:effectLst/>
                <a:latin typeface="Arial" panose="020B0604020202020204" pitchFamily="34" charset="0"/>
              </a:rPr>
              <a:t>CPCB</a:t>
            </a:r>
            <a:r>
              <a:rPr lang="en-US" sz="2800" b="0" i="0" dirty="0">
                <a:solidFill>
                  <a:srgbClr val="202122"/>
                </a:solidFill>
                <a:effectLst/>
                <a:latin typeface="Arial" panose="020B0604020202020204" pitchFamily="34" charset="0"/>
              </a:rPr>
              <a:t>) of India is a statutory organization under the </a:t>
            </a:r>
            <a:r>
              <a:rPr lang="en-US" sz="2800" b="0" i="0" u="none" strike="noStrike" dirty="0">
                <a:solidFill>
                  <a:srgbClr val="3366CC"/>
                </a:solidFill>
                <a:effectLst/>
                <a:latin typeface="Arial" panose="020B0604020202020204" pitchFamily="34" charset="0"/>
                <a:hlinkClick r:id="rId2" tooltip="Ministry of Environment, Forest and Climate Change"/>
              </a:rPr>
              <a:t>Ministry of Environment, Forest and Climate Change</a:t>
            </a:r>
            <a:r>
              <a:rPr lang="en-US" sz="2800" b="0" i="0" dirty="0">
                <a:solidFill>
                  <a:srgbClr val="202122"/>
                </a:solidFill>
                <a:effectLst/>
                <a:latin typeface="Arial" panose="020B0604020202020204" pitchFamily="34" charset="0"/>
              </a:rPr>
              <a:t> (</a:t>
            </a:r>
            <a:r>
              <a:rPr lang="en-US" sz="2800" b="0" i="0" dirty="0" err="1">
                <a:solidFill>
                  <a:srgbClr val="202122"/>
                </a:solidFill>
                <a:effectLst/>
                <a:latin typeface="Arial" panose="020B0604020202020204" pitchFamily="34" charset="0"/>
              </a:rPr>
              <a:t>Mo.E.F.C.C</a:t>
            </a:r>
            <a:r>
              <a:rPr lang="en-US" sz="2800" b="0" i="0" dirty="0">
                <a:solidFill>
                  <a:srgbClr val="202122"/>
                </a:solidFill>
                <a:effectLst/>
                <a:latin typeface="Arial" panose="020B0604020202020204" pitchFamily="34" charset="0"/>
              </a:rPr>
              <a:t>.). </a:t>
            </a:r>
          </a:p>
          <a:p>
            <a:pPr algn="just">
              <a:buFont typeface="Wingdings" panose="05000000000000000000" pitchFamily="2" charset="2"/>
              <a:buChar char="Ø"/>
            </a:pPr>
            <a:r>
              <a:rPr lang="en-US" sz="2800" dirty="0">
                <a:solidFill>
                  <a:srgbClr val="202122"/>
                </a:solidFill>
                <a:latin typeface="Arial" panose="020B0604020202020204" pitchFamily="34" charset="0"/>
              </a:rPr>
              <a:t>Its main function is to assess, monitor and control the water and air pollution.</a:t>
            </a:r>
          </a:p>
          <a:p>
            <a:pPr algn="just">
              <a:buFont typeface="Wingdings" panose="05000000000000000000" pitchFamily="2" charset="2"/>
              <a:buChar char="Ø"/>
            </a:pPr>
            <a:r>
              <a:rPr lang="en-US" sz="2800" dirty="0">
                <a:solidFill>
                  <a:srgbClr val="202122"/>
                </a:solidFill>
                <a:latin typeface="Arial" panose="020B0604020202020204" pitchFamily="34" charset="0"/>
              </a:rPr>
              <a:t>It also advice the central Govt. on all matters concerning the prevention and control of air and water pollution.</a:t>
            </a:r>
          </a:p>
        </p:txBody>
      </p:sp>
    </p:spTree>
    <p:extLst>
      <p:ext uri="{BB962C8B-B14F-4D97-AF65-F5344CB8AC3E}">
        <p14:creationId xmlns:p14="http://schemas.microsoft.com/office/powerpoint/2010/main" val="2308801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B964-D7A3-3C6A-A2F5-6071643955A5}"/>
              </a:ext>
            </a:extLst>
          </p:cNvPr>
          <p:cNvSpPr>
            <a:spLocks noGrp="1"/>
          </p:cNvSpPr>
          <p:nvPr>
            <p:ph type="title"/>
          </p:nvPr>
        </p:nvSpPr>
        <p:spPr>
          <a:xfrm>
            <a:off x="0" y="286603"/>
            <a:ext cx="12192000" cy="1450757"/>
          </a:xfrm>
        </p:spPr>
        <p:txBody>
          <a:bodyPr/>
          <a:lstStyle/>
          <a:p>
            <a:r>
              <a:rPr lang="en-IN" dirty="0"/>
              <a:t>Cont..</a:t>
            </a:r>
          </a:p>
        </p:txBody>
      </p:sp>
      <p:sp>
        <p:nvSpPr>
          <p:cNvPr id="3" name="Content Placeholder 2">
            <a:extLst>
              <a:ext uri="{FF2B5EF4-FFF2-40B4-BE49-F238E27FC236}">
                <a16:creationId xmlns:a16="http://schemas.microsoft.com/office/drawing/2014/main" id="{816A4D2B-B959-4F95-BAF1-9B3987C9ECB7}"/>
              </a:ext>
            </a:extLst>
          </p:cNvPr>
          <p:cNvSpPr>
            <a:spLocks noGrp="1"/>
          </p:cNvSpPr>
          <p:nvPr>
            <p:ph idx="1"/>
          </p:nvPr>
        </p:nvSpPr>
        <p:spPr>
          <a:xfrm>
            <a:off x="0" y="1399309"/>
            <a:ext cx="12192000" cy="4932217"/>
          </a:xfrm>
        </p:spPr>
        <p:txBody>
          <a:bodyPr>
            <a:noAutofit/>
          </a:bodyPr>
          <a:lstStyle/>
          <a:p>
            <a:pPr algn="just">
              <a:lnSpc>
                <a:spcPct val="150000"/>
              </a:lnSpc>
              <a:buFont typeface="Wingdings" panose="05000000000000000000" pitchFamily="2" charset="2"/>
              <a:buChar char="Ø"/>
            </a:pPr>
            <a:r>
              <a:rPr lang="en-US" sz="2800" b="0" i="0" dirty="0">
                <a:solidFill>
                  <a:srgbClr val="202122"/>
                </a:solidFill>
                <a:effectLst/>
                <a:latin typeface="Arial" panose="020B0604020202020204" pitchFamily="34" charset="0"/>
              </a:rPr>
              <a:t>CPCB runs nationwide programs of ambient air quality monitoring known as </a:t>
            </a:r>
            <a:r>
              <a:rPr lang="en-US" sz="2800" b="0" i="0" u="none" strike="noStrike" dirty="0">
                <a:solidFill>
                  <a:srgbClr val="D73333"/>
                </a:solidFill>
                <a:effectLst/>
                <a:latin typeface="Arial" panose="020B0604020202020204" pitchFamily="34" charset="0"/>
                <a:hlinkClick r:id="rId2" tooltip="National Air Quality Monitoring Programme (page does not exist)"/>
              </a:rPr>
              <a:t>National Air Quality Monitoring Programme</a:t>
            </a:r>
            <a:r>
              <a:rPr lang="en-US" sz="2800" b="0" i="0" dirty="0">
                <a:solidFill>
                  <a:srgbClr val="202122"/>
                </a:solidFill>
                <a:effectLst/>
                <a:latin typeface="Arial" panose="020B0604020202020204" pitchFamily="34" charset="0"/>
              </a:rPr>
              <a:t> (NAMP). The network consists of 621 operating stations covering 262 cities/towns in 29 states and 5 Union Territories of the country. Under N.A.M.P., four air pollutants viz., </a:t>
            </a:r>
            <a:r>
              <a:rPr lang="en-US" sz="2800" b="0" i="0" u="none" strike="noStrike" dirty="0">
                <a:solidFill>
                  <a:srgbClr val="3366CC"/>
                </a:solidFill>
                <a:effectLst/>
                <a:latin typeface="Arial" panose="020B0604020202020204" pitchFamily="34" charset="0"/>
                <a:hlinkClick r:id="rId3" tooltip="Sulphur Dioxide"/>
              </a:rPr>
              <a:t>Sulphur Dioxide</a:t>
            </a:r>
            <a:r>
              <a:rPr lang="en-US" sz="2800" b="0" i="0" dirty="0">
                <a:solidFill>
                  <a:srgbClr val="202122"/>
                </a:solidFill>
                <a:effectLst/>
                <a:latin typeface="Arial" panose="020B0604020202020204" pitchFamily="34" charset="0"/>
              </a:rPr>
              <a:t> (SO</a:t>
            </a:r>
            <a:r>
              <a:rPr lang="en-US" sz="2800" b="0" i="0" baseline="-25000" dirty="0">
                <a:solidFill>
                  <a:srgbClr val="202122"/>
                </a:solidFill>
                <a:effectLst/>
                <a:latin typeface="Arial" panose="020B0604020202020204" pitchFamily="34" charset="0"/>
              </a:rPr>
              <a:t>2</a:t>
            </a:r>
            <a:r>
              <a:rPr lang="en-US" sz="2800" b="0" i="0" dirty="0">
                <a:solidFill>
                  <a:srgbClr val="202122"/>
                </a:solidFill>
                <a:effectLst/>
                <a:latin typeface="Arial" panose="020B0604020202020204" pitchFamily="34" charset="0"/>
              </a:rPr>
              <a:t>), </a:t>
            </a:r>
            <a:r>
              <a:rPr lang="en-US" sz="2800" b="0" i="0" u="none" strike="noStrike" dirty="0">
                <a:solidFill>
                  <a:srgbClr val="3366CC"/>
                </a:solidFill>
                <a:effectLst/>
                <a:latin typeface="Arial" panose="020B0604020202020204" pitchFamily="34" charset="0"/>
                <a:hlinkClick r:id="rId4" tooltip="Nitrogen oxide"/>
              </a:rPr>
              <a:t>Oxides of Nitrogen</a:t>
            </a:r>
            <a:r>
              <a:rPr lang="en-US" sz="2800" b="0" i="0" dirty="0">
                <a:solidFill>
                  <a:srgbClr val="202122"/>
                </a:solidFill>
                <a:effectLst/>
                <a:latin typeface="Arial" panose="020B0604020202020204" pitchFamily="34" charset="0"/>
              </a:rPr>
              <a:t> as NO</a:t>
            </a:r>
            <a:r>
              <a:rPr lang="en-US" sz="2800" b="0" i="0" baseline="-25000" dirty="0">
                <a:solidFill>
                  <a:srgbClr val="202122"/>
                </a:solidFill>
                <a:effectLst/>
                <a:latin typeface="Arial" panose="020B0604020202020204" pitchFamily="34" charset="0"/>
              </a:rPr>
              <a:t>2</a:t>
            </a:r>
            <a:r>
              <a:rPr lang="en-US" sz="2800" b="0" i="0" dirty="0">
                <a:solidFill>
                  <a:srgbClr val="202122"/>
                </a:solidFill>
                <a:effectLst/>
                <a:latin typeface="Arial" panose="020B0604020202020204" pitchFamily="34" charset="0"/>
              </a:rPr>
              <a:t>, </a:t>
            </a:r>
            <a:r>
              <a:rPr lang="en-US" sz="2800" b="0" i="0" u="none" strike="noStrike" dirty="0">
                <a:solidFill>
                  <a:srgbClr val="3366CC"/>
                </a:solidFill>
                <a:effectLst/>
                <a:latin typeface="Arial" panose="020B0604020202020204" pitchFamily="34" charset="0"/>
                <a:hlinkClick r:id="rId5" tooltip="Particulates"/>
              </a:rPr>
              <a:t>Suspended Particulate Matter</a:t>
            </a:r>
            <a:r>
              <a:rPr lang="en-US" sz="2800" b="0" i="0" dirty="0">
                <a:solidFill>
                  <a:srgbClr val="202122"/>
                </a:solidFill>
                <a:effectLst/>
                <a:latin typeface="Arial" panose="020B0604020202020204" pitchFamily="34" charset="0"/>
              </a:rPr>
              <a:t> (SPM) and </a:t>
            </a:r>
            <a:r>
              <a:rPr lang="en-US" sz="2800" b="0" i="0" u="none" strike="noStrike" dirty="0">
                <a:solidFill>
                  <a:srgbClr val="3366CC"/>
                </a:solidFill>
                <a:effectLst/>
                <a:latin typeface="Arial" panose="020B0604020202020204" pitchFamily="34" charset="0"/>
                <a:hlinkClick r:id="rId5" tooltip="Particulates"/>
              </a:rPr>
              <a:t>Respirable Suspended Particulate Matter</a:t>
            </a:r>
            <a:r>
              <a:rPr lang="en-US" sz="2800" b="0" i="0" dirty="0">
                <a:solidFill>
                  <a:srgbClr val="202122"/>
                </a:solidFill>
                <a:effectLst/>
                <a:latin typeface="Arial" panose="020B0604020202020204" pitchFamily="34" charset="0"/>
              </a:rPr>
              <a:t> (RSPM/ PM10) have been identified for regular monitoring at all the locations. </a:t>
            </a:r>
            <a:endParaRPr lang="en-IN" sz="2800" dirty="0"/>
          </a:p>
        </p:txBody>
      </p:sp>
    </p:spTree>
    <p:extLst>
      <p:ext uri="{BB962C8B-B14F-4D97-AF65-F5344CB8AC3E}">
        <p14:creationId xmlns:p14="http://schemas.microsoft.com/office/powerpoint/2010/main" val="3351233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7C75-D66B-089E-7FE2-A8B47021DCDB}"/>
              </a:ext>
            </a:extLst>
          </p:cNvPr>
          <p:cNvSpPr>
            <a:spLocks noGrp="1"/>
          </p:cNvSpPr>
          <p:nvPr>
            <p:ph type="title"/>
          </p:nvPr>
        </p:nvSpPr>
        <p:spPr>
          <a:xfrm>
            <a:off x="0" y="286603"/>
            <a:ext cx="12192000" cy="1450757"/>
          </a:xfrm>
        </p:spPr>
        <p:txBody>
          <a:bodyPr/>
          <a:lstStyle/>
          <a:p>
            <a:r>
              <a:rPr lang="en-IN" dirty="0"/>
              <a:t>Cont..</a:t>
            </a:r>
          </a:p>
        </p:txBody>
      </p:sp>
      <p:sp>
        <p:nvSpPr>
          <p:cNvPr id="3" name="Content Placeholder 2">
            <a:extLst>
              <a:ext uri="{FF2B5EF4-FFF2-40B4-BE49-F238E27FC236}">
                <a16:creationId xmlns:a16="http://schemas.microsoft.com/office/drawing/2014/main" id="{16C76EF6-482C-FDCC-46F8-623A2C875ED4}"/>
              </a:ext>
            </a:extLst>
          </p:cNvPr>
          <p:cNvSpPr>
            <a:spLocks noGrp="1"/>
          </p:cNvSpPr>
          <p:nvPr>
            <p:ph idx="1"/>
          </p:nvPr>
        </p:nvSpPr>
        <p:spPr>
          <a:xfrm>
            <a:off x="0" y="1737360"/>
            <a:ext cx="12192000" cy="4621876"/>
          </a:xfrm>
        </p:spPr>
        <p:txBody>
          <a:bodyPr>
            <a:normAutofit fontScale="92500" lnSpcReduction="20000"/>
          </a:bodyPr>
          <a:lstStyle/>
          <a:p>
            <a:pPr algn="just">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CPCB in collaboration with State Pollution Control Board (SPCBs) monitors the quality of fresh water resources of the country through a network of </a:t>
            </a:r>
            <a:r>
              <a:rPr lang="en-US" sz="2800" b="0" i="0" dirty="0">
                <a:solidFill>
                  <a:srgbClr val="202122"/>
                </a:solidFill>
                <a:effectLst/>
                <a:latin typeface="Times New Roman" panose="02020603050405020304" pitchFamily="18" charset="0"/>
                <a:cs typeface="Times New Roman" panose="02020603050405020304" pitchFamily="18" charset="0"/>
              </a:rPr>
              <a:t>1019 monitoring  stations located in 27 States and 6 Union Territories.</a:t>
            </a:r>
          </a:p>
          <a:p>
            <a:pPr algn="just">
              <a:lnSpc>
                <a:spcPct val="150000"/>
              </a:lnSpc>
              <a:buFont typeface="Wingdings" panose="05000000000000000000" pitchFamily="2" charset="2"/>
              <a:buChar char="Ø"/>
            </a:pPr>
            <a:r>
              <a:rPr lang="en-US" sz="2400" b="0" i="0" dirty="0">
                <a:solidFill>
                  <a:srgbClr val="202122"/>
                </a:solidFill>
                <a:effectLst/>
                <a:latin typeface="Arial" panose="020B0604020202020204" pitchFamily="34" charset="0"/>
              </a:rPr>
              <a:t>Out of which 200 stations are on Rivers, 60 on Lakes, 5 on Tanks, 3 on Ponds, 3 Creeks, 13 Canals, 17 Drains and 321 Wells. Among the 1019 stations, 592 are on rivers, 65 on lakes, 17 on drains, 13 on canals, 5 on tanks, 3 on creeks, 3 on ponds and 321 are groundwater stations. The inland water quality monitoring network is operating under a three-tier program i.e. </a:t>
            </a:r>
            <a:r>
              <a:rPr lang="en-US" sz="2400" b="0" i="0" strike="noStrike" dirty="0">
                <a:solidFill>
                  <a:schemeClr val="tx1"/>
                </a:solidFill>
                <a:effectLst/>
                <a:latin typeface="Arial" panose="020B0604020202020204" pitchFamily="34" charset="0"/>
                <a:hlinkClick r:id="rId2" tooltip="Environmental monitoring">
                  <a:extLst>
                    <a:ext uri="{A12FA001-AC4F-418D-AE19-62706E023703}">
                      <ahyp:hlinkClr xmlns:ahyp="http://schemas.microsoft.com/office/drawing/2018/hyperlinkcolor" val="tx"/>
                    </a:ext>
                  </a:extLst>
                </a:hlinkClick>
              </a:rPr>
              <a:t>Global Environment Monitoring System</a:t>
            </a:r>
            <a:r>
              <a:rPr lang="en-US" sz="2400" b="0" i="0" dirty="0">
                <a:solidFill>
                  <a:schemeClr val="tx1"/>
                </a:solidFill>
                <a:effectLst/>
                <a:latin typeface="Arial" panose="020B0604020202020204" pitchFamily="34" charset="0"/>
              </a:rPr>
              <a:t> (GEMS), </a:t>
            </a:r>
            <a:r>
              <a:rPr lang="en-US" sz="2400" b="0" i="0" strike="noStrike" dirty="0">
                <a:solidFill>
                  <a:schemeClr val="tx1"/>
                </a:solidFill>
                <a:effectLst/>
                <a:latin typeface="Arial" panose="020B0604020202020204" pitchFamily="34" charset="0"/>
                <a:hlinkClick r:id="rId3" tooltip="Monitoring of Indian National Aquatic Resources System (page does not exist)">
                  <a:extLst>
                    <a:ext uri="{A12FA001-AC4F-418D-AE19-62706E023703}">
                      <ahyp:hlinkClr xmlns:ahyp="http://schemas.microsoft.com/office/drawing/2018/hyperlinkcolor" val="tx"/>
                    </a:ext>
                  </a:extLst>
                </a:hlinkClick>
              </a:rPr>
              <a:t>Monitoring of Indian National Aquatic Resources System</a:t>
            </a:r>
            <a:r>
              <a:rPr lang="en-US" sz="2400" b="0" i="0" dirty="0">
                <a:solidFill>
                  <a:schemeClr val="tx1"/>
                </a:solidFill>
                <a:effectLst/>
                <a:latin typeface="Arial" panose="020B0604020202020204" pitchFamily="34" charset="0"/>
              </a:rPr>
              <a:t> (MINARS) and </a:t>
            </a:r>
            <a:r>
              <a:rPr lang="en-US" sz="2400" b="0" i="0" strike="noStrike" dirty="0">
                <a:solidFill>
                  <a:schemeClr val="tx1"/>
                </a:solidFill>
                <a:effectLst/>
                <a:latin typeface="Arial" panose="020B0604020202020204" pitchFamily="34" charset="0"/>
                <a:hlinkClick r:id="rId4" tooltip="Yamuna Action Plan">
                  <a:extLst>
                    <a:ext uri="{A12FA001-AC4F-418D-AE19-62706E023703}">
                      <ahyp:hlinkClr xmlns:ahyp="http://schemas.microsoft.com/office/drawing/2018/hyperlinkcolor" val="tx"/>
                    </a:ext>
                  </a:extLst>
                </a:hlinkClick>
              </a:rPr>
              <a:t>Yamuna Action Plan</a:t>
            </a:r>
            <a:r>
              <a:rPr lang="en-US" sz="2400" b="0" i="0" dirty="0">
                <a:solidFill>
                  <a:schemeClr val="tx1"/>
                </a:solidFill>
                <a:effectLst/>
                <a:latin typeface="Arial" panose="020B0604020202020204" pitchFamily="34" charset="0"/>
              </a:rPr>
              <a:t> (YAP).</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694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88F8-CE57-C6AB-0C1E-3DF76F7EC971}"/>
              </a:ext>
            </a:extLst>
          </p:cNvPr>
          <p:cNvSpPr>
            <a:spLocks noGrp="1"/>
          </p:cNvSpPr>
          <p:nvPr>
            <p:ph type="title"/>
          </p:nvPr>
        </p:nvSpPr>
        <p:spPr>
          <a:xfrm>
            <a:off x="0" y="1"/>
            <a:ext cx="12192000" cy="1737360"/>
          </a:xfrm>
        </p:spPr>
        <p:txBody>
          <a:bodyPr/>
          <a:lstStyle/>
          <a:p>
            <a:r>
              <a:rPr lang="en-IN" sz="4800" dirty="0"/>
              <a:t>Management of Hazardous Substance</a:t>
            </a:r>
            <a:br>
              <a:rPr lang="en-IN" sz="4800" dirty="0"/>
            </a:br>
            <a:endParaRPr lang="en-IN" dirty="0"/>
          </a:p>
        </p:txBody>
      </p:sp>
      <p:sp>
        <p:nvSpPr>
          <p:cNvPr id="3" name="Content Placeholder 2">
            <a:extLst>
              <a:ext uri="{FF2B5EF4-FFF2-40B4-BE49-F238E27FC236}">
                <a16:creationId xmlns:a16="http://schemas.microsoft.com/office/drawing/2014/main" id="{A7EFAC48-98E6-C2DC-2BCF-6A8DFD9806A1}"/>
              </a:ext>
            </a:extLst>
          </p:cNvPr>
          <p:cNvSpPr>
            <a:spLocks noGrp="1"/>
          </p:cNvSpPr>
          <p:nvPr>
            <p:ph idx="1"/>
          </p:nvPr>
        </p:nvSpPr>
        <p:spPr>
          <a:xfrm>
            <a:off x="-1" y="1737361"/>
            <a:ext cx="12191999" cy="4580312"/>
          </a:xfrm>
        </p:spPr>
        <p:txBody>
          <a:bodyPr>
            <a:normAutofit fontScale="77500" lnSpcReduction="20000"/>
          </a:bodyPr>
          <a:lstStyle/>
          <a:p>
            <a:pPr algn="just">
              <a:lnSpc>
                <a:spcPct val="150000"/>
              </a:lnSpc>
              <a:buFont typeface="Wingdings" panose="05000000000000000000" pitchFamily="2" charset="2"/>
              <a:buChar char="Ø"/>
            </a:pPr>
            <a:r>
              <a:rPr lang="en-US" sz="3200" dirty="0"/>
              <a:t>The ministry of environment and forests is the nodal agency for the management and control of hazardous substances which consists of hazardous chemicals, waste and micro-organism. </a:t>
            </a:r>
          </a:p>
          <a:p>
            <a:pPr algn="just">
              <a:lnSpc>
                <a:spcPct val="150000"/>
              </a:lnSpc>
              <a:buFont typeface="Wingdings" panose="05000000000000000000" pitchFamily="2" charset="2"/>
              <a:buChar char="Ø"/>
            </a:pPr>
            <a:r>
              <a:rPr lang="en-US" sz="3200" dirty="0"/>
              <a:t>The main objective of the Division is to promote safe management and use of hazardous substances including hazardous chemicals and hazardous wastes, in order to avoid damage to health and environment. </a:t>
            </a:r>
          </a:p>
          <a:p>
            <a:pPr algn="just">
              <a:lnSpc>
                <a:spcPct val="150000"/>
              </a:lnSpc>
              <a:buFont typeface="Wingdings" panose="05000000000000000000" pitchFamily="2" charset="2"/>
              <a:buChar char="Ø"/>
            </a:pPr>
            <a:r>
              <a:rPr lang="en-IN" sz="3200" dirty="0"/>
              <a:t>Currently there are approximately </a:t>
            </a:r>
            <a:r>
              <a:rPr lang="en-IN" sz="3200" b="1" dirty="0"/>
              <a:t>1861</a:t>
            </a:r>
            <a:r>
              <a:rPr lang="en-IN" sz="3200" dirty="0"/>
              <a:t> Major Accident Hazard (MAH) units across 298 districts and 25 states &amp; 3 Union Territories.</a:t>
            </a:r>
          </a:p>
        </p:txBody>
      </p:sp>
    </p:spTree>
    <p:extLst>
      <p:ext uri="{BB962C8B-B14F-4D97-AF65-F5344CB8AC3E}">
        <p14:creationId xmlns:p14="http://schemas.microsoft.com/office/powerpoint/2010/main" val="1675845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4CE4-440D-D7BC-C9C6-C2238DF84B33}"/>
              </a:ext>
            </a:extLst>
          </p:cNvPr>
          <p:cNvSpPr>
            <a:spLocks noGrp="1"/>
          </p:cNvSpPr>
          <p:nvPr>
            <p:ph type="title"/>
          </p:nvPr>
        </p:nvSpPr>
        <p:spPr>
          <a:xfrm>
            <a:off x="0" y="286603"/>
            <a:ext cx="12192000" cy="1450757"/>
          </a:xfrm>
        </p:spPr>
        <p:txBody>
          <a:bodyPr/>
          <a:lstStyle/>
          <a:p>
            <a:r>
              <a:rPr lang="en-IN" sz="4800" dirty="0"/>
              <a:t>National River Conservation Directorate</a:t>
            </a:r>
            <a:br>
              <a:rPr lang="en-IN" sz="4800" dirty="0"/>
            </a:br>
            <a:endParaRPr lang="en-IN" dirty="0"/>
          </a:p>
        </p:txBody>
      </p:sp>
      <p:sp>
        <p:nvSpPr>
          <p:cNvPr id="3" name="Content Placeholder 2">
            <a:extLst>
              <a:ext uri="{FF2B5EF4-FFF2-40B4-BE49-F238E27FC236}">
                <a16:creationId xmlns:a16="http://schemas.microsoft.com/office/drawing/2014/main" id="{13782ACD-EC22-E7CB-28F1-8822913E84B4}"/>
              </a:ext>
            </a:extLst>
          </p:cNvPr>
          <p:cNvSpPr>
            <a:spLocks noGrp="1"/>
          </p:cNvSpPr>
          <p:nvPr>
            <p:ph idx="1"/>
          </p:nvPr>
        </p:nvSpPr>
        <p:spPr>
          <a:xfrm>
            <a:off x="0" y="789709"/>
            <a:ext cx="12192000" cy="5555673"/>
          </a:xfrm>
        </p:spPr>
        <p:txBody>
          <a:bodyPr>
            <a:noAutofit/>
          </a:bodyPr>
          <a:lstStyle/>
          <a:p>
            <a:pPr algn="just">
              <a:lnSpc>
                <a:spcPct val="150000"/>
              </a:lnSpc>
              <a:buFont typeface="Wingdings" panose="05000000000000000000" pitchFamily="2" charset="2"/>
              <a:buChar char="Ø"/>
            </a:pPr>
            <a:r>
              <a:rPr lang="en-US" sz="2800" dirty="0"/>
              <a:t>The Ganga Action Plan (GAP) Phase - I which was taken up as 100% Centrally funded scheme and aimed at preventing the pollution of river Ganga and to improve its water quality.</a:t>
            </a:r>
          </a:p>
          <a:p>
            <a:pPr algn="just">
              <a:lnSpc>
                <a:spcPct val="150000"/>
              </a:lnSpc>
              <a:buFont typeface="Wingdings" panose="05000000000000000000" pitchFamily="2" charset="2"/>
              <a:buChar char="Ø"/>
            </a:pPr>
            <a:r>
              <a:rPr lang="en-US" sz="2800" dirty="0"/>
              <a:t>The river cleaning programme in the country initiated with the launching of the Ganga Action Plan (GAP) in 1985.</a:t>
            </a:r>
          </a:p>
          <a:p>
            <a:pPr algn="just">
              <a:lnSpc>
                <a:spcPct val="150000"/>
              </a:lnSpc>
              <a:buFont typeface="Wingdings" panose="05000000000000000000" pitchFamily="2" charset="2"/>
              <a:buChar char="Ø"/>
            </a:pPr>
            <a:r>
              <a:rPr lang="en-US" sz="2800" dirty="0"/>
              <a:t>GAP Phase-2 has been merged with the National River Conservation Plan(NRCP). The extended NRCP now covers 152 towns located along 27 inter-state rivers in 16 states.</a:t>
            </a:r>
          </a:p>
        </p:txBody>
      </p:sp>
    </p:spTree>
    <p:extLst>
      <p:ext uri="{BB962C8B-B14F-4D97-AF65-F5344CB8AC3E}">
        <p14:creationId xmlns:p14="http://schemas.microsoft.com/office/powerpoint/2010/main" val="3499308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53D6-6F86-5CBA-0B4F-8B24BA74AE01}"/>
              </a:ext>
            </a:extLst>
          </p:cNvPr>
          <p:cNvSpPr>
            <a:spLocks noGrp="1"/>
          </p:cNvSpPr>
          <p:nvPr>
            <p:ph type="title"/>
          </p:nvPr>
        </p:nvSpPr>
        <p:spPr>
          <a:xfrm>
            <a:off x="0" y="1"/>
            <a:ext cx="12192000" cy="1737360"/>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454C3735-7850-9887-11E0-21E6811D964E}"/>
              </a:ext>
            </a:extLst>
          </p:cNvPr>
          <p:cNvSpPr>
            <a:spLocks noGrp="1"/>
          </p:cNvSpPr>
          <p:nvPr>
            <p:ph idx="1"/>
          </p:nvPr>
        </p:nvSpPr>
        <p:spPr>
          <a:xfrm>
            <a:off x="-1" y="1845734"/>
            <a:ext cx="12191999" cy="4499648"/>
          </a:xfrm>
        </p:spPr>
        <p:txBody>
          <a:bodyPr>
            <a:normAutofit/>
          </a:bodyPr>
          <a:lstStyle/>
          <a:p>
            <a:pPr algn="just">
              <a:lnSpc>
                <a:spcPct val="150000"/>
              </a:lnSpc>
              <a:buFont typeface="Wingdings" panose="05000000000000000000" pitchFamily="2" charset="2"/>
              <a:buChar char="Ø"/>
            </a:pPr>
            <a:r>
              <a:rPr lang="en-US" sz="2800" dirty="0"/>
              <a:t>The Gomti Action Plan (</a:t>
            </a:r>
            <a:r>
              <a:rPr lang="en-US" sz="2800" dirty="0" err="1"/>
              <a:t>GoAP</a:t>
            </a:r>
            <a:r>
              <a:rPr lang="en-US" sz="2800" dirty="0"/>
              <a:t>) was formulated in the year 1993 for the abatement of pollution in three towns, namely Sultanpur, </a:t>
            </a:r>
            <a:r>
              <a:rPr lang="en-US" sz="2800" dirty="0" err="1"/>
              <a:t>Jaunpur</a:t>
            </a:r>
            <a:r>
              <a:rPr lang="en-US" sz="2800" dirty="0"/>
              <a:t> and Lucknow situated along the banks of river Gomti in U.P..</a:t>
            </a:r>
            <a:endParaRPr lang="en-IN" sz="2800" dirty="0"/>
          </a:p>
          <a:p>
            <a:pPr marL="0" indent="0" algn="just">
              <a:lnSpc>
                <a:spcPct val="150000"/>
              </a:lnSpc>
              <a:buNone/>
            </a:pPr>
            <a:endParaRPr lang="en-IN" sz="2800" dirty="0"/>
          </a:p>
          <a:p>
            <a:pPr algn="just">
              <a:lnSpc>
                <a:spcPct val="150000"/>
              </a:lnSpc>
              <a:buFont typeface="Wingdings" panose="05000000000000000000" pitchFamily="2" charset="2"/>
              <a:buChar char="Ø"/>
            </a:pPr>
            <a:r>
              <a:rPr lang="en-IN" sz="2800" dirty="0"/>
              <a:t>The Yamuna Action Plan at present covers abatement works on 21 towns out of which 12 are in Haryana, eight in U.P. and one in Delhi.</a:t>
            </a:r>
          </a:p>
        </p:txBody>
      </p:sp>
    </p:spTree>
    <p:extLst>
      <p:ext uri="{BB962C8B-B14F-4D97-AF65-F5344CB8AC3E}">
        <p14:creationId xmlns:p14="http://schemas.microsoft.com/office/powerpoint/2010/main" val="3911893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54B6-FC02-49D4-1698-7B867EA02DAF}"/>
              </a:ext>
            </a:extLst>
          </p:cNvPr>
          <p:cNvSpPr>
            <a:spLocks noGrp="1"/>
          </p:cNvSpPr>
          <p:nvPr>
            <p:ph type="title"/>
          </p:nvPr>
        </p:nvSpPr>
        <p:spPr>
          <a:xfrm>
            <a:off x="0" y="286603"/>
            <a:ext cx="12192000" cy="1450757"/>
          </a:xfrm>
        </p:spPr>
        <p:txBody>
          <a:bodyPr>
            <a:normAutofit fontScale="90000"/>
          </a:bodyPr>
          <a:lstStyle/>
          <a:p>
            <a:r>
              <a:rPr lang="en-IN" sz="4800" dirty="0"/>
              <a:t>National Afforestation and Eco-Development Board(NAEB)</a:t>
            </a:r>
            <a:br>
              <a:rPr lang="en-IN" sz="4800" dirty="0"/>
            </a:br>
            <a:endParaRPr lang="en-IN" dirty="0"/>
          </a:p>
        </p:txBody>
      </p:sp>
      <p:sp>
        <p:nvSpPr>
          <p:cNvPr id="3" name="Content Placeholder 2">
            <a:extLst>
              <a:ext uri="{FF2B5EF4-FFF2-40B4-BE49-F238E27FC236}">
                <a16:creationId xmlns:a16="http://schemas.microsoft.com/office/drawing/2014/main" id="{362A8AF4-C8CF-31E7-CFF9-82053B0E3B93}"/>
              </a:ext>
            </a:extLst>
          </p:cNvPr>
          <p:cNvSpPr>
            <a:spLocks noGrp="1"/>
          </p:cNvSpPr>
          <p:nvPr>
            <p:ph idx="1"/>
          </p:nvPr>
        </p:nvSpPr>
        <p:spPr>
          <a:xfrm>
            <a:off x="0" y="1737359"/>
            <a:ext cx="12192000" cy="4691149"/>
          </a:xfrm>
        </p:spPr>
        <p:txBody>
          <a:bodyPr/>
          <a:lstStyle/>
          <a:p>
            <a:pPr algn="just">
              <a:lnSpc>
                <a:spcPct val="150000"/>
              </a:lnSpc>
              <a:buFont typeface="Wingdings" panose="05000000000000000000" pitchFamily="2" charset="2"/>
              <a:buChar char="Ø"/>
            </a:pPr>
            <a:r>
              <a:rPr lang="en-US" sz="2800" dirty="0"/>
              <a:t>National Afforestation and Eco-Development Board set up in August 1992, is responsible for promoting afforestation, tree planting, ecological restoration and eco-development activities in the country, with special attention to the degraded forest areas and lands adjoining the forest areas, national parks, sanctuaries and other protected areas as well as the ecologically fragile areas like the Western Himalayas, </a:t>
            </a:r>
            <a:r>
              <a:rPr lang="en-US" sz="2800" dirty="0" err="1"/>
              <a:t>Aravallis</a:t>
            </a:r>
            <a:r>
              <a:rPr lang="en-US" sz="2800" dirty="0"/>
              <a:t>, Western Ghats, etc</a:t>
            </a:r>
            <a:r>
              <a:rPr lang="en-US" dirty="0"/>
              <a:t>.</a:t>
            </a:r>
            <a:endParaRPr lang="en-IN" dirty="0"/>
          </a:p>
        </p:txBody>
      </p:sp>
    </p:spTree>
    <p:extLst>
      <p:ext uri="{BB962C8B-B14F-4D97-AF65-F5344CB8AC3E}">
        <p14:creationId xmlns:p14="http://schemas.microsoft.com/office/powerpoint/2010/main" val="3231178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B1AA-E05C-DCCA-283C-94279D8E9552}"/>
              </a:ext>
            </a:extLst>
          </p:cNvPr>
          <p:cNvSpPr>
            <a:spLocks noGrp="1"/>
          </p:cNvSpPr>
          <p:nvPr>
            <p:ph type="title"/>
          </p:nvPr>
        </p:nvSpPr>
        <p:spPr>
          <a:xfrm>
            <a:off x="0" y="286603"/>
            <a:ext cx="12192000" cy="1450757"/>
          </a:xfrm>
        </p:spPr>
        <p:txBody>
          <a:bodyPr/>
          <a:lstStyle/>
          <a:p>
            <a:r>
              <a:rPr lang="en-US" dirty="0"/>
              <a:t>Functions of NAEB</a:t>
            </a:r>
            <a:endParaRPr lang="en-IN" dirty="0"/>
          </a:p>
        </p:txBody>
      </p:sp>
      <p:sp>
        <p:nvSpPr>
          <p:cNvPr id="3" name="Content Placeholder 2">
            <a:extLst>
              <a:ext uri="{FF2B5EF4-FFF2-40B4-BE49-F238E27FC236}">
                <a16:creationId xmlns:a16="http://schemas.microsoft.com/office/drawing/2014/main" id="{B3F8A489-776D-45A7-C335-704F84AFF347}"/>
              </a:ext>
            </a:extLst>
          </p:cNvPr>
          <p:cNvSpPr>
            <a:spLocks noGrp="1"/>
          </p:cNvSpPr>
          <p:nvPr>
            <p:ph idx="1"/>
          </p:nvPr>
        </p:nvSpPr>
        <p:spPr>
          <a:xfrm>
            <a:off x="0" y="1845733"/>
            <a:ext cx="12192000" cy="4430375"/>
          </a:xfrm>
        </p:spPr>
        <p:txBody>
          <a:bodyPr>
            <a:normAutofit/>
          </a:bodyPr>
          <a:lstStyle/>
          <a:p>
            <a:pPr algn="just">
              <a:lnSpc>
                <a:spcPct val="150000"/>
              </a:lnSpc>
              <a:buFont typeface="Wingdings" panose="05000000000000000000" pitchFamily="2" charset="2"/>
              <a:buChar char="§"/>
            </a:pPr>
            <a:r>
              <a:rPr lang="en-US" sz="2800" dirty="0"/>
              <a:t>Evolving mechanisms for ecological restoration of degraded forest areas and adjoining lands through systematic planning and implementation, in a cost effective manner.</a:t>
            </a:r>
          </a:p>
          <a:p>
            <a:pPr algn="just">
              <a:lnSpc>
                <a:spcPct val="150000"/>
              </a:lnSpc>
              <a:buFont typeface="Wingdings" panose="05000000000000000000" pitchFamily="2" charset="2"/>
              <a:buChar char="§"/>
            </a:pPr>
            <a:r>
              <a:rPr lang="en-US" sz="2800" dirty="0"/>
              <a:t>Restoration of natural regeneration or appropriate intervention the forest cover in the country for ecological security and to meet the fuelwood, fodder and other needs of the rural communities</a:t>
            </a:r>
            <a:endParaRPr lang="en-IN" sz="2800" dirty="0"/>
          </a:p>
        </p:txBody>
      </p:sp>
    </p:spTree>
    <p:extLst>
      <p:ext uri="{BB962C8B-B14F-4D97-AF65-F5344CB8AC3E}">
        <p14:creationId xmlns:p14="http://schemas.microsoft.com/office/powerpoint/2010/main" val="1792935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2C0E-A01E-F40E-5AC7-F41CCA8A0DE8}"/>
              </a:ext>
            </a:extLst>
          </p:cNvPr>
          <p:cNvSpPr>
            <a:spLocks noGrp="1"/>
          </p:cNvSpPr>
          <p:nvPr>
            <p:ph type="title"/>
          </p:nvPr>
        </p:nvSpPr>
        <p:spPr>
          <a:xfrm>
            <a:off x="0" y="286603"/>
            <a:ext cx="12192000" cy="1450757"/>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06AADA8D-FF74-8544-2A44-C5E9BE0B5764}"/>
              </a:ext>
            </a:extLst>
          </p:cNvPr>
          <p:cNvSpPr>
            <a:spLocks noGrp="1"/>
          </p:cNvSpPr>
          <p:nvPr>
            <p:ph idx="1"/>
          </p:nvPr>
        </p:nvSpPr>
        <p:spPr>
          <a:xfrm>
            <a:off x="-1" y="1845733"/>
            <a:ext cx="12191999" cy="4471939"/>
          </a:xfrm>
        </p:spPr>
        <p:txBody>
          <a:bodyPr>
            <a:normAutofit/>
          </a:bodyPr>
          <a:lstStyle/>
          <a:p>
            <a:pPr algn="just">
              <a:lnSpc>
                <a:spcPct val="150000"/>
              </a:lnSpc>
              <a:buFont typeface="Wingdings" panose="05000000000000000000" pitchFamily="2" charset="2"/>
              <a:buChar char="§"/>
            </a:pPr>
            <a:r>
              <a:rPr lang="en-US" sz="2800" dirty="0"/>
              <a:t>Restoration of fuelwood, fodder, timber and other forest produce on the degraded forest and adjoining lands in order to meet the demands for these items.</a:t>
            </a:r>
          </a:p>
          <a:p>
            <a:pPr algn="just">
              <a:lnSpc>
                <a:spcPct val="150000"/>
              </a:lnSpc>
              <a:buFont typeface="Wingdings" panose="05000000000000000000" pitchFamily="2" charset="2"/>
              <a:buChar char="§"/>
            </a:pPr>
            <a:r>
              <a:rPr lang="en-US" sz="2800" dirty="0"/>
              <a:t>Sponsoring research and extension of research findings to disseminate new and proper technologies for the regeneration and development of degraded forest areas and adjoining lands.</a:t>
            </a:r>
            <a:endParaRPr lang="en-IN" sz="2800" dirty="0"/>
          </a:p>
        </p:txBody>
      </p:sp>
    </p:spTree>
    <p:extLst>
      <p:ext uri="{BB962C8B-B14F-4D97-AF65-F5344CB8AC3E}">
        <p14:creationId xmlns:p14="http://schemas.microsoft.com/office/powerpoint/2010/main" val="33856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9BF48-9639-DDB9-3D24-FA4F8B1AC3F6}"/>
              </a:ext>
            </a:extLst>
          </p:cNvPr>
          <p:cNvSpPr>
            <a:spLocks noGrp="1"/>
          </p:cNvSpPr>
          <p:nvPr>
            <p:ph type="title"/>
          </p:nvPr>
        </p:nvSpPr>
        <p:spPr>
          <a:xfrm>
            <a:off x="0" y="286603"/>
            <a:ext cx="12192000" cy="1450757"/>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C5D7464C-AAE9-D9FA-E677-E0E98E7F0B31}"/>
              </a:ext>
            </a:extLst>
          </p:cNvPr>
          <p:cNvSpPr>
            <a:spLocks noGrp="1"/>
          </p:cNvSpPr>
          <p:nvPr>
            <p:ph idx="1"/>
          </p:nvPr>
        </p:nvSpPr>
        <p:spPr>
          <a:xfrm>
            <a:off x="0" y="1845733"/>
            <a:ext cx="12192000" cy="4450135"/>
          </a:xfrm>
        </p:spPr>
        <p:txBody>
          <a:bodyPr>
            <a:normAutofit/>
          </a:bodyPr>
          <a:lstStyle/>
          <a:p>
            <a:pPr>
              <a:buFont typeface="Wingdings" panose="05000000000000000000" pitchFamily="2" charset="2"/>
              <a:buChar char="v"/>
            </a:pPr>
            <a:r>
              <a:rPr lang="en-US" sz="4400" dirty="0"/>
              <a:t>Economic Development</a:t>
            </a:r>
          </a:p>
          <a:p>
            <a:pPr>
              <a:buFont typeface="Wingdings" panose="05000000000000000000" pitchFamily="2" charset="2"/>
              <a:buChar char="v"/>
            </a:pPr>
            <a:r>
              <a:rPr lang="en-US" sz="4400" dirty="0"/>
              <a:t> Global Economic Partnership</a:t>
            </a:r>
          </a:p>
          <a:p>
            <a:pPr>
              <a:buFont typeface="Wingdings" panose="05000000000000000000" pitchFamily="2" charset="2"/>
              <a:buChar char="v"/>
            </a:pPr>
            <a:r>
              <a:rPr lang="en-US" sz="4400" dirty="0"/>
              <a:t> Consumption and Production Patterns</a:t>
            </a:r>
            <a:endParaRPr lang="en-IN" sz="4400" dirty="0"/>
          </a:p>
        </p:txBody>
      </p:sp>
    </p:spTree>
    <p:extLst>
      <p:ext uri="{BB962C8B-B14F-4D97-AF65-F5344CB8AC3E}">
        <p14:creationId xmlns:p14="http://schemas.microsoft.com/office/powerpoint/2010/main" val="3382762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38DB-A88C-F899-BBE8-BE4ABB4D15F9}"/>
              </a:ext>
            </a:extLst>
          </p:cNvPr>
          <p:cNvSpPr>
            <a:spLocks noGrp="1"/>
          </p:cNvSpPr>
          <p:nvPr>
            <p:ph type="title"/>
          </p:nvPr>
        </p:nvSpPr>
        <p:spPr>
          <a:xfrm>
            <a:off x="0" y="286603"/>
            <a:ext cx="12192000" cy="1450757"/>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6BB86D86-9939-0725-E639-828DC28E2F73}"/>
              </a:ext>
            </a:extLst>
          </p:cNvPr>
          <p:cNvSpPr>
            <a:spLocks noGrp="1"/>
          </p:cNvSpPr>
          <p:nvPr>
            <p:ph idx="1"/>
          </p:nvPr>
        </p:nvSpPr>
        <p:spPr>
          <a:xfrm>
            <a:off x="0" y="1845733"/>
            <a:ext cx="12192000" cy="4541211"/>
          </a:xfrm>
        </p:spPr>
        <p:txBody>
          <a:bodyPr>
            <a:normAutofit/>
          </a:bodyPr>
          <a:lstStyle/>
          <a:p>
            <a:pPr algn="just">
              <a:lnSpc>
                <a:spcPct val="150000"/>
              </a:lnSpc>
              <a:buFont typeface="Wingdings" panose="05000000000000000000" pitchFamily="2" charset="2"/>
              <a:buChar char="§"/>
            </a:pPr>
            <a:r>
              <a:rPr lang="en-US" sz="2800" dirty="0"/>
              <a:t>Creation of general awareness and help foster people’s movement for promoting afforestation and eco-development with the assistance of voluntary agencies, non-government </a:t>
            </a:r>
            <a:r>
              <a:rPr lang="en-US" sz="2800" dirty="0" err="1"/>
              <a:t>organisations</a:t>
            </a:r>
            <a:r>
              <a:rPr lang="en-US" sz="2800" dirty="0"/>
              <a:t>, Panchayati Raj institutions and others and promote participatory and sustainable management of degraded forest areas and </a:t>
            </a:r>
            <a:r>
              <a:rPr lang="en-US" sz="2800"/>
              <a:t>adjoining lands</a:t>
            </a:r>
            <a:endParaRPr lang="en-IN" sz="2800" dirty="0"/>
          </a:p>
        </p:txBody>
      </p:sp>
    </p:spTree>
    <p:extLst>
      <p:ext uri="{BB962C8B-B14F-4D97-AF65-F5344CB8AC3E}">
        <p14:creationId xmlns:p14="http://schemas.microsoft.com/office/powerpoint/2010/main" val="2454495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FE0A-7A78-1B47-9EB3-7F195AD4C1EF}"/>
              </a:ext>
            </a:extLst>
          </p:cNvPr>
          <p:cNvSpPr>
            <a:spLocks noGrp="1"/>
          </p:cNvSpPr>
          <p:nvPr>
            <p:ph type="title"/>
          </p:nvPr>
        </p:nvSpPr>
        <p:spPr>
          <a:xfrm>
            <a:off x="0" y="286603"/>
            <a:ext cx="12192000" cy="1450757"/>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FF7C348F-B5EA-41CD-8F7A-D9720DA26144}"/>
              </a:ext>
            </a:extLst>
          </p:cNvPr>
          <p:cNvSpPr>
            <a:spLocks noGrp="1"/>
          </p:cNvSpPr>
          <p:nvPr>
            <p:ph idx="1"/>
          </p:nvPr>
        </p:nvSpPr>
        <p:spPr>
          <a:xfrm>
            <a:off x="0" y="1845733"/>
            <a:ext cx="12192000" cy="4430375"/>
          </a:xfrm>
        </p:spPr>
        <p:txBody>
          <a:bodyPr>
            <a:normAutofit/>
          </a:bodyPr>
          <a:lstStyle/>
          <a:p>
            <a:pPr>
              <a:lnSpc>
                <a:spcPct val="150000"/>
              </a:lnSpc>
              <a:buFont typeface="Wingdings" panose="05000000000000000000" pitchFamily="2" charset="2"/>
              <a:buChar char="§"/>
            </a:pPr>
            <a:r>
              <a:rPr lang="en-US" sz="2800" dirty="0"/>
              <a:t>Coordinate and monitor the Action Plans for afforestation, tree planting, ecological restoration and eco-development.</a:t>
            </a:r>
          </a:p>
          <a:p>
            <a:pPr>
              <a:lnSpc>
                <a:spcPct val="150000"/>
              </a:lnSpc>
              <a:buFont typeface="Wingdings" panose="05000000000000000000" pitchFamily="2" charset="2"/>
              <a:buChar char="§"/>
            </a:pPr>
            <a:r>
              <a:rPr lang="en-US" sz="2400"/>
              <a:t>Undertake all other measures necessary for promoting afforestation, tree planting, ecological restoration and eco-development activities in the country.</a:t>
            </a:r>
            <a:endParaRPr lang="en-IN" sz="2800" dirty="0"/>
          </a:p>
        </p:txBody>
      </p:sp>
    </p:spTree>
    <p:extLst>
      <p:ext uri="{BB962C8B-B14F-4D97-AF65-F5344CB8AC3E}">
        <p14:creationId xmlns:p14="http://schemas.microsoft.com/office/powerpoint/2010/main" val="2550446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9BF6-DB64-F851-112A-E5DDC399822C}"/>
              </a:ext>
            </a:extLst>
          </p:cNvPr>
          <p:cNvSpPr>
            <a:spLocks noGrp="1"/>
          </p:cNvSpPr>
          <p:nvPr>
            <p:ph type="title"/>
          </p:nvPr>
        </p:nvSpPr>
        <p:spPr>
          <a:xfrm>
            <a:off x="0" y="286603"/>
            <a:ext cx="12192000" cy="1237397"/>
          </a:xfrm>
        </p:spPr>
        <p:txBody>
          <a:bodyPr>
            <a:normAutofit fontScale="90000"/>
          </a:bodyPr>
          <a:lstStyle/>
          <a:p>
            <a:r>
              <a:rPr lang="en-IN" dirty="0"/>
              <a:t>G.B. Pant National Institute of Himalayan Environment </a:t>
            </a:r>
          </a:p>
        </p:txBody>
      </p:sp>
      <p:sp>
        <p:nvSpPr>
          <p:cNvPr id="3" name="Content Placeholder 2">
            <a:extLst>
              <a:ext uri="{FF2B5EF4-FFF2-40B4-BE49-F238E27FC236}">
                <a16:creationId xmlns:a16="http://schemas.microsoft.com/office/drawing/2014/main" id="{B072EF47-9213-D2DA-E201-E56D4EEA0242}"/>
              </a:ext>
            </a:extLst>
          </p:cNvPr>
          <p:cNvSpPr>
            <a:spLocks noGrp="1"/>
          </p:cNvSpPr>
          <p:nvPr>
            <p:ph idx="1"/>
          </p:nvPr>
        </p:nvSpPr>
        <p:spPr>
          <a:xfrm>
            <a:off x="0" y="1413164"/>
            <a:ext cx="12081164" cy="4455930"/>
          </a:xfrm>
        </p:spPr>
        <p:txBody>
          <a:bodyPr>
            <a:noAutofit/>
          </a:bodyPr>
          <a:lstStyle/>
          <a:p>
            <a:pPr algn="just">
              <a:lnSpc>
                <a:spcPct val="150000"/>
              </a:lnSpc>
              <a:buFont typeface="Wingdings" panose="05000000000000000000" pitchFamily="2" charset="2"/>
              <a:buChar char="Ø"/>
            </a:pPr>
            <a:r>
              <a:rPr lang="en-US" sz="2600" dirty="0"/>
              <a:t>G.B. Pant National Institute of Himalayan Environment (formerly known as G.B. Pant Institute of Himalayan Environment &amp; Development) was established in 1988-89, as an autonomous Institute of the Ministry of Environment, Forest &amp; Climate Change (</a:t>
            </a:r>
            <a:r>
              <a:rPr lang="en-US" sz="2600" dirty="0" err="1"/>
              <a:t>MoEF&amp;CC</a:t>
            </a:r>
            <a:r>
              <a:rPr lang="en-US" sz="2600" dirty="0"/>
              <a:t>), Govt. of India, which has been identified as a focal agency to advance scientific knowledge, to evolve integrated management strategies, demonstrate their efficacy for conservation of natural resources, and to ensure environmentally sound development in the entire Indian Himalayan Region(IHR).</a:t>
            </a:r>
            <a:endParaRPr lang="en-IN" sz="2600" dirty="0"/>
          </a:p>
        </p:txBody>
      </p:sp>
    </p:spTree>
    <p:extLst>
      <p:ext uri="{BB962C8B-B14F-4D97-AF65-F5344CB8AC3E}">
        <p14:creationId xmlns:p14="http://schemas.microsoft.com/office/powerpoint/2010/main" val="2336494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3368-996D-8256-9721-EA7659D4A391}"/>
              </a:ext>
            </a:extLst>
          </p:cNvPr>
          <p:cNvSpPr>
            <a:spLocks noGrp="1"/>
          </p:cNvSpPr>
          <p:nvPr>
            <p:ph type="title"/>
          </p:nvPr>
        </p:nvSpPr>
        <p:spPr>
          <a:xfrm>
            <a:off x="0" y="286603"/>
            <a:ext cx="12192000" cy="1450757"/>
          </a:xfrm>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144ADFED-8253-789C-97D0-A480F7B8120F}"/>
              </a:ext>
            </a:extLst>
          </p:cNvPr>
          <p:cNvSpPr>
            <a:spLocks noGrp="1"/>
          </p:cNvSpPr>
          <p:nvPr>
            <p:ph idx="1"/>
          </p:nvPr>
        </p:nvSpPr>
        <p:spPr>
          <a:xfrm>
            <a:off x="0" y="1845733"/>
            <a:ext cx="12192000" cy="4485793"/>
          </a:xfrm>
        </p:spPr>
        <p:txBody>
          <a:bodyPr>
            <a:normAutofit fontScale="85000" lnSpcReduction="20000"/>
          </a:bodyPr>
          <a:lstStyle/>
          <a:p>
            <a:pPr algn="just">
              <a:lnSpc>
                <a:spcPct val="150000"/>
              </a:lnSpc>
              <a:buFont typeface="Wingdings" panose="05000000000000000000" pitchFamily="2" charset="2"/>
              <a:buChar char="Ø"/>
            </a:pPr>
            <a:r>
              <a:rPr lang="en-US" sz="2800" dirty="0"/>
              <a:t>To undertake in-depth research and development studies on environmental problems of the Indian Himalayan Region (IHR).</a:t>
            </a:r>
          </a:p>
          <a:p>
            <a:pPr algn="just">
              <a:lnSpc>
                <a:spcPct val="150000"/>
              </a:lnSpc>
              <a:buFont typeface="Wingdings" panose="05000000000000000000" pitchFamily="2" charset="2"/>
              <a:buChar char="Ø"/>
            </a:pPr>
            <a:r>
              <a:rPr lang="en-US" sz="2800" dirty="0"/>
              <a:t>To identify and strengthen the local knowledge of the environment and contribute towards strengthening researches of regional relevance in the scientific Institutions, Universities/NGOs  and Voluntary agencies working in the Himalayan region, through interactive networking.</a:t>
            </a:r>
          </a:p>
          <a:p>
            <a:pPr algn="just">
              <a:lnSpc>
                <a:spcPct val="150000"/>
              </a:lnSpc>
              <a:buFont typeface="Wingdings" panose="05000000000000000000" pitchFamily="2" charset="2"/>
              <a:buChar char="Ø"/>
            </a:pPr>
            <a:r>
              <a:rPr lang="en-US" sz="2800" dirty="0"/>
              <a:t>To evolve and demonstrate suitable technological packages and delivery systems for sustainable development of the region in harmony with local perceptions.</a:t>
            </a:r>
          </a:p>
          <a:p>
            <a:pPr>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19814820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9F88B-5DF3-9BCC-78AA-3224E289C7D7}"/>
              </a:ext>
            </a:extLst>
          </p:cNvPr>
          <p:cNvSpPr>
            <a:spLocks noGrp="1"/>
          </p:cNvSpPr>
          <p:nvPr>
            <p:ph type="title"/>
          </p:nvPr>
        </p:nvSpPr>
        <p:spPr>
          <a:xfrm>
            <a:off x="0" y="124691"/>
            <a:ext cx="12192000" cy="1612669"/>
          </a:xfrm>
        </p:spPr>
        <p:txBody>
          <a:bodyPr/>
          <a:lstStyle/>
          <a:p>
            <a:r>
              <a:rPr lang="en-IN" dirty="0"/>
              <a:t>Forest Research</a:t>
            </a:r>
            <a:br>
              <a:rPr lang="en-IN" dirty="0"/>
            </a:br>
            <a:endParaRPr lang="en-IN" dirty="0"/>
          </a:p>
        </p:txBody>
      </p:sp>
      <p:sp>
        <p:nvSpPr>
          <p:cNvPr id="3" name="Content Placeholder 2">
            <a:extLst>
              <a:ext uri="{FF2B5EF4-FFF2-40B4-BE49-F238E27FC236}">
                <a16:creationId xmlns:a16="http://schemas.microsoft.com/office/drawing/2014/main" id="{E52BCCF2-799F-FEC4-D05E-9FA5C220EE55}"/>
              </a:ext>
            </a:extLst>
          </p:cNvPr>
          <p:cNvSpPr>
            <a:spLocks noGrp="1"/>
          </p:cNvSpPr>
          <p:nvPr>
            <p:ph idx="1"/>
          </p:nvPr>
        </p:nvSpPr>
        <p:spPr>
          <a:xfrm>
            <a:off x="0" y="1845733"/>
            <a:ext cx="12192000" cy="4471939"/>
          </a:xfrm>
        </p:spPr>
        <p:txBody>
          <a:bodyPr>
            <a:normAutofit lnSpcReduction="10000"/>
          </a:bodyPr>
          <a:lstStyle/>
          <a:p>
            <a:pPr algn="just">
              <a:lnSpc>
                <a:spcPct val="150000"/>
              </a:lnSpc>
              <a:buFont typeface="Wingdings" panose="05000000000000000000" pitchFamily="2" charset="2"/>
              <a:buChar char="Ø"/>
            </a:pPr>
            <a:r>
              <a:rPr lang="en-US" dirty="0"/>
              <a:t> </a:t>
            </a:r>
            <a:r>
              <a:rPr lang="en-US" sz="2800" dirty="0"/>
              <a:t>Indian Council of Forest Research and Education(ICFRE) was established in the year 1878 and located at Dehra-Dun has the prime responsibility for forest research.</a:t>
            </a:r>
          </a:p>
          <a:p>
            <a:pPr algn="just">
              <a:lnSpc>
                <a:spcPct val="150000"/>
              </a:lnSpc>
              <a:buFont typeface="Wingdings" panose="05000000000000000000" pitchFamily="2" charset="2"/>
              <a:buChar char="Ø"/>
            </a:pPr>
            <a:r>
              <a:rPr lang="en-US" sz="2800" dirty="0"/>
              <a:t>List of forest institutes and centres under the council are responsible for taking research in their respective eco-climatic zones:</a:t>
            </a:r>
          </a:p>
          <a:p>
            <a:pPr algn="just">
              <a:lnSpc>
                <a:spcPct val="150000"/>
              </a:lnSpc>
              <a:buFont typeface="Arial" panose="020B0604020202020204" pitchFamily="34" charset="0"/>
              <a:buChar char="•"/>
            </a:pPr>
            <a:r>
              <a:rPr lang="en-US" sz="2800" dirty="0"/>
              <a:t> Forest Research Institute, </a:t>
            </a:r>
            <a:r>
              <a:rPr lang="en-US" sz="2800" dirty="0" err="1"/>
              <a:t>Dehera</a:t>
            </a:r>
            <a:r>
              <a:rPr lang="en-US" sz="2800" dirty="0"/>
              <a:t> Dun</a:t>
            </a:r>
          </a:p>
          <a:p>
            <a:pPr algn="just">
              <a:lnSpc>
                <a:spcPct val="150000"/>
              </a:lnSpc>
              <a:buFont typeface="Arial" panose="020B0604020202020204" pitchFamily="34" charset="0"/>
              <a:buChar char="•"/>
            </a:pPr>
            <a:r>
              <a:rPr kumimoji="0" lang="en-US" altLang="en-US" sz="2800" b="0" i="0" u="sng" strike="noStrike" cap="none" normalizeH="0" baseline="0" dirty="0">
                <a:ln>
                  <a:noFill/>
                </a:ln>
                <a:solidFill>
                  <a:schemeClr val="tx1"/>
                </a:solidFill>
                <a:effectLst/>
                <a:latin typeface="Arial" panose="020B0604020202020204" pitchFamily="34" charset="0"/>
                <a:hlinkClick r:id="rId2" tooltip="Arid Forest Research Institute">
                  <a:extLst>
                    <a:ext uri="{A12FA001-AC4F-418D-AE19-62706E023703}">
                      <ahyp:hlinkClr xmlns:ahyp="http://schemas.microsoft.com/office/drawing/2018/hyperlinkcolor" val="tx"/>
                    </a:ext>
                  </a:extLst>
                </a:hlinkClick>
              </a:rPr>
              <a:t>Arid Forest Research Institute</a:t>
            </a:r>
            <a:r>
              <a:rPr kumimoji="0" lang="en-US" altLang="en-US" sz="2800" b="0" i="0"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Jodhpur </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endParaRPr lang="en-IN" sz="2800" dirty="0"/>
          </a:p>
        </p:txBody>
      </p:sp>
      <p:sp>
        <p:nvSpPr>
          <p:cNvPr id="4" name="Rectangle 1">
            <a:extLst>
              <a:ext uri="{FF2B5EF4-FFF2-40B4-BE49-F238E27FC236}">
                <a16:creationId xmlns:a16="http://schemas.microsoft.com/office/drawing/2014/main" id="{78F9C738-AE5F-57D4-5A9A-9D9C43E80DAE}"/>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310830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CF07-BB83-7971-DD19-B45A106F0DA9}"/>
              </a:ext>
            </a:extLst>
          </p:cNvPr>
          <p:cNvSpPr>
            <a:spLocks noGrp="1"/>
          </p:cNvSpPr>
          <p:nvPr>
            <p:ph type="title"/>
          </p:nvPr>
        </p:nvSpPr>
        <p:spPr>
          <a:xfrm>
            <a:off x="0" y="286603"/>
            <a:ext cx="12095018" cy="1450757"/>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5C0B8617-E6EC-9A74-A6FC-B8C43396140A}"/>
              </a:ext>
            </a:extLst>
          </p:cNvPr>
          <p:cNvSpPr>
            <a:spLocks noGrp="1"/>
          </p:cNvSpPr>
          <p:nvPr>
            <p:ph idx="1"/>
          </p:nvPr>
        </p:nvSpPr>
        <p:spPr>
          <a:xfrm>
            <a:off x="0" y="1845733"/>
            <a:ext cx="12192000" cy="4430375"/>
          </a:xfrm>
        </p:spPr>
        <p:txBody>
          <a:bodyPr>
            <a:normAutofit fontScale="92500" lnSpcReduction="10000"/>
          </a:bodyPr>
          <a:lstStyle/>
          <a:p>
            <a:pPr algn="just">
              <a:lnSpc>
                <a:spcPct val="150000"/>
              </a:lnSpc>
              <a:buFont typeface="Arial" panose="020B0604020202020204" pitchFamily="34" charset="0"/>
              <a:buChar char="•"/>
            </a:pPr>
            <a:r>
              <a:rPr lang="en-US" sz="2800" dirty="0">
                <a:solidFill>
                  <a:schemeClr val="tx1"/>
                </a:solidFill>
              </a:rPr>
              <a:t>Institute of Wood Science and Technology, Bengaluru</a:t>
            </a:r>
          </a:p>
          <a:p>
            <a:pPr algn="just">
              <a:lnSpc>
                <a:spcPct val="150000"/>
              </a:lnSpc>
              <a:buFont typeface="Arial" panose="020B0604020202020204" pitchFamily="34" charset="0"/>
              <a:buChar char="•"/>
            </a:pPr>
            <a:r>
              <a:rPr lang="en-US" sz="2800" dirty="0">
                <a:solidFill>
                  <a:schemeClr val="tx1"/>
                </a:solidFill>
                <a:hlinkClick r:id="rId2" tooltip="Rain Forest Research Institute">
                  <a:extLst>
                    <a:ext uri="{A12FA001-AC4F-418D-AE19-62706E023703}">
                      <ahyp:hlinkClr xmlns:ahyp="http://schemas.microsoft.com/office/drawing/2018/hyperlinkcolor" val="tx"/>
                    </a:ext>
                  </a:extLst>
                </a:hlinkClick>
              </a:rPr>
              <a:t>Rain Forest Research Institute</a:t>
            </a:r>
            <a:r>
              <a:rPr lang="en-US" sz="2800" dirty="0">
                <a:solidFill>
                  <a:schemeClr val="tx1"/>
                </a:solidFill>
              </a:rPr>
              <a:t>, Jorhat</a:t>
            </a:r>
          </a:p>
          <a:p>
            <a:pPr algn="just">
              <a:lnSpc>
                <a:spcPct val="150000"/>
              </a:lnSpc>
              <a:buFont typeface="Arial" panose="020B0604020202020204" pitchFamily="34" charset="0"/>
              <a:buChar char="•"/>
            </a:pPr>
            <a:r>
              <a:rPr lang="en-US" sz="2800" dirty="0">
                <a:solidFill>
                  <a:schemeClr val="tx1"/>
                </a:solidFill>
                <a:hlinkClick r:id="rId3" tooltip="Himalayan Forest Research Institute">
                  <a:extLst>
                    <a:ext uri="{A12FA001-AC4F-418D-AE19-62706E023703}">
                      <ahyp:hlinkClr xmlns:ahyp="http://schemas.microsoft.com/office/drawing/2018/hyperlinkcolor" val="tx"/>
                    </a:ext>
                  </a:extLst>
                </a:hlinkClick>
              </a:rPr>
              <a:t>Himalayan Forest Research Institute</a:t>
            </a:r>
            <a:r>
              <a:rPr lang="en-US" sz="2800" dirty="0">
                <a:solidFill>
                  <a:schemeClr val="tx1"/>
                </a:solidFill>
              </a:rPr>
              <a:t>, Shimla</a:t>
            </a:r>
          </a:p>
          <a:p>
            <a:pPr algn="just">
              <a:lnSpc>
                <a:spcPct val="150000"/>
              </a:lnSpc>
              <a:buFont typeface="Arial" panose="020B0604020202020204" pitchFamily="34" charset="0"/>
              <a:buChar char="•"/>
            </a:pPr>
            <a:r>
              <a:rPr lang="en-US" sz="2800" dirty="0">
                <a:solidFill>
                  <a:schemeClr val="tx1"/>
                </a:solidFill>
              </a:rPr>
              <a:t>Institute for Forest Productivity, Ranchi</a:t>
            </a:r>
          </a:p>
          <a:p>
            <a:pPr algn="just">
              <a:lnSpc>
                <a:spcPct val="150000"/>
              </a:lnSpc>
              <a:buFont typeface="Arial" panose="020B0604020202020204" pitchFamily="34" charset="0"/>
              <a:buChar char="•"/>
            </a:pPr>
            <a:r>
              <a:rPr lang="en-US" sz="2800" dirty="0">
                <a:solidFill>
                  <a:schemeClr val="tx1"/>
                </a:solidFill>
                <a:hlinkClick r:id="rId4" tooltip="Centre for Social Forestry and Eco-Rehabilitation">
                  <a:extLst>
                    <a:ext uri="{A12FA001-AC4F-418D-AE19-62706E023703}">
                      <ahyp:hlinkClr xmlns:ahyp="http://schemas.microsoft.com/office/drawing/2018/hyperlinkcolor" val="tx"/>
                    </a:ext>
                  </a:extLst>
                </a:hlinkClick>
              </a:rPr>
              <a:t>Centre for Social Forestry and Eco-Rehabilitation</a:t>
            </a:r>
            <a:r>
              <a:rPr lang="en-US" sz="2800" dirty="0">
                <a:solidFill>
                  <a:schemeClr val="tx1"/>
                </a:solidFill>
              </a:rPr>
              <a:t>, Allahabad</a:t>
            </a:r>
          </a:p>
          <a:p>
            <a:pPr algn="just">
              <a:lnSpc>
                <a:spcPct val="150000"/>
              </a:lnSpc>
              <a:buFont typeface="Arial" panose="020B0604020202020204" pitchFamily="34" charset="0"/>
              <a:buChar char="•"/>
            </a:pPr>
            <a:r>
              <a:rPr lang="en-US" sz="2800" dirty="0">
                <a:hlinkClick r:id="rId5" tooltip="Centre for Forestry Research and Human Resource Development"/>
              </a:rPr>
              <a:t>Centre for Forestry Research and Human Resource Development</a:t>
            </a:r>
            <a:r>
              <a:rPr lang="en-US" sz="2800" dirty="0"/>
              <a:t>, </a:t>
            </a:r>
            <a:r>
              <a:rPr lang="en-US" sz="2800" dirty="0" err="1"/>
              <a:t>Chhindwara</a:t>
            </a:r>
            <a:endParaRPr lang="en-US" sz="2800" dirty="0">
              <a:solidFill>
                <a:schemeClr val="tx1"/>
              </a:solidFill>
            </a:endParaRPr>
          </a:p>
          <a:p>
            <a:pPr algn="just">
              <a:buFont typeface="Arial" panose="020B0604020202020204" pitchFamily="34" charset="0"/>
              <a:buChar char="•"/>
            </a:pPr>
            <a:endParaRPr lang="en-US" sz="2800" dirty="0">
              <a:solidFill>
                <a:schemeClr val="tx1"/>
              </a:solidFill>
            </a:endParaRPr>
          </a:p>
          <a:p>
            <a:pPr algn="just">
              <a:buFont typeface="Arial" panose="020B0604020202020204" pitchFamily="34" charset="0"/>
              <a:buChar char="•"/>
            </a:pPr>
            <a:endParaRPr lang="en-IN" sz="2800" dirty="0">
              <a:solidFill>
                <a:schemeClr val="tx1"/>
              </a:solidFill>
            </a:endParaRPr>
          </a:p>
        </p:txBody>
      </p:sp>
    </p:spTree>
    <p:extLst>
      <p:ext uri="{BB962C8B-B14F-4D97-AF65-F5344CB8AC3E}">
        <p14:creationId xmlns:p14="http://schemas.microsoft.com/office/powerpoint/2010/main" val="37079079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DD73-C8DF-6F21-8D13-CCDCA6513470}"/>
              </a:ext>
            </a:extLst>
          </p:cNvPr>
          <p:cNvSpPr>
            <a:spLocks noGrp="1"/>
          </p:cNvSpPr>
          <p:nvPr>
            <p:ph type="title"/>
          </p:nvPr>
        </p:nvSpPr>
        <p:spPr>
          <a:xfrm>
            <a:off x="0" y="286603"/>
            <a:ext cx="12192000" cy="1450757"/>
          </a:xfrm>
        </p:spPr>
        <p:txBody>
          <a:bodyPr>
            <a:normAutofit fontScale="90000"/>
          </a:bodyPr>
          <a:lstStyle/>
          <a:p>
            <a:r>
              <a:rPr lang="en-IN" sz="4800" dirty="0"/>
              <a:t>National Natural Resource Management Scheme(NNRMS)</a:t>
            </a:r>
            <a:br>
              <a:rPr lang="en-IN" sz="4800" dirty="0"/>
            </a:br>
            <a:endParaRPr lang="en-IN" dirty="0"/>
          </a:p>
        </p:txBody>
      </p:sp>
      <p:sp>
        <p:nvSpPr>
          <p:cNvPr id="3" name="Content Placeholder 2">
            <a:extLst>
              <a:ext uri="{FF2B5EF4-FFF2-40B4-BE49-F238E27FC236}">
                <a16:creationId xmlns:a16="http://schemas.microsoft.com/office/drawing/2014/main" id="{805A9348-9765-40B2-A036-CD5732FD8359}"/>
              </a:ext>
            </a:extLst>
          </p:cNvPr>
          <p:cNvSpPr>
            <a:spLocks noGrp="1"/>
          </p:cNvSpPr>
          <p:nvPr>
            <p:ph idx="1"/>
          </p:nvPr>
        </p:nvSpPr>
        <p:spPr>
          <a:xfrm>
            <a:off x="0" y="1302327"/>
            <a:ext cx="12192000" cy="5056909"/>
          </a:xfrm>
        </p:spPr>
        <p:txBody>
          <a:bodyPr>
            <a:noAutofit/>
          </a:bodyPr>
          <a:lstStyle/>
          <a:p>
            <a:pPr algn="just">
              <a:lnSpc>
                <a:spcPct val="150000"/>
              </a:lnSpc>
              <a:buFont typeface="Wingdings" panose="05000000000000000000" pitchFamily="2" charset="2"/>
              <a:buChar char="Ø"/>
            </a:pPr>
            <a:r>
              <a:rPr lang="en-US" sz="2400" dirty="0">
                <a:effectLst/>
                <a:latin typeface="Times New Roman" panose="02020603050405020304" pitchFamily="18" charset="0"/>
              </a:rPr>
              <a:t>The Scheme “National Natural Resources Management System (NNRMS)” of the Ministry is a Central Sector Scheme.  The prime objective of NNRMS scheme is utilization of Remote Sensing Technology for Inventorization, Assessment and Monitoring of the country’s natural resources.  </a:t>
            </a:r>
          </a:p>
          <a:p>
            <a:pPr algn="just">
              <a:lnSpc>
                <a:spcPct val="150000"/>
              </a:lnSpc>
              <a:buFont typeface="Wingdings" panose="05000000000000000000" pitchFamily="2" charset="2"/>
              <a:buChar char="Ø"/>
            </a:pPr>
            <a:r>
              <a:rPr lang="en-US" sz="2400" dirty="0">
                <a:effectLst/>
                <a:latin typeface="Times New Roman" panose="02020603050405020304" pitchFamily="18" charset="0"/>
              </a:rPr>
              <a:t>Major achievements of the scheme inter alia includes</a:t>
            </a:r>
          </a:p>
          <a:p>
            <a:pPr algn="just">
              <a:lnSpc>
                <a:spcPct val="150000"/>
              </a:lnSpc>
              <a:buFont typeface="Arial" panose="020B0604020202020204" pitchFamily="34" charset="0"/>
              <a:buChar char="•"/>
            </a:pPr>
            <a:r>
              <a:rPr lang="en-US" sz="2400" dirty="0">
                <a:effectLst/>
                <a:latin typeface="Times New Roman" panose="02020603050405020304" pitchFamily="18" charset="0"/>
              </a:rPr>
              <a:t>Development of knowledge based decision tool to simulate mechanism of vegetation change due to climatic change in Western Himalayan Ecoregion</a:t>
            </a:r>
          </a:p>
          <a:p>
            <a:pPr algn="just">
              <a:lnSpc>
                <a:spcPct val="150000"/>
              </a:lnSpc>
              <a:buFont typeface="Arial" panose="020B0604020202020204" pitchFamily="34" charset="0"/>
              <a:buChar char="•"/>
            </a:pPr>
            <a:r>
              <a:rPr lang="en-US" sz="2400" dirty="0">
                <a:effectLst/>
                <a:latin typeface="Times New Roman" panose="02020603050405020304" pitchFamily="18" charset="0"/>
              </a:rPr>
              <a:t>Monitoring of Snow and Glaciers of Himalayan Region</a:t>
            </a:r>
          </a:p>
          <a:p>
            <a:pPr algn="just">
              <a:lnSpc>
                <a:spcPct val="150000"/>
              </a:lnSpc>
              <a:buFont typeface="Arial" panose="020B0604020202020204" pitchFamily="34" charset="0"/>
              <a:buChar char="•"/>
            </a:pPr>
            <a:r>
              <a:rPr lang="en-US" sz="2400" dirty="0">
                <a:effectLst/>
                <a:latin typeface="Times New Roman" panose="02020603050405020304" pitchFamily="18" charset="0"/>
              </a:rPr>
              <a:t>Desertification Status Mapping of India </a:t>
            </a:r>
            <a:endParaRPr lang="en-IN" sz="2400" dirty="0"/>
          </a:p>
        </p:txBody>
      </p:sp>
    </p:spTree>
    <p:extLst>
      <p:ext uri="{BB962C8B-B14F-4D97-AF65-F5344CB8AC3E}">
        <p14:creationId xmlns:p14="http://schemas.microsoft.com/office/powerpoint/2010/main" val="34386157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57F3-EC46-A358-008F-316ACBAD46C2}"/>
              </a:ext>
            </a:extLst>
          </p:cNvPr>
          <p:cNvSpPr>
            <a:spLocks noGrp="1"/>
          </p:cNvSpPr>
          <p:nvPr>
            <p:ph type="title"/>
          </p:nvPr>
        </p:nvSpPr>
        <p:spPr>
          <a:xfrm>
            <a:off x="0" y="286603"/>
            <a:ext cx="12192000" cy="1450757"/>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862E9FA3-5BB3-9D33-4EC6-8E7264F7A54B}"/>
              </a:ext>
            </a:extLst>
          </p:cNvPr>
          <p:cNvSpPr>
            <a:spLocks noGrp="1"/>
          </p:cNvSpPr>
          <p:nvPr>
            <p:ph idx="1"/>
          </p:nvPr>
        </p:nvSpPr>
        <p:spPr>
          <a:xfrm>
            <a:off x="0" y="1737360"/>
            <a:ext cx="12192000" cy="4566458"/>
          </a:xfrm>
        </p:spPr>
        <p:txBody>
          <a:bodyPr>
            <a:normAutofit/>
          </a:bodyPr>
          <a:lstStyle/>
          <a:p>
            <a:pPr algn="just">
              <a:lnSpc>
                <a:spcPct val="150000"/>
              </a:lnSpc>
              <a:buFont typeface="Wingdings" panose="05000000000000000000" pitchFamily="2" charset="2"/>
              <a:buChar char="Ø"/>
            </a:pPr>
            <a:r>
              <a:rPr lang="en-US" sz="2800" dirty="0">
                <a:effectLst/>
                <a:latin typeface="Times New Roman" panose="02020603050405020304" pitchFamily="18" charset="0"/>
              </a:rPr>
              <a:t>Soil and Water quality appraisal in the Salt Affected Land Forms of </a:t>
            </a:r>
            <a:r>
              <a:rPr lang="en-US" sz="2800" dirty="0" err="1">
                <a:effectLst/>
                <a:latin typeface="Times New Roman" panose="02020603050405020304" pitchFamily="18" charset="0"/>
              </a:rPr>
              <a:t>Nagapattinam</a:t>
            </a:r>
            <a:r>
              <a:rPr lang="en-US" sz="2800" dirty="0">
                <a:effectLst/>
                <a:latin typeface="Times New Roman" panose="02020603050405020304" pitchFamily="18" charset="0"/>
              </a:rPr>
              <a:t> District, Tamil Nadu using Remote Sensing (RS) and Geographic Information System (GIS) techniques.</a:t>
            </a:r>
          </a:p>
          <a:p>
            <a:pPr algn="just">
              <a:lnSpc>
                <a:spcPct val="150000"/>
              </a:lnSpc>
              <a:buFont typeface="Wingdings" panose="05000000000000000000" pitchFamily="2" charset="2"/>
              <a:buChar char="Ø"/>
            </a:pPr>
            <a:r>
              <a:rPr lang="en-US" sz="2800" dirty="0">
                <a:effectLst/>
                <a:latin typeface="Times New Roman" panose="02020603050405020304" pitchFamily="18" charset="0"/>
              </a:rPr>
              <a:t>Application of Remote Sensing for Integrated Land use, Water and Energy Management in Rural Areas: Exploring Energy Plantation Opportunities, Public Systems Group.</a:t>
            </a:r>
          </a:p>
        </p:txBody>
      </p:sp>
    </p:spTree>
    <p:extLst>
      <p:ext uri="{BB962C8B-B14F-4D97-AF65-F5344CB8AC3E}">
        <p14:creationId xmlns:p14="http://schemas.microsoft.com/office/powerpoint/2010/main" val="41152576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EE9A-85BD-0F0A-C5FD-35B901FE81B2}"/>
              </a:ext>
            </a:extLst>
          </p:cNvPr>
          <p:cNvSpPr>
            <a:spLocks noGrp="1"/>
          </p:cNvSpPr>
          <p:nvPr>
            <p:ph type="title"/>
          </p:nvPr>
        </p:nvSpPr>
        <p:spPr>
          <a:xfrm>
            <a:off x="0" y="96983"/>
            <a:ext cx="12192000" cy="1640378"/>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738ED1FE-7099-4C08-DB67-E7E5A660368E}"/>
              </a:ext>
            </a:extLst>
          </p:cNvPr>
          <p:cNvSpPr>
            <a:spLocks noGrp="1"/>
          </p:cNvSpPr>
          <p:nvPr>
            <p:ph idx="1"/>
          </p:nvPr>
        </p:nvSpPr>
        <p:spPr>
          <a:xfrm>
            <a:off x="0" y="1845733"/>
            <a:ext cx="12192000" cy="4527357"/>
          </a:xfrm>
        </p:spPr>
        <p:txBody>
          <a:bodyPr/>
          <a:lstStyle/>
          <a:p>
            <a:pPr algn="just">
              <a:lnSpc>
                <a:spcPct val="150000"/>
              </a:lnSpc>
              <a:buFont typeface="Wingdings" panose="05000000000000000000" pitchFamily="2" charset="2"/>
              <a:buChar char="Ø"/>
            </a:pPr>
            <a:r>
              <a:rPr lang="en-US" sz="2800" dirty="0">
                <a:effectLst/>
                <a:latin typeface="Times New Roman" panose="02020603050405020304" pitchFamily="18" charset="0"/>
              </a:rPr>
              <a:t>Land use dynamics and its impact on microelements, structure, composition and diversity of </a:t>
            </a:r>
            <a:r>
              <a:rPr lang="en-US" sz="2800" dirty="0" err="1">
                <a:effectLst/>
                <a:latin typeface="Times New Roman" panose="02020603050405020304" pitchFamily="18" charset="0"/>
              </a:rPr>
              <a:t>Achanakumar</a:t>
            </a:r>
            <a:r>
              <a:rPr lang="en-US" sz="2800" dirty="0">
                <a:effectLst/>
                <a:latin typeface="Times New Roman" panose="02020603050405020304" pitchFamily="18" charset="0"/>
              </a:rPr>
              <a:t> - </a:t>
            </a:r>
            <a:r>
              <a:rPr lang="en-US" sz="2800" dirty="0" err="1">
                <a:effectLst/>
                <a:latin typeface="Times New Roman" panose="02020603050405020304" pitchFamily="18" charset="0"/>
              </a:rPr>
              <a:t>Amarkantak</a:t>
            </a:r>
            <a:r>
              <a:rPr lang="en-US" sz="2800" dirty="0">
                <a:effectLst/>
                <a:latin typeface="Times New Roman" panose="02020603050405020304" pitchFamily="18" charset="0"/>
              </a:rPr>
              <a:t> Biosphere Reserve using satellite remote sensing and GIS techniques</a:t>
            </a:r>
          </a:p>
          <a:p>
            <a:pPr algn="just">
              <a:lnSpc>
                <a:spcPct val="150000"/>
              </a:lnSpc>
              <a:buFont typeface="Wingdings" panose="05000000000000000000" pitchFamily="2" charset="2"/>
              <a:buChar char="Ø"/>
            </a:pPr>
            <a:r>
              <a:rPr lang="en-US" sz="2800" dirty="0">
                <a:effectLst/>
                <a:latin typeface="Times New Roman" panose="02020603050405020304" pitchFamily="18" charset="0"/>
              </a:rPr>
              <a:t>Natural Resources Assessment of selected Eco-Tourism sites of Gujarat and its associated environments using remote sensing and GIS.</a:t>
            </a:r>
            <a:endParaRPr lang="en-IN" sz="28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77025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5CAC-6DAF-B431-7D94-EDF2BBCB965C}"/>
              </a:ext>
            </a:extLst>
          </p:cNvPr>
          <p:cNvSpPr>
            <a:spLocks noGrp="1"/>
          </p:cNvSpPr>
          <p:nvPr>
            <p:ph type="title"/>
          </p:nvPr>
        </p:nvSpPr>
        <p:spPr>
          <a:xfrm>
            <a:off x="0" y="1"/>
            <a:ext cx="12192000" cy="1737360"/>
          </a:xfrm>
        </p:spPr>
        <p:txBody>
          <a:bodyPr/>
          <a:lstStyle/>
          <a:p>
            <a:r>
              <a:rPr lang="en-IN" sz="4800" dirty="0"/>
              <a:t>Wild Life Research</a:t>
            </a:r>
            <a:br>
              <a:rPr lang="en-IN" sz="4800" dirty="0"/>
            </a:br>
            <a:endParaRPr lang="en-IN" dirty="0"/>
          </a:p>
        </p:txBody>
      </p:sp>
      <p:sp>
        <p:nvSpPr>
          <p:cNvPr id="3" name="Content Placeholder 2">
            <a:extLst>
              <a:ext uri="{FF2B5EF4-FFF2-40B4-BE49-F238E27FC236}">
                <a16:creationId xmlns:a16="http://schemas.microsoft.com/office/drawing/2014/main" id="{381E974E-1A05-34A7-126E-E98B6ADE7863}"/>
              </a:ext>
            </a:extLst>
          </p:cNvPr>
          <p:cNvSpPr>
            <a:spLocks noGrp="1"/>
          </p:cNvSpPr>
          <p:nvPr>
            <p:ph idx="1"/>
          </p:nvPr>
        </p:nvSpPr>
        <p:spPr>
          <a:xfrm>
            <a:off x="0" y="1845733"/>
            <a:ext cx="12192000" cy="4582775"/>
          </a:xfrm>
        </p:spPr>
        <p:txBody>
          <a:bodyPr>
            <a:normAutofit/>
          </a:bodyPr>
          <a:lstStyle/>
          <a:p>
            <a:pPr algn="just">
              <a:lnSpc>
                <a:spcPct val="150000"/>
              </a:lnSpc>
              <a:buFont typeface="Wingdings" panose="05000000000000000000" pitchFamily="2" charset="2"/>
              <a:buChar char="Ø"/>
            </a:pPr>
            <a:r>
              <a:rPr lang="en-IN" sz="2800" dirty="0"/>
              <a:t>Research Programmes in wildlife are carried out by the Wildlife Institute of India, Dehra Dun and the Salim Ali Centre for ornithology and Natural History, Coimbatore. Several projects on habitat evolution, elephant movement, status of endangered species, behavioural ecology and management of specific animals etc., are being carried out by both these institutes.</a:t>
            </a:r>
          </a:p>
        </p:txBody>
      </p:sp>
    </p:spTree>
    <p:extLst>
      <p:ext uri="{BB962C8B-B14F-4D97-AF65-F5344CB8AC3E}">
        <p14:creationId xmlns:p14="http://schemas.microsoft.com/office/powerpoint/2010/main" val="7026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47A94-07BC-EE28-44B4-FE330A945AE6}"/>
              </a:ext>
            </a:extLst>
          </p:cNvPr>
          <p:cNvSpPr>
            <a:spLocks noGrp="1"/>
          </p:cNvSpPr>
          <p:nvPr>
            <p:ph type="title"/>
          </p:nvPr>
        </p:nvSpPr>
        <p:spPr>
          <a:xfrm>
            <a:off x="0" y="286603"/>
            <a:ext cx="11155680" cy="1450757"/>
          </a:xfrm>
        </p:spPr>
        <p:txBody>
          <a:bodyPr/>
          <a:lstStyle/>
          <a:p>
            <a:r>
              <a:rPr lang="en-US" dirty="0"/>
              <a:t>Poverty</a:t>
            </a:r>
            <a:endParaRPr lang="en-IN" dirty="0"/>
          </a:p>
        </p:txBody>
      </p:sp>
      <p:sp>
        <p:nvSpPr>
          <p:cNvPr id="3" name="Content Placeholder 2">
            <a:extLst>
              <a:ext uri="{FF2B5EF4-FFF2-40B4-BE49-F238E27FC236}">
                <a16:creationId xmlns:a16="http://schemas.microsoft.com/office/drawing/2014/main" id="{39E1CA93-90F4-92A1-08ED-EE67E99DE498}"/>
              </a:ext>
            </a:extLst>
          </p:cNvPr>
          <p:cNvSpPr>
            <a:spLocks noGrp="1"/>
          </p:cNvSpPr>
          <p:nvPr>
            <p:ph idx="1"/>
          </p:nvPr>
        </p:nvSpPr>
        <p:spPr>
          <a:xfrm>
            <a:off x="104931" y="1845733"/>
            <a:ext cx="12087069" cy="4420155"/>
          </a:xfrm>
        </p:spPr>
        <p:txBody>
          <a:bodyPr>
            <a:normAutofit/>
          </a:bodyPr>
          <a:lstStyle/>
          <a:p>
            <a:pPr algn="just">
              <a:buFont typeface="Wingdings" panose="05000000000000000000" pitchFamily="2" charset="2"/>
              <a:buChar char="Ø"/>
            </a:pPr>
            <a:r>
              <a:rPr lang="en-US" sz="3200" dirty="0"/>
              <a:t>Proportion of population living below national poverty line</a:t>
            </a:r>
          </a:p>
          <a:p>
            <a:pPr algn="just">
              <a:buFont typeface="Wingdings" panose="05000000000000000000" pitchFamily="2" charset="2"/>
              <a:buChar char="Ø"/>
            </a:pPr>
            <a:r>
              <a:rPr lang="en-US" sz="3200" dirty="0"/>
              <a:t>Ratio of share in national income of highest to lowest quintile</a:t>
            </a:r>
          </a:p>
          <a:p>
            <a:pPr algn="just">
              <a:buFont typeface="Wingdings" panose="05000000000000000000" pitchFamily="2" charset="2"/>
              <a:buChar char="Ø"/>
            </a:pPr>
            <a:r>
              <a:rPr lang="en-US" sz="3200" dirty="0"/>
              <a:t>Proportion of population using improved sanitation facilities</a:t>
            </a:r>
          </a:p>
          <a:p>
            <a:pPr algn="just">
              <a:buFont typeface="Wingdings" panose="05000000000000000000" pitchFamily="2" charset="2"/>
              <a:buChar char="Ø"/>
            </a:pPr>
            <a:r>
              <a:rPr lang="en-US" sz="3200" dirty="0"/>
              <a:t>Proportion of population using an improved water source</a:t>
            </a:r>
          </a:p>
          <a:p>
            <a:pPr algn="just">
              <a:buFont typeface="Wingdings" panose="05000000000000000000" pitchFamily="2" charset="2"/>
              <a:buChar char="Ø"/>
            </a:pPr>
            <a:r>
              <a:rPr lang="en-US" sz="3200" dirty="0"/>
              <a:t>Share of households without electricity or other modern energy services</a:t>
            </a:r>
          </a:p>
          <a:p>
            <a:pPr algn="just">
              <a:buFont typeface="Wingdings" panose="05000000000000000000" pitchFamily="2" charset="2"/>
              <a:buChar char="Ø"/>
            </a:pPr>
            <a:r>
              <a:rPr lang="en-US" sz="3200" dirty="0"/>
              <a:t>Proportion of urban population living in slums</a:t>
            </a:r>
            <a:endParaRPr lang="en-IN" sz="3200" dirty="0"/>
          </a:p>
        </p:txBody>
      </p:sp>
    </p:spTree>
    <p:extLst>
      <p:ext uri="{BB962C8B-B14F-4D97-AF65-F5344CB8AC3E}">
        <p14:creationId xmlns:p14="http://schemas.microsoft.com/office/powerpoint/2010/main" val="6186630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8906-28EB-DC0C-F7A9-FD7F8E289EAB}"/>
              </a:ext>
            </a:extLst>
          </p:cNvPr>
          <p:cNvSpPr>
            <a:spLocks noGrp="1"/>
          </p:cNvSpPr>
          <p:nvPr>
            <p:ph type="title"/>
          </p:nvPr>
        </p:nvSpPr>
        <p:spPr>
          <a:xfrm>
            <a:off x="0" y="286603"/>
            <a:ext cx="12192000" cy="1450757"/>
          </a:xfrm>
        </p:spPr>
        <p:txBody>
          <a:bodyPr/>
          <a:lstStyle/>
          <a:p>
            <a:r>
              <a:rPr lang="en-IN" dirty="0"/>
              <a:t>Environmental Information System(ENVIS)</a:t>
            </a:r>
          </a:p>
        </p:txBody>
      </p:sp>
      <p:sp>
        <p:nvSpPr>
          <p:cNvPr id="3" name="Content Placeholder 2">
            <a:extLst>
              <a:ext uri="{FF2B5EF4-FFF2-40B4-BE49-F238E27FC236}">
                <a16:creationId xmlns:a16="http://schemas.microsoft.com/office/drawing/2014/main" id="{6573D4E7-9213-0FA3-8D47-BB20E8B6A2D5}"/>
              </a:ext>
            </a:extLst>
          </p:cNvPr>
          <p:cNvSpPr>
            <a:spLocks noGrp="1"/>
          </p:cNvSpPr>
          <p:nvPr>
            <p:ph idx="1"/>
          </p:nvPr>
        </p:nvSpPr>
        <p:spPr>
          <a:xfrm>
            <a:off x="0" y="1845734"/>
            <a:ext cx="12192000" cy="4513502"/>
          </a:xfrm>
        </p:spPr>
        <p:txBody>
          <a:bodyPr>
            <a:normAutofit/>
          </a:bodyPr>
          <a:lstStyle/>
          <a:p>
            <a:pPr algn="just">
              <a:lnSpc>
                <a:spcPct val="150000"/>
              </a:lnSpc>
              <a:buFont typeface="Wingdings" panose="05000000000000000000" pitchFamily="2" charset="2"/>
              <a:buChar char="Ø"/>
            </a:pPr>
            <a:r>
              <a:rPr lang="en-IN" sz="2800" dirty="0">
                <a:hlinkClick r:id="rId2"/>
              </a:rPr>
              <a:t>Environment Information System</a:t>
            </a:r>
            <a:r>
              <a:rPr lang="en-IN" sz="2800" dirty="0"/>
              <a:t> was established </a:t>
            </a:r>
            <a:r>
              <a:rPr lang="en-US" sz="2800" dirty="0"/>
              <a:t>by the Ministry of Forests and  Environment </a:t>
            </a:r>
            <a:r>
              <a:rPr lang="en-IN" sz="2800" dirty="0"/>
              <a:t>in the year 1982.</a:t>
            </a:r>
          </a:p>
          <a:p>
            <a:pPr algn="just">
              <a:lnSpc>
                <a:spcPct val="150000"/>
              </a:lnSpc>
              <a:buFont typeface="Wingdings" panose="05000000000000000000" pitchFamily="2" charset="2"/>
              <a:buChar char="Ø"/>
            </a:pPr>
            <a:r>
              <a:rPr lang="en-IN" sz="2800" dirty="0"/>
              <a:t> It decentralized information network for collection, storage and dissemination of environmental information.</a:t>
            </a:r>
          </a:p>
          <a:p>
            <a:pPr algn="just">
              <a:lnSpc>
                <a:spcPct val="150000"/>
              </a:lnSpc>
              <a:buFont typeface="Wingdings" panose="05000000000000000000" pitchFamily="2" charset="2"/>
              <a:buChar char="Ø"/>
            </a:pPr>
            <a:r>
              <a:rPr lang="en-US" sz="2800" dirty="0"/>
              <a:t>The ENVIS Centres serve as information collection, collation, storage, retrieval and dissemination points on specific subject areas, and for the State/ UT as a whole. </a:t>
            </a:r>
            <a:endParaRPr lang="en-IN" sz="2800" dirty="0"/>
          </a:p>
        </p:txBody>
      </p:sp>
    </p:spTree>
    <p:extLst>
      <p:ext uri="{BB962C8B-B14F-4D97-AF65-F5344CB8AC3E}">
        <p14:creationId xmlns:p14="http://schemas.microsoft.com/office/powerpoint/2010/main" val="16432971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6359-8E4F-EBE9-0140-31C669D71EA9}"/>
              </a:ext>
            </a:extLst>
          </p:cNvPr>
          <p:cNvSpPr>
            <a:spLocks noGrp="1"/>
          </p:cNvSpPr>
          <p:nvPr>
            <p:ph type="title"/>
          </p:nvPr>
        </p:nvSpPr>
        <p:spPr>
          <a:xfrm>
            <a:off x="0" y="286603"/>
            <a:ext cx="12192000" cy="683215"/>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87A59833-91B9-0399-FA0F-628CBE0941F7}"/>
              </a:ext>
            </a:extLst>
          </p:cNvPr>
          <p:cNvSpPr>
            <a:spLocks noGrp="1"/>
          </p:cNvSpPr>
          <p:nvPr>
            <p:ph idx="1"/>
          </p:nvPr>
        </p:nvSpPr>
        <p:spPr>
          <a:xfrm>
            <a:off x="-1" y="872836"/>
            <a:ext cx="12191999" cy="5472546"/>
          </a:xfrm>
        </p:spPr>
        <p:txBody>
          <a:bodyPr>
            <a:noAutofit/>
          </a:bodyPr>
          <a:lstStyle/>
          <a:p>
            <a:pPr algn="just">
              <a:lnSpc>
                <a:spcPct val="150000"/>
              </a:lnSpc>
              <a:buFont typeface="Wingdings" panose="05000000000000000000" pitchFamily="2" charset="2"/>
              <a:buChar char="Ø"/>
            </a:pPr>
            <a:r>
              <a:rPr lang="en-US" sz="2600" dirty="0"/>
              <a:t>The network, as on October, 2016 consists of 70 Centres housed in reputed institutions, of which 30 Centres dealing with "State of the Environment and Related Issues", are hosted by the Environment/ Forest Department of State Governments/ Union Territory (UT) Administrations. </a:t>
            </a:r>
          </a:p>
          <a:p>
            <a:pPr algn="just">
              <a:lnSpc>
                <a:spcPct val="150000"/>
              </a:lnSpc>
              <a:buFont typeface="Wingdings" panose="05000000000000000000" pitchFamily="2" charset="2"/>
              <a:buChar char="Ø"/>
            </a:pPr>
            <a:r>
              <a:rPr lang="en-US" sz="2600" dirty="0"/>
              <a:t>Remaining 40 Centres, hosted by environment-related governmental and non-governmental </a:t>
            </a:r>
            <a:r>
              <a:rPr lang="en-US" sz="2600" dirty="0" err="1"/>
              <a:t>organisations</a:t>
            </a:r>
            <a:r>
              <a:rPr lang="en-US" sz="2600" dirty="0"/>
              <a:t>/ institutes of professional excellence, have thematic mandates, for instance, Renewable Energy, Pollution Control, Hazardous Substance Management etc. There are 38 such environment related themes on which ENVIS Centres are currently working on. </a:t>
            </a:r>
            <a:r>
              <a:rPr lang="en-IN" sz="2600" dirty="0"/>
              <a:t> </a:t>
            </a:r>
          </a:p>
          <a:p>
            <a:pPr algn="just">
              <a:buFont typeface="Wingdings" panose="05000000000000000000" pitchFamily="2" charset="2"/>
              <a:buChar char="Ø"/>
            </a:pPr>
            <a:endParaRPr lang="en-IN" sz="2600" dirty="0"/>
          </a:p>
        </p:txBody>
      </p:sp>
    </p:spTree>
    <p:extLst>
      <p:ext uri="{BB962C8B-B14F-4D97-AF65-F5344CB8AC3E}">
        <p14:creationId xmlns:p14="http://schemas.microsoft.com/office/powerpoint/2010/main" val="27056111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2440-75AF-D0B1-C74F-265692B4F8C2}"/>
              </a:ext>
            </a:extLst>
          </p:cNvPr>
          <p:cNvSpPr>
            <a:spLocks noGrp="1"/>
          </p:cNvSpPr>
          <p:nvPr>
            <p:ph type="title"/>
          </p:nvPr>
        </p:nvSpPr>
        <p:spPr>
          <a:xfrm>
            <a:off x="0" y="286603"/>
            <a:ext cx="11155680" cy="1450757"/>
          </a:xfrm>
        </p:spPr>
        <p:txBody>
          <a:bodyPr/>
          <a:lstStyle/>
          <a:p>
            <a:pPr algn="just"/>
            <a:r>
              <a:rPr lang="en-IN" dirty="0"/>
              <a:t>Education Awareness and Information</a:t>
            </a:r>
          </a:p>
        </p:txBody>
      </p:sp>
      <p:sp>
        <p:nvSpPr>
          <p:cNvPr id="3" name="Content Placeholder 2">
            <a:extLst>
              <a:ext uri="{FF2B5EF4-FFF2-40B4-BE49-F238E27FC236}">
                <a16:creationId xmlns:a16="http://schemas.microsoft.com/office/drawing/2014/main" id="{3F4F9102-5954-DE11-3FD7-BA1A10534129}"/>
              </a:ext>
            </a:extLst>
          </p:cNvPr>
          <p:cNvSpPr>
            <a:spLocks noGrp="1"/>
          </p:cNvSpPr>
          <p:nvPr>
            <p:ph idx="1"/>
          </p:nvPr>
        </p:nvSpPr>
        <p:spPr>
          <a:xfrm>
            <a:off x="0" y="1845734"/>
            <a:ext cx="12192000" cy="4610484"/>
          </a:xfrm>
        </p:spPr>
        <p:txBody>
          <a:bodyPr>
            <a:normAutofit lnSpcReduction="10000"/>
          </a:bodyPr>
          <a:lstStyle/>
          <a:p>
            <a:pPr algn="just">
              <a:lnSpc>
                <a:spcPct val="150000"/>
              </a:lnSpc>
              <a:buFont typeface="Wingdings" panose="05000000000000000000" pitchFamily="2" charset="2"/>
              <a:buChar char="Ø"/>
            </a:pPr>
            <a:r>
              <a:rPr lang="en-IN" dirty="0"/>
              <a:t> </a:t>
            </a:r>
            <a:r>
              <a:rPr lang="en-IN" sz="2800" dirty="0"/>
              <a:t>The Ministry of Environment and forest has accorded priority to prevent environmental education, create environmental awareness among various age group and to disseminate information through environmental Information System Network.</a:t>
            </a:r>
          </a:p>
          <a:p>
            <a:pPr algn="just">
              <a:lnSpc>
                <a:spcPct val="150000"/>
              </a:lnSpc>
              <a:buFont typeface="Wingdings" panose="05000000000000000000" pitchFamily="2" charset="2"/>
              <a:buChar char="Ø"/>
            </a:pPr>
            <a:r>
              <a:rPr lang="en-IN" sz="2800" dirty="0"/>
              <a:t>A major initiative includes environment educating a separate and compulsory education curricula has been taken by the ministry of all levels of formal education in secondary and senior secondary and college level</a:t>
            </a:r>
            <a:r>
              <a:rPr lang="en-IN" dirty="0"/>
              <a:t>.</a:t>
            </a:r>
          </a:p>
        </p:txBody>
      </p:sp>
    </p:spTree>
    <p:extLst>
      <p:ext uri="{BB962C8B-B14F-4D97-AF65-F5344CB8AC3E}">
        <p14:creationId xmlns:p14="http://schemas.microsoft.com/office/powerpoint/2010/main" val="385147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79AC-4A88-0184-CF4D-92D398D88E2A}"/>
              </a:ext>
            </a:extLst>
          </p:cNvPr>
          <p:cNvSpPr>
            <a:spLocks noGrp="1"/>
          </p:cNvSpPr>
          <p:nvPr>
            <p:ph type="title"/>
          </p:nvPr>
        </p:nvSpPr>
        <p:spPr>
          <a:xfrm>
            <a:off x="0" y="286604"/>
            <a:ext cx="12192000" cy="904888"/>
          </a:xfrm>
        </p:spPr>
        <p:txBody>
          <a:bodyPr/>
          <a:lstStyle/>
          <a:p>
            <a:pPr algn="just"/>
            <a:r>
              <a:rPr lang="en-IN" dirty="0"/>
              <a:t>Govt. Incentives Fellowship and Awards</a:t>
            </a:r>
          </a:p>
        </p:txBody>
      </p:sp>
      <p:sp>
        <p:nvSpPr>
          <p:cNvPr id="3" name="Content Placeholder 2">
            <a:extLst>
              <a:ext uri="{FF2B5EF4-FFF2-40B4-BE49-F238E27FC236}">
                <a16:creationId xmlns:a16="http://schemas.microsoft.com/office/drawing/2014/main" id="{D77D446E-D5BC-44D9-A6F4-58DF4922A34B}"/>
              </a:ext>
            </a:extLst>
          </p:cNvPr>
          <p:cNvSpPr>
            <a:spLocks noGrp="1"/>
          </p:cNvSpPr>
          <p:nvPr>
            <p:ph idx="1"/>
          </p:nvPr>
        </p:nvSpPr>
        <p:spPr>
          <a:xfrm>
            <a:off x="0" y="1745673"/>
            <a:ext cx="12192000" cy="4627417"/>
          </a:xfrm>
        </p:spPr>
        <p:txBody>
          <a:bodyPr>
            <a:normAutofit/>
          </a:bodyPr>
          <a:lstStyle/>
          <a:p>
            <a:pPr>
              <a:lnSpc>
                <a:spcPct val="150000"/>
              </a:lnSpc>
              <a:buFont typeface="Wingdings" panose="05000000000000000000" pitchFamily="2" charset="2"/>
              <a:buChar char="Ø"/>
            </a:pPr>
            <a:r>
              <a:rPr lang="en-IN" sz="2800" b="1" dirty="0"/>
              <a:t>The Indira Gandhi Paryarvaran  Puraskar(IG PP) </a:t>
            </a:r>
            <a:r>
              <a:rPr lang="en-IN" sz="2800" dirty="0"/>
              <a:t>was constituted in the year 1987.</a:t>
            </a:r>
          </a:p>
          <a:p>
            <a:pPr algn="just">
              <a:lnSpc>
                <a:spcPct val="150000"/>
              </a:lnSpc>
              <a:buFont typeface="Wingdings" panose="05000000000000000000" pitchFamily="2" charset="2"/>
              <a:buChar char="Ø"/>
            </a:pPr>
            <a:r>
              <a:rPr lang="en-US" sz="2800" dirty="0"/>
              <a:t>The Puraskar carries Rs.5 lakhs (Five Lakhs) in cash, a scroll and a citation to the selected Individual and Organization. </a:t>
            </a:r>
          </a:p>
          <a:p>
            <a:pPr algn="just">
              <a:lnSpc>
                <a:spcPct val="150000"/>
              </a:lnSpc>
              <a:buFont typeface="Wingdings" panose="05000000000000000000" pitchFamily="2" charset="2"/>
              <a:buChar char="Ø"/>
            </a:pPr>
            <a:r>
              <a:rPr lang="en-US" sz="2800" b="1" dirty="0"/>
              <a:t>The </a:t>
            </a:r>
            <a:r>
              <a:rPr lang="en-US" sz="2800" b="1" dirty="0" err="1"/>
              <a:t>Pitambar</a:t>
            </a:r>
            <a:r>
              <a:rPr lang="en-US" sz="2800" b="1" dirty="0"/>
              <a:t> Pant National Environment Fellowship Award </a:t>
            </a:r>
            <a:r>
              <a:rPr lang="en-US" sz="2800" dirty="0"/>
              <a:t>instituted in 1978-79 for excellence in any branch of research related to environment science.</a:t>
            </a:r>
            <a:endParaRPr lang="en-IN" sz="2800" dirty="0"/>
          </a:p>
        </p:txBody>
      </p:sp>
    </p:spTree>
    <p:extLst>
      <p:ext uri="{BB962C8B-B14F-4D97-AF65-F5344CB8AC3E}">
        <p14:creationId xmlns:p14="http://schemas.microsoft.com/office/powerpoint/2010/main" val="19319002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1716-0755-7151-1189-4A4D368DFB0F}"/>
              </a:ext>
            </a:extLst>
          </p:cNvPr>
          <p:cNvSpPr>
            <a:spLocks noGrp="1"/>
          </p:cNvSpPr>
          <p:nvPr>
            <p:ph type="title"/>
          </p:nvPr>
        </p:nvSpPr>
        <p:spPr>
          <a:xfrm>
            <a:off x="0" y="263527"/>
            <a:ext cx="12192000" cy="1450757"/>
          </a:xfrm>
        </p:spPr>
        <p:txBody>
          <a:bodyPr/>
          <a:lstStyle/>
          <a:p>
            <a:r>
              <a:rPr lang="en-IN" dirty="0"/>
              <a:t>Cont..</a:t>
            </a:r>
          </a:p>
        </p:txBody>
      </p:sp>
      <p:sp>
        <p:nvSpPr>
          <p:cNvPr id="3" name="Content Placeholder 2">
            <a:extLst>
              <a:ext uri="{FF2B5EF4-FFF2-40B4-BE49-F238E27FC236}">
                <a16:creationId xmlns:a16="http://schemas.microsoft.com/office/drawing/2014/main" id="{E12336CC-90FB-7C8C-D470-8AB439F9AFE3}"/>
              </a:ext>
            </a:extLst>
          </p:cNvPr>
          <p:cNvSpPr>
            <a:spLocks noGrp="1"/>
          </p:cNvSpPr>
          <p:nvPr>
            <p:ph idx="1"/>
          </p:nvPr>
        </p:nvSpPr>
        <p:spPr>
          <a:xfrm>
            <a:off x="-1" y="1845733"/>
            <a:ext cx="12191999" cy="4638193"/>
          </a:xfrm>
        </p:spPr>
        <p:txBody>
          <a:bodyPr>
            <a:normAutofit/>
          </a:bodyPr>
          <a:lstStyle/>
          <a:p>
            <a:pPr algn="just">
              <a:lnSpc>
                <a:spcPct val="150000"/>
              </a:lnSpc>
              <a:buFont typeface="Wingdings" panose="05000000000000000000" pitchFamily="2" charset="2"/>
              <a:buChar char="Ø"/>
            </a:pPr>
            <a:r>
              <a:rPr lang="en-US" sz="2800" b="1" dirty="0"/>
              <a:t>The B.P. Pal National Environment Fellowship Award </a:t>
            </a:r>
            <a:r>
              <a:rPr lang="en-US" sz="2800" dirty="0"/>
              <a:t>for Biodiversity in recognition of significantly important research and development contributions and is also intended to encourage talented individuals to devote themselves whole time to R&amp;D pursuits in the field of Bio-diversity. </a:t>
            </a:r>
          </a:p>
          <a:p>
            <a:pPr algn="just">
              <a:lnSpc>
                <a:spcPct val="150000"/>
              </a:lnSpc>
              <a:buFont typeface="Wingdings" panose="05000000000000000000" pitchFamily="2" charset="2"/>
              <a:buChar char="Ø"/>
            </a:pPr>
            <a:r>
              <a:rPr lang="en-US" sz="2800" b="1" dirty="0"/>
              <a:t>The Rajiv Gandhi Wildlife Conservation Award and Salim Ali/</a:t>
            </a:r>
            <a:r>
              <a:rPr lang="en-US" sz="2800" b="1" dirty="0" err="1"/>
              <a:t>Kailsh</a:t>
            </a:r>
            <a:r>
              <a:rPr lang="en-US" sz="2800" b="1" dirty="0"/>
              <a:t> Sankhla </a:t>
            </a:r>
            <a:r>
              <a:rPr lang="en-US" sz="2800" dirty="0"/>
              <a:t>Fellowship. </a:t>
            </a:r>
            <a:endParaRPr lang="en-IN" sz="2800" dirty="0"/>
          </a:p>
        </p:txBody>
      </p:sp>
    </p:spTree>
    <p:extLst>
      <p:ext uri="{BB962C8B-B14F-4D97-AF65-F5344CB8AC3E}">
        <p14:creationId xmlns:p14="http://schemas.microsoft.com/office/powerpoint/2010/main" val="32458857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C90F-28A1-F655-D130-8BE3F7B73922}"/>
              </a:ext>
            </a:extLst>
          </p:cNvPr>
          <p:cNvSpPr>
            <a:spLocks noGrp="1"/>
          </p:cNvSpPr>
          <p:nvPr>
            <p:ph type="title"/>
          </p:nvPr>
        </p:nvSpPr>
        <p:spPr>
          <a:xfrm>
            <a:off x="-1" y="286603"/>
            <a:ext cx="12192001" cy="1084997"/>
          </a:xfrm>
        </p:spPr>
        <p:txBody>
          <a:bodyPr/>
          <a:lstStyle/>
          <a:p>
            <a:r>
              <a:rPr lang="en-IN" dirty="0"/>
              <a:t>Cont..</a:t>
            </a:r>
          </a:p>
        </p:txBody>
      </p:sp>
      <p:sp>
        <p:nvSpPr>
          <p:cNvPr id="3" name="Content Placeholder 2">
            <a:extLst>
              <a:ext uri="{FF2B5EF4-FFF2-40B4-BE49-F238E27FC236}">
                <a16:creationId xmlns:a16="http://schemas.microsoft.com/office/drawing/2014/main" id="{8A765BD2-5CB6-268A-4E8F-B8868DA3C6E4}"/>
              </a:ext>
            </a:extLst>
          </p:cNvPr>
          <p:cNvSpPr>
            <a:spLocks noGrp="1"/>
          </p:cNvSpPr>
          <p:nvPr>
            <p:ph idx="1"/>
          </p:nvPr>
        </p:nvSpPr>
        <p:spPr>
          <a:xfrm>
            <a:off x="0" y="1233055"/>
            <a:ext cx="12192000" cy="5112327"/>
          </a:xfrm>
        </p:spPr>
        <p:txBody>
          <a:bodyPr>
            <a:noAutofit/>
          </a:bodyPr>
          <a:lstStyle/>
          <a:p>
            <a:pPr>
              <a:lnSpc>
                <a:spcPct val="150000"/>
              </a:lnSpc>
              <a:buFont typeface="Wingdings" panose="05000000000000000000" pitchFamily="2" charset="2"/>
              <a:buChar char="Ø"/>
            </a:pPr>
            <a:r>
              <a:rPr lang="en-US" sz="2800" b="1" dirty="0"/>
              <a:t>The Amrita Devi  Bishnoi  Wild Life Protection Award </a:t>
            </a:r>
            <a:r>
              <a:rPr lang="en-US" sz="2800" dirty="0"/>
              <a:t>to be given to the village communities for showing valor and courage for the protection of wildlife.</a:t>
            </a:r>
          </a:p>
          <a:p>
            <a:pPr algn="just">
              <a:lnSpc>
                <a:spcPct val="150000"/>
              </a:lnSpc>
              <a:buFont typeface="Wingdings" panose="05000000000000000000" pitchFamily="2" charset="2"/>
              <a:buChar char="Ø"/>
            </a:pPr>
            <a:r>
              <a:rPr lang="en-US" sz="2800" b="1" dirty="0"/>
              <a:t>The Janaki Ammal National Award for Taxonomy </a:t>
            </a:r>
            <a:r>
              <a:rPr lang="en-US" sz="2800" dirty="0"/>
              <a:t>is to be given to encourage work of excellence in taxonomy and also to encourage young students and scholars to work in this science, the Ministry has instituted a National Award in Taxonomy in 1999. </a:t>
            </a:r>
          </a:p>
          <a:p>
            <a:pPr algn="just">
              <a:lnSpc>
                <a:spcPct val="150000"/>
              </a:lnSpc>
              <a:buFont typeface="Wingdings" panose="05000000000000000000" pitchFamily="2" charset="2"/>
              <a:buChar char="Ø"/>
            </a:pPr>
            <a:r>
              <a:rPr lang="en-US" sz="2800" dirty="0"/>
              <a:t>This award carries a cash prize of Rs.1,00,000/- and a citation.  </a:t>
            </a:r>
          </a:p>
        </p:txBody>
      </p:sp>
    </p:spTree>
    <p:extLst>
      <p:ext uri="{BB962C8B-B14F-4D97-AF65-F5344CB8AC3E}">
        <p14:creationId xmlns:p14="http://schemas.microsoft.com/office/powerpoint/2010/main" val="1663257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F5063-FC87-FAD4-7075-E5FDD7DCDB28}"/>
              </a:ext>
            </a:extLst>
          </p:cNvPr>
          <p:cNvSpPr>
            <a:spLocks noGrp="1"/>
          </p:cNvSpPr>
          <p:nvPr>
            <p:ph type="title"/>
          </p:nvPr>
        </p:nvSpPr>
        <p:spPr>
          <a:xfrm>
            <a:off x="0" y="0"/>
            <a:ext cx="12192000" cy="1537856"/>
          </a:xfrm>
        </p:spPr>
        <p:txBody>
          <a:bodyPr/>
          <a:lstStyle/>
          <a:p>
            <a:r>
              <a:rPr lang="en-IN" dirty="0"/>
              <a:t>Cont..</a:t>
            </a:r>
          </a:p>
        </p:txBody>
      </p:sp>
      <p:sp>
        <p:nvSpPr>
          <p:cNvPr id="3" name="Content Placeholder 2">
            <a:extLst>
              <a:ext uri="{FF2B5EF4-FFF2-40B4-BE49-F238E27FC236}">
                <a16:creationId xmlns:a16="http://schemas.microsoft.com/office/drawing/2014/main" id="{8A3E0CA1-AE98-CE64-02F5-AFE4799521CA}"/>
              </a:ext>
            </a:extLst>
          </p:cNvPr>
          <p:cNvSpPr>
            <a:spLocks noGrp="1"/>
          </p:cNvSpPr>
          <p:nvPr>
            <p:ph idx="1"/>
          </p:nvPr>
        </p:nvSpPr>
        <p:spPr>
          <a:xfrm>
            <a:off x="-1" y="1690255"/>
            <a:ext cx="12191999" cy="4668981"/>
          </a:xfrm>
        </p:spPr>
        <p:txBody>
          <a:bodyPr>
            <a:normAutofit fontScale="92500" lnSpcReduction="10000"/>
          </a:bodyPr>
          <a:lstStyle/>
          <a:p>
            <a:pPr algn="just">
              <a:lnSpc>
                <a:spcPct val="150000"/>
              </a:lnSpc>
              <a:buFont typeface="Wingdings" panose="05000000000000000000" pitchFamily="2" charset="2"/>
              <a:buChar char="Ø"/>
            </a:pPr>
            <a:r>
              <a:rPr lang="en-IN" sz="2800" b="1" dirty="0" err="1"/>
              <a:t>Paryavaran</a:t>
            </a:r>
            <a:r>
              <a:rPr lang="en-IN" sz="2800" b="1" dirty="0"/>
              <a:t>  Aur  </a:t>
            </a:r>
            <a:r>
              <a:rPr lang="en-IN" sz="2800" b="1" dirty="0" err="1"/>
              <a:t>VanMantralaya</a:t>
            </a:r>
            <a:r>
              <a:rPr lang="en-IN" sz="2800" b="1" dirty="0"/>
              <a:t> </a:t>
            </a:r>
            <a:r>
              <a:rPr lang="en-IN" sz="2800" b="1" dirty="0" err="1"/>
              <a:t>Vishisht</a:t>
            </a:r>
            <a:r>
              <a:rPr lang="en-IN" sz="2800" b="1" dirty="0"/>
              <a:t>  </a:t>
            </a:r>
            <a:r>
              <a:rPr lang="en-IN" sz="2800" b="1" dirty="0" err="1"/>
              <a:t>Vaigyanik</a:t>
            </a:r>
            <a:r>
              <a:rPr lang="en-IN" sz="2800" b="1" dirty="0"/>
              <a:t> Puraskar</a:t>
            </a:r>
            <a:r>
              <a:rPr lang="en-US" sz="2800" b="1" dirty="0"/>
              <a:t> </a:t>
            </a:r>
            <a:r>
              <a:rPr lang="en-US" sz="2800" dirty="0"/>
              <a:t>was instituted in 1991-92 as an incentive to Group 'A' Scientists of the Ministry and its associated formations. The award consists of a cash prize of Rs.20,000/- and is awarded to two scientists every .</a:t>
            </a:r>
            <a:endParaRPr lang="en-IN" sz="2800" dirty="0"/>
          </a:p>
          <a:p>
            <a:pPr algn="just">
              <a:lnSpc>
                <a:spcPct val="150000"/>
              </a:lnSpc>
              <a:buFont typeface="Wingdings" panose="05000000000000000000" pitchFamily="2" charset="2"/>
              <a:buChar char="Ø"/>
            </a:pPr>
            <a:r>
              <a:rPr lang="en-US" sz="2800" b="1" dirty="0"/>
              <a:t>Indira Priyadarshini </a:t>
            </a:r>
            <a:r>
              <a:rPr lang="en-US" sz="2800" b="1" dirty="0" err="1"/>
              <a:t>Vriksha</a:t>
            </a:r>
            <a:r>
              <a:rPr lang="en-US" sz="2800" b="1" dirty="0"/>
              <a:t> Mitra (IPVM) Awards </a:t>
            </a:r>
            <a:r>
              <a:rPr lang="en-US" sz="2800" dirty="0"/>
              <a:t>are given to individuals and institutions who have done pioneering and exemplary works in the field of afforestation and wasteland development. Award of Rupees one lakh (Rs. 1,00,000/-) each, in cash, along with medallion and citation, will be given to individuals / institutions in ten categories .</a:t>
            </a:r>
            <a:endParaRPr lang="en-IN" sz="2800" dirty="0"/>
          </a:p>
        </p:txBody>
      </p:sp>
    </p:spTree>
    <p:extLst>
      <p:ext uri="{BB962C8B-B14F-4D97-AF65-F5344CB8AC3E}">
        <p14:creationId xmlns:p14="http://schemas.microsoft.com/office/powerpoint/2010/main" val="4077812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75BB-BCF5-58A4-7F30-213C13D7EB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599656-9D6B-4E6E-099C-A973FF4AD6A8}"/>
              </a:ext>
            </a:extLst>
          </p:cNvPr>
          <p:cNvSpPr>
            <a:spLocks noGrp="1"/>
          </p:cNvSpPr>
          <p:nvPr>
            <p:ph idx="1"/>
          </p:nvPr>
        </p:nvSpPr>
        <p:spPr>
          <a:xfrm>
            <a:off x="0" y="1845734"/>
            <a:ext cx="12192000" cy="4555066"/>
          </a:xfrm>
        </p:spPr>
        <p:txBody>
          <a:bodyPr>
            <a:normAutofit/>
          </a:bodyPr>
          <a:lstStyle/>
          <a:p>
            <a:pPr algn="ctr"/>
            <a:endParaRPr lang="en-IN" sz="6000" dirty="0"/>
          </a:p>
          <a:p>
            <a:pPr marL="0" indent="0" algn="ctr">
              <a:buNone/>
            </a:pPr>
            <a:endParaRPr lang="en-IN" sz="6000" dirty="0"/>
          </a:p>
          <a:p>
            <a:pPr marL="0" indent="0" algn="ctr">
              <a:buNone/>
            </a:pPr>
            <a:r>
              <a:rPr lang="en-IN" sz="6000" i="1" dirty="0"/>
              <a:t>Thank you</a:t>
            </a:r>
          </a:p>
        </p:txBody>
      </p:sp>
    </p:spTree>
    <p:extLst>
      <p:ext uri="{BB962C8B-B14F-4D97-AF65-F5344CB8AC3E}">
        <p14:creationId xmlns:p14="http://schemas.microsoft.com/office/powerpoint/2010/main" val="379689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43F5-503E-B2F8-5118-92CF7AD6EE2D}"/>
              </a:ext>
            </a:extLst>
          </p:cNvPr>
          <p:cNvSpPr>
            <a:spLocks noGrp="1"/>
          </p:cNvSpPr>
          <p:nvPr>
            <p:ph type="title"/>
          </p:nvPr>
        </p:nvSpPr>
        <p:spPr>
          <a:xfrm>
            <a:off x="104931" y="286603"/>
            <a:ext cx="11050749" cy="1450757"/>
          </a:xfrm>
        </p:spPr>
        <p:txBody>
          <a:bodyPr/>
          <a:lstStyle/>
          <a:p>
            <a:r>
              <a:rPr lang="en-US" sz="4800" dirty="0"/>
              <a:t>Governance</a:t>
            </a:r>
            <a:br>
              <a:rPr lang="en-US" sz="4800" dirty="0"/>
            </a:br>
            <a:endParaRPr lang="en-IN" dirty="0"/>
          </a:p>
        </p:txBody>
      </p:sp>
      <p:sp>
        <p:nvSpPr>
          <p:cNvPr id="3" name="Content Placeholder 2">
            <a:extLst>
              <a:ext uri="{FF2B5EF4-FFF2-40B4-BE49-F238E27FC236}">
                <a16:creationId xmlns:a16="http://schemas.microsoft.com/office/drawing/2014/main" id="{DDD665FA-089E-8896-7355-6BA8F208B512}"/>
              </a:ext>
            </a:extLst>
          </p:cNvPr>
          <p:cNvSpPr>
            <a:spLocks noGrp="1"/>
          </p:cNvSpPr>
          <p:nvPr>
            <p:ph idx="1"/>
          </p:nvPr>
        </p:nvSpPr>
        <p:spPr>
          <a:xfrm>
            <a:off x="0" y="1845734"/>
            <a:ext cx="12192000" cy="4540076"/>
          </a:xfrm>
        </p:spPr>
        <p:txBody>
          <a:bodyPr>
            <a:noAutofit/>
          </a:bodyPr>
          <a:lstStyle/>
          <a:p>
            <a:pPr algn="just">
              <a:buFont typeface="Wingdings" panose="05000000000000000000" pitchFamily="2" charset="2"/>
              <a:buChar char="Ø"/>
            </a:pPr>
            <a:r>
              <a:rPr lang="en-US" sz="3200" dirty="0"/>
              <a:t>Percentage of population having paid bribes</a:t>
            </a:r>
          </a:p>
          <a:p>
            <a:pPr marL="0" indent="0" algn="just">
              <a:buNone/>
            </a:pPr>
            <a:endParaRPr lang="en-US" sz="3200" dirty="0"/>
          </a:p>
          <a:p>
            <a:pPr algn="just">
              <a:buFont typeface="Wingdings" panose="05000000000000000000" pitchFamily="2" charset="2"/>
              <a:buChar char="Ø"/>
            </a:pPr>
            <a:r>
              <a:rPr lang="en-US" sz="3200" dirty="0"/>
              <a:t>Number of intentional homicides per 100,000 population</a:t>
            </a:r>
          </a:p>
          <a:p>
            <a:pPr algn="just"/>
            <a:endParaRPr lang="en-US" sz="3200" dirty="0"/>
          </a:p>
        </p:txBody>
      </p:sp>
    </p:spTree>
    <p:extLst>
      <p:ext uri="{BB962C8B-B14F-4D97-AF65-F5344CB8AC3E}">
        <p14:creationId xmlns:p14="http://schemas.microsoft.com/office/powerpoint/2010/main" val="774158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7F41-9C54-085A-0341-DEF50A08C172}"/>
              </a:ext>
            </a:extLst>
          </p:cNvPr>
          <p:cNvSpPr>
            <a:spLocks noGrp="1"/>
          </p:cNvSpPr>
          <p:nvPr>
            <p:ph type="title"/>
          </p:nvPr>
        </p:nvSpPr>
        <p:spPr/>
        <p:txBody>
          <a:bodyPr/>
          <a:lstStyle/>
          <a:p>
            <a:r>
              <a:rPr lang="en-US" dirty="0"/>
              <a:t>Health</a:t>
            </a:r>
            <a:endParaRPr lang="en-IN" dirty="0"/>
          </a:p>
        </p:txBody>
      </p:sp>
      <p:sp>
        <p:nvSpPr>
          <p:cNvPr id="3" name="Content Placeholder 2">
            <a:extLst>
              <a:ext uri="{FF2B5EF4-FFF2-40B4-BE49-F238E27FC236}">
                <a16:creationId xmlns:a16="http://schemas.microsoft.com/office/drawing/2014/main" id="{3FECA738-5E85-A788-DC3E-FFD3914A06B6}"/>
              </a:ext>
            </a:extLst>
          </p:cNvPr>
          <p:cNvSpPr>
            <a:spLocks noGrp="1"/>
          </p:cNvSpPr>
          <p:nvPr>
            <p:ph idx="1"/>
          </p:nvPr>
        </p:nvSpPr>
        <p:spPr>
          <a:xfrm>
            <a:off x="0" y="1845734"/>
            <a:ext cx="12192000" cy="4525086"/>
          </a:xfrm>
        </p:spPr>
        <p:txBody>
          <a:bodyPr/>
          <a:lstStyle/>
          <a:p>
            <a:pPr algn="just">
              <a:buFont typeface="Wingdings" panose="05000000000000000000" pitchFamily="2" charset="2"/>
              <a:buChar char="Ø"/>
            </a:pPr>
            <a:r>
              <a:rPr lang="en-US" sz="3600" dirty="0"/>
              <a:t>Under-five mortality rate</a:t>
            </a:r>
          </a:p>
          <a:p>
            <a:pPr marL="0" indent="0" algn="just">
              <a:buNone/>
            </a:pPr>
            <a:endParaRPr lang="en-US" sz="3600" dirty="0"/>
          </a:p>
          <a:p>
            <a:pPr algn="just">
              <a:buFont typeface="Wingdings" panose="05000000000000000000" pitchFamily="2" charset="2"/>
              <a:buChar char="Ø"/>
            </a:pPr>
            <a:r>
              <a:rPr lang="en-US" sz="3600" dirty="0"/>
              <a:t>Life expectancy at birth</a:t>
            </a:r>
          </a:p>
          <a:p>
            <a:pPr marL="0" indent="0" algn="just">
              <a:buNone/>
            </a:pPr>
            <a:endParaRPr lang="en-US" sz="3600" dirty="0"/>
          </a:p>
          <a:p>
            <a:pPr algn="just">
              <a:buFont typeface="Wingdings" panose="05000000000000000000" pitchFamily="2" charset="2"/>
              <a:buChar char="Ø"/>
            </a:pPr>
            <a:r>
              <a:rPr lang="en-US" sz="3600" dirty="0"/>
              <a:t>Percent of population with access to primary health care</a:t>
            </a:r>
          </a:p>
          <a:p>
            <a:pPr algn="just"/>
            <a:r>
              <a:rPr lang="en-US" sz="3600" dirty="0"/>
              <a:t>facilities</a:t>
            </a:r>
          </a:p>
          <a:p>
            <a:endParaRPr lang="en-IN" dirty="0"/>
          </a:p>
        </p:txBody>
      </p:sp>
    </p:spTree>
    <p:extLst>
      <p:ext uri="{BB962C8B-B14F-4D97-AF65-F5344CB8AC3E}">
        <p14:creationId xmlns:p14="http://schemas.microsoft.com/office/powerpoint/2010/main" val="1575073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BAB9-B535-BF50-710F-C6A01E7FE7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27E589-ED82-6282-971A-D44F893F5A20}"/>
              </a:ext>
            </a:extLst>
          </p:cNvPr>
          <p:cNvSpPr>
            <a:spLocks noGrp="1"/>
          </p:cNvSpPr>
          <p:nvPr>
            <p:ph idx="1"/>
          </p:nvPr>
        </p:nvSpPr>
        <p:spPr>
          <a:xfrm>
            <a:off x="0" y="1845733"/>
            <a:ext cx="12192000" cy="4465125"/>
          </a:xfrm>
        </p:spPr>
        <p:txBody>
          <a:bodyPr>
            <a:normAutofit/>
          </a:bodyPr>
          <a:lstStyle/>
          <a:p>
            <a:pPr algn="just">
              <a:buFont typeface="Wingdings" panose="05000000000000000000" pitchFamily="2" charset="2"/>
              <a:buChar char="Ø"/>
            </a:pPr>
            <a:r>
              <a:rPr lang="en-US" sz="3200" dirty="0"/>
              <a:t>Immunization against infectious childhood diseases</a:t>
            </a:r>
          </a:p>
          <a:p>
            <a:pPr marL="0" indent="0" algn="just">
              <a:buNone/>
            </a:pPr>
            <a:endParaRPr lang="en-US" sz="3200" dirty="0"/>
          </a:p>
          <a:p>
            <a:pPr algn="just">
              <a:buFont typeface="Wingdings" panose="05000000000000000000" pitchFamily="2" charset="2"/>
              <a:buChar char="Ø"/>
            </a:pPr>
            <a:r>
              <a:rPr lang="en-US" sz="3200" dirty="0"/>
              <a:t>Nutritional status of children</a:t>
            </a:r>
          </a:p>
          <a:p>
            <a:pPr marL="0" indent="0" algn="just">
              <a:buNone/>
            </a:pPr>
            <a:endParaRPr lang="en-US" sz="3200" dirty="0"/>
          </a:p>
          <a:p>
            <a:pPr algn="just">
              <a:buFont typeface="Wingdings" panose="05000000000000000000" pitchFamily="2" charset="2"/>
              <a:buChar char="Ø"/>
            </a:pPr>
            <a:r>
              <a:rPr lang="en-US" sz="3200" dirty="0"/>
              <a:t> Morbidity of major diseases such as HIV/AIDS, malaria, major diseases such as tuberculosis </a:t>
            </a:r>
            <a:endParaRPr lang="en-IN" sz="3200" dirty="0"/>
          </a:p>
          <a:p>
            <a:pPr algn="just"/>
            <a:endParaRPr lang="en-IN" sz="3200" dirty="0"/>
          </a:p>
        </p:txBody>
      </p:sp>
    </p:spTree>
    <p:extLst>
      <p:ext uri="{BB962C8B-B14F-4D97-AF65-F5344CB8AC3E}">
        <p14:creationId xmlns:p14="http://schemas.microsoft.com/office/powerpoint/2010/main" val="6709062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637</TotalTime>
  <Words>3669</Words>
  <Application>Microsoft Office PowerPoint</Application>
  <PresentationFormat>Widescreen</PresentationFormat>
  <Paragraphs>271</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Calibri Light</vt:lpstr>
      <vt:lpstr>Times New Roman</vt:lpstr>
      <vt:lpstr>Wingdings</vt:lpstr>
      <vt:lpstr>Retrospect</vt:lpstr>
      <vt:lpstr>Sustainable Development</vt:lpstr>
      <vt:lpstr>Sustainable Development</vt:lpstr>
      <vt:lpstr>Indicators of Sustainable Development</vt:lpstr>
      <vt:lpstr>Cont..</vt:lpstr>
      <vt:lpstr>Cont..</vt:lpstr>
      <vt:lpstr>Poverty</vt:lpstr>
      <vt:lpstr>Governance </vt:lpstr>
      <vt:lpstr>Health</vt:lpstr>
      <vt:lpstr>PowerPoint Presentation</vt:lpstr>
      <vt:lpstr>Education </vt:lpstr>
      <vt:lpstr>Demographics</vt:lpstr>
      <vt:lpstr>Natural Hazards</vt:lpstr>
      <vt:lpstr>Atmosphere </vt:lpstr>
      <vt:lpstr>Land</vt:lpstr>
      <vt:lpstr>Oceans, seas and coasts</vt:lpstr>
      <vt:lpstr>Freshwater</vt:lpstr>
      <vt:lpstr>Biodiversity</vt:lpstr>
      <vt:lpstr>Economic Development</vt:lpstr>
      <vt:lpstr>Global Economic Partnership</vt:lpstr>
      <vt:lpstr>Consumption and Production Patterns</vt:lpstr>
      <vt:lpstr>Sustainable Development Goals(SDGs)</vt:lpstr>
      <vt:lpstr>SDGs..</vt:lpstr>
      <vt:lpstr>Cont..</vt:lpstr>
      <vt:lpstr>PowerPoint Presentation</vt:lpstr>
      <vt:lpstr>Assignment of Rights</vt:lpstr>
      <vt:lpstr>PowerPoint Presentation</vt:lpstr>
      <vt:lpstr>Coase and the Assignment of Rights</vt:lpstr>
      <vt:lpstr>PowerPoint Presentation</vt:lpstr>
      <vt:lpstr>PowerPoint Presentation</vt:lpstr>
      <vt:lpstr>Pigou’s View on Allocation of 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Prevention and Control of Pollution</vt:lpstr>
      <vt:lpstr>Cont..</vt:lpstr>
      <vt:lpstr>Central Pollution Control Board(CPCB) </vt:lpstr>
      <vt:lpstr>Cont..</vt:lpstr>
      <vt:lpstr>Cont..</vt:lpstr>
      <vt:lpstr>Management of Hazardous Substance </vt:lpstr>
      <vt:lpstr>National River Conservation Directorate </vt:lpstr>
      <vt:lpstr>Cont..</vt:lpstr>
      <vt:lpstr>National Afforestation and Eco-Development Board(NAEB) </vt:lpstr>
      <vt:lpstr>Functions of NAEB</vt:lpstr>
      <vt:lpstr>Cont..</vt:lpstr>
      <vt:lpstr>Cont..</vt:lpstr>
      <vt:lpstr>Cont..</vt:lpstr>
      <vt:lpstr>G.B. Pant National Institute of Himalayan Environment </vt:lpstr>
      <vt:lpstr>Objectives</vt:lpstr>
      <vt:lpstr>Forest Research </vt:lpstr>
      <vt:lpstr>Cont..</vt:lpstr>
      <vt:lpstr>National Natural Resource Management Scheme(NNRMS) </vt:lpstr>
      <vt:lpstr>Cont..</vt:lpstr>
      <vt:lpstr>Cont..</vt:lpstr>
      <vt:lpstr>Wild Life Research </vt:lpstr>
      <vt:lpstr>Environmental Information System(ENVIS)</vt:lpstr>
      <vt:lpstr>Cont..</vt:lpstr>
      <vt:lpstr>Education Awareness and Information</vt:lpstr>
      <vt:lpstr>Govt. Incentives Fellowship and Awards</vt:lpstr>
      <vt:lpstr>Cont..</vt:lpstr>
      <vt:lpstr>Cont..</vt:lpstr>
      <vt:lpstr>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Mamita Dash</dc:creator>
  <cp:lastModifiedBy>Mamita Dash</cp:lastModifiedBy>
  <cp:revision>69</cp:revision>
  <dcterms:created xsi:type="dcterms:W3CDTF">2023-11-15T06:02:05Z</dcterms:created>
  <dcterms:modified xsi:type="dcterms:W3CDTF">2023-11-29T07:11:02Z</dcterms:modified>
</cp:coreProperties>
</file>