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535" y="0"/>
            <a:ext cx="10515600" cy="76821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33CC"/>
                </a:solidFill>
              </a:rPr>
              <a:t>Output Characteristic</a:t>
            </a:r>
            <a:endParaRPr lang="en-IN" dirty="0">
              <a:solidFill>
                <a:srgbClr val="00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907" y="6556377"/>
            <a:ext cx="2743200" cy="365125"/>
          </a:xfrm>
        </p:spPr>
        <p:txBody>
          <a:bodyPr/>
          <a:lstStyle/>
          <a:p>
            <a:fld id="{23C9E5C6-8356-4219-BF3C-4472C0FDCA51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842862" y="768216"/>
            <a:ext cx="1134913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KbwbklKphjvmAdvOTab62ddd1"/>
              </a:rPr>
              <a:t>The output characteristic illustrates the manner in which collector current </a:t>
            </a:r>
            <a:r>
              <a:rPr lang="en-US" dirty="0">
                <a:latin typeface="NxbvcwXqqxkjAdvOTc0286d31.I"/>
              </a:rPr>
              <a:t>I</a:t>
            </a:r>
            <a:r>
              <a:rPr lang="en-US" sz="800" dirty="0">
                <a:latin typeface="NxbvcwXqqxkjAdvOTc0286d31.I"/>
              </a:rPr>
              <a:t>C </a:t>
            </a:r>
            <a:r>
              <a:rPr lang="en-US" dirty="0">
                <a:latin typeface="KbwbklKphjvmAdvOTab62ddd1"/>
              </a:rPr>
              <a:t>changes with collector emitter</a:t>
            </a:r>
          </a:p>
          <a:p>
            <a:pPr algn="just"/>
            <a:r>
              <a:rPr lang="en-US" dirty="0">
                <a:latin typeface="KbwbklKphjvmAdvOTab62ddd1"/>
              </a:rPr>
              <a:t>voltage </a:t>
            </a:r>
            <a:r>
              <a:rPr lang="en-US" dirty="0">
                <a:latin typeface="NxbvcwXqqxkjAdvOTc0286d31.I"/>
              </a:rPr>
              <a:t>V</a:t>
            </a:r>
            <a:r>
              <a:rPr lang="en-US" sz="800" dirty="0">
                <a:latin typeface="NxbvcwXqqxkjAdvOTc0286d31.I"/>
              </a:rPr>
              <a:t>CE </a:t>
            </a:r>
            <a:r>
              <a:rPr lang="en-US" dirty="0">
                <a:latin typeface="KbwbklKphjvmAdvOTab62ddd1"/>
              </a:rPr>
              <a:t>for constant input parameters such as base current and base-emitter </a:t>
            </a:r>
            <a:r>
              <a:rPr lang="en-IN" dirty="0">
                <a:latin typeface="KbwbklKphjvmAdvOTab62ddd1"/>
              </a:rPr>
              <a:t>voltage</a:t>
            </a:r>
            <a:endParaRPr lang="en-US" i="1" dirty="0" smtClean="0"/>
          </a:p>
          <a:p>
            <a:pPr algn="just"/>
            <a:endParaRPr lang="en-US" i="1" dirty="0"/>
          </a:p>
          <a:p>
            <a:pPr algn="just"/>
            <a:r>
              <a:rPr lang="en-US" sz="2000" dirty="0" smtClean="0"/>
              <a:t>Initially, the V</a:t>
            </a:r>
            <a:r>
              <a:rPr lang="en-US" sz="2000" baseline="-25000" dirty="0" smtClean="0"/>
              <a:t>BB</a:t>
            </a:r>
            <a:r>
              <a:rPr lang="en-US" sz="2000" dirty="0" smtClean="0"/>
              <a:t> </a:t>
            </a:r>
            <a:r>
              <a:rPr lang="en-US" sz="2000" dirty="0"/>
              <a:t>is set to produce a </a:t>
            </a:r>
            <a:r>
              <a:rPr lang="en-US" sz="2000" dirty="0" smtClean="0"/>
              <a:t>specific </a:t>
            </a:r>
            <a:r>
              <a:rPr lang="en-US" sz="2000" dirty="0"/>
              <a:t>value of </a:t>
            </a:r>
            <a:r>
              <a:rPr lang="en-US" sz="2000" dirty="0" smtClean="0"/>
              <a:t>I</a:t>
            </a:r>
            <a:r>
              <a:rPr lang="en-US" sz="2000" baseline="-25000" dirty="0" smtClean="0"/>
              <a:t>B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CC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set as zero</a:t>
            </a:r>
            <a:r>
              <a:rPr lang="en-US" sz="2000" dirty="0"/>
              <a:t>, then </a:t>
            </a:r>
            <a:r>
              <a:rPr lang="en-US" sz="2000" dirty="0" smtClean="0"/>
              <a:t>I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 </a:t>
            </a:r>
            <a:r>
              <a:rPr lang="en-US" sz="2000" dirty="0"/>
              <a:t>= 0 and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CE</a:t>
            </a:r>
            <a:r>
              <a:rPr lang="en-US" sz="2000" dirty="0" smtClean="0"/>
              <a:t> </a:t>
            </a:r>
            <a:r>
              <a:rPr lang="en-US" sz="2000" dirty="0"/>
              <a:t>= 0</a:t>
            </a:r>
            <a:r>
              <a:rPr lang="en-US" sz="2000" dirty="0" smtClean="0"/>
              <a:t>.</a:t>
            </a:r>
          </a:p>
          <a:p>
            <a:pPr algn="just"/>
            <a:endParaRPr lang="en-US" dirty="0">
              <a:latin typeface="KbwbklKphjvmAdvOTab62ddd1"/>
            </a:endParaRPr>
          </a:p>
          <a:p>
            <a:pPr algn="just"/>
            <a:r>
              <a:rPr lang="en-US" dirty="0" smtClean="0">
                <a:latin typeface="KbwbklKphjvmAdvOTab62ddd1"/>
              </a:rPr>
              <a:t>The </a:t>
            </a:r>
            <a:r>
              <a:rPr lang="en-US" dirty="0" err="1" smtClean="0">
                <a:latin typeface="KbwbklKphjvmAdvOTab62ddd1"/>
              </a:rPr>
              <a:t>Vcc</a:t>
            </a:r>
            <a:r>
              <a:rPr lang="en-US" dirty="0" smtClean="0">
                <a:latin typeface="KbwbklKphjvmAdvOTab62ddd1"/>
              </a:rPr>
              <a:t> gradually increases from zero to a different voltage level</a:t>
            </a:r>
          </a:p>
          <a:p>
            <a:pPr algn="just"/>
            <a:endParaRPr lang="en-US" dirty="0">
              <a:latin typeface="KbwbklKphjvmAdvOTab62ddd1"/>
            </a:endParaRPr>
          </a:p>
          <a:p>
            <a:pPr algn="just"/>
            <a:r>
              <a:rPr lang="en-IN" dirty="0" smtClean="0">
                <a:latin typeface="KbwbklKphjvmAdvOTab62ddd1"/>
              </a:rPr>
              <a:t>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35" t="3175"/>
          <a:stretch/>
        </p:blipFill>
        <p:spPr>
          <a:xfrm>
            <a:off x="275769" y="3562350"/>
            <a:ext cx="2974268" cy="22735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6379335" y="5047377"/>
                <a:ext cx="1082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335" y="5047377"/>
                <a:ext cx="108202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7018986" y="4687910"/>
            <a:ext cx="669701" cy="359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Rectangle 15"/>
              <p:cNvSpPr/>
              <p:nvPr/>
            </p:nvSpPr>
            <p:spPr>
              <a:xfrm>
                <a:off x="9591507" y="6209272"/>
                <a:ext cx="211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𝐶𝐸𝑂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𝐶𝐵𝑂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507" y="6209272"/>
                <a:ext cx="211795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037" y="2805763"/>
            <a:ext cx="4438650" cy="3343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0987" y="3107318"/>
            <a:ext cx="4291013" cy="30187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48121" y="6258637"/>
            <a:ext cx="233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cutoff 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677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CE i/p &amp; o/p Char.</a:t>
            </a:r>
          </a:p>
        </p:txBody>
      </p:sp>
      <p:pic>
        <p:nvPicPr>
          <p:cNvPr id="8194" name="Content Placeholder 3" descr="Capture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6851" y="773113"/>
            <a:ext cx="7298267" cy="2978150"/>
          </a:xfrm>
        </p:spPr>
      </p:pic>
      <p:pic>
        <p:nvPicPr>
          <p:cNvPr id="8195" name="Content Placeholder 4" descr="Capture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96851" y="3916363"/>
            <a:ext cx="7609416" cy="2686050"/>
          </a:xfrm>
        </p:spPr>
      </p:pic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7497233" y="696914"/>
            <a:ext cx="445558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IN" altLang="en-US" dirty="0"/>
              <a:t>The plot between V</a:t>
            </a:r>
            <a:r>
              <a:rPr lang="en-IN" altLang="en-US" baseline="-25000" dirty="0"/>
              <a:t>CE</a:t>
            </a:r>
            <a:r>
              <a:rPr lang="en-IN" altLang="en-US" dirty="0"/>
              <a:t> and I</a:t>
            </a:r>
            <a:r>
              <a:rPr lang="en-IN" altLang="en-US" baseline="-25000" dirty="0"/>
              <a:t>C</a:t>
            </a:r>
            <a:r>
              <a:rPr lang="en-IN" altLang="en-US" dirty="0"/>
              <a:t> for different value of I</a:t>
            </a:r>
            <a:r>
              <a:rPr lang="en-IN" altLang="en-US" baseline="-25000" dirty="0"/>
              <a:t>B</a:t>
            </a:r>
            <a:r>
              <a:rPr lang="en-IN" altLang="en-US" dirty="0"/>
              <a:t> is called o/p char. of CE configuration.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altLang="en-US" dirty="0"/>
              <a:t>The o/p char. is divided into three regions.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altLang="en-US" dirty="0">
                <a:solidFill>
                  <a:srgbClr val="FF0000"/>
                </a:solidFill>
              </a:rPr>
              <a:t>Active </a:t>
            </a:r>
            <a:r>
              <a:rPr lang="en-IN" altLang="en-US" dirty="0" err="1">
                <a:solidFill>
                  <a:srgbClr val="FF0000"/>
                </a:solidFill>
              </a:rPr>
              <a:t>region</a:t>
            </a:r>
            <a:r>
              <a:rPr lang="en-IN" altLang="en-US" dirty="0" err="1"/>
              <a:t>:where</a:t>
            </a:r>
            <a:r>
              <a:rPr lang="en-IN" altLang="en-US" dirty="0"/>
              <a:t> EB junction is FB and CB junction is RB.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altLang="en-US" dirty="0"/>
              <a:t>The curve in this region is not horizontal as in CB char. for fixed I</a:t>
            </a:r>
            <a:r>
              <a:rPr lang="en-IN" altLang="en-US" baseline="-25000" dirty="0"/>
              <a:t>B</a:t>
            </a:r>
            <a:r>
              <a:rPr lang="en-IN" altLang="en-US" dirty="0" smtClean="0"/>
              <a:t>. Here </a:t>
            </a:r>
            <a:r>
              <a:rPr lang="en-IN" altLang="en-US" dirty="0"/>
              <a:t>I</a:t>
            </a:r>
            <a:r>
              <a:rPr lang="en-IN" altLang="en-US" baseline="-25000" dirty="0"/>
              <a:t>C</a:t>
            </a:r>
            <a:r>
              <a:rPr lang="en-IN" altLang="en-US" dirty="0"/>
              <a:t> increases with V</a:t>
            </a:r>
            <a:r>
              <a:rPr lang="en-IN" altLang="en-US" baseline="-25000" dirty="0"/>
              <a:t>CE</a:t>
            </a:r>
            <a:r>
              <a:rPr lang="en-IN" altLang="en-US" dirty="0"/>
              <a:t> increase due to base width modulation.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altLang="en-US" dirty="0" err="1">
                <a:solidFill>
                  <a:srgbClr val="FF0000"/>
                </a:solidFill>
              </a:rPr>
              <a:t>Cutoff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 err="1">
                <a:solidFill>
                  <a:srgbClr val="FF0000"/>
                </a:solidFill>
              </a:rPr>
              <a:t>Region</a:t>
            </a:r>
            <a:r>
              <a:rPr lang="en-IN" altLang="en-US" dirty="0" err="1"/>
              <a:t>:In</a:t>
            </a:r>
            <a:r>
              <a:rPr lang="en-IN" altLang="en-US" dirty="0"/>
              <a:t> this region both junctions are reverse biased.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altLang="en-US" dirty="0">
                <a:solidFill>
                  <a:srgbClr val="FF0000"/>
                </a:solidFill>
              </a:rPr>
              <a:t>Saturation </a:t>
            </a:r>
            <a:r>
              <a:rPr lang="en-IN" altLang="en-US" dirty="0" err="1">
                <a:solidFill>
                  <a:srgbClr val="FF0000"/>
                </a:solidFill>
              </a:rPr>
              <a:t>Region</a:t>
            </a:r>
            <a:r>
              <a:rPr lang="en-IN" altLang="en-US" dirty="0" err="1"/>
              <a:t>:In</a:t>
            </a:r>
            <a:r>
              <a:rPr lang="en-IN" altLang="en-US" dirty="0"/>
              <a:t> this region both the junctions are forward biased.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85738"/>
            <a:ext cx="10515600" cy="804769"/>
          </a:xfrm>
        </p:spPr>
        <p:txBody>
          <a:bodyPr/>
          <a:lstStyle/>
          <a:p>
            <a:r>
              <a:rPr lang="en-IN" b="1" i="1" dirty="0"/>
              <a:t>Saturation </a:t>
            </a:r>
            <a:r>
              <a:rPr lang="en-IN" b="1" i="1" dirty="0" smtClean="0"/>
              <a:t>Region</a:t>
            </a:r>
            <a:r>
              <a:rPr lang="en-IN" i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When</a:t>
            </a:r>
            <a:r>
              <a:rPr lang="en-US" i="1" dirty="0" smtClean="0"/>
              <a:t> V</a:t>
            </a:r>
            <a:r>
              <a:rPr lang="en-US" baseline="-25000" dirty="0" smtClean="0"/>
              <a:t>CE</a:t>
            </a:r>
            <a:r>
              <a:rPr lang="en-US" dirty="0" smtClean="0"/>
              <a:t> voltage is zero and B-E junction is on forward bias, collector  current is zero, all current flow through base emitter junction. </a:t>
            </a:r>
          </a:p>
          <a:p>
            <a:pPr algn="just"/>
            <a:r>
              <a:rPr lang="en-US" dirty="0" smtClean="0"/>
              <a:t>Further increase in </a:t>
            </a:r>
            <a:r>
              <a:rPr lang="en-US" i="1" dirty="0" smtClean="0"/>
              <a:t>V</a:t>
            </a:r>
            <a:r>
              <a:rPr lang="en-US" baseline="-25000" dirty="0" smtClean="0"/>
              <a:t>CE</a:t>
            </a:r>
            <a:r>
              <a:rPr lang="en-US" dirty="0" smtClean="0"/>
              <a:t> , I</a:t>
            </a:r>
            <a:r>
              <a:rPr lang="en-US" baseline="-25000" dirty="0" smtClean="0"/>
              <a:t>C</a:t>
            </a:r>
            <a:r>
              <a:rPr lang="en-US" dirty="0" smtClean="0"/>
              <a:t> will increases, it continues to increase till V</a:t>
            </a:r>
            <a:r>
              <a:rPr lang="en-US" baseline="-25000" dirty="0" smtClean="0"/>
              <a:t>CE</a:t>
            </a:r>
            <a:r>
              <a:rPr lang="en-US" dirty="0" smtClean="0"/>
              <a:t> exceeds V</a:t>
            </a:r>
            <a:r>
              <a:rPr lang="en-US" baseline="-25000" dirty="0" smtClean="0"/>
              <a:t>BE</a:t>
            </a:r>
          </a:p>
          <a:p>
            <a:pPr algn="just"/>
            <a:r>
              <a:rPr lang="en-US" dirty="0" smtClean="0"/>
              <a:t>At a particular </a:t>
            </a:r>
            <a:r>
              <a:rPr lang="en-US" dirty="0"/>
              <a:t>level of </a:t>
            </a:r>
            <a:r>
              <a:rPr lang="en-US" dirty="0" smtClean="0"/>
              <a:t>V</a:t>
            </a:r>
            <a:r>
              <a:rPr lang="en-US" baseline="-25000" dirty="0" smtClean="0"/>
              <a:t>CE, </a:t>
            </a:r>
            <a:r>
              <a:rPr lang="en-US" dirty="0" smtClean="0"/>
              <a:t>I</a:t>
            </a:r>
            <a:r>
              <a:rPr lang="en-US" baseline="-25000" dirty="0" smtClean="0"/>
              <a:t>C  </a:t>
            </a:r>
            <a:r>
              <a:rPr lang="en-US" dirty="0" smtClean="0"/>
              <a:t>will not change with increase in V</a:t>
            </a:r>
            <a:r>
              <a:rPr lang="en-US" baseline="-25000" dirty="0" smtClean="0"/>
              <a:t>CE. </a:t>
            </a:r>
            <a:r>
              <a:rPr lang="en-US" dirty="0" err="1" smtClean="0"/>
              <a:t>Upto</a:t>
            </a:r>
            <a:r>
              <a:rPr lang="en-US" dirty="0" smtClean="0"/>
              <a:t> that  region is called as saturated region</a:t>
            </a:r>
            <a:endParaRPr lang="en-US" baseline="-25000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a transistor is saturated, the collector current, </a:t>
            </a:r>
            <a:r>
              <a:rPr lang="en-US" i="1" dirty="0" smtClean="0"/>
              <a:t>I</a:t>
            </a:r>
            <a:r>
              <a:rPr lang="en-US" baseline="-25000" dirty="0" smtClean="0"/>
              <a:t>C</a:t>
            </a:r>
            <a:r>
              <a:rPr lang="en-US" dirty="0" smtClean="0"/>
              <a:t> </a:t>
            </a:r>
            <a:r>
              <a:rPr lang="en-US" dirty="0"/>
              <a:t>, is not controlled </a:t>
            </a:r>
            <a:r>
              <a:rPr lang="en-US" dirty="0" smtClean="0"/>
              <a:t>solely by </a:t>
            </a:r>
            <a:r>
              <a:rPr lang="en-US" dirty="0"/>
              <a:t>the base current, </a:t>
            </a:r>
            <a:r>
              <a:rPr lang="en-US" i="1" dirty="0" smtClean="0"/>
              <a:t>I</a:t>
            </a:r>
            <a:r>
              <a:rPr lang="en-US" baseline="-25000" dirty="0" smtClean="0"/>
              <a:t>B</a:t>
            </a:r>
            <a:r>
              <a:rPr lang="en-US" dirty="0" smtClean="0"/>
              <a:t> 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5C6-8356-4219-BF3C-4472C0FDCA51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313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779"/>
            <a:ext cx="10515600" cy="836893"/>
          </a:xfrm>
        </p:spPr>
        <p:txBody>
          <a:bodyPr/>
          <a:lstStyle/>
          <a:p>
            <a:r>
              <a:rPr lang="en-IN" b="1" i="1" dirty="0" smtClean="0"/>
              <a:t>Active region: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672"/>
            <a:ext cx="10984606" cy="474721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3800" dirty="0"/>
              <a:t>The active region of a transistor is where the collector curves are nearly horizontal.</a:t>
            </a:r>
          </a:p>
          <a:p>
            <a:pPr algn="just"/>
            <a:r>
              <a:rPr lang="en-US" sz="3800" dirty="0"/>
              <a:t>When a transistor operates in the active region, the collector current, </a:t>
            </a:r>
            <a:r>
              <a:rPr lang="en-US" sz="3800" i="1" dirty="0" smtClean="0"/>
              <a:t>I</a:t>
            </a:r>
            <a:r>
              <a:rPr lang="en-US" sz="3800" baseline="-25000" dirty="0" smtClean="0"/>
              <a:t>C</a:t>
            </a:r>
            <a:r>
              <a:rPr lang="en-US" sz="3800" dirty="0" smtClean="0"/>
              <a:t> </a:t>
            </a:r>
            <a:r>
              <a:rPr lang="en-US" sz="3800" dirty="0"/>
              <a:t>, is </a:t>
            </a:r>
            <a:r>
              <a:rPr lang="en-US" sz="3800" dirty="0" smtClean="0"/>
              <a:t>greater than </a:t>
            </a:r>
            <a:r>
              <a:rPr lang="en-US" sz="3800" dirty="0"/>
              <a:t>the base current, </a:t>
            </a:r>
            <a:r>
              <a:rPr lang="en-US" sz="3800" i="1" dirty="0" smtClean="0"/>
              <a:t>I</a:t>
            </a:r>
            <a:r>
              <a:rPr lang="en-US" sz="3800" baseline="-25000" dirty="0" smtClean="0"/>
              <a:t>B</a:t>
            </a:r>
            <a:r>
              <a:rPr lang="en-US" sz="3800" dirty="0" smtClean="0"/>
              <a:t> </a:t>
            </a:r>
            <a:r>
              <a:rPr lang="en-US" sz="3800" dirty="0"/>
              <a:t>, by a factor of </a:t>
            </a:r>
            <a:r>
              <a:rPr lang="en-US" sz="3800" dirty="0" smtClean="0"/>
              <a:t>beta.</a:t>
            </a:r>
          </a:p>
          <a:p>
            <a:pPr marL="0" indent="0" algn="just">
              <a:buNone/>
            </a:pPr>
            <a:endParaRPr lang="en-US" sz="3800" dirty="0" smtClean="0"/>
          </a:p>
          <a:p>
            <a:pPr algn="just"/>
            <a:r>
              <a:rPr lang="en-US" sz="3800" dirty="0" smtClean="0"/>
              <a:t>In </a:t>
            </a:r>
            <a:r>
              <a:rPr lang="en-US" sz="3800" dirty="0"/>
              <a:t>the active region, </a:t>
            </a:r>
            <a:r>
              <a:rPr lang="en-US" sz="3800" dirty="0" smtClean="0"/>
              <a:t>the c</a:t>
            </a:r>
            <a:r>
              <a:rPr lang="en-IN" sz="3800" dirty="0" smtClean="0"/>
              <a:t>collector current slightly increases with increases of V</a:t>
            </a:r>
            <a:r>
              <a:rPr lang="en-IN" sz="3800" baseline="-25000" dirty="0" smtClean="0"/>
              <a:t>CE. </a:t>
            </a:r>
            <a:r>
              <a:rPr lang="en-IN" sz="3800" dirty="0" smtClean="0"/>
              <a:t>It is due to early effect or base width modulation.</a:t>
            </a:r>
          </a:p>
          <a:p>
            <a:pPr algn="just"/>
            <a:r>
              <a:rPr lang="en-IN" sz="3800" dirty="0" smtClean="0"/>
              <a:t>For a particular transistor Beta is considered as constant. Output current is function of input current. So the transistor is called a current controlled device</a:t>
            </a:r>
          </a:p>
          <a:p>
            <a:pPr algn="just"/>
            <a:endParaRPr lang="en-IN" dirty="0" smtClean="0"/>
          </a:p>
          <a:p>
            <a:pPr algn="just"/>
            <a:endParaRPr lang="en-IN" b="1" dirty="0" smtClean="0"/>
          </a:p>
          <a:p>
            <a:pPr marL="0" indent="0" algn="just">
              <a:buNone/>
            </a:pPr>
            <a:r>
              <a:rPr lang="en-IN" sz="3800" b="1" i="1" dirty="0" err="1" smtClean="0"/>
              <a:t>Cutoff</a:t>
            </a:r>
            <a:r>
              <a:rPr lang="en-IN" sz="3800" b="1" i="1" dirty="0" smtClean="0"/>
              <a:t> region:</a:t>
            </a:r>
          </a:p>
          <a:p>
            <a:pPr marL="0" indent="0" algn="just">
              <a:buNone/>
            </a:pPr>
            <a:endParaRPr lang="en-IN" sz="3800" i="1" dirty="0" smtClean="0"/>
          </a:p>
          <a:p>
            <a:pPr algn="just"/>
            <a:r>
              <a:rPr lang="en-US" sz="3400" dirty="0" smtClean="0"/>
              <a:t>The cutoff region occurs when the E-B( i.e. input current </a:t>
            </a:r>
            <a:r>
              <a:rPr lang="en-US" sz="3400" dirty="0" err="1" smtClean="0"/>
              <a:t>I</a:t>
            </a:r>
            <a:r>
              <a:rPr lang="en-US" sz="3400" baseline="-25000" dirty="0" err="1" smtClean="0"/>
              <a:t>b</a:t>
            </a:r>
            <a:r>
              <a:rPr lang="en-US" sz="3400" dirty="0" smtClean="0"/>
              <a:t>=0) and B-C junctions are in reverse bias.</a:t>
            </a:r>
          </a:p>
          <a:p>
            <a:pPr algn="just"/>
            <a:r>
              <a:rPr lang="en-US" sz="3400" dirty="0" smtClean="0"/>
              <a:t>In the cutoff region, </a:t>
            </a:r>
            <a:r>
              <a:rPr lang="en-US" sz="3400" dirty="0"/>
              <a:t>only a small collector current, </a:t>
            </a:r>
            <a:r>
              <a:rPr lang="en-US" sz="3400" dirty="0" smtClean="0"/>
              <a:t>I</a:t>
            </a:r>
            <a:r>
              <a:rPr lang="en-US" sz="3400" baseline="-25000" dirty="0" smtClean="0"/>
              <a:t>C</a:t>
            </a:r>
            <a:r>
              <a:rPr lang="en-US" sz="3400" dirty="0" smtClean="0"/>
              <a:t> </a:t>
            </a:r>
            <a:r>
              <a:rPr lang="en-US" sz="3400" dirty="0"/>
              <a:t>, </a:t>
            </a:r>
            <a:r>
              <a:rPr lang="en-US" sz="3400" dirty="0" smtClean="0"/>
              <a:t>flows which is due to the leakage current in B-C junction.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5C6-8356-4219-BF3C-4472C0FDCA51}" type="slidenum">
              <a:rPr lang="en-IN" smtClean="0"/>
              <a:pPr/>
              <a:t>13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4708357" y="1982204"/>
                <a:ext cx="1049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357" y="1982204"/>
                <a:ext cx="104951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3951133" y="5880953"/>
                <a:ext cx="21448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𝐶𝐸𝑂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=(1+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𝐶𝐵𝑂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133" y="5880953"/>
                <a:ext cx="21448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5538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155576"/>
            <a:ext cx="11134725" cy="34925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latin typeface="+mn-lt"/>
              </a:rPr>
              <a:t>Characteristic of CE configuration PNP transistor</a:t>
            </a:r>
            <a:endParaRPr lang="en-IN" sz="32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03" y="1123950"/>
            <a:ext cx="5009198" cy="497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7" y="1226344"/>
            <a:ext cx="4991099" cy="4767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1425" y="6096000"/>
            <a:ext cx="426720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Characteristic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6381750"/>
            <a:ext cx="426720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Characteristic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5467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5" y="360608"/>
            <a:ext cx="11861442" cy="5995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Q1. A </a:t>
            </a:r>
            <a:r>
              <a:rPr lang="en-US" dirty="0"/>
              <a:t>transistor has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n-US" dirty="0"/>
              <a:t>= 150. Find the collector and base currents, if I</a:t>
            </a:r>
            <a:r>
              <a:rPr lang="en-US" baseline="-25000" dirty="0"/>
              <a:t>E</a:t>
            </a:r>
            <a:r>
              <a:rPr lang="en-US" dirty="0"/>
              <a:t> = 10 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5C6-8356-4219-BF3C-4472C0FDCA51}" type="slidenum">
              <a:rPr lang="en-IN" smtClean="0"/>
              <a:pPr/>
              <a:t>2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2848599" y="1145078"/>
                <a:ext cx="2322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=150</m:t>
                      </m:r>
                      <m:r>
                        <m:rPr>
                          <m:nor/>
                        </m:rPr>
                        <a:rPr lang="en-IN" i="1">
                          <a:latin typeface="Cambria Math" panose="02040503050406030204" pitchFamily="18" charset="0"/>
                        </a:rPr>
                        <m:t>    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599" y="1145078"/>
                <a:ext cx="232204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941770" y="1633890"/>
                <a:ext cx="1234184" cy="664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770" y="1633890"/>
                <a:ext cx="1234184" cy="6649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4022501" y="1579640"/>
                <a:ext cx="1721945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150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151</m:t>
                          </m:r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=0.993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501" y="1579640"/>
                <a:ext cx="1721945" cy="6183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2983627" y="2418360"/>
                <a:ext cx="1038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627" y="2418360"/>
                <a:ext cx="103887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/>
              <p:cNvSpPr/>
              <p:nvPr/>
            </p:nvSpPr>
            <p:spPr>
              <a:xfrm>
                <a:off x="4022501" y="2441211"/>
                <a:ext cx="2903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0.993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(10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)=9.93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501" y="2441211"/>
                <a:ext cx="290303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Rectangle 9"/>
              <p:cNvSpPr/>
              <p:nvPr/>
            </p:nvSpPr>
            <p:spPr>
              <a:xfrm>
                <a:off x="3651889" y="3173813"/>
                <a:ext cx="1359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89" y="3173813"/>
                <a:ext cx="135941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/>
              <p:cNvSpPr/>
              <p:nvPr/>
            </p:nvSpPr>
            <p:spPr>
              <a:xfrm>
                <a:off x="3651889" y="3857417"/>
                <a:ext cx="1503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=0.07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89" y="3857417"/>
                <a:ext cx="15034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3702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CB Conf.</a:t>
            </a:r>
          </a:p>
        </p:txBody>
      </p:sp>
      <p:pic>
        <p:nvPicPr>
          <p:cNvPr id="4098" name="Content Placeholder 3" descr="IMG2020110408215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5710" y="1184421"/>
            <a:ext cx="5408661" cy="3254379"/>
          </a:xfrm>
        </p:spPr>
      </p:pic>
      <p:sp>
        <p:nvSpPr>
          <p:cNvPr id="4099" name="Text Box 1"/>
          <p:cNvSpPr txBox="1">
            <a:spLocks noChangeArrowheads="1"/>
          </p:cNvSpPr>
          <p:nvPr/>
        </p:nvSpPr>
        <p:spPr bwMode="auto">
          <a:xfrm>
            <a:off x="6959600" y="1006476"/>
            <a:ext cx="5088467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IN" altLang="en-US"/>
              <a:t>The plot between i/p current (I</a:t>
            </a:r>
            <a:r>
              <a:rPr lang="en-IN" altLang="en-US" baseline="-25000"/>
              <a:t>E</a:t>
            </a:r>
            <a:r>
              <a:rPr lang="en-IN" altLang="en-US"/>
              <a:t>) and i/p voltage (V</a:t>
            </a:r>
            <a:r>
              <a:rPr lang="en-IN" altLang="en-US" baseline="-25000"/>
              <a:t>EB</a:t>
            </a:r>
            <a:r>
              <a:rPr lang="en-IN" altLang="en-US"/>
              <a:t>) for different o/p voltage (V</a:t>
            </a:r>
            <a:r>
              <a:rPr lang="en-IN" altLang="en-US" baseline="-25000"/>
              <a:t>CB</a:t>
            </a:r>
            <a:r>
              <a:rPr lang="en-IN" altLang="en-US"/>
              <a:t>) is caled i/p char. of CB configuration.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IN" altLang="en-US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altLang="en-US"/>
              <a:t>As i/p side emitter base junction is forward biased like PN junction,the char. look like diode charecteristics i.e for constant V</a:t>
            </a:r>
            <a:r>
              <a:rPr lang="en-IN" altLang="en-US" baseline="-25000"/>
              <a:t>CB</a:t>
            </a:r>
            <a:r>
              <a:rPr lang="en-IN" altLang="en-US"/>
              <a:t> when V</a:t>
            </a:r>
            <a:r>
              <a:rPr lang="en-IN" altLang="en-US" baseline="-25000"/>
              <a:t>EB</a:t>
            </a:r>
            <a:r>
              <a:rPr lang="en-IN" altLang="en-US"/>
              <a:t> increases,I</a:t>
            </a:r>
            <a:r>
              <a:rPr lang="en-IN" altLang="en-US" baseline="-25000"/>
              <a:t>B</a:t>
            </a:r>
            <a:r>
              <a:rPr lang="en-IN" altLang="en-US"/>
              <a:t> also increases exponentially.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753534" y="4760913"/>
            <a:ext cx="10911417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IN" altLang="en-US"/>
              <a:t>When V</a:t>
            </a:r>
            <a:r>
              <a:rPr lang="en-IN" altLang="en-US" baseline="-25000"/>
              <a:t>CB</a:t>
            </a:r>
            <a:r>
              <a:rPr lang="en-IN" altLang="en-US"/>
              <a:t> increases,depletion layer of CB junction increase which will decrease the effective base width and the process is called as </a:t>
            </a:r>
            <a:r>
              <a:rPr lang="en-IN" altLang="en-US">
                <a:solidFill>
                  <a:srgbClr val="FF0000"/>
                </a:solidFill>
              </a:rPr>
              <a:t>base width modulation/Early effect.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IN" altLang="en-US">
              <a:solidFill>
                <a:srgbClr val="FF0000"/>
              </a:solidFill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altLang="en-US"/>
              <a:t>Due to decrease in effective base width for increase in V</a:t>
            </a:r>
            <a:r>
              <a:rPr lang="en-IN" altLang="en-US" baseline="-25000"/>
              <a:t>CB,</a:t>
            </a:r>
            <a:r>
              <a:rPr lang="en-IN" altLang="en-US"/>
              <a:t>I</a:t>
            </a:r>
            <a:r>
              <a:rPr lang="en-IN" altLang="en-US" baseline="-25000"/>
              <a:t>B </a:t>
            </a:r>
            <a:r>
              <a:rPr lang="en-IN" altLang="en-US"/>
              <a:t>decreases which is shown in Figure.</a:t>
            </a:r>
          </a:p>
          <a:p>
            <a:pPr marL="285750" indent="-285750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33CC"/>
                </a:solidFill>
              </a:rPr>
              <a:t>                         Input Characteristic</a:t>
            </a:r>
            <a:endParaRPr lang="en-IN" dirty="0">
              <a:solidFill>
                <a:srgbClr val="0033CC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47" y="1731987"/>
            <a:ext cx="4708145" cy="5095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5C6-8356-4219-BF3C-4472C0FDCA51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164428" y="4365937"/>
            <a:ext cx="6503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By increasing the V</a:t>
            </a:r>
            <a:r>
              <a:rPr lang="en-IN" baseline="-25000" dirty="0" smtClean="0"/>
              <a:t>CB</a:t>
            </a:r>
            <a:r>
              <a:rPr lang="en-IN" dirty="0" smtClean="0"/>
              <a:t>, the base width become further decreases.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The decrease in the effective base width by increasing the reverse bias voltage of B-C junction is called as “Early Effect” or “Base width modulation”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 Thus, the base current is less. As a result emitter current increases.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293216" y="2681417"/>
            <a:ext cx="6246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/>
              <a:t>From this curve it is observed that: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 smtClean="0"/>
              <a:t> </a:t>
            </a:r>
            <a:r>
              <a:rPr lang="en-IN" b="1" dirty="0"/>
              <a:t>T</a:t>
            </a:r>
            <a:r>
              <a:rPr lang="en-IN" b="1" dirty="0" smtClean="0"/>
              <a:t>he input characteristic behave like a forward characteristic of a PN junction diode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 smtClean="0"/>
              <a:t> The emitter current increases with increases in V</a:t>
            </a:r>
            <a:r>
              <a:rPr lang="en-IN" b="1" baseline="-25000" dirty="0" smtClean="0"/>
              <a:t>CB</a:t>
            </a:r>
            <a:r>
              <a:rPr lang="en-IN" b="1" dirty="0" smtClean="0"/>
              <a:t> voltage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42586" y="4072747"/>
            <a:ext cx="117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Reason: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497983" y="662108"/>
            <a:ext cx="11427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31F20"/>
                </a:solidFill>
                <a:latin typeface="Generic147-Regular"/>
              </a:rPr>
              <a:t>To determine the input characteristics, the collector-base voltage </a:t>
            </a:r>
            <a:r>
              <a:rPr lang="en-US" dirty="0">
                <a:solidFill>
                  <a:srgbClr val="231F20"/>
                </a:solidFill>
                <a:latin typeface="Generic149-Regular"/>
              </a:rPr>
              <a:t>V</a:t>
            </a:r>
            <a:r>
              <a:rPr lang="en-US" sz="800" dirty="0">
                <a:solidFill>
                  <a:srgbClr val="231F20"/>
                </a:solidFill>
                <a:latin typeface="Generic149-Regular"/>
              </a:rPr>
              <a:t>CB </a:t>
            </a:r>
            <a:r>
              <a:rPr lang="en-US" dirty="0">
                <a:solidFill>
                  <a:srgbClr val="231F20"/>
                </a:solidFill>
                <a:latin typeface="Generic147-Regular"/>
              </a:rPr>
              <a:t>is </a:t>
            </a:r>
            <a:r>
              <a:rPr lang="en-US" dirty="0" smtClean="0">
                <a:solidFill>
                  <a:srgbClr val="231F20"/>
                </a:solidFill>
                <a:latin typeface="Generic147-Regular"/>
              </a:rPr>
              <a:t>kept constant </a:t>
            </a:r>
            <a:r>
              <a:rPr lang="en-US" dirty="0">
                <a:solidFill>
                  <a:srgbClr val="231F20"/>
                </a:solidFill>
                <a:latin typeface="Generic147-Regular"/>
              </a:rPr>
              <a:t>at </a:t>
            </a:r>
            <a:r>
              <a:rPr lang="en-US" dirty="0" smtClean="0">
                <a:solidFill>
                  <a:srgbClr val="231F20"/>
                </a:solidFill>
                <a:latin typeface="Generic147-Regular"/>
              </a:rPr>
              <a:t>a particular voltage </a:t>
            </a:r>
            <a:r>
              <a:rPr lang="en-US" dirty="0">
                <a:solidFill>
                  <a:srgbClr val="231F20"/>
                </a:solidFill>
                <a:latin typeface="Generic147-Regular"/>
              </a:rPr>
              <a:t>and </a:t>
            </a:r>
            <a:r>
              <a:rPr lang="en-IN" dirty="0" smtClean="0">
                <a:solidFill>
                  <a:srgbClr val="231F20"/>
                </a:solidFill>
                <a:latin typeface="Generic149-Regular"/>
              </a:rPr>
              <a:t>V</a:t>
            </a:r>
            <a:r>
              <a:rPr lang="en-IN" sz="800" dirty="0" smtClean="0">
                <a:solidFill>
                  <a:srgbClr val="231F20"/>
                </a:solidFill>
                <a:latin typeface="Generic149-Regular"/>
              </a:rPr>
              <a:t>EB</a:t>
            </a:r>
            <a:r>
              <a:rPr lang="en-IN" dirty="0">
                <a:solidFill>
                  <a:srgbClr val="231F20"/>
                </a:solidFill>
                <a:latin typeface="Generic147-Regular"/>
              </a:rPr>
              <a:t> </a:t>
            </a:r>
            <a:r>
              <a:rPr lang="en-IN" dirty="0" smtClean="0">
                <a:solidFill>
                  <a:srgbClr val="231F20"/>
                </a:solidFill>
                <a:latin typeface="Generic147-Regular"/>
              </a:rPr>
              <a:t>is increased to some voltage and the corresponding emitter current is measured. This experiment is repeated for different value of </a:t>
            </a:r>
            <a:r>
              <a:rPr lang="en-US" dirty="0">
                <a:solidFill>
                  <a:srgbClr val="231F20"/>
                </a:solidFill>
                <a:latin typeface="Generic149-Regular"/>
              </a:rPr>
              <a:t>V</a:t>
            </a:r>
            <a:r>
              <a:rPr lang="en-US" baseline="-25000" dirty="0">
                <a:solidFill>
                  <a:srgbClr val="231F20"/>
                </a:solidFill>
                <a:latin typeface="Generic149-Regular"/>
              </a:rPr>
              <a:t>CB</a:t>
            </a:r>
            <a:r>
              <a:rPr lang="en-IN" baseline="-25000" dirty="0" smtClean="0">
                <a:solidFill>
                  <a:srgbClr val="231F20"/>
                </a:solidFill>
                <a:latin typeface="Generic147-Regular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681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4"/>
          <p:cNvSpPr>
            <a:spLocks noGrp="1" noChangeArrowheads="1"/>
          </p:cNvSpPr>
          <p:nvPr>
            <p:ph type="title"/>
          </p:nvPr>
        </p:nvSpPr>
        <p:spPr>
          <a:xfrm>
            <a:off x="339436" y="0"/>
            <a:ext cx="10515600" cy="1325563"/>
          </a:xfrm>
        </p:spPr>
        <p:txBody>
          <a:bodyPr/>
          <a:lstStyle/>
          <a:p>
            <a:r>
              <a:rPr lang="en-IN" altLang="en-US" dirty="0" smtClean="0"/>
              <a:t>CB </a:t>
            </a:r>
            <a:r>
              <a:rPr lang="en-IN" altLang="en-US" dirty="0" err="1" smtClean="0"/>
              <a:t>i</a:t>
            </a:r>
            <a:r>
              <a:rPr lang="en-IN" altLang="en-US" dirty="0" smtClean="0"/>
              <a:t>/p &amp; o/p Char.</a:t>
            </a:r>
          </a:p>
        </p:txBody>
      </p:sp>
      <p:pic>
        <p:nvPicPr>
          <p:cNvPr id="5122" name="Content Placeholder 6" descr="Capture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7434" y="1011238"/>
            <a:ext cx="11777133" cy="3543300"/>
          </a:xfrm>
        </p:spPr>
      </p:pic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395818" y="4764088"/>
            <a:ext cx="1146174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altLang="en-US" dirty="0"/>
              <a:t>The plot between o/p current (I</a:t>
            </a:r>
            <a:r>
              <a:rPr lang="en-IN" altLang="en-US" baseline="-25000" dirty="0"/>
              <a:t>C</a:t>
            </a:r>
            <a:r>
              <a:rPr lang="en-IN" altLang="en-US" dirty="0"/>
              <a:t>) and o/p voltage (V</a:t>
            </a:r>
            <a:r>
              <a:rPr lang="en-IN" altLang="en-US" baseline="-25000" dirty="0"/>
              <a:t>CB</a:t>
            </a:r>
            <a:r>
              <a:rPr lang="en-IN" altLang="en-US" dirty="0"/>
              <a:t>) for different </a:t>
            </a:r>
            <a:r>
              <a:rPr lang="en-IN" altLang="en-US" dirty="0" err="1"/>
              <a:t>i</a:t>
            </a:r>
            <a:r>
              <a:rPr lang="en-IN" altLang="en-US" dirty="0"/>
              <a:t>/p current (I</a:t>
            </a:r>
            <a:r>
              <a:rPr lang="en-IN" altLang="en-US" baseline="-25000" dirty="0"/>
              <a:t>E</a:t>
            </a:r>
            <a:r>
              <a:rPr lang="en-IN" altLang="en-US" dirty="0"/>
              <a:t>) is called o/p </a:t>
            </a:r>
            <a:r>
              <a:rPr lang="en-IN" altLang="en-US" dirty="0" err="1"/>
              <a:t>charecteristics</a:t>
            </a:r>
            <a:r>
              <a:rPr lang="en-IN" altLang="en-US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alt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altLang="en-US" dirty="0"/>
              <a:t>The o/p char. is divided into three regions.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altLang="en-US" dirty="0"/>
              <a:t>Active Region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altLang="en-US" dirty="0"/>
              <a:t>Saturation Region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altLang="en-US" dirty="0" err="1"/>
              <a:t>Cutoff</a:t>
            </a:r>
            <a:r>
              <a:rPr lang="en-IN" altLang="en-US" dirty="0"/>
              <a:t> Region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671" y="0"/>
            <a:ext cx="10515600" cy="858368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33CC"/>
                </a:solidFill>
              </a:rPr>
              <a:t>Output Characteristic</a:t>
            </a:r>
            <a:endParaRPr lang="en-IN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858368"/>
            <a:ext cx="11269014" cy="5043622"/>
          </a:xfrm>
        </p:spPr>
        <p:txBody>
          <a:bodyPr>
            <a:normAutofit/>
          </a:bodyPr>
          <a:lstStyle/>
          <a:p>
            <a:pPr algn="just"/>
            <a:r>
              <a:rPr lang="en-IN" sz="2200" dirty="0"/>
              <a:t>To determine </a:t>
            </a:r>
            <a:r>
              <a:rPr lang="en-IN" sz="2200" dirty="0" smtClean="0"/>
              <a:t>the </a:t>
            </a:r>
            <a:r>
              <a:rPr lang="en-US" sz="2200" dirty="0" smtClean="0"/>
              <a:t>output </a:t>
            </a:r>
            <a:r>
              <a:rPr lang="en-US" sz="2200" dirty="0"/>
              <a:t>characteristics, the emitter current I</a:t>
            </a:r>
            <a:r>
              <a:rPr lang="en-US" sz="2200" baseline="-25000" dirty="0"/>
              <a:t>E</a:t>
            </a:r>
            <a:r>
              <a:rPr lang="en-US" sz="2200" dirty="0"/>
              <a:t> is kept constant at a suitable value by adjusting the </a:t>
            </a:r>
            <a:r>
              <a:rPr lang="en-US" sz="2200" dirty="0" smtClean="0"/>
              <a:t>emitter-base </a:t>
            </a:r>
            <a:r>
              <a:rPr lang="en-IN" sz="2200" dirty="0" smtClean="0"/>
              <a:t>voltage </a:t>
            </a:r>
            <a:r>
              <a:rPr lang="en-IN" sz="2200" dirty="0"/>
              <a:t>V</a:t>
            </a:r>
            <a:r>
              <a:rPr lang="en-IN" sz="2200" baseline="-25000" dirty="0"/>
              <a:t>EB</a:t>
            </a:r>
            <a:r>
              <a:rPr lang="en-IN" sz="2200" dirty="0" smtClean="0"/>
              <a:t>. </a:t>
            </a:r>
            <a:r>
              <a:rPr lang="en-US" sz="2200" dirty="0"/>
              <a:t>Then V</a:t>
            </a:r>
            <a:r>
              <a:rPr lang="en-US" sz="2200" baseline="-25000" dirty="0"/>
              <a:t>CB</a:t>
            </a:r>
            <a:r>
              <a:rPr lang="en-US" sz="2200" dirty="0"/>
              <a:t> is increased in suitable equal steps and the collector current I</a:t>
            </a:r>
            <a:r>
              <a:rPr lang="en-US" sz="2200" baseline="-25000" dirty="0"/>
              <a:t>C</a:t>
            </a:r>
            <a:r>
              <a:rPr lang="en-US" sz="2200" dirty="0"/>
              <a:t> is noted for </a:t>
            </a:r>
            <a:r>
              <a:rPr lang="en-US" sz="2200" dirty="0" smtClean="0"/>
              <a:t>each value </a:t>
            </a:r>
            <a:r>
              <a:rPr lang="en-IN" sz="2200" dirty="0" smtClean="0"/>
              <a:t>of </a:t>
            </a:r>
            <a:r>
              <a:rPr lang="en-IN" sz="2200" dirty="0"/>
              <a:t>I</a:t>
            </a:r>
            <a:r>
              <a:rPr lang="en-IN" sz="2200" baseline="-25000" dirty="0"/>
              <a:t>E</a:t>
            </a:r>
            <a:r>
              <a:rPr lang="en-IN" sz="2200" dirty="0" smtClean="0"/>
              <a:t>.</a:t>
            </a:r>
          </a:p>
          <a:p>
            <a:r>
              <a:rPr lang="en-IN" sz="2200" dirty="0" smtClean="0"/>
              <a:t>It is repeated for different value of I</a:t>
            </a:r>
            <a:r>
              <a:rPr lang="en-IN" sz="2200" baseline="-25000" dirty="0" smtClean="0"/>
              <a:t>E</a:t>
            </a:r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5C6-8356-4219-BF3C-4472C0FDCA51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50" y="2317750"/>
            <a:ext cx="5629275" cy="403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9552" y="3953589"/>
            <a:ext cx="50259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In the </a:t>
            </a:r>
            <a:r>
              <a:rPr lang="en-IN" dirty="0" smtClean="0"/>
              <a:t>active </a:t>
            </a:r>
            <a:r>
              <a:rPr lang="en-IN" dirty="0"/>
              <a:t>region, both B-E and B-C junction are </a:t>
            </a:r>
            <a:r>
              <a:rPr lang="en-IN" dirty="0" smtClean="0"/>
              <a:t>forward and reverse biased, respectively.</a:t>
            </a:r>
            <a:endParaRPr lang="en-IN" dirty="0"/>
          </a:p>
          <a:p>
            <a:pPr algn="just"/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In the cut-off region, both B-E and B-C junction are reverse biased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In the saturation region, both B-E and B-C junctions are forward biased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695471" y="2828284"/>
            <a:ext cx="5118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So, Collector current is independent of V</a:t>
            </a:r>
            <a:r>
              <a:rPr lang="en-IN" baseline="-25000" dirty="0" smtClean="0"/>
              <a:t>CB</a:t>
            </a:r>
            <a:r>
              <a:rPr lang="en-IN" dirty="0" smtClean="0"/>
              <a:t> voltage.</a:t>
            </a:r>
          </a:p>
          <a:p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output </a:t>
            </a:r>
            <a:r>
              <a:rPr lang="en-IN" dirty="0"/>
              <a:t>characteristic behave like a </a:t>
            </a:r>
            <a:r>
              <a:rPr lang="en-IN" dirty="0" smtClean="0"/>
              <a:t>reverse characteristic </a:t>
            </a:r>
            <a:r>
              <a:rPr lang="en-IN" dirty="0"/>
              <a:t>of a PN junction diode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7920507" y="2458952"/>
                <a:ext cx="8618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507" y="2458952"/>
                <a:ext cx="86182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107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5877" y="707305"/>
            <a:ext cx="11717867" cy="5819775"/>
          </a:xfrm>
        </p:spPr>
        <p:txBody>
          <a:bodyPr/>
          <a:lstStyle/>
          <a:p>
            <a:pPr algn="just"/>
            <a:r>
              <a:rPr lang="en-IN" altLang="en-US" sz="2000" dirty="0" smtClean="0">
                <a:solidFill>
                  <a:srgbClr val="FF0000"/>
                </a:solidFill>
              </a:rPr>
              <a:t>Active Region</a:t>
            </a:r>
            <a:r>
              <a:rPr lang="en-IN" altLang="en-US" sz="2000" dirty="0" smtClean="0"/>
              <a:t>: The </a:t>
            </a:r>
            <a:r>
              <a:rPr lang="en-IN" altLang="en-US" sz="2000" dirty="0" smtClean="0"/>
              <a:t>transistor used as an amplifier should operate in active </a:t>
            </a:r>
            <a:r>
              <a:rPr lang="en-IN" altLang="en-US" sz="2000" dirty="0" err="1" smtClean="0"/>
              <a:t>region.In</a:t>
            </a:r>
            <a:r>
              <a:rPr lang="en-IN" altLang="en-US" sz="2000" dirty="0" smtClean="0"/>
              <a:t> this region EB junction forward biased and CB junction reverse biased.</a:t>
            </a:r>
          </a:p>
          <a:p>
            <a:pPr algn="just"/>
            <a:r>
              <a:rPr lang="en-IN" altLang="en-US" sz="2000" dirty="0" smtClean="0"/>
              <a:t>If emitter current (I</a:t>
            </a:r>
            <a:r>
              <a:rPr lang="en-IN" altLang="en-US" sz="2000" baseline="-25000" dirty="0" smtClean="0"/>
              <a:t>E</a:t>
            </a:r>
            <a:r>
              <a:rPr lang="en-IN" altLang="en-US" sz="2000" dirty="0" smtClean="0"/>
              <a:t>=0) then I</a:t>
            </a:r>
            <a:r>
              <a:rPr lang="en-IN" altLang="en-US" sz="2000" baseline="-25000" dirty="0" smtClean="0"/>
              <a:t>C</a:t>
            </a:r>
            <a:r>
              <a:rPr lang="en-IN" altLang="en-US" sz="2000" dirty="0" smtClean="0"/>
              <a:t>=I</a:t>
            </a:r>
            <a:r>
              <a:rPr lang="en-IN" altLang="en-US" sz="2000" baseline="-25000" dirty="0" smtClean="0"/>
              <a:t>CO</a:t>
            </a:r>
            <a:r>
              <a:rPr lang="en-IN" altLang="en-US" sz="2000" dirty="0" smtClean="0"/>
              <a:t>(reverse saturation current).</a:t>
            </a:r>
          </a:p>
          <a:p>
            <a:pPr algn="just"/>
            <a:r>
              <a:rPr lang="en-IN" altLang="en-US" sz="2000" dirty="0" smtClean="0"/>
              <a:t>As EB junction is forward </a:t>
            </a:r>
            <a:r>
              <a:rPr lang="en-IN" altLang="en-US" sz="2000" dirty="0" err="1" smtClean="0"/>
              <a:t>biased,I</a:t>
            </a:r>
            <a:r>
              <a:rPr lang="en-IN" altLang="en-US" sz="2000" baseline="-25000" dirty="0" err="1" smtClean="0"/>
              <a:t>E</a:t>
            </a:r>
            <a:r>
              <a:rPr lang="en-IN" altLang="en-US" sz="2000" dirty="0" smtClean="0"/>
              <a:t> flows and I</a:t>
            </a:r>
            <a:r>
              <a:rPr lang="en-IN" altLang="en-US" sz="2000" baseline="-25000" dirty="0" smtClean="0"/>
              <a:t>B</a:t>
            </a:r>
            <a:r>
              <a:rPr lang="en-IN" altLang="en-US" sz="2000" dirty="0" smtClean="0"/>
              <a:t> current is very less so almost all the currents reach to collector from emitter and I</a:t>
            </a:r>
            <a:r>
              <a:rPr lang="en-IN" altLang="en-US" sz="2000" baseline="-25000" dirty="0" smtClean="0"/>
              <a:t>C</a:t>
            </a:r>
            <a:r>
              <a:rPr lang="en-IN" altLang="en-US" sz="2000" dirty="0" smtClean="0"/>
              <a:t> almost equal to I</a:t>
            </a:r>
            <a:r>
              <a:rPr lang="en-IN" altLang="en-US" sz="2000" baseline="-25000" dirty="0" smtClean="0"/>
              <a:t>E</a:t>
            </a:r>
            <a:r>
              <a:rPr lang="en-IN" altLang="en-US" sz="2000" dirty="0" smtClean="0"/>
              <a:t>.</a:t>
            </a:r>
          </a:p>
          <a:p>
            <a:pPr algn="just"/>
            <a:r>
              <a:rPr lang="en-IN" altLang="en-US" sz="2000" dirty="0" smtClean="0"/>
              <a:t>I</a:t>
            </a:r>
            <a:r>
              <a:rPr lang="en-IN" altLang="en-US" sz="2000" baseline="-25000" dirty="0" smtClean="0"/>
              <a:t>C</a:t>
            </a:r>
            <a:r>
              <a:rPr lang="en-IN" altLang="en-US" sz="2000" dirty="0" smtClean="0"/>
              <a:t> is nearly constant and almost parallel to I</a:t>
            </a:r>
            <a:r>
              <a:rPr lang="en-IN" altLang="en-US" sz="2000" baseline="-25000" dirty="0" smtClean="0"/>
              <a:t>E</a:t>
            </a:r>
            <a:r>
              <a:rPr lang="en-IN" altLang="en-US" sz="2000" dirty="0" smtClean="0"/>
              <a:t>.</a:t>
            </a:r>
          </a:p>
          <a:p>
            <a:pPr algn="just"/>
            <a:r>
              <a:rPr lang="en-IN" altLang="en-US" sz="2000" dirty="0" smtClean="0">
                <a:solidFill>
                  <a:srgbClr val="FF0000"/>
                </a:solidFill>
              </a:rPr>
              <a:t>Saturation Region</a:t>
            </a:r>
            <a:r>
              <a:rPr lang="en-IN" altLang="en-US" sz="2000" dirty="0" smtClean="0"/>
              <a:t>: In </a:t>
            </a:r>
            <a:r>
              <a:rPr lang="en-IN" altLang="en-US" sz="2000" dirty="0" smtClean="0"/>
              <a:t>this region both the junctions are forward biased.</a:t>
            </a:r>
          </a:p>
          <a:p>
            <a:pPr algn="just"/>
            <a:r>
              <a:rPr lang="en-IN" altLang="en-US" sz="2000" dirty="0" smtClean="0"/>
              <a:t>Saturation region is located to left of the ordinate (V</a:t>
            </a:r>
            <a:r>
              <a:rPr lang="en-IN" altLang="en-US" sz="2000" baseline="-25000" dirty="0" smtClean="0"/>
              <a:t>CB</a:t>
            </a:r>
            <a:r>
              <a:rPr lang="en-IN" altLang="en-US" sz="2000" dirty="0" smtClean="0"/>
              <a:t>=0) and above I</a:t>
            </a:r>
            <a:r>
              <a:rPr lang="en-IN" altLang="en-US" sz="2000" baseline="-25000" dirty="0" smtClean="0"/>
              <a:t>E</a:t>
            </a:r>
            <a:r>
              <a:rPr lang="en-IN" altLang="en-US" sz="2000" dirty="0" smtClean="0"/>
              <a:t>=0.</a:t>
            </a:r>
          </a:p>
          <a:p>
            <a:pPr algn="just"/>
            <a:r>
              <a:rPr lang="en-IN" altLang="en-US" sz="2000" dirty="0" smtClean="0"/>
              <a:t>As the CB junction is forward </a:t>
            </a:r>
            <a:r>
              <a:rPr lang="en-IN" altLang="en-US" sz="2000" dirty="0" err="1" smtClean="0"/>
              <a:t>biased,holes</a:t>
            </a:r>
            <a:r>
              <a:rPr lang="en-IN" altLang="en-US" sz="2000" dirty="0" smtClean="0"/>
              <a:t> will flow from collector to emitter so that we will get zero collector current when we </a:t>
            </a:r>
            <a:r>
              <a:rPr lang="en-IN" altLang="en-US" sz="2000" dirty="0" err="1" smtClean="0"/>
              <a:t>increse</a:t>
            </a:r>
            <a:r>
              <a:rPr lang="en-IN" altLang="en-US" sz="2000" dirty="0" smtClean="0"/>
              <a:t> V</a:t>
            </a:r>
            <a:r>
              <a:rPr lang="en-IN" altLang="en-US" sz="2000" baseline="-25000" dirty="0" smtClean="0"/>
              <a:t>CB</a:t>
            </a:r>
            <a:r>
              <a:rPr lang="en-IN" altLang="en-US" sz="2000" dirty="0" smtClean="0"/>
              <a:t> in forward biased.</a:t>
            </a:r>
          </a:p>
          <a:p>
            <a:pPr algn="just"/>
            <a:r>
              <a:rPr lang="en-IN" altLang="en-US" sz="2000" dirty="0" err="1" smtClean="0">
                <a:solidFill>
                  <a:srgbClr val="FF0000"/>
                </a:solidFill>
              </a:rPr>
              <a:t>Cutoff</a:t>
            </a:r>
            <a:r>
              <a:rPr lang="en-IN" altLang="en-US" sz="2000" dirty="0" smtClean="0">
                <a:solidFill>
                  <a:srgbClr val="FF0000"/>
                </a:solidFill>
              </a:rPr>
              <a:t> </a:t>
            </a:r>
            <a:r>
              <a:rPr lang="en-IN" altLang="en-US" sz="2000" dirty="0" err="1" smtClean="0">
                <a:solidFill>
                  <a:srgbClr val="FF0000"/>
                </a:solidFill>
              </a:rPr>
              <a:t>Region</a:t>
            </a:r>
            <a:r>
              <a:rPr lang="en-IN" altLang="en-US" sz="2000" dirty="0" err="1" smtClean="0"/>
              <a:t>:On</a:t>
            </a:r>
            <a:r>
              <a:rPr lang="en-IN" altLang="en-US" sz="2000" dirty="0" smtClean="0"/>
              <a:t> this </a:t>
            </a:r>
            <a:r>
              <a:rPr lang="en-IN" altLang="en-US" sz="2000" dirty="0" err="1" smtClean="0"/>
              <a:t>region,both</a:t>
            </a:r>
            <a:r>
              <a:rPr lang="en-IN" altLang="en-US" sz="2000" dirty="0" smtClean="0"/>
              <a:t> the junction are reverse biased.</a:t>
            </a:r>
          </a:p>
          <a:p>
            <a:pPr algn="just"/>
            <a:r>
              <a:rPr lang="en-IN" altLang="en-US" sz="2000" dirty="0" smtClean="0"/>
              <a:t>This region is located below I</a:t>
            </a:r>
            <a:r>
              <a:rPr lang="en-IN" altLang="en-US" sz="2000" baseline="-25000" dirty="0" smtClean="0"/>
              <a:t>E</a:t>
            </a:r>
            <a:r>
              <a:rPr lang="en-IN" altLang="en-US" sz="2000" dirty="0" smtClean="0"/>
              <a:t>=0 </a:t>
            </a:r>
            <a:r>
              <a:rPr lang="en-IN" altLang="en-US" sz="2000" dirty="0" err="1" smtClean="0"/>
              <a:t>i.e</a:t>
            </a:r>
            <a:r>
              <a:rPr lang="en-IN" altLang="en-US" sz="2000" dirty="0" smtClean="0"/>
              <a:t> leakage current.</a:t>
            </a:r>
          </a:p>
          <a:p>
            <a:pPr algn="just"/>
            <a:r>
              <a:rPr lang="en-IN" altLang="en-US" sz="2000" dirty="0" smtClean="0">
                <a:solidFill>
                  <a:srgbClr val="FF0000"/>
                </a:solidFill>
              </a:rPr>
              <a:t>Breakdown </a:t>
            </a:r>
            <a:r>
              <a:rPr lang="en-IN" altLang="en-US" sz="2000" dirty="0" err="1" smtClean="0">
                <a:solidFill>
                  <a:srgbClr val="FF0000"/>
                </a:solidFill>
              </a:rPr>
              <a:t>Region</a:t>
            </a:r>
            <a:r>
              <a:rPr lang="en-IN" altLang="en-US" sz="2000" dirty="0" err="1" smtClean="0"/>
              <a:t>:If</a:t>
            </a:r>
            <a:r>
              <a:rPr lang="en-IN" altLang="en-US" sz="2000" dirty="0" smtClean="0"/>
              <a:t> VCB increase beyond limit then IE increase and goes to breakdown </a:t>
            </a:r>
            <a:r>
              <a:rPr lang="en-IN" altLang="en-US" sz="2000" dirty="0" err="1" smtClean="0"/>
              <a:t>condition.This</a:t>
            </a:r>
            <a:r>
              <a:rPr lang="en-IN" altLang="en-US" sz="2000" dirty="0" smtClean="0"/>
              <a:t> must be avoided.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87" y="146184"/>
            <a:ext cx="10515600" cy="600791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rgbClr val="0033CC"/>
                </a:solidFill>
              </a:rPr>
              <a:t>Common Emitter </a:t>
            </a:r>
            <a:endParaRPr lang="en-IN" sz="3600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746974"/>
            <a:ext cx="11436440" cy="5609375"/>
          </a:xfrm>
        </p:spPr>
        <p:txBody>
          <a:bodyPr/>
          <a:lstStyle/>
          <a:p>
            <a:r>
              <a:rPr lang="en-US" dirty="0"/>
              <a:t>In the common-emitter (CE) configuration, the emitter terminal is common to both the input and </a:t>
            </a:r>
            <a:r>
              <a:rPr lang="en-US" dirty="0" smtClean="0"/>
              <a:t>output </a:t>
            </a:r>
            <a:r>
              <a:rPr lang="en-IN" dirty="0" smtClean="0"/>
              <a:t>ports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5C6-8356-4219-BF3C-4472C0FDCA51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5306"/>
          <a:stretch/>
        </p:blipFill>
        <p:spPr>
          <a:xfrm>
            <a:off x="163656" y="2481740"/>
            <a:ext cx="3600450" cy="2688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00" y="1950307"/>
            <a:ext cx="3849777" cy="3654604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817427" y="3257117"/>
            <a:ext cx="38290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altLang="en-US" dirty="0"/>
              <a:t>V</a:t>
            </a:r>
            <a:r>
              <a:rPr lang="en-IN" altLang="en-US" baseline="-25000" dirty="0"/>
              <a:t>EC</a:t>
            </a:r>
            <a:r>
              <a:rPr lang="en-IN" altLang="en-US" dirty="0"/>
              <a:t>-V</a:t>
            </a:r>
            <a:r>
              <a:rPr lang="en-IN" altLang="en-US" baseline="-25000" dirty="0"/>
              <a:t>EB</a:t>
            </a:r>
            <a:r>
              <a:rPr lang="en-IN" altLang="en-US" dirty="0"/>
              <a:t>-V</a:t>
            </a:r>
            <a:r>
              <a:rPr lang="en-IN" altLang="en-US" baseline="-25000" dirty="0"/>
              <a:t>BC</a:t>
            </a:r>
            <a:r>
              <a:rPr lang="en-IN" altLang="en-US" dirty="0"/>
              <a:t>=0</a:t>
            </a:r>
          </a:p>
          <a:p>
            <a:r>
              <a:rPr lang="en-IN" altLang="en-US" dirty="0"/>
              <a:t>V</a:t>
            </a:r>
            <a:r>
              <a:rPr lang="en-IN" altLang="en-US" baseline="-25000" dirty="0"/>
              <a:t>BC</a:t>
            </a:r>
            <a:r>
              <a:rPr lang="en-IN" altLang="en-US" dirty="0"/>
              <a:t>=V</a:t>
            </a:r>
            <a:r>
              <a:rPr lang="en-IN" altLang="en-US" baseline="-25000" dirty="0"/>
              <a:t>EC</a:t>
            </a:r>
            <a:r>
              <a:rPr lang="en-IN" altLang="en-US" dirty="0"/>
              <a:t>-V</a:t>
            </a:r>
            <a:r>
              <a:rPr lang="en-IN" altLang="en-US" baseline="-25000" dirty="0"/>
              <a:t>EB</a:t>
            </a:r>
            <a:r>
              <a:rPr lang="en-IN" altLang="en-US" dirty="0"/>
              <a:t>→</a:t>
            </a:r>
            <a:r>
              <a:rPr lang="en-IN" altLang="en-US" dirty="0">
                <a:sym typeface="SimSun" pitchFamily="2" charset="-122"/>
              </a:rPr>
              <a:t>V</a:t>
            </a:r>
            <a:r>
              <a:rPr lang="en-IN" altLang="en-US" baseline="-25000" dirty="0">
                <a:sym typeface="SimSun" pitchFamily="2" charset="-122"/>
              </a:rPr>
              <a:t>CB</a:t>
            </a:r>
            <a:r>
              <a:rPr lang="en-IN" altLang="en-US" dirty="0">
                <a:sym typeface="SimSun" pitchFamily="2" charset="-122"/>
              </a:rPr>
              <a:t>=V</a:t>
            </a:r>
            <a:r>
              <a:rPr lang="en-IN" altLang="en-US" baseline="-25000" dirty="0">
                <a:sym typeface="SimSun" pitchFamily="2" charset="-122"/>
              </a:rPr>
              <a:t>CE</a:t>
            </a:r>
            <a:r>
              <a:rPr lang="en-IN" altLang="en-US" dirty="0">
                <a:sym typeface="SimSun" pitchFamily="2" charset="-122"/>
              </a:rPr>
              <a:t>-V</a:t>
            </a:r>
            <a:r>
              <a:rPr lang="en-IN" altLang="en-US" baseline="-25000" dirty="0">
                <a:sym typeface="SimSun" pitchFamily="2" charset="-122"/>
              </a:rPr>
              <a:t>BE</a:t>
            </a:r>
            <a:endParaRPr lang="en-IN" altLang="en-US" dirty="0">
              <a:sym typeface="SimSun" pitchFamily="2" charset="-122"/>
            </a:endParaRPr>
          </a:p>
          <a:p>
            <a:r>
              <a:rPr lang="en-IN" altLang="en-US" dirty="0">
                <a:sym typeface="SimSun" pitchFamily="2" charset="-122"/>
              </a:rPr>
              <a:t>V</a:t>
            </a:r>
            <a:r>
              <a:rPr lang="en-IN" altLang="en-US" baseline="-25000" dirty="0">
                <a:sym typeface="SimSun" pitchFamily="2" charset="-122"/>
              </a:rPr>
              <a:t>CE</a:t>
            </a:r>
            <a:r>
              <a:rPr lang="en-IN" altLang="en-US" dirty="0">
                <a:sym typeface="SimSun" pitchFamily="2" charset="-122"/>
              </a:rPr>
              <a:t>↑→V</a:t>
            </a:r>
            <a:r>
              <a:rPr lang="en-IN" altLang="en-US" baseline="-25000" dirty="0">
                <a:sym typeface="SimSun" pitchFamily="2" charset="-122"/>
              </a:rPr>
              <a:t>CB</a:t>
            </a:r>
            <a:r>
              <a:rPr lang="en-IN" altLang="en-US" dirty="0">
                <a:sym typeface="SimSun" pitchFamily="2" charset="-122"/>
              </a:rPr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xmlns="" val="215545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727" y="-47569"/>
            <a:ext cx="5678510" cy="914400"/>
          </a:xfrm>
        </p:spPr>
        <p:txBody>
          <a:bodyPr/>
          <a:lstStyle/>
          <a:p>
            <a:r>
              <a:rPr lang="en-IN" dirty="0" smtClean="0">
                <a:solidFill>
                  <a:srgbClr val="0033CC"/>
                </a:solidFill>
              </a:rPr>
              <a:t>Input Characteristic</a:t>
            </a:r>
            <a:endParaRPr lang="en-IN" dirty="0">
              <a:solidFill>
                <a:srgbClr val="00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5C6-8356-4219-BF3C-4472C0FDCA51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48468" y="914401"/>
            <a:ext cx="11434964" cy="125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common emitter input characteristic indicates the manner in which the base current I</a:t>
            </a:r>
            <a:r>
              <a:rPr lang="en-IN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varies with changes in the base-emitter voltage V</a:t>
            </a:r>
            <a:r>
              <a:rPr lang="en-IN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collector-emitter voltage being held constant.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474" y="2350149"/>
            <a:ext cx="4219575" cy="3971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2210" y="5486059"/>
            <a:ext cx="8873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 curve has a shape similar to that of diode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30310" y="6139157"/>
            <a:ext cx="732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input current decreases with increase of </a:t>
            </a:r>
            <a:r>
              <a:rPr lang="en-IN" smtClean="0"/>
              <a:t>output voltage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9662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1124</Words>
  <Application>WPS Presentation</Application>
  <PresentationFormat>Custom</PresentationFormat>
  <Paragraphs>112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CB Conf.</vt:lpstr>
      <vt:lpstr>                         Input Characteristic</vt:lpstr>
      <vt:lpstr>CB i/p &amp; o/p Char.</vt:lpstr>
      <vt:lpstr>Output Characteristic</vt:lpstr>
      <vt:lpstr>Slide 7</vt:lpstr>
      <vt:lpstr>Common Emitter </vt:lpstr>
      <vt:lpstr>Input Characteristic</vt:lpstr>
      <vt:lpstr>Output Characteristic</vt:lpstr>
      <vt:lpstr>CE i/p &amp; o/p Char.</vt:lpstr>
      <vt:lpstr>Saturation Region:</vt:lpstr>
      <vt:lpstr>Active region:</vt:lpstr>
      <vt:lpstr>Characteristic of CE configuration PNP transistor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1602282</dc:creator>
  <cp:lastModifiedBy>1602282</cp:lastModifiedBy>
  <cp:revision>10</cp:revision>
  <dcterms:created xsi:type="dcterms:W3CDTF">2022-12-05T04:16:36Z</dcterms:created>
  <dcterms:modified xsi:type="dcterms:W3CDTF">2022-12-05T05:49:08Z</dcterms:modified>
</cp:coreProperties>
</file>