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  <p:sldMasterId id="2147483678" r:id="rId4"/>
    <p:sldMasterId id="2147483684" r:id="rId5"/>
    <p:sldMasterId id="2147483696" r:id="rId6"/>
    <p:sldMasterId id="2147483708" r:id="rId7"/>
    <p:sldMasterId id="2147483720" r:id="rId8"/>
  </p:sldMasterIdLst>
  <p:sldIdLst>
    <p:sldId id="256" r:id="rId9"/>
    <p:sldId id="257" r:id="rId10"/>
    <p:sldId id="265" r:id="rId11"/>
    <p:sldId id="266" r:id="rId12"/>
    <p:sldId id="267" r:id="rId13"/>
    <p:sldId id="261" r:id="rId14"/>
    <p:sldId id="263" r:id="rId15"/>
    <p:sldId id="264" r:id="rId16"/>
    <p:sldId id="268" r:id="rId17"/>
    <p:sldId id="272" r:id="rId18"/>
    <p:sldId id="273" r:id="rId19"/>
    <p:sldId id="274" r:id="rId20"/>
    <p:sldId id="275" r:id="rId21"/>
    <p:sldId id="269" r:id="rId22"/>
    <p:sldId id="270" r:id="rId23"/>
    <p:sldId id="271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22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45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748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534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4996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086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794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42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0258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1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674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722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59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6543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239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57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93027" y="0"/>
            <a:ext cx="827171" cy="6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6552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455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8466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4027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975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70621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6333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944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9983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3550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8904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93027" y="0"/>
            <a:ext cx="827171" cy="6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88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47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3664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35567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4809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31177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6796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44288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976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1328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0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93027" y="0"/>
            <a:ext cx="827171" cy="6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3952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5921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0095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11334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59781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88066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4216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6279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5042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741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26840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93027" y="0"/>
            <a:ext cx="827171" cy="6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25482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7018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626308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4298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926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5724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152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8047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80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570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2141" y="389382"/>
            <a:ext cx="42024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2707" y="1665859"/>
            <a:ext cx="4926584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374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2141" y="389382"/>
            <a:ext cx="42024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2707" y="1665859"/>
            <a:ext cx="4926584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736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2141" y="389382"/>
            <a:ext cx="42024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2707" y="1665859"/>
            <a:ext cx="4926584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074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923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222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9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30-11-2022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82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65685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33CC"/>
                </a:solidFill>
              </a:rPr>
              <a:t>                BJT Operation</a:t>
            </a:r>
            <a:endParaRPr lang="en-IN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01" y="1282494"/>
            <a:ext cx="10515600" cy="11079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The emitter-base junction is forward </a:t>
            </a:r>
            <a:r>
              <a:rPr lang="en-US" sz="3600" dirty="0" smtClean="0"/>
              <a:t>biased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The </a:t>
            </a:r>
            <a:r>
              <a:rPr lang="en-US" sz="3600" dirty="0"/>
              <a:t>base-collector junction is reverse biased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3C9E5C6-8356-4219-BF3C-4472C0FDCA51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56" y="2728116"/>
            <a:ext cx="4652683" cy="2965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34" y="2852883"/>
            <a:ext cx="4400551" cy="29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78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77" y="-40122"/>
            <a:ext cx="10515600" cy="61651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33CC"/>
                </a:solidFill>
              </a:rPr>
              <a:t>                    Operation of a PNP BJT</a:t>
            </a:r>
            <a:endParaRPr lang="en-IN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9" y="673955"/>
            <a:ext cx="11719775" cy="5374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PNP with forward bias of Emitter-base junction: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3C9E5C6-8356-4219-BF3C-4472C0FDCA51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545" y="191131"/>
            <a:ext cx="4495800" cy="3028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788" y="1160231"/>
            <a:ext cx="71201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Due to the forward bias, the depletion region get reduced that causes heavy flow of majority charge carrier from P-side to N-side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In P-region the majority carriers are holes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The sandwiched n-type material is very thin and low conductivity, a small number of charge carrier will flow through the base terminal. Hence, the base current is very small, typically in the order of microampere.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548" y="3053057"/>
            <a:ext cx="4262102" cy="36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3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3C9E5C6-8356-4219-BF3C-4472C0FDCA51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386979"/>
            <a:ext cx="4343400" cy="25744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1820" y="386979"/>
            <a:ext cx="737959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PNP with reverse bias of base-collector junction:</a:t>
            </a:r>
          </a:p>
          <a:p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The applied base-emitter junction </a:t>
            </a:r>
            <a:r>
              <a:rPr lang="en-IN" sz="2400" dirty="0" smtClean="0"/>
              <a:t>voltage is </a:t>
            </a:r>
            <a:r>
              <a:rPr lang="en-IN" sz="2400" dirty="0"/>
              <a:t>much </a:t>
            </a:r>
            <a:r>
              <a:rPr lang="en-IN" sz="2400" dirty="0" smtClean="0"/>
              <a:t>smaller  </a:t>
            </a:r>
            <a:r>
              <a:rPr lang="en-IN" sz="2400" dirty="0"/>
              <a:t>than the base-collector junction </a:t>
            </a:r>
            <a:r>
              <a:rPr lang="en-IN" sz="2400" dirty="0" smtClean="0"/>
              <a:t>voltage.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In N-region majority charge carriers are electron and holes are minority charge carrier.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During the reverse bias condition, the depletion region will not allow movement of majority charge carrier.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Due to the strong electric filed, the holes are collected at the collector terminal.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798" y="2816386"/>
            <a:ext cx="4262102" cy="40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561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3C9E5C6-8356-4219-BF3C-4472C0FDCA51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2" y="164622"/>
            <a:ext cx="5086350" cy="3238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589172" y="3542998"/>
                <a:ext cx="14161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172" y="3542998"/>
                <a:ext cx="141619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2593081" y="4085426"/>
                <a:ext cx="2733890" cy="432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𝑀𝑎𝑗𝑜𝑟𝑖𝑡𝑦</m:t>
                          </m:r>
                        </m:sup>
                      </m:sSubSup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𝑀𝑖𝑛𝑜𝑟𝑖𝑡𝑦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81" y="4085426"/>
                <a:ext cx="2733890" cy="432106"/>
              </a:xfrm>
              <a:prstGeom prst="rect">
                <a:avLst/>
              </a:prstGeom>
              <a:blipFill rotWithShape="0">
                <a:blip r:embed="rId4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633117" y="4650336"/>
                <a:ext cx="1510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17" y="4650336"/>
                <a:ext cx="151086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34860" y="5364301"/>
            <a:ext cx="114879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Generally, I</a:t>
            </a:r>
            <a:r>
              <a:rPr lang="en-US" sz="2000" baseline="-25000" dirty="0"/>
              <a:t>C</a:t>
            </a:r>
            <a:r>
              <a:rPr lang="en-US" sz="2000" dirty="0"/>
              <a:t> will in the order of </a:t>
            </a:r>
            <a:r>
              <a:rPr lang="en-US" sz="2000" dirty="0" err="1"/>
              <a:t>milliamperes</a:t>
            </a:r>
            <a:r>
              <a:rPr lang="en-US" sz="2000" dirty="0"/>
              <a:t> and I</a:t>
            </a:r>
            <a:r>
              <a:rPr lang="en-US" sz="2000" baseline="-25000" dirty="0"/>
              <a:t>CO</a:t>
            </a:r>
            <a:r>
              <a:rPr lang="en-US" sz="2000" dirty="0"/>
              <a:t> will in the order of microamperes or </a:t>
            </a:r>
            <a:r>
              <a:rPr lang="en-US" sz="2000" dirty="0" err="1"/>
              <a:t>nanoamperes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r>
              <a:rPr lang="en-US" sz="2000" dirty="0" smtClean="0"/>
              <a:t>      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4176256" y="5656689"/>
                <a:ext cx="10961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&gt;&gt;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6" y="5656689"/>
                <a:ext cx="109618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42175" y="6026021"/>
            <a:ext cx="11809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For a typical transistor, 95% to 99% of the charge carriers from the </a:t>
            </a:r>
            <a:r>
              <a:rPr lang="en-US" sz="2000" dirty="0" smtClean="0"/>
              <a:t>emitter enters into the collector region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0589" y="55683"/>
            <a:ext cx="6372225" cy="4895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5650589" y="5580490"/>
                <a:ext cx="8908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89" y="5580490"/>
                <a:ext cx="89082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58030" y="4984270"/>
            <a:ext cx="833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</a:t>
            </a:r>
            <a:r>
              <a:rPr lang="en-US" baseline="-25000" dirty="0"/>
              <a:t>CO</a:t>
            </a:r>
            <a:r>
              <a:rPr lang="en-US" dirty="0"/>
              <a:t> </a:t>
            </a:r>
            <a:r>
              <a:rPr lang="en-US" dirty="0" smtClean="0"/>
              <a:t> is the reverse saturation current which is generated due to the thermal energy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8254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9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9570"/>
            <a:ext cx="9968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0" dirty="0">
                <a:latin typeface="Arial"/>
                <a:cs typeface="Arial"/>
              </a:rPr>
              <a:t>Working </a:t>
            </a:r>
            <a:r>
              <a:rPr sz="4400" b="0" spc="-215" dirty="0">
                <a:latin typeface="Arial"/>
                <a:cs typeface="Arial"/>
              </a:rPr>
              <a:t>Mechanism </a:t>
            </a:r>
            <a:r>
              <a:rPr sz="4400" b="0" spc="15" dirty="0">
                <a:latin typeface="Arial"/>
                <a:cs typeface="Arial"/>
              </a:rPr>
              <a:t>&amp; </a:t>
            </a:r>
            <a:r>
              <a:rPr sz="4400" b="0" spc="-175" dirty="0">
                <a:latin typeface="Arial"/>
                <a:cs typeface="Arial"/>
              </a:rPr>
              <a:t>Current</a:t>
            </a:r>
            <a:r>
              <a:rPr sz="4400" b="0" spc="-590" dirty="0">
                <a:latin typeface="Arial"/>
                <a:cs typeface="Arial"/>
              </a:rPr>
              <a:t> </a:t>
            </a:r>
            <a:r>
              <a:rPr sz="4400" b="0" spc="-245" dirty="0">
                <a:latin typeface="Arial"/>
                <a:cs typeface="Arial"/>
              </a:rPr>
              <a:t>Components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20515" y="1973897"/>
            <a:ext cx="6345250" cy="321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503680"/>
            <a:ext cx="483933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P-N-P 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transistor,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B-E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junction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forward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biased and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C-B junction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reverse 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biased.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418029"/>
            <a:ext cx="48380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" marR="0" lvl="0" indent="-25781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270510" algn="l"/>
                <a:tab pos="1087120" algn="l"/>
                <a:tab pos="2611120" algn="l"/>
                <a:tab pos="3656965" algn="l"/>
                <a:tab pos="401066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	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base-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er	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jun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ti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	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	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02335" algn="l"/>
                <a:tab pos="144843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biased,	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due	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8210" y="2723133"/>
            <a:ext cx="303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7365" algn="l"/>
                <a:tab pos="2097405" algn="l"/>
              </a:tabLst>
              <a:defRPr/>
            </a:pP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	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ion	g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die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t,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027933"/>
            <a:ext cx="4839335" cy="2943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carriers are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injected in both side of</a:t>
            </a:r>
            <a:r>
              <a:rPr kumimoji="0" sz="20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junction.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27178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Electrons will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inject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towards 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emitter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which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results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current component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2933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215900" algn="l"/>
              </a:tabLst>
              <a:defRPr/>
            </a:pP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Similarly,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holes will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inject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Emitter 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towards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 region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resulting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current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pE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15265" marR="0" lvl="0" indent="-203200" algn="l" defTabSz="914400" rtl="0" eaLnBrk="1" fontAlgn="auto" latinLnBrk="0" hangingPunct="1">
              <a:lnSpc>
                <a:spcPts val="23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21590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total emitter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current: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473075" lvl="0" indent="0" algn="ctr" defTabSz="914400" rtl="0" eaLnBrk="1" fontAlgn="auto" latinLnBrk="0" hangingPunct="1">
              <a:lnSpc>
                <a:spcPts val="380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=I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pE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+I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60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5" y="234596"/>
            <a:ext cx="607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75" dirty="0">
                <a:latin typeface="Arial"/>
                <a:cs typeface="Arial"/>
              </a:rPr>
              <a:t>Current </a:t>
            </a:r>
            <a:r>
              <a:rPr sz="4400" b="0" spc="-200" dirty="0">
                <a:latin typeface="Arial"/>
                <a:cs typeface="Arial"/>
              </a:rPr>
              <a:t>components </a:t>
            </a:r>
            <a:r>
              <a:rPr sz="4400" b="0" spc="-85" dirty="0">
                <a:latin typeface="Arial"/>
                <a:cs typeface="Arial"/>
              </a:rPr>
              <a:t>in</a:t>
            </a:r>
            <a:r>
              <a:rPr sz="4400" b="0" spc="-355" dirty="0">
                <a:latin typeface="Arial"/>
                <a:cs typeface="Arial"/>
              </a:rPr>
              <a:t> </a:t>
            </a:r>
            <a:r>
              <a:rPr sz="4400" b="0" spc="-660" dirty="0">
                <a:latin typeface="Arial"/>
                <a:cs typeface="Arial"/>
              </a:rPr>
              <a:t>BJT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83970" y="1324382"/>
            <a:ext cx="6345250" cy="321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975" y="1676146"/>
            <a:ext cx="52609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9705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75000"/>
              <a:buFont typeface="Wingdings"/>
              <a:buChar char=""/>
              <a:tabLst>
                <a:tab pos="24447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After reaching base terminal,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few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holes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will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recombine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free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electrons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lost.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resulting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recombination  current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current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). So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=I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-I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pC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10033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32258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Note,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region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due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recombination,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some 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electrons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lost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those additional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electrons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supplied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external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bias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voltage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which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gives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current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322580" algn="l"/>
              </a:tabLst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Rest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holes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will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move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towards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collector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terminal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collected.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gives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hole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current component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72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856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75" dirty="0">
                <a:latin typeface="Arial"/>
                <a:cs typeface="Arial"/>
              </a:rPr>
              <a:t>Current </a:t>
            </a:r>
            <a:r>
              <a:rPr sz="4400" b="0" spc="-165" dirty="0">
                <a:latin typeface="Arial"/>
                <a:cs typeface="Arial"/>
              </a:rPr>
              <a:t>component </a:t>
            </a:r>
            <a:r>
              <a:rPr sz="4400" b="0" spc="-85" dirty="0">
                <a:latin typeface="Arial"/>
                <a:cs typeface="Arial"/>
              </a:rPr>
              <a:t>in</a:t>
            </a:r>
            <a:r>
              <a:rPr sz="4400" b="0" spc="-400" dirty="0">
                <a:latin typeface="Arial"/>
                <a:cs typeface="Arial"/>
              </a:rPr>
              <a:t> </a:t>
            </a:r>
            <a:r>
              <a:rPr sz="4400" b="0" spc="-660" dirty="0">
                <a:latin typeface="Arial"/>
                <a:cs typeface="Arial"/>
              </a:rPr>
              <a:t>BJT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98988" y="2096806"/>
            <a:ext cx="5344131" cy="2866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897" y="1475994"/>
            <a:ext cx="40563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heavy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rlito"/>
                <a:ea typeface="+mn-ea"/>
                <a:cs typeface="Carlito"/>
              </a:rPr>
              <a:t>Considering </a:t>
            </a:r>
            <a:r>
              <a:rPr kumimoji="0" sz="2000" b="0" i="0" u="heavy" strike="noStrike" kern="1200" cap="none" spc="-2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rlito"/>
                <a:ea typeface="+mn-ea"/>
                <a:cs typeface="Carlito"/>
              </a:rPr>
              <a:t>Reverse </a:t>
            </a:r>
            <a:r>
              <a:rPr kumimoji="0" sz="2000" b="0" i="0" u="heavy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rlito"/>
                <a:ea typeface="+mn-ea"/>
                <a:cs typeface="Carlito"/>
              </a:rPr>
              <a:t>Saturation</a:t>
            </a:r>
            <a:r>
              <a:rPr kumimoji="0" sz="2000" b="0" i="0" u="heavy" strike="noStrike" kern="1200" cap="none" spc="2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rlito"/>
                <a:ea typeface="+mn-ea"/>
                <a:cs typeface="Carlito"/>
              </a:rPr>
              <a:t> </a:t>
            </a:r>
            <a:r>
              <a:rPr kumimoji="0" sz="2000" b="0" i="0" u="heavy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rlito"/>
                <a:ea typeface="+mn-ea"/>
                <a:cs typeface="Carlito"/>
              </a:rPr>
              <a:t>current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922" y="1977897"/>
            <a:ext cx="617029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Assuming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E-B terminal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open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C-B junction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reverse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biased. Since Collector-base junction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reverse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biased,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there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reverse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saturation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current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leakage current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).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10223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nCO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leakage current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due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electrons  moving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towards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 terminal.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Similarly,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pCO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 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leakage current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due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holes moving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towards 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collector.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12289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Applying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KCL: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nCO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+I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pCO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=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-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59499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Now,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total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collector current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including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reverse 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saturation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current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KCL=&gt;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+I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=I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3274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=(I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-I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=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-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α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where 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α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&lt;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6682" y="5542279"/>
            <a:ext cx="438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Ref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textbook: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Millman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&amp;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Halkias, Section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xmlns="" val="364714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9" y="159064"/>
            <a:ext cx="10515600" cy="768216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0033CC"/>
                </a:solidFill>
                <a:latin typeface="+mn-lt"/>
              </a:rPr>
              <a:t>BJT Configuration</a:t>
            </a:r>
            <a:endParaRPr lang="en-IN" sz="36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927279"/>
            <a:ext cx="11307651" cy="48682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transistor is to be connected in a circuit, one terminal is used as an input terminal, the other </a:t>
            </a:r>
            <a:r>
              <a:rPr lang="en-US" dirty="0" smtClean="0"/>
              <a:t>terminal is </a:t>
            </a:r>
            <a:r>
              <a:rPr lang="en-US" dirty="0"/>
              <a:t>used as an output terminal, and the third terminal is common to the input and output. </a:t>
            </a:r>
            <a:endParaRPr lang="en-US" dirty="0" smtClean="0"/>
          </a:p>
          <a:p>
            <a:r>
              <a:rPr lang="en-US" dirty="0" smtClean="0"/>
              <a:t>Depending upon the </a:t>
            </a:r>
            <a:r>
              <a:rPr lang="en-US" dirty="0"/>
              <a:t>input, output, and common terminals, a transistor can be connected in three configurations.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 err="1"/>
              <a:t>i</a:t>
            </a:r>
            <a:r>
              <a:rPr lang="en-IN" dirty="0"/>
              <a:t>) Common-Base (CB) configuration</a:t>
            </a:r>
          </a:p>
          <a:p>
            <a:pPr marL="0" indent="0">
              <a:buNone/>
            </a:pPr>
            <a:r>
              <a:rPr lang="en-IN" dirty="0"/>
              <a:t>(ii) Common-Emitter (CE) configuration</a:t>
            </a:r>
          </a:p>
          <a:p>
            <a:pPr marL="0" indent="0">
              <a:buNone/>
            </a:pPr>
            <a:r>
              <a:rPr lang="en-IN" dirty="0"/>
              <a:t>(iii) Common-Collector (CC) </a:t>
            </a:r>
            <a:r>
              <a:rPr lang="en-IN" dirty="0" smtClean="0"/>
              <a:t>configuration</a:t>
            </a:r>
          </a:p>
          <a:p>
            <a:pPr marL="0" indent="0">
              <a:buNone/>
            </a:pPr>
            <a:r>
              <a:rPr lang="en-IN" dirty="0" smtClean="0"/>
              <a:t>In BJT, the output current is controlled through the input current. Thus, BJT is called as a current controlled device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278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5337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0033CC"/>
                </a:solidFill>
              </a:rPr>
              <a:t>Common Base(CB) Configuration</a:t>
            </a:r>
            <a:endParaRPr lang="en-IN" sz="3600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652" y="754286"/>
            <a:ext cx="10868696" cy="512089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is also called grounded-base configuration. In this configuration, the </a:t>
            </a:r>
            <a:r>
              <a:rPr lang="en-US" dirty="0" smtClean="0"/>
              <a:t>emitter is </a:t>
            </a:r>
            <a:r>
              <a:rPr lang="en-US" dirty="0"/>
              <a:t>the input terminal, the collector is the output terminal, and the base is the common terminal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input signal is given between emitter and base, the output is taken between collector and base.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981191"/>
            <a:ext cx="5457825" cy="409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353" y="3314733"/>
            <a:ext cx="4002782" cy="18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59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1939749" y="1175210"/>
                <a:ext cx="1409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49" y="1175210"/>
                <a:ext cx="14094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939749" y="1717055"/>
                <a:ext cx="1773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49" y="1717055"/>
                <a:ext cx="177349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1939749" y="2271143"/>
                <a:ext cx="7199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𝑂</m:t>
                        </m:r>
                      </m:sub>
                    </m:sSub>
                  </m:oMath>
                </a14:m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 Reverse saturation or leakage current flows in base-collector junction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49" y="2271143"/>
                <a:ext cx="719947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76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1939749" y="2917126"/>
                <a:ext cx="8517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reverse saturation current is very small as compared to the </a:t>
                </a:r>
                <a14:m>
                  <m:oMath xmlns:m="http://schemas.openxmlformats.org/officeDocument/2006/math"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  <m:sSub>
                      <m:sSubPr>
                        <m:ctrlP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sub>
                    </m:sSub>
                  </m:oMath>
                </a14:m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it can be neglected, hence 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49" y="2917126"/>
                <a:ext cx="8517896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73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2908220" y="3321444"/>
                <a:ext cx="881908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220" y="3321444"/>
                <a:ext cx="881908" cy="6562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38200" y="4063291"/>
            <a:ext cx="10250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Here, alpha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defined as the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divided by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emitter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current. It is called as Common Base current gain or current amplification factor of CB configuration.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5465555"/>
            <a:ext cx="10958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Since the collector current almost equals the emitter current,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alpha value is slightly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 than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Its range normally, 0.95-0.99.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5337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0033CC"/>
                </a:solidFill>
              </a:rPr>
              <a:t>Current component in CB Configuration</a:t>
            </a:r>
            <a:endParaRPr lang="en-IN" sz="3600" dirty="0">
              <a:solidFill>
                <a:srgbClr val="0033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3248" y="1750480"/>
            <a:ext cx="7774707" cy="36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(Some portion of the emitter current flows to the collector region)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4880906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 input signal is varying with time(i.e. AC signal),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amplification factor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represented as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ctangle 12"/>
              <p:cNvSpPr/>
              <p:nvPr/>
            </p:nvSpPr>
            <p:spPr>
              <a:xfrm>
                <a:off x="10576101" y="4758556"/>
                <a:ext cx="1025217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𝛥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𝛥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101" y="4758556"/>
                <a:ext cx="1025217" cy="6580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84414" y="6356350"/>
            <a:ext cx="975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this configuration power gains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8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32" y="77002"/>
            <a:ext cx="10515600" cy="914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0140" y="991402"/>
            <a:ext cx="1132893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was first invented in 1948 by </a:t>
            </a:r>
            <a:r>
              <a:rPr lang="en-US" altLang="zh-CN" dirty="0"/>
              <a:t>William Shockley, John Bardeen and Walter </a:t>
            </a:r>
            <a:r>
              <a:rPr lang="en-US" altLang="zh-CN" dirty="0" smtClean="0"/>
              <a:t>Brattain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Bell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commercially used in the telephone circuits in 1951.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 (BJT) is a three terminal semiconductor device in which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depends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interaction of both majority and minority carriers and hence the name bipolar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two junction semiconductor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active component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Transistor=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 + Res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istor</a:t>
            </a:r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5" name="Picture 4" descr="transis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310" y="3167071"/>
            <a:ext cx="1381125" cy="3276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xmlns="" val="23186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87" y="146184"/>
            <a:ext cx="10515600" cy="600791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0033CC"/>
                </a:solidFill>
              </a:rPr>
              <a:t>Common Emitter </a:t>
            </a:r>
            <a:endParaRPr lang="en-IN" sz="3600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746974"/>
            <a:ext cx="11436440" cy="5609375"/>
          </a:xfrm>
        </p:spPr>
        <p:txBody>
          <a:bodyPr/>
          <a:lstStyle/>
          <a:p>
            <a:r>
              <a:rPr lang="en-US" dirty="0"/>
              <a:t>In the common-emitter (CE) configuration, the emitter terminal is common to both the input and </a:t>
            </a:r>
            <a:r>
              <a:rPr lang="en-US" dirty="0" smtClean="0"/>
              <a:t>output </a:t>
            </a:r>
            <a:r>
              <a:rPr lang="en-IN" dirty="0" smtClean="0"/>
              <a:t>ports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5306"/>
          <a:stretch/>
        </p:blipFill>
        <p:spPr>
          <a:xfrm>
            <a:off x="1696892" y="2952795"/>
            <a:ext cx="3600450" cy="2688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563" y="2218162"/>
            <a:ext cx="3849777" cy="36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56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1" y="104402"/>
            <a:ext cx="11161059" cy="4351338"/>
          </a:xfrm>
        </p:spPr>
        <p:txBody>
          <a:bodyPr/>
          <a:lstStyle/>
          <a:p>
            <a:pPr algn="just"/>
            <a:r>
              <a:rPr lang="en-US" i="1" dirty="0" smtClean="0"/>
              <a:t>V</a:t>
            </a:r>
            <a:r>
              <a:rPr lang="en-US" baseline="-25000" dirty="0" smtClean="0"/>
              <a:t>BB</a:t>
            </a:r>
            <a:r>
              <a:rPr lang="en-US" dirty="0" smtClean="0"/>
              <a:t> </a:t>
            </a:r>
            <a:r>
              <a:rPr lang="en-US" dirty="0"/>
              <a:t>provides the forward bias for the base-emitter junction, and </a:t>
            </a:r>
            <a:r>
              <a:rPr lang="en-US" i="1" dirty="0" smtClean="0"/>
              <a:t>V</a:t>
            </a:r>
            <a:r>
              <a:rPr lang="en-US" baseline="-25000" dirty="0" smtClean="0"/>
              <a:t>CC</a:t>
            </a:r>
            <a:r>
              <a:rPr lang="en-US" dirty="0" smtClean="0"/>
              <a:t> </a:t>
            </a:r>
            <a:r>
              <a:rPr lang="en-US" dirty="0"/>
              <a:t>provides </a:t>
            </a:r>
            <a:r>
              <a:rPr lang="en-US" dirty="0" smtClean="0"/>
              <a:t>the reverse </a:t>
            </a:r>
            <a:r>
              <a:rPr lang="en-US" dirty="0"/>
              <a:t>bias for the collector-base junction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Here </a:t>
            </a:r>
            <a:r>
              <a:rPr lang="en-IN" dirty="0"/>
              <a:t>the base supply voltage, </a:t>
            </a:r>
            <a:r>
              <a:rPr lang="en-IN" i="1" dirty="0" smtClean="0"/>
              <a:t>V</a:t>
            </a:r>
            <a:r>
              <a:rPr lang="en-IN" baseline="-25000" dirty="0" smtClean="0"/>
              <a:t>BB</a:t>
            </a:r>
            <a:r>
              <a:rPr lang="en-IN" dirty="0" smtClean="0"/>
              <a:t>, </a:t>
            </a:r>
            <a:r>
              <a:rPr lang="en-IN" dirty="0"/>
              <a:t>and the collector supply voltage, </a:t>
            </a:r>
            <a:r>
              <a:rPr lang="en-IN" i="1" dirty="0" smtClean="0"/>
              <a:t>V</a:t>
            </a:r>
            <a:r>
              <a:rPr lang="en-IN" baseline="-25000" dirty="0" smtClean="0"/>
              <a:t>CC</a:t>
            </a:r>
            <a:r>
              <a:rPr lang="en-IN" dirty="0" smtClean="0"/>
              <a:t> </a:t>
            </a:r>
            <a:r>
              <a:rPr lang="en-IN" dirty="0"/>
              <a:t>, are variable. </a:t>
            </a:r>
            <a:r>
              <a:rPr lang="en-IN" dirty="0" smtClean="0"/>
              <a:t>The </a:t>
            </a:r>
            <a:r>
              <a:rPr lang="en-IN" dirty="0"/>
              <a:t>base resistor, </a:t>
            </a:r>
            <a:r>
              <a:rPr lang="en-IN" i="1" dirty="0" smtClean="0"/>
              <a:t>R</a:t>
            </a:r>
            <a:r>
              <a:rPr lang="en-IN" baseline="-25000" dirty="0" smtClean="0"/>
              <a:t>B</a:t>
            </a:r>
            <a:r>
              <a:rPr lang="en-IN" dirty="0" smtClean="0"/>
              <a:t>, </a:t>
            </a:r>
            <a:r>
              <a:rPr lang="en-IN" dirty="0"/>
              <a:t>is used to control the amount of base current, </a:t>
            </a:r>
            <a:r>
              <a:rPr lang="en-IN" i="1" dirty="0" smtClean="0"/>
              <a:t>I</a:t>
            </a:r>
            <a:r>
              <a:rPr lang="en-IN" baseline="-25000" dirty="0" smtClean="0"/>
              <a:t>B</a:t>
            </a:r>
            <a:r>
              <a:rPr lang="en-IN" dirty="0" smtClean="0"/>
              <a:t>. </a:t>
            </a:r>
            <a:r>
              <a:rPr lang="en-IN" dirty="0"/>
              <a:t>With a fixed value for </a:t>
            </a:r>
            <a:r>
              <a:rPr lang="en-IN" i="1" dirty="0" smtClean="0"/>
              <a:t>R</a:t>
            </a:r>
            <a:r>
              <a:rPr lang="en-IN" baseline="-25000" dirty="0" smtClean="0"/>
              <a:t>B</a:t>
            </a:r>
            <a:r>
              <a:rPr lang="en-IN" dirty="0" smtClean="0"/>
              <a:t> </a:t>
            </a:r>
            <a:r>
              <a:rPr lang="en-IN" dirty="0"/>
              <a:t>, </a:t>
            </a:r>
            <a:r>
              <a:rPr lang="en-IN" i="1" dirty="0" smtClean="0"/>
              <a:t>V</a:t>
            </a:r>
            <a:r>
              <a:rPr lang="en-IN" baseline="-25000" dirty="0" smtClean="0"/>
              <a:t>BB</a:t>
            </a:r>
            <a:r>
              <a:rPr lang="en-IN" dirty="0" smtClean="0"/>
              <a:t> </a:t>
            </a:r>
            <a:r>
              <a:rPr lang="en-IN" dirty="0"/>
              <a:t>can be adjusted to produce the desired value of base current.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297" y="2477236"/>
            <a:ext cx="4086225" cy="3600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2225945" y="5472379"/>
                <a:ext cx="1849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945" y="5472379"/>
                <a:ext cx="184935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609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9"/>
            <a:ext cx="10515600" cy="7167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0033CC"/>
                </a:solidFill>
                <a:latin typeface="+mn-lt"/>
              </a:rPr>
              <a:t>Current Component in Common emitter</a:t>
            </a:r>
            <a:endParaRPr lang="en-IN" sz="32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712"/>
          <a:stretch/>
        </p:blipFill>
        <p:spPr>
          <a:xfrm>
            <a:off x="8313581" y="1793886"/>
            <a:ext cx="3600450" cy="2275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337499" y="1116100"/>
                <a:ext cx="1409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499" y="1116100"/>
                <a:ext cx="14094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52528" y="1506687"/>
            <a:ext cx="971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the CE configuration, the input and output current are related by a quantity Beta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604687" y="2103310"/>
                <a:ext cx="1313565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𝑑𝑐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687" y="2103310"/>
                <a:ext cx="1313565" cy="6576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79867" y="3769457"/>
            <a:ext cx="905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Beta is also called as current gain for CE configuration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394" y="4285511"/>
            <a:ext cx="9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LTStd-Roman"/>
                <a:ea typeface="+mn-ea"/>
                <a:cs typeface="+mn-cs"/>
              </a:rPr>
              <a:t>For low-power transistors (under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LTStd-Roman"/>
                <a:ea typeface="+mn-ea"/>
                <a:cs typeface="+mn-cs"/>
              </a:rPr>
              <a:t>1W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LTStd-Roman"/>
                <a:ea typeface="+mn-ea"/>
                <a:cs typeface="+mn-cs"/>
              </a:rPr>
              <a:t>), the current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LTStd-Roman"/>
                <a:ea typeface="+mn-ea"/>
                <a:cs typeface="+mn-cs"/>
              </a:rPr>
              <a:t>gain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LTStd-Roman"/>
                <a:ea typeface="+mn-ea"/>
                <a:cs typeface="+mn-cs"/>
              </a:rPr>
              <a:t>typically 100 to 300. High-power transistors (over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LTStd-Roman"/>
                <a:ea typeface="+mn-ea"/>
                <a:cs typeface="+mn-cs"/>
              </a:rPr>
              <a:t>1W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LTStd-Roman"/>
                <a:ea typeface="+mn-ea"/>
                <a:cs typeface="+mn-cs"/>
              </a:rPr>
              <a:t>) usually have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LTStd-Roman"/>
                <a:ea typeface="+mn-ea"/>
                <a:cs typeface="+mn-cs"/>
              </a:rPr>
              <a:t>current gains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LTStd-Roman"/>
                <a:ea typeface="+mn-ea"/>
                <a:cs typeface="+mn-cs"/>
              </a:rPr>
              <a:t>of 20 to 100.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2152" y="2863524"/>
            <a:ext cx="810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AC signal, it is defined as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Rectangle 17"/>
              <p:cNvSpPr/>
              <p:nvPr/>
            </p:nvSpPr>
            <p:spPr>
              <a:xfrm>
                <a:off x="3825739" y="2767768"/>
                <a:ext cx="4141838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𝐶h𝑎𝑛𝑔𝑒</m:t>
                          </m:r>
                          <m:r>
                            <m:rPr>
                              <m:nor/>
                            </m:r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 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  <m:r>
                            <m:rPr>
                              <m:nor/>
                            </m:r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 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𝑐𝑜𝑙𝑙𝑒𝑐𝑡𝑜𝑟</m:t>
                          </m:r>
                          <m:r>
                            <m:rPr>
                              <m:nor/>
                            </m:r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 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𝑐𝑢𝑟𝑟𝑛𝑒𝑡</m:t>
                          </m:r>
                        </m:num>
                        <m:den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𝐶h𝑎𝑛𝑔𝑒</m:t>
                          </m:r>
                          <m:r>
                            <m:rPr>
                              <m:nor/>
                            </m:r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 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  <m:r>
                            <m:rPr>
                              <m:nor/>
                            </m:r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 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𝑏𝑎𝑠𝑒</m:t>
                          </m:r>
                          <m:r>
                            <m:rPr>
                              <m:nor/>
                            </m:r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 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𝑐𝑢𝑟𝑟𝑛𝑒𝑡</m:t>
                          </m:r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𝛥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𝛥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39" y="2767768"/>
                <a:ext cx="4141838" cy="6668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8285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7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0263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78121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27435"/>
            <a:ext cx="10515600" cy="83261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33CC"/>
                </a:solidFill>
              </a:rPr>
              <a:t>Common Collector</a:t>
            </a:r>
            <a:endParaRPr lang="en-IN" dirty="0">
              <a:solidFill>
                <a:srgbClr val="0033CC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95" y="2963968"/>
            <a:ext cx="3089544" cy="39151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53" y="2980073"/>
            <a:ext cx="2837108" cy="37414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5017" y="840310"/>
            <a:ext cx="111187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the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common-collector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(CC) configuration, the emitter terminal is common to both the input and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battery V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used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side maintains a forward bias on the BE junction and the resistor R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to limit the base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 (drive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 Similarly, the battery V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used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output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side,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maintains a reverse bias on the CB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junction and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resistor R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used to collect the output.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575" y="3152289"/>
            <a:ext cx="36671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96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en-IN" dirty="0" smtClean="0"/>
              <a:t>Current Amplification factor:</a:t>
            </a:r>
          </a:p>
          <a:p>
            <a:pPr algn="just"/>
            <a:r>
              <a:rPr lang="en-US" dirty="0"/>
              <a:t>The ratio of output current to input current is called current </a:t>
            </a:r>
            <a:r>
              <a:rPr lang="en-US" dirty="0" smtClean="0"/>
              <a:t>amplification </a:t>
            </a:r>
            <a:r>
              <a:rPr lang="en-US" dirty="0"/>
              <a:t>factor. In </a:t>
            </a:r>
            <a:r>
              <a:rPr lang="en-US" dirty="0" smtClean="0"/>
              <a:t>a common </a:t>
            </a:r>
            <a:r>
              <a:rPr lang="en-US" dirty="0"/>
              <a:t>collector connection, the output current is emitter current (I</a:t>
            </a:r>
            <a:r>
              <a:rPr lang="en-US" baseline="-25000" dirty="0"/>
              <a:t>E</a:t>
            </a:r>
            <a:r>
              <a:rPr lang="en-US" dirty="0"/>
              <a:t>), whereas </a:t>
            </a:r>
            <a:r>
              <a:rPr lang="en-US" dirty="0" smtClean="0"/>
              <a:t>the input </a:t>
            </a:r>
            <a:r>
              <a:rPr lang="en-US" dirty="0"/>
              <a:t>current is base current (I</a:t>
            </a:r>
            <a:r>
              <a:rPr lang="en-US" baseline="-25000" dirty="0"/>
              <a:t>B</a:t>
            </a:r>
            <a:r>
              <a:rPr lang="en-US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3679798" y="2856199"/>
                <a:ext cx="869469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798" y="2856199"/>
                <a:ext cx="869469" cy="6562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66532" y="3568280"/>
            <a:ext cx="10640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vTT5ada87cc4"/>
                <a:ea typeface="+mn-ea"/>
                <a:cs typeface="+mn-cs"/>
              </a:rPr>
              <a:t>For an AC signal, it is defined 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vTT5ada87cc4"/>
                <a:ea typeface="+mn-ea"/>
                <a:cs typeface="+mn-cs"/>
              </a:rPr>
              <a:t>ratio of change in emitter current to the change in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vTT5ada87cc4"/>
                <a:ea typeface="+mn-ea"/>
                <a:cs typeface="+mn-cs"/>
              </a:rPr>
              <a:t>base current is represented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3481473" y="4301438"/>
                <a:ext cx="1012777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𝛥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𝛥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473" y="4301438"/>
                <a:ext cx="1012777" cy="6580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3283150" y="5257134"/>
                <a:ext cx="1409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50" y="5257134"/>
                <a:ext cx="140942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/>
              <p:cNvSpPr/>
              <p:nvPr/>
            </p:nvSpPr>
            <p:spPr>
              <a:xfrm>
                <a:off x="3283150" y="5744660"/>
                <a:ext cx="1521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50" y="5744660"/>
                <a:ext cx="152105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3214605" y="6215386"/>
                <a:ext cx="1658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605" y="6215386"/>
                <a:ext cx="165814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5486854" y="6210370"/>
                <a:ext cx="12182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54" y="6210370"/>
                <a:ext cx="121829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7149484" y="6022889"/>
                <a:ext cx="121578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84" y="6022889"/>
                <a:ext cx="1215782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8735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423" y="550163"/>
            <a:ext cx="4182046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2141" y="389382"/>
            <a:ext cx="4202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Transistor</a:t>
            </a:r>
            <a:r>
              <a:rPr spc="-114" dirty="0"/>
              <a:t> </a:t>
            </a:r>
            <a:r>
              <a:rPr spc="-10" dirty="0"/>
              <a:t>Structures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41285" y="1856485"/>
            <a:ext cx="4951095" cy="3223895"/>
            <a:chOff x="7241285" y="1856485"/>
            <a:chExt cx="4951095" cy="3223895"/>
          </a:xfrm>
        </p:grpSpPr>
        <p:sp>
          <p:nvSpPr>
            <p:cNvPr id="5" name="object 5"/>
            <p:cNvSpPr/>
            <p:nvPr/>
          </p:nvSpPr>
          <p:spPr>
            <a:xfrm>
              <a:off x="7241285" y="1856485"/>
              <a:ext cx="4673600" cy="15577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543269" y="3442842"/>
              <a:ext cx="4648729" cy="16371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3139" y="1321054"/>
            <a:ext cx="10403205" cy="488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710" lvl="0" indent="-457834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>
                <a:tab pos="469900" algn="l"/>
                <a:tab pos="470534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bipolar junction transistor (BJT)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has three separately doped regions and  contains two p-n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junctions.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>
                <a:tab pos="469900" algn="l"/>
                <a:tab pos="470534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Bipolar transistor is a 3-terminal</a:t>
            </a:r>
            <a:r>
              <a:rPr kumimoji="0" sz="22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device.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7100" marR="0" lvl="1" indent="-457834" algn="l" defTabSz="914400" rtl="0" eaLnBrk="1" fontAlgn="auto" latinLnBrk="0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>
                <a:tab pos="927100" algn="l"/>
                <a:tab pos="927735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Emitter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(E)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7100" marR="0" lvl="1" indent="-457834" algn="l" defTabSz="914400" rtl="0" eaLnBrk="1" fontAlgn="auto" latinLnBrk="0" hangingPunct="1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>
                <a:tab pos="927100" algn="l"/>
                <a:tab pos="927735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(B)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7100" marR="0" lvl="1" indent="-457834" algn="l" defTabSz="914400" rtl="0" eaLnBrk="1" fontAlgn="auto" latinLnBrk="0" hangingPunct="1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>
                <a:tab pos="927100" algn="l"/>
                <a:tab pos="927735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Collector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(C)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/>
              <a:defRPr/>
            </a:pPr>
            <a:endParaRPr kumimoji="0" sz="2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244729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>
                <a:tab pos="469900" algn="l"/>
                <a:tab pos="470534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basic transistor principle is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the voltage between two  terminals controls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current through the third</a:t>
            </a:r>
            <a:r>
              <a:rPr kumimoji="0" sz="22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terminal.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/>
              <a:defRPr/>
            </a:pPr>
            <a:endParaRPr kumimoji="0" sz="3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508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>
                <a:tab pos="469900" algn="l"/>
                <a:tab pos="470534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 in the transistor is due to the flow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 electrons and holes, hence the  name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bipolar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941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423" y="550163"/>
            <a:ext cx="4182046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Transistor</a:t>
            </a:r>
            <a:r>
              <a:rPr spc="-114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238" y="848004"/>
            <a:ext cx="9892030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420"/>
              </a:spcBef>
              <a:buClr>
                <a:srgbClr val="CCCC00"/>
              </a:buClr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200" spc="-5" dirty="0">
                <a:latin typeface="Arial"/>
                <a:cs typeface="Arial"/>
              </a:rPr>
              <a:t>There are two types of bipolar junction transistor: </a:t>
            </a:r>
            <a:r>
              <a:rPr sz="2200" b="1" spc="-5" dirty="0">
                <a:latin typeface="Arial"/>
                <a:cs typeface="Arial"/>
              </a:rPr>
              <a:t>npn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pnp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320"/>
              </a:spcBef>
              <a:buClr>
                <a:srgbClr val="CCCC00"/>
              </a:buClr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npn bipolar transistor </a:t>
            </a:r>
            <a:r>
              <a:rPr sz="2200" spc="-5" dirty="0">
                <a:latin typeface="Arial"/>
                <a:cs typeface="Arial"/>
              </a:rPr>
              <a:t>contains a thin p-region between two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n-regions.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12900" y="2250185"/>
            <a:ext cx="4699000" cy="1442720"/>
            <a:chOff x="1612900" y="2250185"/>
            <a:chExt cx="4699000" cy="1442720"/>
          </a:xfrm>
        </p:grpSpPr>
        <p:sp>
          <p:nvSpPr>
            <p:cNvPr id="6" name="object 6"/>
            <p:cNvSpPr/>
            <p:nvPr/>
          </p:nvSpPr>
          <p:spPr>
            <a:xfrm>
              <a:off x="1625600" y="2262885"/>
              <a:ext cx="4673600" cy="14169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9250" y="2256535"/>
              <a:ext cx="4686300" cy="1430020"/>
            </a:xfrm>
            <a:custGeom>
              <a:avLst/>
              <a:gdLst/>
              <a:ahLst/>
              <a:cxnLst/>
              <a:rect l="l" t="t" r="r" b="b"/>
              <a:pathLst>
                <a:path w="4686300" h="1430020">
                  <a:moveTo>
                    <a:pt x="0" y="1429639"/>
                  </a:moveTo>
                  <a:lnTo>
                    <a:pt x="4686300" y="1429639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14296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12900" y="4780915"/>
            <a:ext cx="4722495" cy="1394460"/>
            <a:chOff x="1612900" y="4780915"/>
            <a:chExt cx="4722495" cy="1394460"/>
          </a:xfrm>
        </p:grpSpPr>
        <p:sp>
          <p:nvSpPr>
            <p:cNvPr id="9" name="object 9"/>
            <p:cNvSpPr/>
            <p:nvPr/>
          </p:nvSpPr>
          <p:spPr>
            <a:xfrm>
              <a:off x="1673711" y="4793615"/>
              <a:ext cx="4648729" cy="13690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250" y="4787265"/>
              <a:ext cx="4709795" cy="1381760"/>
            </a:xfrm>
            <a:custGeom>
              <a:avLst/>
              <a:gdLst/>
              <a:ahLst/>
              <a:cxnLst/>
              <a:rect l="l" t="t" r="r" b="b"/>
              <a:pathLst>
                <a:path w="4709795" h="1381760">
                  <a:moveTo>
                    <a:pt x="0" y="1381760"/>
                  </a:moveTo>
                  <a:lnTo>
                    <a:pt x="4709541" y="1381760"/>
                  </a:lnTo>
                  <a:lnTo>
                    <a:pt x="4709541" y="0"/>
                  </a:lnTo>
                  <a:lnTo>
                    <a:pt x="0" y="0"/>
                  </a:lnTo>
                  <a:lnTo>
                    <a:pt x="0" y="13817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2041" y="3759784"/>
            <a:ext cx="58159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CCCC00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pnp bipolar transistor </a:t>
            </a:r>
            <a:r>
              <a:rPr sz="2200" dirty="0">
                <a:latin typeface="Arial"/>
                <a:cs typeface="Arial"/>
              </a:rPr>
              <a:t>contains </a:t>
            </a:r>
            <a:r>
              <a:rPr sz="2200" spc="-5" dirty="0">
                <a:latin typeface="Arial"/>
                <a:cs typeface="Arial"/>
              </a:rPr>
              <a:t>a thin  n-region sandwiched between two </a:t>
            </a:r>
            <a:r>
              <a:rPr sz="2200" spc="15" dirty="0">
                <a:latin typeface="Arial"/>
                <a:cs typeface="Arial"/>
              </a:rPr>
              <a:t>p-  </a:t>
            </a:r>
            <a:r>
              <a:rPr sz="2200" spc="-5" dirty="0">
                <a:latin typeface="Arial"/>
                <a:cs typeface="Arial"/>
              </a:rPr>
              <a:t>regions.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03234" y="2374264"/>
            <a:ext cx="1778000" cy="1984375"/>
            <a:chOff x="8103234" y="2374264"/>
            <a:chExt cx="1778000" cy="1984375"/>
          </a:xfrm>
        </p:grpSpPr>
        <p:sp>
          <p:nvSpPr>
            <p:cNvPr id="13" name="object 13"/>
            <p:cNvSpPr/>
            <p:nvPr/>
          </p:nvSpPr>
          <p:spPr>
            <a:xfrm>
              <a:off x="8312784" y="2542539"/>
              <a:ext cx="1447800" cy="16573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9584" y="2380614"/>
              <a:ext cx="1765300" cy="1971675"/>
            </a:xfrm>
            <a:custGeom>
              <a:avLst/>
              <a:gdLst/>
              <a:ahLst/>
              <a:cxnLst/>
              <a:rect l="l" t="t" r="r" b="b"/>
              <a:pathLst>
                <a:path w="1765300" h="1971675">
                  <a:moveTo>
                    <a:pt x="0" y="1971675"/>
                  </a:moveTo>
                  <a:lnTo>
                    <a:pt x="1765300" y="1971675"/>
                  </a:lnTo>
                  <a:lnTo>
                    <a:pt x="1765300" y="0"/>
                  </a:lnTo>
                  <a:lnTo>
                    <a:pt x="0" y="0"/>
                  </a:lnTo>
                  <a:lnTo>
                    <a:pt x="0" y="19716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223250" y="4743450"/>
            <a:ext cx="1714500" cy="1689100"/>
            <a:chOff x="8223250" y="4743450"/>
            <a:chExt cx="1714500" cy="1689100"/>
          </a:xfrm>
        </p:grpSpPr>
        <p:sp>
          <p:nvSpPr>
            <p:cNvPr id="16" name="object 16"/>
            <p:cNvSpPr/>
            <p:nvPr/>
          </p:nvSpPr>
          <p:spPr>
            <a:xfrm>
              <a:off x="8394700" y="4759325"/>
              <a:ext cx="1447800" cy="1628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29600" y="4749800"/>
              <a:ext cx="1701800" cy="1676400"/>
            </a:xfrm>
            <a:custGeom>
              <a:avLst/>
              <a:gdLst/>
              <a:ahLst/>
              <a:cxnLst/>
              <a:rect l="l" t="t" r="r" b="b"/>
              <a:pathLst>
                <a:path w="1701800" h="1676400">
                  <a:moveTo>
                    <a:pt x="0" y="1676400"/>
                  </a:moveTo>
                  <a:lnTo>
                    <a:pt x="1701800" y="1676400"/>
                  </a:lnTo>
                  <a:lnTo>
                    <a:pt x="17018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420893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037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45" dirty="0">
                <a:latin typeface="Arial"/>
                <a:cs typeface="Arial"/>
              </a:rPr>
              <a:t>Other </a:t>
            </a:r>
            <a:r>
              <a:rPr sz="4400" b="0" spc="-245" dirty="0">
                <a:latin typeface="Arial"/>
                <a:cs typeface="Arial"/>
              </a:rPr>
              <a:t>Points </a:t>
            </a:r>
            <a:r>
              <a:rPr sz="4400" b="0" spc="10" dirty="0">
                <a:latin typeface="Arial"/>
                <a:cs typeface="Arial"/>
              </a:rPr>
              <a:t>to</a:t>
            </a:r>
            <a:r>
              <a:rPr sz="4400" b="0" spc="-360" dirty="0">
                <a:latin typeface="Arial"/>
                <a:cs typeface="Arial"/>
              </a:rPr>
              <a:t> </a:t>
            </a:r>
            <a:r>
              <a:rPr sz="4400" b="0" spc="-280" dirty="0">
                <a:latin typeface="Arial"/>
                <a:cs typeface="Arial"/>
              </a:rPr>
              <a:t>Remember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42490"/>
            <a:ext cx="10358755" cy="46310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Area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collector is </a:t>
            </a:r>
            <a:r>
              <a:rPr sz="2800" spc="-25" dirty="0">
                <a:latin typeface="Carlito"/>
                <a:cs typeface="Carlito"/>
              </a:rPr>
              <a:t>always </a:t>
            </a:r>
            <a:r>
              <a:rPr sz="2800" spc="-15" dirty="0">
                <a:latin typeface="Carlito"/>
                <a:cs typeface="Carlito"/>
              </a:rPr>
              <a:t>larger compared to emitter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base.</a:t>
            </a:r>
            <a:endParaRPr sz="2800">
              <a:latin typeface="Carlito"/>
              <a:cs typeface="Carlito"/>
            </a:endParaRPr>
          </a:p>
          <a:p>
            <a:pPr marL="241300" marR="8255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  <a:tab pos="953135" algn="l"/>
                <a:tab pos="1800225" algn="l"/>
                <a:tab pos="2893060" algn="l"/>
                <a:tab pos="3288029" algn="l"/>
                <a:tab pos="4279900" algn="l"/>
                <a:tab pos="5074285" algn="l"/>
                <a:tab pos="5822950" algn="l"/>
                <a:tab pos="6301105" algn="l"/>
                <a:tab pos="7676515" algn="l"/>
                <a:tab pos="8333105" algn="l"/>
              </a:tabLst>
            </a:pPr>
            <a:r>
              <a:rPr sz="2800" spc="-10" dirty="0">
                <a:latin typeface="Carlito"/>
                <a:cs typeface="Carlito"/>
              </a:rPr>
              <a:t>Th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bas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egion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made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3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ery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thin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3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c</a:t>
            </a:r>
            <a:r>
              <a:rPr sz="2800" spc="-4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ease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c</a:t>
            </a:r>
            <a:r>
              <a:rPr sz="2800" spc="-10" dirty="0">
                <a:latin typeface="Carlito"/>
                <a:cs typeface="Carlito"/>
              </a:rPr>
              <a:t>onc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3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spc="-70" dirty="0">
                <a:latin typeface="Carlito"/>
                <a:cs typeface="Carlito"/>
              </a:rPr>
              <a:t>r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tion  </a:t>
            </a:r>
            <a:r>
              <a:rPr sz="2800" spc="-15" dirty="0">
                <a:latin typeface="Carlito"/>
                <a:cs typeface="Carlito"/>
              </a:rPr>
              <a:t>gradient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hence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higher </a:t>
            </a:r>
            <a:r>
              <a:rPr sz="2800" spc="-15" dirty="0">
                <a:latin typeface="Carlito"/>
                <a:cs typeface="Carlito"/>
              </a:rPr>
              <a:t>diffusion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rate.</a:t>
            </a:r>
            <a:endParaRPr sz="2800">
              <a:latin typeface="Carlito"/>
              <a:cs typeface="Carlito"/>
            </a:endParaRPr>
          </a:p>
          <a:p>
            <a:pPr marL="320675" indent="-30861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20675" algn="l"/>
                <a:tab pos="321310" algn="l"/>
              </a:tabLst>
            </a:pPr>
            <a:r>
              <a:rPr sz="2800" spc="-10" dirty="0">
                <a:latin typeface="Carlito"/>
                <a:cs typeface="Carlito"/>
              </a:rPr>
              <a:t>Doping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base region is </a:t>
            </a:r>
            <a:r>
              <a:rPr sz="2800" spc="-5" dirty="0">
                <a:latin typeface="Carlito"/>
                <a:cs typeface="Carlito"/>
              </a:rPr>
              <a:t>also less </a:t>
            </a:r>
            <a:r>
              <a:rPr sz="2800" spc="-15" dirty="0">
                <a:latin typeface="Carlito"/>
                <a:cs typeface="Carlito"/>
              </a:rPr>
              <a:t>compared to emitter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229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collector.</a:t>
            </a:r>
            <a:endParaRPr sz="280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Generally Emitter region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heavily </a:t>
            </a:r>
            <a:r>
              <a:rPr sz="2800" spc="-5" dirty="0">
                <a:latin typeface="Carlito"/>
                <a:cs typeface="Carlito"/>
              </a:rPr>
              <a:t>doped so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10" dirty="0">
                <a:latin typeface="Carlito"/>
                <a:cs typeface="Carlito"/>
              </a:rPr>
              <a:t>numbers </a:t>
            </a:r>
            <a:r>
              <a:rPr sz="2800" spc="-5" dirty="0">
                <a:latin typeface="Carlito"/>
                <a:cs typeface="Carlito"/>
              </a:rPr>
              <a:t>of  </a:t>
            </a:r>
            <a:r>
              <a:rPr sz="2800" spc="-15" dirty="0">
                <a:latin typeface="Carlito"/>
                <a:cs typeface="Carlito"/>
              </a:rPr>
              <a:t>carriers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available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injection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base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region.</a:t>
            </a:r>
            <a:endParaRPr sz="280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Purpose of </a:t>
            </a:r>
            <a:r>
              <a:rPr sz="2800" spc="-10" dirty="0">
                <a:latin typeface="Carlito"/>
                <a:cs typeface="Carlito"/>
              </a:rPr>
              <a:t>using lightly doped </a:t>
            </a:r>
            <a:r>
              <a:rPr sz="2800" spc="-5" dirty="0">
                <a:latin typeface="Carlito"/>
                <a:cs typeface="Carlito"/>
              </a:rPr>
              <a:t>Base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reduce </a:t>
            </a:r>
            <a:r>
              <a:rPr sz="2800" spc="-15" dirty="0">
                <a:latin typeface="Carlito"/>
                <a:cs typeface="Carlito"/>
              </a:rPr>
              <a:t>recombination</a:t>
            </a:r>
            <a:r>
              <a:rPr sz="2800" spc="2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There are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P-N junction </a:t>
            </a:r>
            <a:r>
              <a:rPr sz="2800" spc="-15" dirty="0">
                <a:latin typeface="Carlito"/>
                <a:cs typeface="Carlito"/>
              </a:rPr>
              <a:t>present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BJT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Base-Emitter 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junction and </a:t>
            </a: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Base-collector </a:t>
            </a:r>
            <a:r>
              <a:rPr sz="2800" spc="-5" dirty="0">
                <a:latin typeface="Carlito"/>
                <a:cs typeface="Carlito"/>
              </a:rPr>
              <a:t>junction. </a:t>
            </a:r>
            <a:r>
              <a:rPr sz="2800" spc="-25" dirty="0">
                <a:latin typeface="Carlito"/>
                <a:cs typeface="Carlito"/>
              </a:rPr>
              <a:t>Working </a:t>
            </a:r>
            <a:r>
              <a:rPr sz="2800" spc="-5" dirty="0">
                <a:latin typeface="Carlito"/>
                <a:cs typeface="Carlito"/>
              </a:rPr>
              <a:t>of BJT </a:t>
            </a:r>
            <a:r>
              <a:rPr sz="2800" spc="-15" dirty="0">
                <a:latin typeface="Carlito"/>
                <a:cs typeface="Carlito"/>
              </a:rPr>
              <a:t>entirely </a:t>
            </a:r>
            <a:r>
              <a:rPr sz="2800" spc="-10" dirty="0">
                <a:latin typeface="Carlito"/>
                <a:cs typeface="Carlito"/>
              </a:rPr>
              <a:t>depends  upon </a:t>
            </a:r>
            <a:r>
              <a:rPr sz="2800" spc="-15" dirty="0">
                <a:latin typeface="Carlito"/>
                <a:cs typeface="Carlito"/>
              </a:rPr>
              <a:t>properties </a:t>
            </a:r>
            <a:r>
              <a:rPr sz="2800" spc="-5" dirty="0">
                <a:latin typeface="Carlito"/>
                <a:cs typeface="Carlito"/>
              </a:rPr>
              <a:t>and biasing of those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junctions.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3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sz="half" idx="1"/>
          </p:nvPr>
        </p:nvSpPr>
        <p:spPr>
          <a:xfrm>
            <a:off x="317634" y="774702"/>
            <a:ext cx="11531065" cy="5616474"/>
          </a:xfrm>
        </p:spPr>
        <p:txBody>
          <a:bodyPr anchor="t" anchorCtr="0">
            <a:normAutofit fontScale="92500" lnSpcReduction="10000"/>
          </a:bodyPr>
          <a:lstStyle/>
          <a:p>
            <a:pPr algn="just">
              <a:buClrTx/>
              <a:buSzTx/>
              <a:buFontTx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 (BJT) is a three terminal device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 of either two n-type and one p-type or two p-type and one n-type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sandwiched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them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heavily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doped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base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lightly doped and collector is very lightly doped.</a:t>
            </a:r>
          </a:p>
          <a:p>
            <a:pPr algn="just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middle layer is lightly doped compared to outer layer typically (10:1) or low, to reduce conductivity in base.</a:t>
            </a:r>
          </a:p>
          <a:p>
            <a:pPr algn="just"/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layer is known as base (B) and thin in size as compared to two outer layers, emitter(E) and collector(C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 &gt; E &gt; B)</a:t>
            </a:r>
          </a:p>
          <a:p>
            <a:pPr marL="342900" indent="-34290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total width to that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(base) is 150:1.</a:t>
            </a:r>
          </a:p>
          <a:p>
            <a:pPr algn="just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on the both majority and minority carriers and hence the name bipolar. </a:t>
            </a:r>
          </a:p>
          <a:p>
            <a:pPr algn="just">
              <a:buClrTx/>
              <a:buSzTx/>
              <a:buFontTx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340633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68450"/>
            <a:ext cx="11185525" cy="5159375"/>
          </a:xfrm>
        </p:spPr>
        <p:txBody>
          <a:bodyPr>
            <a:normAutofit/>
          </a:bodyPr>
          <a:lstStyle/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used as amplifier and oscillator circuits and as a switch in digital circuits. </a:t>
            </a:r>
            <a:endParaRPr lang="en-US" sz="2400" noProof="1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has wide applications in computers, satellites and other modern communication systems</a:t>
            </a:r>
            <a:r>
              <a:rPr lang="en-US" sz="2400" noProof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transistor's ability to change between these two states enables it to have two basic functions: "switching" (digital electronics) or "amplification" (analogue electronics). </a:t>
            </a:r>
            <a:endParaRPr lang="en-US" sz="2400" noProof="1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Bipolar Transistors are current regulating devices that control the amount of current flowing through them in proportion to the amount of biasing voltage applied to their base terminal</a:t>
            </a:r>
            <a:r>
              <a:rPr lang="en-IN" altLang="en-US" sz="24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noProof="1"/>
          </a:p>
          <a:p>
            <a:pPr marL="0" indent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400" noProof="1"/>
          </a:p>
          <a:p>
            <a:pPr marL="0" indent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400" noProof="1"/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xmlns="" val="354928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3" descr="Captur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01" y="773113"/>
            <a:ext cx="8759825" cy="6007100"/>
          </a:xfrm>
        </p:spPr>
      </p:pic>
    </p:spTree>
    <p:extLst>
      <p:ext uri="{BB962C8B-B14F-4D97-AF65-F5344CB8AC3E}">
        <p14:creationId xmlns:p14="http://schemas.microsoft.com/office/powerpoint/2010/main" xmlns="" val="114826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907" y="255488"/>
            <a:ext cx="3496278" cy="447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641" y="93979"/>
            <a:ext cx="3516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Operating</a:t>
            </a:r>
            <a:r>
              <a:rPr spc="-40" dirty="0"/>
              <a:t> </a:t>
            </a:r>
            <a:r>
              <a:rPr spc="-5" dirty="0"/>
              <a:t>Region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7788" y="619179"/>
            <a:ext cx="8258175" cy="591693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673735" marR="0" lvl="0" indent="-457834" algn="l" defTabSz="914400" rtl="0" eaLnBrk="1" fontAlgn="auto" latinLnBrk="0" hangingPunct="1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>
                <a:tab pos="673735" algn="l"/>
                <a:tab pos="674370" algn="l"/>
              </a:tabLst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Active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Region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3735" marR="3604260" lvl="0" indent="0" algn="l" defTabSz="914400" rtl="0" eaLnBrk="1" fontAlgn="auto" latinLnBrk="0" hangingPunct="1">
              <a:lnSpc>
                <a:spcPct val="1106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Base-Emitter Junction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forward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biased.  Collector-Base Junction reverse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biased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3735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>
                <a:tab pos="673735" algn="l"/>
                <a:tab pos="674370" algn="l"/>
              </a:tabLst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Cutoff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Region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07390" marR="615950" lvl="0" indent="-3365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BJT is basically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off.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There is voltage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little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 (leakage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current).</a:t>
            </a:r>
          </a:p>
          <a:p>
            <a:pPr marL="673735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 junctions reverse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biased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3735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Tx/>
              <a:buFont typeface="Wingdings"/>
              <a:buChar char=""/>
              <a:tabLst>
                <a:tab pos="673735" algn="l"/>
                <a:tab pos="674370" algn="l"/>
              </a:tabLst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Saturation</a:t>
            </a:r>
            <a:r>
              <a:rPr kumimoji="0" sz="2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Region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3735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 junctions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forward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biased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Note: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Active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saturation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region,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BJT is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cut-off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region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BJT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OFF.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BJT</a:t>
            </a:r>
            <a:r>
              <a:rPr kumimoji="0" sz="18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base-emitter junction is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forward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biased.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Active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region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used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design of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BJT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amplifier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whereas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saturation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cut-off region used  in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switching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application of</a:t>
            </a:r>
            <a:r>
              <a:rPr kumimoji="0" sz="1800" b="0" i="0" u="none" strike="noStrike" kern="1200" cap="none" spc="5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BJT.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57085" y="720470"/>
            <a:ext cx="1325466" cy="1661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99697" y="2726563"/>
            <a:ext cx="1274149" cy="1597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32558" y="4701311"/>
            <a:ext cx="1217443" cy="15220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3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1591</Words>
  <Application>Microsoft Office PowerPoint</Application>
  <PresentationFormat>Custom</PresentationFormat>
  <Paragraphs>179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Office Theme</vt:lpstr>
      <vt:lpstr>2_Office Theme</vt:lpstr>
      <vt:lpstr>1_Office Theme</vt:lpstr>
      <vt:lpstr>3_Office Theme</vt:lpstr>
      <vt:lpstr>4_Office Theme</vt:lpstr>
      <vt:lpstr>5_Office Theme</vt:lpstr>
      <vt:lpstr>6_Office Theme</vt:lpstr>
      <vt:lpstr>7_Office Theme</vt:lpstr>
      <vt:lpstr>Slide 1</vt:lpstr>
      <vt:lpstr>Transistor</vt:lpstr>
      <vt:lpstr>Transistor Structures</vt:lpstr>
      <vt:lpstr>Transistor Structures</vt:lpstr>
      <vt:lpstr>Other Points to Remember</vt:lpstr>
      <vt:lpstr>Slide 6</vt:lpstr>
      <vt:lpstr>Applications</vt:lpstr>
      <vt:lpstr>Slide 8</vt:lpstr>
      <vt:lpstr>Operating Region</vt:lpstr>
      <vt:lpstr>                BJT Operation</vt:lpstr>
      <vt:lpstr>                    Operation of a PNP BJT</vt:lpstr>
      <vt:lpstr>Slide 12</vt:lpstr>
      <vt:lpstr>Slide 13</vt:lpstr>
      <vt:lpstr>Working Mechanism &amp; Current Components</vt:lpstr>
      <vt:lpstr>Current components in BJT</vt:lpstr>
      <vt:lpstr>Current component in BJT</vt:lpstr>
      <vt:lpstr>BJT Configuration</vt:lpstr>
      <vt:lpstr>Common Base(CB) Configuration</vt:lpstr>
      <vt:lpstr>Current component in CB Configuration</vt:lpstr>
      <vt:lpstr>Common Emitter </vt:lpstr>
      <vt:lpstr>Slide 21</vt:lpstr>
      <vt:lpstr>Current Component in Common emitter</vt:lpstr>
      <vt:lpstr>Slide 23</vt:lpstr>
      <vt:lpstr>Slide 24</vt:lpstr>
      <vt:lpstr>Common Collector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104750</dc:creator>
  <cp:lastModifiedBy>1602282</cp:lastModifiedBy>
  <cp:revision>10</cp:revision>
  <dcterms:created xsi:type="dcterms:W3CDTF">2022-04-11T09:58:56Z</dcterms:created>
  <dcterms:modified xsi:type="dcterms:W3CDTF">2022-11-30T04:18:04Z</dcterms:modified>
</cp:coreProperties>
</file>