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0" r:id="rId7"/>
    <p:sldId id="271" r:id="rId8"/>
    <p:sldId id="273" r:id="rId9"/>
    <p:sldId id="272" r:id="rId10"/>
    <p:sldId id="274" r:id="rId11"/>
    <p:sldId id="263" r:id="rId12"/>
    <p:sldId id="264" r:id="rId13"/>
    <p:sldId id="275" r:id="rId14"/>
    <p:sldId id="276" r:id="rId15"/>
    <p:sldId id="265" r:id="rId16"/>
    <p:sldId id="279" r:id="rId17"/>
    <p:sldId id="277" r:id="rId18"/>
    <p:sldId id="267" r:id="rId19"/>
    <p:sldId id="268"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autoAdjust="0"/>
    <p:restoredTop sz="94660"/>
  </p:normalViewPr>
  <p:slideViewPr>
    <p:cSldViewPr snapToGrid="0">
      <p:cViewPr varScale="1">
        <p:scale>
          <a:sx n="69" d="100"/>
          <a:sy n="69" d="100"/>
        </p:scale>
        <p:origin x="-524"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10/25/2022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05991" y="369455"/>
            <a:ext cx="3019464" cy="2151809"/>
          </a:xfrm>
          <a:prstGeom prst="rect">
            <a:avLst/>
          </a:prstGeom>
        </p:spPr>
      </p:pic>
      <p:sp>
        <p:nvSpPr>
          <p:cNvPr id="7" name="Rectangle 6"/>
          <p:cNvSpPr/>
          <p:nvPr/>
        </p:nvSpPr>
        <p:spPr>
          <a:xfrm>
            <a:off x="4987636" y="3595454"/>
            <a:ext cx="6604000" cy="1938992"/>
          </a:xfrm>
          <a:prstGeom prst="rect">
            <a:avLst/>
          </a:prstGeom>
        </p:spPr>
        <p:txBody>
          <a:bodyPr wrap="square">
            <a:spAutoFit/>
          </a:bodyPr>
          <a:lstStyle/>
          <a:p>
            <a:pPr algn="just"/>
            <a:r>
              <a:rPr lang="en-IN" sz="2000" dirty="0" smtClean="0">
                <a:latin typeface="Bookman Old Style" pitchFamily="18" charset="0"/>
                <a:cs typeface="Times New Roman" panose="02020603050405020304" pitchFamily="18" charset="0"/>
              </a:rPr>
              <a:t>The free electron </a:t>
            </a:r>
            <a:r>
              <a:rPr lang="en-US" sz="2000" dirty="0" smtClean="0">
                <a:latin typeface="Bookman Old Style" pitchFamily="18" charset="0"/>
                <a:cs typeface="Times New Roman" panose="02020603050405020304" pitchFamily="18" charset="0"/>
              </a:rPr>
              <a:t>at </a:t>
            </a:r>
            <a:r>
              <a:rPr lang="en-US" sz="2000" i="1" dirty="0" smtClean="0">
                <a:latin typeface="Bookman Old Style" pitchFamily="18" charset="0"/>
                <a:cs typeface="Times New Roman" panose="02020603050405020304" pitchFamily="18" charset="0"/>
              </a:rPr>
              <a:t>A </a:t>
            </a:r>
            <a:r>
              <a:rPr lang="en-US" sz="2000" dirty="0" smtClean="0">
                <a:latin typeface="Bookman Old Style" pitchFamily="18" charset="0"/>
                <a:cs typeface="Times New Roman" panose="02020603050405020304" pitchFamily="18" charset="0"/>
              </a:rPr>
              <a:t>and the hole at </a:t>
            </a:r>
            <a:r>
              <a:rPr lang="en-US" sz="2000" i="1" dirty="0" smtClean="0">
                <a:latin typeface="Bookman Old Style" pitchFamily="18" charset="0"/>
                <a:cs typeface="Times New Roman" panose="02020603050405020304" pitchFamily="18" charset="0"/>
              </a:rPr>
              <a:t>B </a:t>
            </a:r>
            <a:r>
              <a:rPr lang="en-US" sz="2000" dirty="0" smtClean="0">
                <a:latin typeface="Bookman Old Style" pitchFamily="18" charset="0"/>
                <a:cs typeface="Times New Roman" panose="02020603050405020304" pitchFamily="18" charset="0"/>
              </a:rPr>
              <a:t>can now contribute to reverse current. Because of the reverse bias, the free electron will move to the right, effectively pushing an electron out of the right end of the diode. Similarly, the hole will move to the left.</a:t>
            </a:r>
          </a:p>
        </p:txBody>
      </p:sp>
      <p:pic>
        <p:nvPicPr>
          <p:cNvPr id="8" name="Picture 7"/>
          <p:cNvPicPr>
            <a:picLocks noChangeAspect="1"/>
          </p:cNvPicPr>
          <p:nvPr/>
        </p:nvPicPr>
        <p:blipFill>
          <a:blip r:embed="rId3"/>
          <a:stretch>
            <a:fillRect/>
          </a:stretch>
        </p:blipFill>
        <p:spPr>
          <a:xfrm>
            <a:off x="350981" y="3044434"/>
            <a:ext cx="4105604" cy="2589748"/>
          </a:xfrm>
          <a:prstGeom prst="rect">
            <a:avLst/>
          </a:prstGeom>
        </p:spPr>
      </p:pic>
      <p:pic>
        <p:nvPicPr>
          <p:cNvPr id="9" name="Picture 8"/>
          <p:cNvPicPr>
            <a:picLocks noChangeAspect="1"/>
          </p:cNvPicPr>
          <p:nvPr/>
        </p:nvPicPr>
        <p:blipFill>
          <a:blip r:embed="rId4"/>
          <a:stretch>
            <a:fillRect/>
          </a:stretch>
        </p:blipFill>
        <p:spPr>
          <a:xfrm>
            <a:off x="5851468" y="500837"/>
            <a:ext cx="4282764" cy="20761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35" y="0"/>
            <a:ext cx="9404723" cy="745017"/>
          </a:xfrm>
        </p:spPr>
        <p:txBody>
          <a:bodyPr>
            <a:normAutofit/>
          </a:bodyPr>
          <a:lstStyle/>
          <a:p>
            <a:r>
              <a:rPr lang="en-IN" sz="2800" b="1" u="sng" dirty="0" smtClean="0">
                <a:solidFill>
                  <a:srgbClr val="FF0000"/>
                </a:solidFill>
                <a:latin typeface="Bookman Old Style" pitchFamily="18" charset="0"/>
                <a:cs typeface="Times New Roman" panose="02020603050405020304" pitchFamily="18" charset="0"/>
              </a:rPr>
              <a:t>Breakdown region of a diode</a:t>
            </a:r>
            <a:endParaRPr lang="en-IN" sz="2800" b="1" u="sng" dirty="0">
              <a:solidFill>
                <a:srgbClr val="FF0000"/>
              </a:solidFill>
              <a:latin typeface="Bookman Old Style" pitchFamily="18" charset="0"/>
              <a:cs typeface="Times New Roman" panose="02020603050405020304" pitchFamily="18" charset="0"/>
            </a:endParaRPr>
          </a:p>
        </p:txBody>
      </p:sp>
      <p:sp>
        <p:nvSpPr>
          <p:cNvPr id="3" name="Content Placeholder 2"/>
          <p:cNvSpPr>
            <a:spLocks noGrp="1"/>
          </p:cNvSpPr>
          <p:nvPr>
            <p:ph idx="1"/>
          </p:nvPr>
        </p:nvSpPr>
        <p:spPr>
          <a:xfrm>
            <a:off x="217569" y="701778"/>
            <a:ext cx="11124686" cy="5809857"/>
          </a:xfrm>
        </p:spPr>
        <p:txBody>
          <a:bodyPr>
            <a:noAutofit/>
          </a:bodyPr>
          <a:lstStyle/>
          <a:p>
            <a:pPr algn="just"/>
            <a:r>
              <a:rPr lang="en-US" sz="2400" dirty="0" smtClean="0">
                <a:latin typeface="Bookman Old Style" pitchFamily="18" charset="0"/>
                <a:cs typeface="Times New Roman" panose="02020603050405020304" pitchFamily="18" charset="0"/>
              </a:rPr>
              <a:t>This parameter of diode is defined as  </a:t>
            </a:r>
            <a:r>
              <a:rPr lang="en-US" sz="2400" dirty="0">
                <a:latin typeface="Bookman Old Style" pitchFamily="18" charset="0"/>
                <a:cs typeface="Times New Roman" panose="02020603050405020304" pitchFamily="18" charset="0"/>
              </a:rPr>
              <a:t>how much reverse </a:t>
            </a:r>
            <a:r>
              <a:rPr lang="en-US" sz="2400" dirty="0" smtClean="0">
                <a:latin typeface="Bookman Old Style" pitchFamily="18" charset="0"/>
                <a:cs typeface="Times New Roman" panose="02020603050405020304" pitchFamily="18" charset="0"/>
              </a:rPr>
              <a:t>voltage a </a:t>
            </a:r>
            <a:r>
              <a:rPr lang="en-US" sz="2400" dirty="0">
                <a:latin typeface="Bookman Old Style" pitchFamily="18" charset="0"/>
                <a:cs typeface="Times New Roman" panose="02020603050405020304" pitchFamily="18" charset="0"/>
              </a:rPr>
              <a:t>diode can withstand before it is destroyed</a:t>
            </a:r>
            <a:r>
              <a:rPr lang="en-US" sz="2400" dirty="0" smtClean="0">
                <a:latin typeface="Bookman Old Style" pitchFamily="18" charset="0"/>
                <a:cs typeface="Times New Roman" panose="02020603050405020304" pitchFamily="18" charset="0"/>
              </a:rPr>
              <a:t>.</a:t>
            </a:r>
          </a:p>
          <a:p>
            <a:pPr algn="just"/>
            <a:r>
              <a:rPr lang="en-US" sz="2400" dirty="0">
                <a:latin typeface="Bookman Old Style" pitchFamily="18" charset="0"/>
                <a:cs typeface="Times New Roman" panose="02020603050405020304" pitchFamily="18" charset="0"/>
              </a:rPr>
              <a:t>Once the breakdown voltage is reached, a large number of the </a:t>
            </a:r>
            <a:r>
              <a:rPr lang="en-US" sz="2400" dirty="0" smtClean="0">
                <a:latin typeface="Bookman Old Style" pitchFamily="18" charset="0"/>
                <a:cs typeface="Times New Roman" panose="02020603050405020304" pitchFamily="18" charset="0"/>
              </a:rPr>
              <a:t>minority carriers </a:t>
            </a:r>
            <a:r>
              <a:rPr lang="en-US" sz="2400" dirty="0">
                <a:latin typeface="Bookman Old Style" pitchFamily="18" charset="0"/>
                <a:cs typeface="Times New Roman" panose="02020603050405020304" pitchFamily="18" charset="0"/>
              </a:rPr>
              <a:t>suddenly appears in the depletion layer and the diode conducts heavily</a:t>
            </a:r>
            <a:r>
              <a:rPr lang="en-US" sz="2400" dirty="0" smtClean="0">
                <a:latin typeface="Bookman Old Style" pitchFamily="18" charset="0"/>
                <a:cs typeface="Times New Roman" panose="02020603050405020304" pitchFamily="18" charset="0"/>
              </a:rPr>
              <a:t>.</a:t>
            </a:r>
          </a:p>
          <a:p>
            <a:pPr algn="just"/>
            <a:r>
              <a:rPr lang="en-IN" sz="2400" dirty="0">
                <a:latin typeface="Bookman Old Style" pitchFamily="18" charset="0"/>
                <a:cs typeface="Times New Roman" panose="02020603050405020304" pitchFamily="18" charset="0"/>
              </a:rPr>
              <a:t>When the reverse </a:t>
            </a:r>
            <a:r>
              <a:rPr lang="en-IN" sz="2400" dirty="0" smtClean="0">
                <a:latin typeface="Bookman Old Style" pitchFamily="18" charset="0"/>
                <a:cs typeface="Times New Roman" panose="02020603050405020304" pitchFamily="18" charset="0"/>
              </a:rPr>
              <a:t>voltage </a:t>
            </a:r>
            <a:r>
              <a:rPr lang="en-US" sz="2400" dirty="0" smtClean="0">
                <a:latin typeface="Bookman Old Style" pitchFamily="18" charset="0"/>
                <a:cs typeface="Times New Roman" panose="02020603050405020304" pitchFamily="18" charset="0"/>
              </a:rPr>
              <a:t>increases</a:t>
            </a:r>
            <a:r>
              <a:rPr lang="en-US" sz="2400" dirty="0">
                <a:latin typeface="Bookman Old Style" pitchFamily="18" charset="0"/>
                <a:cs typeface="Times New Roman" panose="02020603050405020304" pitchFamily="18" charset="0"/>
              </a:rPr>
              <a:t>, it forces the minority carriers to move more quickly. These minority </a:t>
            </a:r>
            <a:r>
              <a:rPr lang="en-US" sz="2400" dirty="0" smtClean="0">
                <a:latin typeface="Bookman Old Style" pitchFamily="18" charset="0"/>
                <a:cs typeface="Times New Roman" panose="02020603050405020304" pitchFamily="18" charset="0"/>
              </a:rPr>
              <a:t>carriers collide </a:t>
            </a:r>
            <a:r>
              <a:rPr lang="en-US" sz="2400" dirty="0">
                <a:latin typeface="Bookman Old Style" pitchFamily="18" charset="0"/>
                <a:cs typeface="Times New Roman" panose="02020603050405020304" pitchFamily="18" charset="0"/>
              </a:rPr>
              <a:t>with the atoms of the crystal</a:t>
            </a:r>
            <a:r>
              <a:rPr lang="en-US" sz="2400" dirty="0" smtClean="0">
                <a:latin typeface="Bookman Old Style" pitchFamily="18" charset="0"/>
                <a:cs typeface="Times New Roman" panose="02020603050405020304" pitchFamily="18" charset="0"/>
              </a:rPr>
              <a:t>.</a:t>
            </a:r>
          </a:p>
          <a:p>
            <a:pPr algn="just"/>
            <a:r>
              <a:rPr lang="en-US" sz="2400" dirty="0" smtClean="0">
                <a:latin typeface="Bookman Old Style" pitchFamily="18" charset="0"/>
                <a:cs typeface="Times New Roman" panose="02020603050405020304" pitchFamily="18" charset="0"/>
              </a:rPr>
              <a:t>When these minority carrier have enough energy, it can knock valance electron and generate a free electron.</a:t>
            </a:r>
          </a:p>
          <a:p>
            <a:pPr algn="just"/>
            <a:r>
              <a:rPr lang="en-US" sz="2400" dirty="0">
                <a:latin typeface="Bookman Old Style" pitchFamily="18" charset="0"/>
                <a:cs typeface="Times New Roman" panose="02020603050405020304" pitchFamily="18" charset="0"/>
              </a:rPr>
              <a:t>The process is geometric </a:t>
            </a:r>
            <a:r>
              <a:rPr lang="en-US" sz="2400" dirty="0" smtClean="0">
                <a:latin typeface="Bookman Old Style" pitchFamily="18" charset="0"/>
                <a:cs typeface="Times New Roman" panose="02020603050405020304" pitchFamily="18" charset="0"/>
              </a:rPr>
              <a:t>progression because </a:t>
            </a:r>
            <a:r>
              <a:rPr lang="en-US" sz="2400" dirty="0">
                <a:latin typeface="Bookman Old Style" pitchFamily="18" charset="0"/>
                <a:cs typeface="Times New Roman" panose="02020603050405020304" pitchFamily="18" charset="0"/>
              </a:rPr>
              <a:t>one free electron liberates one valence electron </a:t>
            </a:r>
            <a:r>
              <a:rPr lang="en-US" sz="2400" dirty="0" smtClean="0">
                <a:latin typeface="Bookman Old Style" pitchFamily="18" charset="0"/>
                <a:cs typeface="Times New Roman" panose="02020603050405020304" pitchFamily="18" charset="0"/>
              </a:rPr>
              <a:t>to </a:t>
            </a:r>
            <a:r>
              <a:rPr lang="en-IN" sz="2400" dirty="0" smtClean="0">
                <a:latin typeface="Bookman Old Style" pitchFamily="18" charset="0"/>
                <a:cs typeface="Times New Roman" panose="02020603050405020304" pitchFamily="18" charset="0"/>
              </a:rPr>
              <a:t>get </a:t>
            </a:r>
            <a:r>
              <a:rPr lang="en-IN" sz="2400" dirty="0">
                <a:latin typeface="Bookman Old Style" pitchFamily="18" charset="0"/>
                <a:cs typeface="Times New Roman" panose="02020603050405020304" pitchFamily="18" charset="0"/>
              </a:rPr>
              <a:t>two free electrons</a:t>
            </a:r>
            <a:r>
              <a:rPr lang="en-IN" sz="2400" dirty="0" smtClean="0">
                <a:latin typeface="Bookman Old Style" pitchFamily="18" charset="0"/>
                <a:cs typeface="Times New Roman" panose="02020603050405020304" pitchFamily="18" charset="0"/>
              </a:rPr>
              <a:t>. These two free electron produce another two free electron and this process will continue.</a:t>
            </a:r>
          </a:p>
          <a:p>
            <a:pPr algn="just"/>
            <a:r>
              <a:rPr lang="en-IN" sz="2400" dirty="0" smtClean="0">
                <a:latin typeface="Bookman Old Style" pitchFamily="18" charset="0"/>
                <a:cs typeface="Times New Roman" panose="02020603050405020304" pitchFamily="18" charset="0"/>
              </a:rPr>
              <a:t>Due to the free electrons, heavy current flows through the diode.</a:t>
            </a:r>
            <a:endParaRPr lang="en-US" sz="2400" dirty="0" smtClean="0">
              <a:latin typeface="Bookman Old Style" pitchFamily="18" charset="0"/>
              <a:cs typeface="Times New Roman" panose="02020603050405020304" pitchFamily="18" charset="0"/>
            </a:endParaRPr>
          </a:p>
          <a:p>
            <a:endParaRPr lang="en-IN" sz="2400" dirty="0">
              <a:latin typeface="Bookman Old Style" pitchFamily="18" charset="0"/>
            </a:endParaRPr>
          </a:p>
        </p:txBody>
      </p:sp>
    </p:spTree>
    <p:extLst>
      <p:ext uri="{BB962C8B-B14F-4D97-AF65-F5344CB8AC3E}">
        <p14:creationId xmlns:p14="http://schemas.microsoft.com/office/powerpoint/2010/main" xmlns="" val="297976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86" y="183569"/>
            <a:ext cx="11410937" cy="3437817"/>
          </a:xfrm>
        </p:spPr>
        <p:txBody>
          <a:bodyPr>
            <a:noAutofit/>
          </a:bodyPr>
          <a:lstStyle/>
          <a:p>
            <a:pPr algn="just"/>
            <a:r>
              <a:rPr lang="en-US" sz="2400" dirty="0">
                <a:latin typeface="Bookman Old Style" pitchFamily="18" charset="0"/>
                <a:cs typeface="Times New Roman" panose="02020603050405020304" pitchFamily="18" charset="0"/>
              </a:rPr>
              <a:t>The multiplication of conduction electrons </a:t>
            </a:r>
            <a:r>
              <a:rPr lang="en-US" sz="2400" dirty="0" smtClean="0">
                <a:latin typeface="Bookman Old Style" pitchFamily="18" charset="0"/>
                <a:cs typeface="Times New Roman" panose="02020603050405020304" pitchFamily="18" charset="0"/>
              </a:rPr>
              <a:t>during reverse bias state </a:t>
            </a:r>
            <a:r>
              <a:rPr lang="en-US" sz="2400" dirty="0">
                <a:latin typeface="Bookman Old Style" pitchFamily="18" charset="0"/>
                <a:cs typeface="Times New Roman" panose="02020603050405020304" pitchFamily="18" charset="0"/>
              </a:rPr>
              <a:t>is known as the </a:t>
            </a:r>
            <a:r>
              <a:rPr lang="en-US" sz="2400" b="1" dirty="0">
                <a:latin typeface="Bookman Old Style" pitchFamily="18" charset="0"/>
                <a:cs typeface="Times New Roman" panose="02020603050405020304" pitchFamily="18" charset="0"/>
              </a:rPr>
              <a:t>avalanche </a:t>
            </a:r>
            <a:r>
              <a:rPr lang="en-US" sz="2400" b="1" dirty="0" smtClean="0">
                <a:latin typeface="Bookman Old Style" pitchFamily="18" charset="0"/>
                <a:cs typeface="Times New Roman" panose="02020603050405020304" pitchFamily="18" charset="0"/>
              </a:rPr>
              <a:t>effect, </a:t>
            </a:r>
            <a:r>
              <a:rPr lang="en-US" sz="2400" dirty="0" smtClean="0">
                <a:latin typeface="Bookman Old Style" pitchFamily="18" charset="0"/>
                <a:cs typeface="Times New Roman" panose="02020603050405020304" pitchFamily="18" charset="0"/>
              </a:rPr>
              <a:t>and </a:t>
            </a:r>
            <a:r>
              <a:rPr lang="en-US" sz="2400" dirty="0">
                <a:latin typeface="Bookman Old Style" pitchFamily="18" charset="0"/>
                <a:cs typeface="Times New Roman" panose="02020603050405020304" pitchFamily="18" charset="0"/>
              </a:rPr>
              <a:t>reverse current can increase dramatically if steps are not taken to limit the current</a:t>
            </a:r>
            <a:r>
              <a:rPr lang="en-US" sz="2400" dirty="0" smtClean="0">
                <a:latin typeface="Bookman Old Style" pitchFamily="18" charset="0"/>
                <a:cs typeface="Times New Roman" panose="02020603050405020304" pitchFamily="18" charset="0"/>
              </a:rPr>
              <a:t>. That will permanently damage the diode.</a:t>
            </a:r>
          </a:p>
          <a:p>
            <a:pPr algn="just"/>
            <a:r>
              <a:rPr lang="en-IN" sz="2400" dirty="0">
                <a:latin typeface="Bookman Old Style" pitchFamily="18" charset="0"/>
                <a:cs typeface="Times New Roman" panose="02020603050405020304" pitchFamily="18" charset="0"/>
              </a:rPr>
              <a:t>The </a:t>
            </a:r>
            <a:r>
              <a:rPr lang="en-IN" sz="2400" dirty="0" smtClean="0">
                <a:latin typeface="Bookman Old Style" pitchFamily="18" charset="0"/>
                <a:cs typeface="Times New Roman" panose="02020603050405020304" pitchFamily="18" charset="0"/>
              </a:rPr>
              <a:t>breakdown </a:t>
            </a:r>
            <a:r>
              <a:rPr lang="en-US" sz="2400" dirty="0" smtClean="0">
                <a:latin typeface="Bookman Old Style" pitchFamily="18" charset="0"/>
                <a:cs typeface="Times New Roman" panose="02020603050405020304" pitchFamily="18" charset="0"/>
              </a:rPr>
              <a:t>voltage </a:t>
            </a:r>
            <a:r>
              <a:rPr lang="en-US" sz="2400" dirty="0">
                <a:latin typeface="Bookman Old Style" pitchFamily="18" charset="0"/>
                <a:cs typeface="Times New Roman" panose="02020603050405020304" pitchFamily="18" charset="0"/>
              </a:rPr>
              <a:t>for a diode depends on the doping level, which the manufacturer sets, depending </a:t>
            </a:r>
            <a:r>
              <a:rPr lang="en-US" sz="2400" dirty="0" smtClean="0">
                <a:latin typeface="Bookman Old Style" pitchFamily="18" charset="0"/>
                <a:cs typeface="Times New Roman" panose="02020603050405020304" pitchFamily="18" charset="0"/>
              </a:rPr>
              <a:t>on the </a:t>
            </a:r>
            <a:r>
              <a:rPr lang="en-US" sz="2400" dirty="0">
                <a:latin typeface="Bookman Old Style" pitchFamily="18" charset="0"/>
                <a:cs typeface="Times New Roman" panose="02020603050405020304" pitchFamily="18" charset="0"/>
              </a:rPr>
              <a:t>type of diode. A typical rectifier diode (the most widely used type) has a breakdown </a:t>
            </a:r>
            <a:r>
              <a:rPr lang="en-US" sz="2400" dirty="0" smtClean="0">
                <a:latin typeface="Bookman Old Style" pitchFamily="18" charset="0"/>
                <a:cs typeface="Times New Roman" panose="02020603050405020304" pitchFamily="18" charset="0"/>
              </a:rPr>
              <a:t>voltage of </a:t>
            </a:r>
            <a:r>
              <a:rPr lang="en-US" sz="2400" dirty="0">
                <a:latin typeface="Bookman Old Style" pitchFamily="18" charset="0"/>
                <a:cs typeface="Times New Roman" panose="02020603050405020304" pitchFamily="18" charset="0"/>
              </a:rPr>
              <a:t>greater than 50 V.</a:t>
            </a:r>
            <a:endParaRPr lang="en-US" sz="2400" dirty="0" smtClean="0">
              <a:latin typeface="Bookman Old Style" pitchFamily="18" charset="0"/>
              <a:cs typeface="Times New Roman" panose="02020603050405020304" pitchFamily="18" charset="0"/>
            </a:endParaRPr>
          </a:p>
          <a:p>
            <a:pPr algn="just"/>
            <a:r>
              <a:rPr lang="en-US" sz="2400" dirty="0" smtClean="0">
                <a:latin typeface="Bookman Old Style" pitchFamily="18" charset="0"/>
                <a:cs typeface="Times New Roman" panose="02020603050405020304" pitchFamily="18" charset="0"/>
              </a:rPr>
              <a:t>The </a:t>
            </a:r>
            <a:r>
              <a:rPr lang="en-US" sz="2400" dirty="0">
                <a:latin typeface="Bookman Old Style" pitchFamily="18" charset="0"/>
                <a:cs typeface="Times New Roman" panose="02020603050405020304" pitchFamily="18" charset="0"/>
              </a:rPr>
              <a:t>maximum reverse-bias potential that can be applied before entering </a:t>
            </a:r>
            <a:r>
              <a:rPr lang="en-US" sz="2400" dirty="0" smtClean="0">
                <a:latin typeface="Bookman Old Style" pitchFamily="18" charset="0"/>
                <a:cs typeface="Times New Roman" panose="02020603050405020304" pitchFamily="18" charset="0"/>
              </a:rPr>
              <a:t>the breakdown </a:t>
            </a:r>
            <a:r>
              <a:rPr lang="en-US" sz="2400" dirty="0">
                <a:latin typeface="Bookman Old Style" pitchFamily="18" charset="0"/>
                <a:cs typeface="Times New Roman" panose="02020603050405020304" pitchFamily="18" charset="0"/>
              </a:rPr>
              <a:t>region is called the peak inverse voltage (referred to simply as the </a:t>
            </a:r>
            <a:r>
              <a:rPr lang="en-US" sz="2400" dirty="0" smtClean="0">
                <a:latin typeface="Bookman Old Style" pitchFamily="18" charset="0"/>
                <a:cs typeface="Times New Roman" panose="02020603050405020304" pitchFamily="18" charset="0"/>
              </a:rPr>
              <a:t>PIV rating</a:t>
            </a:r>
            <a:r>
              <a:rPr lang="en-US" sz="2400" dirty="0">
                <a:latin typeface="Bookman Old Style" pitchFamily="18" charset="0"/>
                <a:cs typeface="Times New Roman" panose="02020603050405020304" pitchFamily="18" charset="0"/>
              </a:rPr>
              <a:t>) or the peak reverse voltage (denoted by PRV rating).</a:t>
            </a:r>
            <a:endParaRPr lang="en-IN" sz="2400" dirty="0">
              <a:latin typeface="Bookman Old Style"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729018" y="4176161"/>
            <a:ext cx="2598042" cy="2487070"/>
          </a:xfrm>
          <a:prstGeom prst="rect">
            <a:avLst/>
          </a:prstGeom>
        </p:spPr>
      </p:pic>
    </p:spTree>
    <p:extLst>
      <p:ext uri="{BB962C8B-B14F-4D97-AF65-F5344CB8AC3E}">
        <p14:creationId xmlns:p14="http://schemas.microsoft.com/office/powerpoint/2010/main" xmlns="" val="416838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
            <a:ext cx="10972800" cy="688975"/>
          </a:xfrm>
        </p:spPr>
        <p:txBody>
          <a:bodyPr vert="horz" wrap="square" lIns="0" tIns="45720" rIns="0" bIns="0" anchor="b"/>
          <a:lstStyle/>
          <a:p>
            <a:pPr algn="ctr" eaLnBrk="1" hangingPunct="1"/>
            <a:r>
              <a:rPr lang="en-IN" sz="4000" b="1" u="sng" dirty="0">
                <a:solidFill>
                  <a:srgbClr val="C00000"/>
                </a:solidFill>
                <a:latin typeface="Times New Roman" panose="02020603050405020304" pitchFamily="18" charset="0"/>
                <a:cs typeface="Times New Roman" panose="02020603050405020304" pitchFamily="18" charset="0"/>
              </a:rPr>
              <a:t>V-I characteristics</a:t>
            </a:r>
            <a:endParaRPr lang="en-IN"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99" name="Content Placeholder 3"/>
          <p:cNvSpPr>
            <a:spLocks noGrp="1"/>
          </p:cNvSpPr>
          <p:nvPr>
            <p:ph idx="1"/>
          </p:nvPr>
        </p:nvSpPr>
        <p:spPr>
          <a:xfrm>
            <a:off x="78740" y="762636"/>
            <a:ext cx="6861387" cy="5942965"/>
          </a:xfrm>
        </p:spPr>
        <p:txBody>
          <a:bodyPr vert="horz" wrap="square" lIns="91440" tIns="45720" rIns="91440" bIns="45720" anchor="t"/>
          <a:lstStyle/>
          <a:p>
            <a:pPr algn="just"/>
            <a:r>
              <a:rPr lang="en-IN" altLang="en-US" sz="2400" dirty="0">
                <a:effectLst/>
                <a:latin typeface="Bookman Old Style" pitchFamily="18" charset="0"/>
                <a:cs typeface="Times New Roman" panose="02020603050405020304" pitchFamily="18" charset="0"/>
                <a:sym typeface="+mn-ea"/>
              </a:rPr>
              <a:t>The plot between current and voltage of P-N junction diode is called as V-I </a:t>
            </a:r>
            <a:r>
              <a:rPr lang="en-IN" altLang="en-US" sz="2400" dirty="0" err="1">
                <a:effectLst/>
                <a:latin typeface="Bookman Old Style" pitchFamily="18" charset="0"/>
                <a:cs typeface="Times New Roman" panose="02020603050405020304" pitchFamily="18" charset="0"/>
                <a:sym typeface="+mn-ea"/>
              </a:rPr>
              <a:t>charecteristics</a:t>
            </a:r>
            <a:r>
              <a:rPr lang="en-IN" altLang="en-US" sz="2400" dirty="0">
                <a:effectLst/>
                <a:latin typeface="Bookman Old Style" pitchFamily="18" charset="0"/>
                <a:cs typeface="Times New Roman" panose="02020603050405020304" pitchFamily="18" charset="0"/>
                <a:sym typeface="+mn-ea"/>
              </a:rPr>
              <a:t> of diode.</a:t>
            </a:r>
            <a:endParaRPr lang="en-IN" altLang="en-US" sz="2400" dirty="0">
              <a:effectLst/>
              <a:latin typeface="Bookman Old Style" pitchFamily="18" charset="0"/>
              <a:cs typeface="Times New Roman" panose="02020603050405020304" pitchFamily="18" charset="0"/>
            </a:endParaRPr>
          </a:p>
          <a:p>
            <a:pPr algn="just"/>
            <a:r>
              <a:rPr lang="en-IN" altLang="en-US" sz="2400" dirty="0">
                <a:solidFill>
                  <a:schemeClr val="tx1"/>
                </a:solidFill>
                <a:effectLst/>
                <a:latin typeface="Bookman Old Style" pitchFamily="18" charset="0"/>
                <a:cs typeface="Times New Roman" panose="02020603050405020304" pitchFamily="18" charset="0"/>
                <a:sym typeface="+mn-ea"/>
              </a:rPr>
              <a:t>.” </a:t>
            </a:r>
            <a:r>
              <a:rPr lang="en-IN" altLang="en-US" sz="2400" dirty="0">
                <a:solidFill>
                  <a:srgbClr val="FF0000"/>
                </a:solidFill>
                <a:effectLst/>
                <a:latin typeface="Bookman Old Style" pitchFamily="18" charset="0"/>
                <a:cs typeface="Times New Roman" panose="02020603050405020304" pitchFamily="18" charset="0"/>
                <a:sym typeface="+mn-ea"/>
              </a:rPr>
              <a:t>I</a:t>
            </a:r>
            <a:r>
              <a:rPr lang="en-IN" altLang="en-US" sz="2400" dirty="0">
                <a:solidFill>
                  <a:schemeClr val="tx1"/>
                </a:solidFill>
                <a:effectLst/>
                <a:latin typeface="Bookman Old Style" pitchFamily="18" charset="0"/>
                <a:cs typeface="Times New Roman" panose="02020603050405020304" pitchFamily="18" charset="0"/>
                <a:sym typeface="+mn-ea"/>
              </a:rPr>
              <a:t> ” is </a:t>
            </a:r>
            <a:r>
              <a:rPr lang="en-IN" altLang="en-US" sz="2400" dirty="0" err="1">
                <a:solidFill>
                  <a:schemeClr val="tx1"/>
                </a:solidFill>
                <a:effectLst/>
                <a:latin typeface="Bookman Old Style" pitchFamily="18" charset="0"/>
                <a:cs typeface="Times New Roman" panose="02020603050405020304" pitchFamily="18" charset="0"/>
                <a:sym typeface="+mn-ea"/>
              </a:rPr>
              <a:t>defiened</a:t>
            </a:r>
            <a:r>
              <a:rPr lang="en-IN" altLang="en-US" sz="2400" dirty="0">
                <a:solidFill>
                  <a:schemeClr val="tx1"/>
                </a:solidFill>
                <a:effectLst/>
                <a:latin typeface="Bookman Old Style" pitchFamily="18" charset="0"/>
                <a:cs typeface="Times New Roman" panose="02020603050405020304" pitchFamily="18" charset="0"/>
                <a:sym typeface="+mn-ea"/>
              </a:rPr>
              <a:t> as current flowing through diode from P to N.</a:t>
            </a:r>
          </a:p>
          <a:p>
            <a:pPr algn="just"/>
            <a:r>
              <a:rPr lang="en-IN" altLang="en-US" sz="2400" dirty="0">
                <a:solidFill>
                  <a:schemeClr val="tx1"/>
                </a:solidFill>
                <a:effectLst/>
                <a:latin typeface="Bookman Old Style" pitchFamily="18" charset="0"/>
                <a:cs typeface="Times New Roman" panose="02020603050405020304" pitchFamily="18" charset="0"/>
                <a:sym typeface="+mn-ea"/>
              </a:rPr>
              <a:t>“ </a:t>
            </a:r>
            <a:r>
              <a:rPr lang="en-IN" altLang="en-US" sz="2400" dirty="0">
                <a:solidFill>
                  <a:srgbClr val="FF0000"/>
                </a:solidFill>
                <a:effectLst/>
                <a:latin typeface="Bookman Old Style" pitchFamily="18" charset="0"/>
                <a:cs typeface="Times New Roman" panose="02020603050405020304" pitchFamily="18" charset="0"/>
                <a:sym typeface="+mn-ea"/>
              </a:rPr>
              <a:t>V</a:t>
            </a:r>
            <a:r>
              <a:rPr lang="en-IN" altLang="en-US" sz="2400" dirty="0">
                <a:solidFill>
                  <a:schemeClr val="tx1"/>
                </a:solidFill>
                <a:effectLst/>
                <a:latin typeface="Bookman Old Style" pitchFamily="18" charset="0"/>
                <a:cs typeface="Times New Roman" panose="02020603050405020304" pitchFamily="18" charset="0"/>
                <a:sym typeface="+mn-ea"/>
              </a:rPr>
              <a:t> “ is </a:t>
            </a:r>
            <a:r>
              <a:rPr lang="en-IN" altLang="en-US" sz="2400" dirty="0" err="1">
                <a:solidFill>
                  <a:schemeClr val="tx1"/>
                </a:solidFill>
                <a:effectLst/>
                <a:latin typeface="Bookman Old Style" pitchFamily="18" charset="0"/>
                <a:cs typeface="Times New Roman" panose="02020603050405020304" pitchFamily="18" charset="0"/>
                <a:sym typeface="+mn-ea"/>
              </a:rPr>
              <a:t>defiened</a:t>
            </a:r>
            <a:r>
              <a:rPr lang="en-IN" altLang="en-US" sz="2400" dirty="0">
                <a:solidFill>
                  <a:schemeClr val="tx1"/>
                </a:solidFill>
                <a:effectLst/>
                <a:latin typeface="Bookman Old Style" pitchFamily="18" charset="0"/>
                <a:cs typeface="Times New Roman" panose="02020603050405020304" pitchFamily="18" charset="0"/>
                <a:sym typeface="+mn-ea"/>
              </a:rPr>
              <a:t> as voltage across terminals of diode with positive  at p side. </a:t>
            </a:r>
          </a:p>
          <a:p>
            <a:pPr algn="just"/>
            <a:r>
              <a:rPr lang="en-IN" altLang="en-US" sz="2400" dirty="0">
                <a:effectLst/>
                <a:latin typeface="Bookman Old Style" pitchFamily="18" charset="0"/>
                <a:cs typeface="Times New Roman" panose="02020603050405020304" pitchFamily="18" charset="0"/>
                <a:sym typeface="+mn-ea"/>
              </a:rPr>
              <a:t>In F.B </a:t>
            </a:r>
            <a:r>
              <a:rPr lang="en-IN" altLang="en-US" sz="2400" dirty="0" err="1">
                <a:effectLst/>
                <a:latin typeface="Bookman Old Style" pitchFamily="18" charset="0"/>
                <a:cs typeface="Times New Roman" panose="02020603050405020304" pitchFamily="18" charset="0"/>
                <a:sym typeface="+mn-ea"/>
              </a:rPr>
              <a:t>condition,V</a:t>
            </a:r>
            <a:r>
              <a:rPr lang="en-IN" altLang="en-US" sz="2400" dirty="0">
                <a:effectLst/>
                <a:latin typeface="Bookman Old Style" pitchFamily="18" charset="0"/>
                <a:cs typeface="Times New Roman" panose="02020603050405020304" pitchFamily="18" charset="0"/>
                <a:sym typeface="+mn-ea"/>
              </a:rPr>
              <a:t> &lt; </a:t>
            </a:r>
            <a:r>
              <a:rPr lang="en-IN" altLang="en-US" sz="2400" dirty="0" err="1">
                <a:effectLst/>
                <a:latin typeface="Bookman Old Style" pitchFamily="18" charset="0"/>
                <a:cs typeface="Times New Roman" panose="02020603050405020304" pitchFamily="18" charset="0"/>
                <a:sym typeface="+mn-ea"/>
              </a:rPr>
              <a:t>V</a:t>
            </a:r>
            <a:r>
              <a:rPr lang="en-IN" altLang="en-US" sz="2400" baseline="-25000" dirty="0" err="1">
                <a:effectLst/>
                <a:latin typeface="Bookman Old Style" pitchFamily="18" charset="0"/>
                <a:cs typeface="Times New Roman" panose="02020603050405020304" pitchFamily="18" charset="0"/>
                <a:sym typeface="+mn-ea"/>
              </a:rPr>
              <a:t>t</a:t>
            </a:r>
            <a:r>
              <a:rPr lang="en-IN" altLang="en-US" sz="2400" dirty="0">
                <a:effectLst/>
                <a:latin typeface="Bookman Old Style" pitchFamily="18" charset="0"/>
                <a:cs typeface="Times New Roman" panose="02020603050405020304" pitchFamily="18" charset="0"/>
                <a:sym typeface="+mn-ea"/>
              </a:rPr>
              <a:t>, current is very small.</a:t>
            </a:r>
            <a:endParaRPr lang="en-IN" altLang="en-US" sz="2400" dirty="0">
              <a:effectLst/>
              <a:latin typeface="Bookman Old Style" pitchFamily="18" charset="0"/>
              <a:cs typeface="Times New Roman" panose="02020603050405020304" pitchFamily="18" charset="0"/>
            </a:endParaRPr>
          </a:p>
          <a:p>
            <a:pPr algn="just"/>
            <a:r>
              <a:rPr lang="en-IN" altLang="en-US" sz="2400" dirty="0" err="1">
                <a:effectLst/>
                <a:latin typeface="Bookman Old Style" pitchFamily="18" charset="0"/>
                <a:cs typeface="Times New Roman" panose="02020603050405020304" pitchFamily="18" charset="0"/>
                <a:sym typeface="+mn-ea"/>
              </a:rPr>
              <a:t>When,V</a:t>
            </a:r>
            <a:r>
              <a:rPr lang="en-IN" altLang="en-US" sz="2400" dirty="0">
                <a:effectLst/>
                <a:latin typeface="Bookman Old Style" pitchFamily="18" charset="0"/>
                <a:cs typeface="Times New Roman" panose="02020603050405020304" pitchFamily="18" charset="0"/>
                <a:sym typeface="+mn-ea"/>
              </a:rPr>
              <a:t> &gt; </a:t>
            </a:r>
            <a:r>
              <a:rPr lang="en-IN" altLang="en-US" sz="2400" dirty="0" err="1">
                <a:effectLst/>
                <a:latin typeface="Bookman Old Style" pitchFamily="18" charset="0"/>
                <a:cs typeface="Times New Roman" panose="02020603050405020304" pitchFamily="18" charset="0"/>
                <a:sym typeface="+mn-ea"/>
              </a:rPr>
              <a:t>V</a:t>
            </a:r>
            <a:r>
              <a:rPr lang="en-IN" altLang="en-US" sz="2400" baseline="-25000" dirty="0" err="1">
                <a:effectLst/>
                <a:latin typeface="Bookman Old Style" pitchFamily="18" charset="0"/>
                <a:cs typeface="Times New Roman" panose="02020603050405020304" pitchFamily="18" charset="0"/>
                <a:sym typeface="+mn-ea"/>
              </a:rPr>
              <a:t>t</a:t>
            </a:r>
            <a:r>
              <a:rPr lang="en-IN" altLang="en-US" sz="2400" dirty="0">
                <a:effectLst/>
                <a:latin typeface="Bookman Old Style" pitchFamily="18" charset="0"/>
                <a:cs typeface="Times New Roman" panose="02020603050405020304" pitchFamily="18" charset="0"/>
                <a:sym typeface="+mn-ea"/>
              </a:rPr>
              <a:t>, current increases sharply.</a:t>
            </a:r>
          </a:p>
          <a:p>
            <a:pPr algn="just"/>
            <a:r>
              <a:rPr lang="en-IN" altLang="en-US" sz="2400" dirty="0">
                <a:effectLst/>
                <a:latin typeface="Bookman Old Style" pitchFamily="18" charset="0"/>
                <a:cs typeface="Times New Roman" panose="02020603050405020304" pitchFamily="18" charset="0"/>
                <a:sym typeface="+mn-ea"/>
              </a:rPr>
              <a:t>Generally the </a:t>
            </a:r>
            <a:r>
              <a:rPr lang="en-IN" altLang="en-US" sz="2400" dirty="0" err="1">
                <a:effectLst/>
                <a:latin typeface="Bookman Old Style" pitchFamily="18" charset="0"/>
                <a:cs typeface="Times New Roman" panose="02020603050405020304" pitchFamily="18" charset="0"/>
                <a:sym typeface="+mn-ea"/>
              </a:rPr>
              <a:t>thresold</a:t>
            </a:r>
            <a:r>
              <a:rPr lang="en-IN" altLang="en-US" sz="2400" dirty="0">
                <a:effectLst/>
                <a:latin typeface="Bookman Old Style" pitchFamily="18" charset="0"/>
                <a:cs typeface="Times New Roman" panose="02020603050405020304" pitchFamily="18" charset="0"/>
                <a:sym typeface="+mn-ea"/>
              </a:rPr>
              <a:t> voltage for Silicon is </a:t>
            </a:r>
            <a:r>
              <a:rPr lang="en-IN" altLang="en-US" sz="2400" dirty="0">
                <a:solidFill>
                  <a:srgbClr val="FF0000"/>
                </a:solidFill>
                <a:effectLst/>
                <a:latin typeface="Bookman Old Style" pitchFamily="18" charset="0"/>
                <a:cs typeface="Times New Roman" panose="02020603050405020304" pitchFamily="18" charset="0"/>
                <a:sym typeface="+mn-ea"/>
              </a:rPr>
              <a:t>0.7V</a:t>
            </a:r>
            <a:r>
              <a:rPr lang="en-IN" altLang="en-US" sz="2400" dirty="0">
                <a:effectLst/>
                <a:latin typeface="Bookman Old Style" pitchFamily="18" charset="0"/>
                <a:cs typeface="Times New Roman" panose="02020603050405020304" pitchFamily="18" charset="0"/>
                <a:sym typeface="+mn-ea"/>
              </a:rPr>
              <a:t> and for Germanium is </a:t>
            </a:r>
            <a:r>
              <a:rPr lang="en-IN" altLang="en-US" sz="2400" dirty="0">
                <a:solidFill>
                  <a:srgbClr val="FF0000"/>
                </a:solidFill>
                <a:effectLst/>
                <a:latin typeface="Bookman Old Style" pitchFamily="18" charset="0"/>
                <a:cs typeface="Times New Roman" panose="02020603050405020304" pitchFamily="18" charset="0"/>
                <a:sym typeface="+mn-ea"/>
              </a:rPr>
              <a:t>0.3V</a:t>
            </a:r>
            <a:r>
              <a:rPr lang="en-IN" altLang="en-US" sz="2400" dirty="0">
                <a:effectLst/>
                <a:latin typeface="Bookman Old Style" pitchFamily="18" charset="0"/>
                <a:cs typeface="Times New Roman" panose="02020603050405020304" pitchFamily="18" charset="0"/>
                <a:sym typeface="+mn-ea"/>
              </a:rPr>
              <a:t>.</a:t>
            </a:r>
            <a:endParaRPr lang="en-IN" altLang="en-US" sz="2400" dirty="0">
              <a:solidFill>
                <a:srgbClr val="FF0000"/>
              </a:solidFill>
              <a:effectLst/>
              <a:latin typeface="Bookman Old Style" pitchFamily="18" charset="0"/>
              <a:cs typeface="Times New Roman" panose="02020603050405020304" pitchFamily="18" charset="0"/>
            </a:endParaRPr>
          </a:p>
          <a:p>
            <a:pPr algn="just"/>
            <a:endParaRPr lang="en-IN" altLang="en-US" sz="2400" dirty="0">
              <a:effectLst/>
              <a:latin typeface="Times New Roman" panose="02020603050405020304" pitchFamily="18" charset="0"/>
              <a:cs typeface="Times New Roman" panose="02020603050405020304" pitchFamily="18" charset="0"/>
            </a:endParaRPr>
          </a:p>
          <a:p>
            <a:pPr algn="just">
              <a:lnSpc>
                <a:spcPct val="90000"/>
              </a:lnSpc>
            </a:pPr>
            <a:endParaRPr lang="en-IN" altLang="x-none"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045C75"/>
                </a:solidFill>
              </a:rPr>
              <a:pPr lvl="0" algn="r" eaLnBrk="1" hangingPunct="1">
                <a:buNone/>
              </a:pPr>
              <a:t>13</a:t>
            </a:fld>
            <a:endParaRPr lang="en-US" sz="1200" dirty="0">
              <a:solidFill>
                <a:srgbClr val="045C75"/>
              </a:solidFill>
            </a:endParaRPr>
          </a:p>
        </p:txBody>
      </p:sp>
      <p:sp>
        <p:nvSpPr>
          <p:cNvPr id="2" name="Text Box 1"/>
          <p:cNvSpPr txBox="1"/>
          <p:nvPr/>
        </p:nvSpPr>
        <p:spPr>
          <a:xfrm>
            <a:off x="7515013" y="984885"/>
            <a:ext cx="4168987" cy="368300"/>
          </a:xfrm>
          <a:prstGeom prst="rect">
            <a:avLst/>
          </a:prstGeom>
          <a:noFill/>
        </p:spPr>
        <p:txBody>
          <a:bodyPr wrap="square" rtlCol="0">
            <a:spAutoFit/>
          </a:bodyPr>
          <a:lstStyle/>
          <a:p>
            <a:endParaRPr lang="en-US"/>
          </a:p>
        </p:txBody>
      </p:sp>
      <p:graphicFrame>
        <p:nvGraphicFramePr>
          <p:cNvPr id="3" name="Object 2"/>
          <p:cNvGraphicFramePr>
            <a:graphicFrameLocks/>
          </p:cNvGraphicFramePr>
          <p:nvPr/>
        </p:nvGraphicFramePr>
        <p:xfrm>
          <a:off x="7016327" y="838201"/>
          <a:ext cx="5176520" cy="3749675"/>
        </p:xfrm>
        <a:graphic>
          <a:graphicData uri="http://schemas.openxmlformats.org/presentationml/2006/ole">
            <p:oleObj spid="_x0000_s6146" r:id="rId3" imgW="4191215" imgH="3746693" progId="PBrush">
              <p:embed/>
            </p:oleObj>
          </a:graphicData>
        </a:graphic>
      </p:graphicFrame>
      <p:sp>
        <p:nvSpPr>
          <p:cNvPr id="5125" name="Text Box 8"/>
          <p:cNvSpPr txBox="1"/>
          <p:nvPr/>
        </p:nvSpPr>
        <p:spPr>
          <a:xfrm>
            <a:off x="9623213" y="2819401"/>
            <a:ext cx="863600" cy="460375"/>
          </a:xfrm>
          <a:prstGeom prst="rect">
            <a:avLst/>
          </a:prstGeom>
          <a:noFill/>
          <a:ln w="9525">
            <a:noFill/>
          </a:ln>
        </p:spPr>
        <p:txBody>
          <a:bodyPr wrap="square" anchor="t" anchorCtr="0">
            <a:spAutoFit/>
          </a:bodyPr>
          <a:lstStyle/>
          <a:p>
            <a:r>
              <a:rPr lang="en-IN" altLang="en-US" sz="2400">
                <a:latin typeface="Times New Roman" panose="02020603050405020304" pitchFamily="18" charset="0"/>
                <a:cs typeface="Times New Roman" panose="02020603050405020304" pitchFamily="18" charset="0"/>
              </a:rPr>
              <a:t>V</a:t>
            </a:r>
            <a:r>
              <a:rPr lang="en-IN" altLang="en-US" sz="2400" baseline="-25000">
                <a:latin typeface="Times New Roman" panose="02020603050405020304" pitchFamily="18" charset="0"/>
                <a:cs typeface="Times New Roman" panose="02020603050405020304" pitchFamily="18" charset="0"/>
              </a:rPr>
              <a:t>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
            <a:ext cx="10972800" cy="688975"/>
          </a:xfrm>
        </p:spPr>
        <p:txBody>
          <a:bodyPr vert="horz" wrap="square" lIns="0" tIns="45720" rIns="0" bIns="0" anchor="b"/>
          <a:lstStyle/>
          <a:p>
            <a:pPr algn="ctr" eaLnBrk="1" hangingPunct="1"/>
            <a:r>
              <a:rPr lang="en-IN" sz="4000" b="1" u="sng" dirty="0">
                <a:solidFill>
                  <a:srgbClr val="C00000"/>
                </a:solidFill>
                <a:latin typeface="Times New Roman" panose="02020603050405020304" pitchFamily="18" charset="0"/>
                <a:cs typeface="Times New Roman" panose="02020603050405020304" pitchFamily="18" charset="0"/>
              </a:rPr>
              <a:t>V-I characteristics</a:t>
            </a:r>
            <a:endParaRPr lang="en-IN"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99" name="Content Placeholder 3"/>
          <p:cNvSpPr>
            <a:spLocks noGrp="1"/>
          </p:cNvSpPr>
          <p:nvPr>
            <p:ph idx="1"/>
          </p:nvPr>
        </p:nvSpPr>
        <p:spPr>
          <a:xfrm>
            <a:off x="101601" y="762001"/>
            <a:ext cx="6477847" cy="5098415"/>
          </a:xfrm>
        </p:spPr>
        <p:txBody>
          <a:bodyPr vert="horz" wrap="square" lIns="91440" tIns="45720" rIns="91440" bIns="45720" anchor="t"/>
          <a:lstStyle/>
          <a:p>
            <a:pPr algn="just"/>
            <a:r>
              <a:rPr lang="en-IN" altLang="en-US" sz="2400">
                <a:effectLst/>
                <a:latin typeface="Times New Roman" panose="02020603050405020304" pitchFamily="18" charset="0"/>
                <a:cs typeface="Times New Roman" panose="02020603050405020304" pitchFamily="18" charset="0"/>
                <a:sym typeface="+mn-ea"/>
              </a:rPr>
              <a:t>At reverse bias voltage, after point 'P' shown in figure, reverse current increases suddenly and almost parallel to y-axis.</a:t>
            </a:r>
            <a:endParaRPr lang="en-IN" altLang="en-US" sz="2400">
              <a:effectLst/>
              <a:latin typeface="Times New Roman" panose="02020603050405020304" pitchFamily="18" charset="0"/>
              <a:cs typeface="Times New Roman" panose="02020603050405020304" pitchFamily="18" charset="0"/>
            </a:endParaRPr>
          </a:p>
          <a:p>
            <a:pPr algn="just"/>
            <a:r>
              <a:rPr lang="en-IN" altLang="en-US" sz="2400">
                <a:effectLst/>
                <a:latin typeface="Times New Roman" panose="02020603050405020304" pitchFamily="18" charset="0"/>
                <a:cs typeface="Times New Roman" panose="02020603050405020304" pitchFamily="18" charset="0"/>
                <a:sym typeface="+mn-ea"/>
              </a:rPr>
              <a:t>This region 'PQ' shown in figure is called </a:t>
            </a:r>
            <a:r>
              <a:rPr lang="en-IN" altLang="en-US" sz="2400">
                <a:solidFill>
                  <a:srgbClr val="FF0000"/>
                </a:solidFill>
                <a:effectLst/>
                <a:latin typeface="Times New Roman" panose="02020603050405020304" pitchFamily="18" charset="0"/>
                <a:cs typeface="Times New Roman" panose="02020603050405020304" pitchFamily="18" charset="0"/>
                <a:sym typeface="+mn-ea"/>
              </a:rPr>
              <a:t>breakdown region</a:t>
            </a:r>
            <a:r>
              <a:rPr lang="en-IN" altLang="en-US" sz="2400">
                <a:effectLst/>
                <a:latin typeface="Times New Roman" panose="02020603050405020304" pitchFamily="18" charset="0"/>
                <a:cs typeface="Times New Roman" panose="02020603050405020304" pitchFamily="18" charset="0"/>
                <a:sym typeface="+mn-ea"/>
              </a:rPr>
              <a:t> and diode may damage in this region.</a:t>
            </a:r>
          </a:p>
          <a:p>
            <a:pPr algn="just"/>
            <a:r>
              <a:rPr lang="en-IN" altLang="en-US" sz="2400">
                <a:effectLst/>
                <a:latin typeface="Times New Roman" panose="02020603050405020304" pitchFamily="18" charset="0"/>
                <a:cs typeface="Times New Roman" panose="02020603050405020304" pitchFamily="18" charset="0"/>
                <a:sym typeface="+mn-ea"/>
              </a:rPr>
              <a:t>The maximum reverse voltage that can be applied to the PN junction without damage to the diode is called </a:t>
            </a:r>
            <a:r>
              <a:rPr lang="en-IN" altLang="en-US" sz="2400">
                <a:solidFill>
                  <a:srgbClr val="FF0000"/>
                </a:solidFill>
                <a:effectLst/>
                <a:latin typeface="Times New Roman" panose="02020603050405020304" pitchFamily="18" charset="0"/>
                <a:cs typeface="Times New Roman" panose="02020603050405020304" pitchFamily="18" charset="0"/>
                <a:sym typeface="+mn-ea"/>
              </a:rPr>
              <a:t>peak inverse voltage (PIV)</a:t>
            </a:r>
            <a:r>
              <a:rPr lang="en-IN" altLang="en-US" sz="2400">
                <a:effectLst/>
                <a:latin typeface="Times New Roman" panose="02020603050405020304" pitchFamily="18" charset="0"/>
                <a:cs typeface="Times New Roman" panose="02020603050405020304" pitchFamily="18" charset="0"/>
                <a:sym typeface="+mn-ea"/>
              </a:rPr>
              <a:t>.</a:t>
            </a:r>
            <a:endParaRPr lang="en-IN" altLang="en-US" sz="2400">
              <a:solidFill>
                <a:srgbClr val="FF0000"/>
              </a:solidFill>
              <a:effectLst/>
              <a:latin typeface="Times New Roman" panose="02020603050405020304" pitchFamily="18" charset="0"/>
              <a:cs typeface="Times New Roman" panose="02020603050405020304" pitchFamily="18" charset="0"/>
            </a:endParaRPr>
          </a:p>
          <a:p>
            <a:pPr algn="just"/>
            <a:endParaRPr lang="en-IN" altLang="en-US" sz="2400">
              <a:effectLst/>
              <a:latin typeface="Times New Roman" panose="02020603050405020304" pitchFamily="18" charset="0"/>
              <a:cs typeface="Times New Roman" panose="02020603050405020304" pitchFamily="18" charset="0"/>
            </a:endParaRPr>
          </a:p>
          <a:p>
            <a:pPr algn="just"/>
            <a:endParaRPr lang="en-IN" altLang="en-US" sz="2400">
              <a:effectLst/>
              <a:latin typeface="Times New Roman" panose="02020603050405020304" pitchFamily="18" charset="0"/>
              <a:cs typeface="Times New Roman" panose="02020603050405020304" pitchFamily="18" charset="0"/>
            </a:endParaRPr>
          </a:p>
          <a:p>
            <a:pPr algn="just">
              <a:lnSpc>
                <a:spcPct val="90000"/>
              </a:lnSpc>
            </a:pPr>
            <a:endParaRPr lang="en-IN" altLang="x-none"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altLang="en-US" sz="2400">
              <a:effectLst/>
              <a:latin typeface="Times New Roman" panose="02020603050405020304" pitchFamily="18" charset="0"/>
              <a:cs typeface="Times New Roman" panose="02020603050405020304" pitchFamily="18" charset="0"/>
            </a:endParaRPr>
          </a:p>
          <a:p>
            <a:pPr algn="just"/>
            <a:endParaRPr lang="en-IN" altLang="en-US" sz="2400">
              <a:effectLst/>
              <a:latin typeface="Times New Roman" panose="02020603050405020304" pitchFamily="18" charset="0"/>
              <a:cs typeface="Times New Roman" panose="02020603050405020304" pitchFamily="18" charset="0"/>
            </a:endParaRPr>
          </a:p>
          <a:p>
            <a:pPr algn="just">
              <a:lnSpc>
                <a:spcPct val="90000"/>
              </a:lnSpc>
            </a:pPr>
            <a:endParaRPr lang="en-IN" altLang="x-none"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045C75"/>
                </a:solidFill>
              </a:rPr>
              <a:pPr lvl="0" algn="r" eaLnBrk="1" hangingPunct="1">
                <a:buNone/>
              </a:pPr>
              <a:t>14</a:t>
            </a:fld>
            <a:endParaRPr lang="en-US" sz="1200" dirty="0">
              <a:solidFill>
                <a:srgbClr val="045C75"/>
              </a:solidFill>
            </a:endParaRPr>
          </a:p>
        </p:txBody>
      </p:sp>
      <p:sp>
        <p:nvSpPr>
          <p:cNvPr id="6" name="Footer Placeholder 5"/>
          <p:cNvSpPr txBox="1">
            <a:spLocks noGrp="1"/>
          </p:cNvSpPr>
          <p:nvPr>
            <p:ph type="ftr" sz="quarter" idx="11"/>
          </p:nvPr>
        </p:nvSpPr>
        <p:spPr>
          <a:noFill/>
        </p:spPr>
        <p:txBody>
          <a:bodyPr vert="horz" lIns="0" tIns="0" rIns="0" bIns="0"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1200" b="0" i="0" u="none" strike="noStrike" kern="1200" cap="none" spc="0" normalizeH="0" baseline="0" noProof="0" dirty="0">
                <a:ln>
                  <a:noFill/>
                </a:ln>
                <a:solidFill>
                  <a:schemeClr val="tx2">
                    <a:shade val="90000"/>
                  </a:schemeClr>
                </a:solidFill>
                <a:effectLst/>
                <a:uLnTx/>
                <a:uFillTx/>
                <a:latin typeface="Arial" panose="020B0604020202020204" pitchFamily="34" charset="0"/>
                <a:ea typeface="+mn-ea"/>
                <a:cs typeface="+mn-cs"/>
              </a:rPr>
              <a:t>KIIT Deemed to be University</a:t>
            </a:r>
            <a:endParaRPr kumimoji="0" lang="en-US" sz="1200" b="0" i="0" u="none" strike="noStrike" kern="1200" cap="none" spc="0" normalizeH="0" baseline="0" noProof="0" dirty="0">
              <a:ln>
                <a:noFill/>
              </a:ln>
              <a:solidFill>
                <a:schemeClr val="tx2">
                  <a:shade val="90000"/>
                </a:schemeClr>
              </a:solidFill>
              <a:effectLst/>
              <a:uLnTx/>
              <a:uFillTx/>
              <a:latin typeface="Arial" panose="020B0604020202020204" pitchFamily="34" charset="0"/>
              <a:ea typeface="+mn-ea"/>
              <a:cs typeface="+mn-cs"/>
            </a:endParaRPr>
          </a:p>
        </p:txBody>
      </p:sp>
      <p:sp>
        <p:nvSpPr>
          <p:cNvPr id="2" name="Text Box 1"/>
          <p:cNvSpPr txBox="1"/>
          <p:nvPr/>
        </p:nvSpPr>
        <p:spPr>
          <a:xfrm>
            <a:off x="7515013" y="984885"/>
            <a:ext cx="4168987" cy="368300"/>
          </a:xfrm>
          <a:prstGeom prst="rect">
            <a:avLst/>
          </a:prstGeom>
          <a:noFill/>
        </p:spPr>
        <p:txBody>
          <a:bodyPr wrap="square" rtlCol="0">
            <a:spAutoFit/>
          </a:bodyPr>
          <a:lstStyle/>
          <a:p>
            <a:endParaRPr lang="en-US"/>
          </a:p>
        </p:txBody>
      </p:sp>
      <p:graphicFrame>
        <p:nvGraphicFramePr>
          <p:cNvPr id="7" name="Object 6"/>
          <p:cNvGraphicFramePr>
            <a:graphicFrameLocks/>
          </p:cNvGraphicFramePr>
          <p:nvPr/>
        </p:nvGraphicFramePr>
        <p:xfrm>
          <a:off x="6682741" y="838201"/>
          <a:ext cx="5509260" cy="4070985"/>
        </p:xfrm>
        <a:graphic>
          <a:graphicData uri="http://schemas.openxmlformats.org/presentationml/2006/ole">
            <p:oleObj spid="_x0000_s7170" r:id="rId3" imgW="4191215" imgH="3746693" progId="PBrush">
              <p:embed/>
            </p:oleObj>
          </a:graphicData>
        </a:graphic>
      </p:graphicFrame>
      <p:sp>
        <p:nvSpPr>
          <p:cNvPr id="9" name="Text Box 8"/>
          <p:cNvSpPr txBox="1"/>
          <p:nvPr/>
        </p:nvSpPr>
        <p:spPr>
          <a:xfrm>
            <a:off x="9652000" y="2971801"/>
            <a:ext cx="465192" cy="461665"/>
          </a:xfrm>
          <a:prstGeom prst="rect">
            <a:avLst/>
          </a:prstGeom>
          <a:noFill/>
        </p:spPr>
        <p:txBody>
          <a:bodyPr wrap="none" rtlCol="0" anchor="t">
            <a:spAutoFit/>
          </a:bodyPr>
          <a:lstStyle/>
          <a:p>
            <a:r>
              <a:rPr lang="en-IN" altLang="en-US" sz="2400">
                <a:latin typeface="Times New Roman" panose="02020603050405020304" pitchFamily="18" charset="0"/>
                <a:cs typeface="Times New Roman" panose="02020603050405020304" pitchFamily="18" charset="0"/>
                <a:sym typeface="+mn-ea"/>
              </a:rPr>
              <a:t>V</a:t>
            </a:r>
            <a:r>
              <a:rPr lang="en-IN" altLang="en-US" sz="2400" baseline="-25000">
                <a:latin typeface="Times New Roman" panose="02020603050405020304" pitchFamily="18" charset="0"/>
                <a:cs typeface="Times New Roman" panose="02020603050405020304" pitchFamily="18" charset="0"/>
                <a:sym typeface="+mn-ea"/>
              </a:rPr>
              <a:t>t</a:t>
            </a:r>
          </a:p>
        </p:txBody>
      </p:sp>
      <p:sp>
        <p:nvSpPr>
          <p:cNvPr id="10" name="Text Box 9"/>
          <p:cNvSpPr txBox="1"/>
          <p:nvPr/>
        </p:nvSpPr>
        <p:spPr>
          <a:xfrm>
            <a:off x="7213601" y="2895601"/>
            <a:ext cx="356188" cy="461665"/>
          </a:xfrm>
          <a:prstGeom prst="rect">
            <a:avLst/>
          </a:prstGeom>
          <a:noFill/>
        </p:spPr>
        <p:txBody>
          <a:bodyPr wrap="none" rtlCol="0" anchor="t">
            <a:spAutoFit/>
          </a:bodyPr>
          <a:lstStyle/>
          <a:p>
            <a:r>
              <a:rPr lang="en-IN" altLang="en-US" sz="2400">
                <a:latin typeface="Times New Roman" panose="02020603050405020304" pitchFamily="18" charset="0"/>
                <a:cs typeface="Times New Roman" panose="02020603050405020304" pitchFamily="18" charset="0"/>
                <a:sym typeface="+mn-ea"/>
              </a:rPr>
              <a:t>P</a:t>
            </a:r>
          </a:p>
        </p:txBody>
      </p:sp>
      <p:sp>
        <p:nvSpPr>
          <p:cNvPr id="11" name="Text Box 10"/>
          <p:cNvSpPr txBox="1"/>
          <p:nvPr/>
        </p:nvSpPr>
        <p:spPr>
          <a:xfrm>
            <a:off x="7064587" y="3962401"/>
            <a:ext cx="805180" cy="460375"/>
          </a:xfrm>
          <a:prstGeom prst="rect">
            <a:avLst/>
          </a:prstGeom>
          <a:noFill/>
        </p:spPr>
        <p:txBody>
          <a:bodyPr wrap="square" rtlCol="0" anchor="t">
            <a:spAutoFit/>
          </a:bodyPr>
          <a:lstStyle/>
          <a:p>
            <a:r>
              <a:rPr lang="en-IN" altLang="en-US" sz="2400">
                <a:latin typeface="Times New Roman" panose="02020603050405020304" pitchFamily="18" charset="0"/>
                <a:cs typeface="Times New Roman" panose="02020603050405020304" pitchFamily="18" charset="0"/>
                <a:sym typeface="+mn-ea"/>
              </a:rPr>
              <a:t>Q</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4553" y="797132"/>
            <a:ext cx="4857750" cy="4581525"/>
          </a:xfrm>
          <a:prstGeom prst="rect">
            <a:avLst/>
          </a:prstGeom>
        </p:spPr>
      </p:pic>
      <p:sp>
        <p:nvSpPr>
          <p:cNvPr id="5" name="TextBox 4"/>
          <p:cNvSpPr txBox="1"/>
          <p:nvPr/>
        </p:nvSpPr>
        <p:spPr>
          <a:xfrm>
            <a:off x="488887" y="262550"/>
            <a:ext cx="5902860" cy="369332"/>
          </a:xfrm>
          <a:prstGeom prst="rect">
            <a:avLst/>
          </a:prstGeom>
          <a:noFill/>
        </p:spPr>
        <p:txBody>
          <a:bodyPr wrap="square" rtlCol="0">
            <a:spAutoFit/>
          </a:bodyPr>
          <a:lstStyle/>
          <a:p>
            <a:r>
              <a:rPr lang="en-US" dirty="0" smtClean="0"/>
              <a:t>Complete I-V characteristic curve</a:t>
            </a:r>
            <a:endParaRPr lang="en-IN" dirty="0"/>
          </a:p>
        </p:txBody>
      </p:sp>
    </p:spTree>
    <p:extLst>
      <p:ext uri="{BB962C8B-B14F-4D97-AF65-F5344CB8AC3E}">
        <p14:creationId xmlns:p14="http://schemas.microsoft.com/office/powerpoint/2010/main" xmlns="" val="450167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6" name="Rectangle 5"/>
              <p:cNvSpPr/>
              <p:nvPr/>
            </p:nvSpPr>
            <p:spPr>
              <a:xfrm>
                <a:off x="293629" y="818866"/>
                <a:ext cx="4729132" cy="29016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𝑠</m:t>
                          </m:r>
                        </m:sub>
                      </m:sSub>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𝑘</m:t>
                              </m:r>
                              <m:f>
                                <m:fPr>
                                  <m:type m:val="lin"/>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𝐷</m:t>
                                      </m:r>
                                    </m:sub>
                                  </m:sSub>
                                </m:num>
                                <m:den>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𝐾</m:t>
                                      </m:r>
                                    </m:sub>
                                  </m:sSub>
                                </m:den>
                              </m:f>
                            </m:sup>
                          </m:sSup>
                          <m:r>
                            <a:rPr lang="en-IN" i="0">
                              <a:latin typeface="Cambria Math" panose="02040503050406030204" pitchFamily="18" charset="0"/>
                            </a:rPr>
                            <m:t>−1</m:t>
                          </m:r>
                        </m:e>
                      </m:d>
                    </m:oMath>
                  </m:oMathPara>
                </a14:m>
                <a:endParaRPr lang="en-IN" dirty="0" smtClean="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oMath>
                </a14:m>
                <a:r>
                  <a:rPr lang="en-IN" dirty="0" smtClean="0"/>
                  <a:t>=Current through the diode</a:t>
                </a:r>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𝑠</m:t>
                        </m:r>
                      </m:sub>
                    </m:sSub>
                  </m:oMath>
                </a14:m>
                <a:r>
                  <a:rPr lang="en-IN" dirty="0" smtClean="0"/>
                  <a:t>=Reverse saturation current</a:t>
                </a:r>
              </a:p>
              <a:p>
                <a:endParaRPr lang="en-IN" dirty="0" smtClean="0"/>
              </a:p>
              <a:p>
                <a:endParaRPr lang="en-IN" dirty="0" smtClean="0"/>
              </a:p>
              <a:p>
                <a14:m>
                  <m:oMath xmlns:m="http://schemas.openxmlformats.org/officeDocument/2006/math">
                    <m:r>
                      <a:rPr lang="en-IN" i="1">
                        <a:latin typeface="Cambria Math" panose="02040503050406030204" pitchFamily="18" charset="0"/>
                      </a:rPr>
                      <m:t>𝐾</m:t>
                    </m:r>
                  </m:oMath>
                </a14:m>
                <a:r>
                  <a:rPr lang="en-IN" dirty="0" smtClean="0"/>
                  <a:t>=</a:t>
                </a:r>
                <a:r>
                  <a:rPr lang="en-IN" dirty="0" err="1" smtClean="0"/>
                  <a:t>Boltzman’s</a:t>
                </a:r>
                <a:r>
                  <a:rPr lang="en-IN" dirty="0" smtClean="0"/>
                  <a:t> constant(1.38 X 10</a:t>
                </a:r>
                <a:r>
                  <a:rPr lang="en-IN" baseline="30000" dirty="0" smtClean="0"/>
                  <a:t>-23</a:t>
                </a:r>
                <a:r>
                  <a:rPr lang="en-IN" dirty="0" smtClean="0"/>
                  <a:t>JK</a:t>
                </a:r>
                <a:r>
                  <a:rPr lang="en-IN" baseline="30000" dirty="0" smtClean="0"/>
                  <a:t>-1</a:t>
                </a:r>
                <a:r>
                  <a:rPr lang="en-IN" dirty="0" smtClean="0"/>
                  <a:t>)</a:t>
                </a:r>
              </a:p>
              <a:p>
                <a14:m>
                  <m:oMath xmlns:m="http://schemas.openxmlformats.org/officeDocument/2006/math">
                    <m:r>
                      <a:rPr lang="en-IN" i="1">
                        <a:latin typeface="Cambria Math" panose="02040503050406030204" pitchFamily="18" charset="0"/>
                      </a:rPr>
                      <m:t>𝑞</m:t>
                    </m:r>
                  </m:oMath>
                </a14:m>
                <a:r>
                  <a:rPr lang="en-IN" dirty="0" smtClean="0"/>
                  <a:t>=charge constant(1.6 </a:t>
                </a:r>
                <a:r>
                  <a:rPr lang="en-IN" dirty="0"/>
                  <a:t>X </a:t>
                </a:r>
                <a:r>
                  <a:rPr lang="en-IN" dirty="0" smtClean="0"/>
                  <a:t>10</a:t>
                </a:r>
                <a:r>
                  <a:rPr lang="en-IN" baseline="30000" dirty="0" smtClean="0"/>
                  <a:t>-19</a:t>
                </a:r>
                <a:r>
                  <a:rPr lang="en-IN" dirty="0" smtClean="0"/>
                  <a:t>)</a:t>
                </a:r>
              </a:p>
              <a:p>
                <a14:m>
                  <m:oMath xmlns:m="http://schemas.openxmlformats.org/officeDocument/2006/math">
                    <m:r>
                      <a:rPr lang="en-IN" i="1">
                        <a:latin typeface="Cambria Math" panose="02040503050406030204" pitchFamily="18" charset="0"/>
                      </a:rPr>
                      <m:t>𝜂</m:t>
                    </m:r>
                  </m:oMath>
                </a14:m>
                <a:r>
                  <a:rPr lang="en-IN" dirty="0" smtClean="0"/>
                  <a:t>=</a:t>
                </a:r>
                <a:r>
                  <a:rPr lang="en-IN" dirty="0" err="1" smtClean="0"/>
                  <a:t>ideality</a:t>
                </a:r>
                <a:r>
                  <a:rPr lang="en-IN" dirty="0" smtClean="0"/>
                  <a:t> factor( 1 for </a:t>
                </a:r>
                <a:r>
                  <a:rPr lang="en-IN" dirty="0" err="1" smtClean="0"/>
                  <a:t>Ge</a:t>
                </a:r>
                <a:r>
                  <a:rPr lang="en-IN" dirty="0" smtClean="0"/>
                  <a:t> and 2 for Si)</a:t>
                </a:r>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𝐾</m:t>
                        </m:r>
                      </m:sub>
                    </m:sSub>
                  </m:oMath>
                </a14:m>
                <a:r>
                  <a:rPr lang="en-IN" dirty="0" smtClean="0"/>
                  <a:t>=Temperature in degree kelvin</a:t>
                </a:r>
              </a:p>
              <a:p>
                <a:endParaRPr lang="en-IN" dirty="0" smtClean="0"/>
              </a:p>
            </p:txBody>
          </p:sp>
        </mc:Choice>
        <mc:Fallback>
          <p:sp>
            <p:nvSpPr>
              <p:cNvPr id="6" name="Rectangle 5"/>
              <p:cNvSpPr>
                <a:spLocks noRot="1" noChangeAspect="1" noMove="1" noResize="1" noEditPoints="1" noAdjustHandles="1" noChangeArrowheads="1" noChangeShapeType="1" noTextEdit="1"/>
              </p:cNvSpPr>
              <p:nvPr/>
            </p:nvSpPr>
            <p:spPr>
              <a:xfrm>
                <a:off x="293629" y="818866"/>
                <a:ext cx="4729132" cy="2901692"/>
              </a:xfrm>
              <a:prstGeom prst="rect">
                <a:avLst/>
              </a:prstGeom>
              <a:blipFill rotWithShape="1">
                <a:blip r:embed="rId2"/>
                <a:stretch>
                  <a:fillRect l="-5" t="-12" r="12"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xmlns="" Requires="a14">
          <p:sp>
            <p:nvSpPr>
              <p:cNvPr id="8" name="Rectangle 7"/>
              <p:cNvSpPr/>
              <p:nvPr/>
            </p:nvSpPr>
            <p:spPr>
              <a:xfrm>
                <a:off x="509267" y="1693514"/>
                <a:ext cx="1898853" cy="659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IN">
                          <a:latin typeface="Cambria Math" panose="02040503050406030204" pitchFamily="18" charset="0"/>
                        </a:rPr>
                        <m:t>k</m:t>
                      </m:r>
                      <m:r>
                        <a:rPr lang="en-IN" i="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𝑞</m:t>
                          </m:r>
                        </m:num>
                        <m:den>
                          <m:r>
                            <a:rPr lang="en-IN" i="1">
                              <a:latin typeface="Cambria Math" panose="02040503050406030204" pitchFamily="18" charset="0"/>
                            </a:rPr>
                            <m:t>𝜂</m:t>
                          </m:r>
                          <m:r>
                            <a:rPr lang="en-IN" i="1">
                              <a:latin typeface="Cambria Math" panose="02040503050406030204" pitchFamily="18" charset="0"/>
                            </a:rPr>
                            <m:t>𝐾</m:t>
                          </m:r>
                        </m:den>
                      </m:f>
                      <m:r>
                        <a:rPr lang="en-IN" i="0">
                          <a:latin typeface="Cambria Math" panose="02040503050406030204" pitchFamily="18" charset="0"/>
                        </a:rPr>
                        <m:t>=</m:t>
                      </m:r>
                      <m:f>
                        <m:fPr>
                          <m:ctrlPr>
                            <a:rPr lang="en-IN" i="1">
                              <a:latin typeface="Cambria Math" panose="02040503050406030204" pitchFamily="18" charset="0"/>
                            </a:rPr>
                          </m:ctrlPr>
                        </m:fPr>
                        <m:num>
                          <m:r>
                            <a:rPr lang="en-IN" i="0">
                              <a:latin typeface="Cambria Math" panose="02040503050406030204" pitchFamily="18" charset="0"/>
                            </a:rPr>
                            <m:t>11600</m:t>
                          </m:r>
                        </m:num>
                        <m:den>
                          <m:r>
                            <a:rPr lang="en-IN" i="1">
                              <a:latin typeface="Cambria Math" panose="02040503050406030204" pitchFamily="18" charset="0"/>
                            </a:rPr>
                            <m:t>𝜂</m:t>
                          </m:r>
                        </m:den>
                      </m:f>
                    </m:oMath>
                  </m:oMathPara>
                </a14:m>
                <a:endParaRPr lang="en-IN" dirty="0"/>
              </a:p>
            </p:txBody>
          </p:sp>
        </mc:Choice>
        <mc:Fallback>
          <p:sp>
            <p:nvSpPr>
              <p:cNvPr id="8" name="Rectangle 7"/>
              <p:cNvSpPr>
                <a:spLocks noRot="1" noChangeAspect="1" noMove="1" noResize="1" noEditPoints="1" noAdjustHandles="1" noChangeArrowheads="1" noChangeShapeType="1" noTextEdit="1"/>
              </p:cNvSpPr>
              <p:nvPr/>
            </p:nvSpPr>
            <p:spPr>
              <a:xfrm>
                <a:off x="509267" y="1693514"/>
                <a:ext cx="1898853" cy="659604"/>
              </a:xfrm>
              <a:prstGeom prst="rect">
                <a:avLst/>
              </a:prstGeom>
              <a:blipFill rotWithShape="1">
                <a:blip r:embed="rId3"/>
                <a:stretch>
                  <a:fillRect l="-33" t="-92" r="11" b="67"/>
                </a:stretch>
              </a:blipFill>
            </p:spPr>
            <p:txBody>
              <a:bodyPr/>
              <a:lstStyle/>
              <a:p>
                <a:r>
                  <a:rPr lang="en-US" altLang="en-US">
                    <a:noFill/>
                  </a:rPr>
                  <a:t> </a:t>
                </a:r>
              </a:p>
            </p:txBody>
          </p:sp>
        </mc:Fallback>
      </mc:AlternateContent>
      <p:pic>
        <p:nvPicPr>
          <p:cNvPr id="9" name="Picture 8"/>
          <p:cNvPicPr>
            <a:picLocks noChangeAspect="1"/>
          </p:cNvPicPr>
          <p:nvPr/>
        </p:nvPicPr>
        <p:blipFill>
          <a:blip r:embed="rId4"/>
          <a:stretch>
            <a:fillRect/>
          </a:stretch>
        </p:blipFill>
        <p:spPr>
          <a:xfrm>
            <a:off x="6143289" y="1236371"/>
            <a:ext cx="3979505" cy="4494727"/>
          </a:xfrm>
          <a:prstGeom prst="rect">
            <a:avLst/>
          </a:prstGeom>
        </p:spPr>
      </p:pic>
      <p:sp>
        <p:nvSpPr>
          <p:cNvPr id="10" name="TextBox 9"/>
          <p:cNvSpPr txBox="1"/>
          <p:nvPr/>
        </p:nvSpPr>
        <p:spPr>
          <a:xfrm>
            <a:off x="6658377" y="5847008"/>
            <a:ext cx="3683358" cy="369332"/>
          </a:xfrm>
          <a:prstGeom prst="rect">
            <a:avLst/>
          </a:prstGeom>
          <a:noFill/>
        </p:spPr>
        <p:txBody>
          <a:bodyPr wrap="square" rtlCol="0">
            <a:spAutoFit/>
          </a:bodyPr>
          <a:lstStyle/>
          <a:p>
            <a:r>
              <a:rPr lang="en-IN" dirty="0" smtClean="0"/>
              <a:t>Voltage across  diode( V</a:t>
            </a:r>
            <a:r>
              <a:rPr lang="en-IN" baseline="-25000" dirty="0" smtClean="0"/>
              <a:t>D</a:t>
            </a:r>
            <a:r>
              <a:rPr lang="en-IN" dirty="0" smtClean="0"/>
              <a:t>  in V)</a:t>
            </a:r>
            <a:r>
              <a:rPr lang="en-IN" baseline="-25000" dirty="0" smtClean="0"/>
              <a:t> </a:t>
            </a:r>
            <a:endParaRPr lang="en-IN" baseline="-25000" dirty="0"/>
          </a:p>
        </p:txBody>
      </p:sp>
      <p:sp>
        <p:nvSpPr>
          <p:cNvPr id="11" name="TextBox 10"/>
          <p:cNvSpPr txBox="1"/>
          <p:nvPr/>
        </p:nvSpPr>
        <p:spPr>
          <a:xfrm rot="16200000">
            <a:off x="3683358" y="3299068"/>
            <a:ext cx="4134118" cy="369332"/>
          </a:xfrm>
          <a:prstGeom prst="rect">
            <a:avLst/>
          </a:prstGeom>
          <a:noFill/>
        </p:spPr>
        <p:txBody>
          <a:bodyPr wrap="square" rtlCol="0">
            <a:spAutoFit/>
          </a:bodyPr>
          <a:lstStyle/>
          <a:p>
            <a:r>
              <a:rPr lang="en-IN" dirty="0" smtClean="0"/>
              <a:t>Current through  diode( I</a:t>
            </a:r>
            <a:r>
              <a:rPr lang="en-IN" baseline="-25000" dirty="0" smtClean="0"/>
              <a:t>D</a:t>
            </a:r>
            <a:r>
              <a:rPr lang="en-IN" dirty="0" smtClean="0"/>
              <a:t> ) in mA</a:t>
            </a:r>
            <a:r>
              <a:rPr lang="en-IN" baseline="-25000" dirty="0" smtClean="0"/>
              <a:t> </a:t>
            </a:r>
            <a:endParaRPr lang="en-IN" baseline="-25000" dirty="0"/>
          </a:p>
        </p:txBody>
      </p:sp>
      <p:sp>
        <p:nvSpPr>
          <p:cNvPr id="12" name="TextBox 11"/>
          <p:cNvSpPr txBox="1"/>
          <p:nvPr/>
        </p:nvSpPr>
        <p:spPr>
          <a:xfrm>
            <a:off x="505349" y="201400"/>
            <a:ext cx="6153028" cy="400110"/>
          </a:xfrm>
          <a:prstGeom prst="rect">
            <a:avLst/>
          </a:prstGeom>
          <a:noFill/>
        </p:spPr>
        <p:txBody>
          <a:bodyPr wrap="square" rtlCol="0">
            <a:spAutoFit/>
          </a:bodyPr>
          <a:lstStyle/>
          <a:p>
            <a:r>
              <a:rPr lang="en-US" sz="2000" b="1" dirty="0"/>
              <a:t>The Complete </a:t>
            </a:r>
            <a:r>
              <a:rPr lang="en-US" sz="2000" b="1" i="1" dirty="0"/>
              <a:t>V-I </a:t>
            </a:r>
            <a:r>
              <a:rPr lang="en-US" sz="2000" b="1" dirty="0"/>
              <a:t>Characteristic Curve</a:t>
            </a:r>
            <a:endParaRPr lang="en-IN" sz="2000" dirty="0">
              <a:solidFill>
                <a:srgbClr val="00FF00"/>
              </a:solidFill>
            </a:endParaRPr>
          </a:p>
        </p:txBody>
      </p:sp>
      <mc:AlternateContent xmlns:mc="http://schemas.openxmlformats.org/markup-compatibility/2006">
        <mc:Choice xmlns:a14="http://schemas.microsoft.com/office/drawing/2010/main" xmlns="" Requires="a14">
          <p:sp>
            <p:nvSpPr>
              <p:cNvPr id="4" name="Rectangle 3"/>
              <p:cNvSpPr/>
              <p:nvPr/>
            </p:nvSpPr>
            <p:spPr>
              <a:xfrm>
                <a:off x="1255522" y="4043837"/>
                <a:ext cx="2148472" cy="5513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𝐷</m:t>
                          </m:r>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𝑠</m:t>
                          </m:r>
                        </m:sub>
                      </m:sSub>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𝑒</m:t>
                              </m:r>
                            </m:e>
                            <m:sup>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𝐷</m:t>
                                          </m:r>
                                        </m:sub>
                                      </m:sSub>
                                    </m:num>
                                    <m:den>
                                      <m:r>
                                        <a:rPr lang="en-IN" i="1">
                                          <a:latin typeface="Cambria Math" panose="02040503050406030204" pitchFamily="18" charset="0"/>
                                        </a:rPr>
                                        <m:t>𝜂</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𝑇</m:t>
                                          </m:r>
                                        </m:sub>
                                      </m:sSub>
                                    </m:den>
                                  </m:f>
                                </m:e>
                              </m:d>
                            </m:sup>
                          </m:sSup>
                          <m:r>
                            <a:rPr lang="en-IN" i="0">
                              <a:latin typeface="Cambria Math" panose="02040503050406030204" pitchFamily="18" charset="0"/>
                            </a:rPr>
                            <m:t>−1</m:t>
                          </m:r>
                        </m:e>
                      </m:d>
                    </m:oMath>
                  </m:oMathPara>
                </a14:m>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1255522" y="4043837"/>
                <a:ext cx="2148472" cy="551369"/>
              </a:xfrm>
              <a:prstGeom prst="rect">
                <a:avLst/>
              </a:prstGeom>
              <a:blipFill rotWithShape="1">
                <a:blip r:embed="rId5"/>
                <a:stretch>
                  <a:fillRect l="-6" t="-28" r="18" b="-1813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xmlns="" Requires="a14">
          <p:sp>
            <p:nvSpPr>
              <p:cNvPr id="7" name="Rectangle 6"/>
              <p:cNvSpPr/>
              <p:nvPr/>
            </p:nvSpPr>
            <p:spPr>
              <a:xfrm>
                <a:off x="1580719" y="4918485"/>
                <a:ext cx="1084399" cy="657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𝑇</m:t>
                          </m:r>
                        </m:sub>
                      </m:sSub>
                      <m:r>
                        <a:rPr lang="en-IN" i="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𝐾𝑇</m:t>
                          </m:r>
                        </m:num>
                        <m:den>
                          <m:r>
                            <a:rPr lang="en-IN" i="1">
                              <a:latin typeface="Cambria Math" panose="02040503050406030204" pitchFamily="18" charset="0"/>
                            </a:rPr>
                            <m:t>𝑞</m:t>
                          </m:r>
                        </m:den>
                      </m:f>
                    </m:oMath>
                  </m:oMathPara>
                </a14:m>
                <a:endParaRPr lang="en-IN" dirty="0"/>
              </a:p>
            </p:txBody>
          </p:sp>
        </mc:Choice>
        <mc:Fallback>
          <p:sp>
            <p:nvSpPr>
              <p:cNvPr id="7" name="Rectangle 6"/>
              <p:cNvSpPr>
                <a:spLocks noRot="1" noChangeAspect="1" noMove="1" noResize="1" noEditPoints="1" noAdjustHandles="1" noChangeArrowheads="1" noChangeShapeType="1" noTextEdit="1"/>
              </p:cNvSpPr>
              <p:nvPr/>
            </p:nvSpPr>
            <p:spPr>
              <a:xfrm>
                <a:off x="1580719" y="4918485"/>
                <a:ext cx="1084399" cy="657552"/>
              </a:xfrm>
              <a:prstGeom prst="rect">
                <a:avLst/>
              </a:prstGeom>
              <a:blipFill rotWithShape="1">
                <a:blip r:embed="rId6"/>
                <a:stretch>
                  <a:fillRect l="-19" t="-62" r="2" b="16"/>
                </a:stretch>
              </a:blipFill>
            </p:spPr>
            <p:txBody>
              <a:bodyPr/>
              <a:lstStyle/>
              <a:p>
                <a:r>
                  <a:rPr lang="en-US" altLang="en-US">
                    <a:noFill/>
                  </a:rPr>
                  <a:t> </a:t>
                </a:r>
              </a:p>
            </p:txBody>
          </p:sp>
        </mc:Fallback>
      </mc:AlternateContent>
    </p:spTree>
    <p:extLst>
      <p:ext uri="{BB962C8B-B14F-4D97-AF65-F5344CB8AC3E}">
        <p14:creationId xmlns:p14="http://schemas.microsoft.com/office/powerpoint/2010/main" xmlns="" val="3458694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
            <a:ext cx="10972800" cy="688975"/>
          </a:xfrm>
        </p:spPr>
        <p:txBody>
          <a:bodyPr vert="horz" wrap="square" lIns="0" tIns="45720" rIns="0" bIns="0" anchor="b"/>
          <a:lstStyle/>
          <a:p>
            <a:pPr algn="ctr" eaLnBrk="1" hangingPunct="1"/>
            <a:r>
              <a:rPr lang="en-IN" sz="4000" b="1" u="sng" dirty="0">
                <a:solidFill>
                  <a:srgbClr val="C00000"/>
                </a:solidFill>
                <a:latin typeface="Times New Roman" panose="02020603050405020304" pitchFamily="18" charset="0"/>
                <a:cs typeface="Times New Roman" panose="02020603050405020304" pitchFamily="18" charset="0"/>
              </a:rPr>
              <a:t>V-I characteristics</a:t>
            </a:r>
            <a:endParaRPr lang="en-IN"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045C75"/>
                </a:solidFill>
              </a:rPr>
              <a:pPr lvl="0" algn="r" eaLnBrk="1" hangingPunct="1">
                <a:buNone/>
              </a:pPr>
              <a:t>17</a:t>
            </a:fld>
            <a:endParaRPr lang="en-US" sz="1200" dirty="0">
              <a:solidFill>
                <a:srgbClr val="045C75"/>
              </a:solidFill>
            </a:endParaRPr>
          </a:p>
        </p:txBody>
      </p:sp>
      <p:sp>
        <p:nvSpPr>
          <p:cNvPr id="6" name="Footer Placeholder 5"/>
          <p:cNvSpPr txBox="1">
            <a:spLocks noGrp="1"/>
          </p:cNvSpPr>
          <p:nvPr>
            <p:ph type="ftr" sz="quarter" idx="11"/>
          </p:nvPr>
        </p:nvSpPr>
        <p:spPr>
          <a:noFill/>
        </p:spPr>
        <p:txBody>
          <a:bodyPr vert="horz" lIns="0" tIns="0" rIns="0" bIns="0"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1200" b="0" i="0" u="none" strike="noStrike" kern="1200" cap="none" spc="0" normalizeH="0" baseline="0" noProof="0" dirty="0">
                <a:ln>
                  <a:noFill/>
                </a:ln>
                <a:solidFill>
                  <a:schemeClr val="tx2">
                    <a:shade val="90000"/>
                  </a:schemeClr>
                </a:solidFill>
                <a:effectLst/>
                <a:uLnTx/>
                <a:uFillTx/>
                <a:latin typeface="Arial" panose="020B0604020202020204" pitchFamily="34" charset="0"/>
                <a:ea typeface="+mn-ea"/>
                <a:cs typeface="+mn-cs"/>
              </a:rPr>
              <a:t>KIIT Deemed to be University</a:t>
            </a:r>
            <a:endParaRPr kumimoji="0" lang="en-US" sz="1200" b="0" i="0" u="none" strike="noStrike" kern="1200" cap="none" spc="0" normalizeH="0" baseline="0" noProof="0" dirty="0">
              <a:ln>
                <a:noFill/>
              </a:ln>
              <a:solidFill>
                <a:schemeClr val="tx2">
                  <a:shade val="90000"/>
                </a:schemeClr>
              </a:solidFill>
              <a:effectLst/>
              <a:uLnTx/>
              <a:uFillTx/>
              <a:latin typeface="Arial" panose="020B0604020202020204" pitchFamily="34" charset="0"/>
              <a:ea typeface="+mn-ea"/>
              <a:cs typeface="+mn-cs"/>
            </a:endParaRPr>
          </a:p>
        </p:txBody>
      </p:sp>
      <p:graphicFrame>
        <p:nvGraphicFramePr>
          <p:cNvPr id="9218" name="Content Placeholder 4"/>
          <p:cNvGraphicFramePr>
            <a:graphicFrameLocks/>
          </p:cNvGraphicFramePr>
          <p:nvPr>
            <p:ph sz="half" idx="1"/>
          </p:nvPr>
        </p:nvGraphicFramePr>
        <p:xfrm>
          <a:off x="3454401" y="1219201"/>
          <a:ext cx="3633047" cy="3880485"/>
        </p:xfrm>
        <a:graphic>
          <a:graphicData uri="http://schemas.openxmlformats.org/presentationml/2006/ole">
            <p:oleObj spid="_x0000_s8194" r:id="rId3" imgW="1054080" imgH="2463480" progId="">
              <p:embed/>
            </p:oleObj>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081" y="339032"/>
            <a:ext cx="9968248" cy="5411272"/>
          </a:xfrm>
        </p:spPr>
        <p:txBody>
          <a:bodyPr/>
          <a:lstStyle/>
          <a:p>
            <a:pPr marL="0" indent="0">
              <a:buNone/>
            </a:pPr>
            <a:r>
              <a:rPr lang="en-IN" b="1" dirty="0" smtClean="0"/>
              <a:t>Effect of temperature on </a:t>
            </a:r>
            <a:r>
              <a:rPr lang="en-IN" b="1" dirty="0"/>
              <a:t>r</a:t>
            </a:r>
            <a:r>
              <a:rPr lang="en-IN" b="1" dirty="0" smtClean="0"/>
              <a:t>everse saturation current</a:t>
            </a:r>
          </a:p>
          <a:p>
            <a:pPr algn="just"/>
            <a:r>
              <a:rPr lang="en-US" dirty="0"/>
              <a:t>The higher the junction temperature, the greater the saturation current.</a:t>
            </a:r>
          </a:p>
          <a:p>
            <a:pPr algn="just"/>
            <a:r>
              <a:rPr lang="en-US" dirty="0"/>
              <a:t>A useful approximation to remember is this: </a:t>
            </a:r>
            <a:r>
              <a:rPr lang="en-US" i="1" dirty="0"/>
              <a:t>I</a:t>
            </a:r>
            <a:r>
              <a:rPr lang="en-US" i="1" baseline="-25000" dirty="0"/>
              <a:t>S</a:t>
            </a:r>
            <a:r>
              <a:rPr lang="en-US" i="1" dirty="0"/>
              <a:t> </a:t>
            </a:r>
            <a:r>
              <a:rPr lang="en-US" dirty="0"/>
              <a:t>doubles for each 10°C rise. </a:t>
            </a:r>
            <a:endParaRPr lang="en-US" dirty="0" smtClean="0"/>
          </a:p>
          <a:p>
            <a:pPr algn="just"/>
            <a:endParaRPr lang="en-US" dirty="0"/>
          </a:p>
          <a:p>
            <a:pPr algn="just"/>
            <a:endParaRPr lang="en-US" dirty="0" smtClean="0"/>
          </a:p>
          <a:p>
            <a:pPr algn="just"/>
            <a:r>
              <a:rPr lang="en-US" i="1" dirty="0"/>
              <a:t>T</a:t>
            </a:r>
            <a:r>
              <a:rPr lang="en-US" i="1" dirty="0" smtClean="0"/>
              <a:t>he </a:t>
            </a:r>
            <a:r>
              <a:rPr lang="en-US" i="1" dirty="0"/>
              <a:t>change in saturation current is </a:t>
            </a:r>
            <a:r>
              <a:rPr lang="en-US" dirty="0"/>
              <a:t>7 </a:t>
            </a:r>
            <a:r>
              <a:rPr lang="en-US" i="1" dirty="0"/>
              <a:t>percent for each Celsius </a:t>
            </a:r>
            <a:r>
              <a:rPr lang="en-US" i="1" dirty="0" smtClean="0"/>
              <a:t>degree </a:t>
            </a:r>
            <a:r>
              <a:rPr lang="en-IN" i="1" dirty="0" smtClean="0"/>
              <a:t>rise</a:t>
            </a:r>
            <a:r>
              <a:rPr lang="en-IN" dirty="0"/>
              <a:t>.</a:t>
            </a:r>
            <a:endParaRPr lang="en-US" dirty="0" smtClean="0"/>
          </a:p>
          <a:p>
            <a:pPr marL="0" indent="0">
              <a:buNone/>
            </a:pPr>
            <a:endParaRPr lang="en-US" dirty="0" smtClean="0"/>
          </a:p>
        </p:txBody>
      </p:sp>
      <mc:AlternateContent xmlns:mc="http://schemas.openxmlformats.org/markup-compatibility/2006">
        <mc:Choice xmlns:a14="http://schemas.microsoft.com/office/drawing/2010/main" xmlns="" Requires="a14">
          <p:sp>
            <p:nvSpPr>
              <p:cNvPr id="4" name="Rectangle 3"/>
              <p:cNvSpPr/>
              <p:nvPr/>
            </p:nvSpPr>
            <p:spPr>
              <a:xfrm>
                <a:off x="2534557" y="2438523"/>
                <a:ext cx="6131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𝑃𝑒𝑟𝑐𝑒𝑛𝑡𝑎𝑔𝑒</m:t>
                      </m:r>
                      <m:r>
                        <m:rPr>
                          <m:nor/>
                        </m:rPr>
                        <a:rPr lang="en-IN" i="1">
                          <a:latin typeface="Cambria Math" panose="02040503050406030204" pitchFamily="18" charset="0"/>
                        </a:rPr>
                        <m:t>  </m:t>
                      </m:r>
                      <m:r>
                        <a:rPr lang="en-IN" i="1">
                          <a:latin typeface="Cambria Math" panose="02040503050406030204" pitchFamily="18" charset="0"/>
                        </a:rPr>
                        <m:t>𝛥</m:t>
                      </m:r>
                      <m:r>
                        <a:rPr lang="en-IN" i="1">
                          <a:latin typeface="Cambria Math" panose="02040503050406030204" pitchFamily="18" charset="0"/>
                        </a:rPr>
                        <m:t>𝐼𝑠</m:t>
                      </m:r>
                      <m:r>
                        <a:rPr lang="en-IN" i="0">
                          <a:latin typeface="Cambria Math" panose="02040503050406030204" pitchFamily="18" charset="0"/>
                        </a:rPr>
                        <m:t>=100%</m:t>
                      </m:r>
                      <m:r>
                        <m:rPr>
                          <m:nor/>
                        </m:rPr>
                        <a:rPr lang="en-IN" i="1">
                          <a:latin typeface="Cambria Math" panose="02040503050406030204" pitchFamily="18" charset="0"/>
                        </a:rPr>
                        <m:t>​ </m:t>
                      </m:r>
                      <m:r>
                        <a:rPr lang="en-IN" i="1">
                          <a:latin typeface="Cambria Math" panose="02040503050406030204" pitchFamily="18" charset="0"/>
                        </a:rPr>
                        <m:t>𝑓𝑜𝑟</m:t>
                      </m:r>
                      <m:r>
                        <m:rPr>
                          <m:nor/>
                        </m:rPr>
                        <a:rPr lang="en-IN" i="1">
                          <a:latin typeface="Cambria Math" panose="02040503050406030204" pitchFamily="18" charset="0"/>
                        </a:rPr>
                        <m:t> </m:t>
                      </m:r>
                      <m:sSup>
                        <m:sSupPr>
                          <m:ctrlPr>
                            <a:rPr lang="en-IN" i="1">
                              <a:latin typeface="Cambria Math" panose="02040503050406030204" pitchFamily="18" charset="0"/>
                            </a:rPr>
                          </m:ctrlPr>
                        </m:sSupPr>
                        <m:e>
                          <m:r>
                            <a:rPr lang="en-IN" i="0">
                              <a:latin typeface="Cambria Math" panose="02040503050406030204" pitchFamily="18" charset="0"/>
                            </a:rPr>
                            <m:t>10</m:t>
                          </m:r>
                        </m:e>
                        <m:sup>
                          <m:r>
                            <a:rPr lang="en-IN" i="0">
                              <a:latin typeface="Cambria Math" panose="02040503050406030204" pitchFamily="18" charset="0"/>
                            </a:rPr>
                            <m:t>0</m:t>
                          </m:r>
                        </m:sup>
                      </m:sSup>
                      <m:r>
                        <m:rPr>
                          <m:nor/>
                        </m:rPr>
                        <a:rPr lang="en-IN" i="1">
                          <a:latin typeface="Cambria Math" panose="02040503050406030204" pitchFamily="18" charset="0"/>
                        </a:rPr>
                        <m:t> </m:t>
                      </m:r>
                      <m:r>
                        <a:rPr lang="en-IN" i="1">
                          <a:latin typeface="Cambria Math" panose="02040503050406030204" pitchFamily="18" charset="0"/>
                        </a:rPr>
                        <m:t>𝑖𝑛𝑐𝑟𝑒𝑎𝑠𝑒</m:t>
                      </m:r>
                      <m:r>
                        <m:rPr>
                          <m:nor/>
                        </m:rPr>
                        <a:rPr lang="en-IN" i="1">
                          <a:latin typeface="Cambria Math" panose="02040503050406030204" pitchFamily="18" charset="0"/>
                        </a:rPr>
                        <m:t> </m:t>
                      </m:r>
                      <m:r>
                        <a:rPr lang="en-IN" i="1">
                          <a:latin typeface="Cambria Math" panose="02040503050406030204" pitchFamily="18" charset="0"/>
                        </a:rPr>
                        <m:t>𝑜𝑓</m:t>
                      </m:r>
                      <m:r>
                        <m:rPr>
                          <m:nor/>
                        </m:rPr>
                        <a:rPr lang="en-IN" i="1">
                          <a:latin typeface="Cambria Math" panose="02040503050406030204" pitchFamily="18" charset="0"/>
                        </a:rPr>
                        <m:t> </m:t>
                      </m:r>
                      <m:r>
                        <a:rPr lang="en-IN" i="1">
                          <a:latin typeface="Cambria Math" panose="02040503050406030204" pitchFamily="18" charset="0"/>
                        </a:rPr>
                        <m:t>𝑡𝑒𝑚𝑝𝑒𝑟𝑎𝑡𝑢𝑟𝑒</m:t>
                      </m:r>
                    </m:oMath>
                  </m:oMathPara>
                </a14:m>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2534557" y="2438523"/>
                <a:ext cx="6131935" cy="369332"/>
              </a:xfrm>
              <a:prstGeom prst="rect">
                <a:avLst/>
              </a:prstGeom>
              <a:blipFill rotWithShape="1">
                <a:blip r:embed="rId2"/>
                <a:stretch>
                  <a:fillRect l="-4" t="-33" b="14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xmlns="" Requires="a14">
          <p:sp>
            <p:nvSpPr>
              <p:cNvPr id="5" name="Rectangle 4"/>
              <p:cNvSpPr/>
              <p:nvPr/>
            </p:nvSpPr>
            <p:spPr>
              <a:xfrm>
                <a:off x="2662423" y="2860002"/>
                <a:ext cx="52729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𝑃𝑒𝑟𝑐𝑒𝑛𝑡𝑎𝑔𝑒</m:t>
                      </m:r>
                      <m:r>
                        <m:rPr>
                          <m:nor/>
                        </m:rPr>
                        <a:rPr lang="en-IN" i="1">
                          <a:latin typeface="Cambria Math" panose="02040503050406030204" pitchFamily="18" charset="0"/>
                        </a:rPr>
                        <m:t>  </m:t>
                      </m:r>
                      <m:r>
                        <a:rPr lang="en-IN" i="1">
                          <a:latin typeface="Cambria Math" panose="02040503050406030204" pitchFamily="18" charset="0"/>
                        </a:rPr>
                        <m:t>𝛥</m:t>
                      </m:r>
                      <m:r>
                        <a:rPr lang="en-IN" i="1">
                          <a:latin typeface="Cambria Math" panose="02040503050406030204" pitchFamily="18" charset="0"/>
                        </a:rPr>
                        <m:t>𝐼𝑠</m:t>
                      </m:r>
                      <m:r>
                        <a:rPr lang="en-IN" i="0">
                          <a:latin typeface="Cambria Math" panose="02040503050406030204" pitchFamily="18" charset="0"/>
                        </a:rPr>
                        <m:t>=7%</m:t>
                      </m:r>
                      <m:r>
                        <m:rPr>
                          <m:nor/>
                        </m:rPr>
                        <a:rPr lang="en-IN" i="1">
                          <a:latin typeface="Cambria Math" panose="02040503050406030204" pitchFamily="18" charset="0"/>
                        </a:rPr>
                        <m:t>​ </m:t>
                      </m:r>
                      <m:r>
                        <a:rPr lang="en-IN" i="1">
                          <a:latin typeface="Cambria Math" panose="02040503050406030204" pitchFamily="18" charset="0"/>
                        </a:rPr>
                        <m:t>𝑝𝑒𝑟</m:t>
                      </m:r>
                      <m:sSup>
                        <m:sSupPr>
                          <m:ctrlPr>
                            <a:rPr lang="en-IN" i="1">
                              <a:latin typeface="Cambria Math" panose="02040503050406030204" pitchFamily="18" charset="0"/>
                            </a:rPr>
                          </m:ctrlPr>
                        </m:sSupPr>
                        <m:e>
                          <m:r>
                            <m:rPr>
                              <m:nor/>
                            </m:rPr>
                            <a:rPr lang="en-IN" i="1">
                              <a:latin typeface="Cambria Math" panose="02040503050406030204" pitchFamily="18" charset="0"/>
                            </a:rPr>
                            <m:t> </m:t>
                          </m:r>
                        </m:e>
                        <m:sup>
                          <m:r>
                            <a:rPr lang="en-IN" i="0">
                              <a:latin typeface="Cambria Math" panose="02040503050406030204" pitchFamily="18" charset="0"/>
                            </a:rPr>
                            <m:t>0</m:t>
                          </m:r>
                        </m:sup>
                      </m:sSup>
                      <m:r>
                        <a:rPr lang="en-IN" i="1">
                          <a:latin typeface="Cambria Math" panose="02040503050406030204" pitchFamily="18" charset="0"/>
                        </a:rPr>
                        <m:t>𝐶</m:t>
                      </m:r>
                      <m:r>
                        <m:rPr>
                          <m:nor/>
                        </m:rPr>
                        <a:rPr lang="en-IN" i="1">
                          <a:latin typeface="Cambria Math" panose="02040503050406030204" pitchFamily="18" charset="0"/>
                        </a:rPr>
                        <m:t> </m:t>
                      </m:r>
                      <m:r>
                        <a:rPr lang="en-IN" i="1">
                          <a:latin typeface="Cambria Math" panose="02040503050406030204" pitchFamily="18" charset="0"/>
                        </a:rPr>
                        <m:t>𝑟𝑖𝑠𝑒</m:t>
                      </m:r>
                      <m:r>
                        <m:rPr>
                          <m:nor/>
                        </m:rPr>
                        <a:rPr lang="en-IN" i="1">
                          <a:latin typeface="Cambria Math" panose="02040503050406030204" pitchFamily="18" charset="0"/>
                        </a:rPr>
                        <m:t> </m:t>
                      </m:r>
                      <m:r>
                        <a:rPr lang="en-IN" i="1">
                          <a:latin typeface="Cambria Math" panose="02040503050406030204" pitchFamily="18" charset="0"/>
                        </a:rPr>
                        <m:t>𝑜𝑓</m:t>
                      </m:r>
                      <m:r>
                        <m:rPr>
                          <m:nor/>
                        </m:rPr>
                        <a:rPr lang="en-IN" i="1">
                          <a:latin typeface="Cambria Math" panose="02040503050406030204" pitchFamily="18" charset="0"/>
                        </a:rPr>
                        <m:t> </m:t>
                      </m:r>
                      <m:r>
                        <a:rPr lang="en-IN" i="1">
                          <a:latin typeface="Cambria Math" panose="02040503050406030204" pitchFamily="18" charset="0"/>
                        </a:rPr>
                        <m:t>𝑡𝑒𝑚𝑝𝑒𝑟𝑎𝑡𝑢𝑟𝑒</m:t>
                      </m:r>
                    </m:oMath>
                  </m:oMathPara>
                </a14:m>
                <a:endParaRPr lang="en-IN" dirty="0"/>
              </a:p>
            </p:txBody>
          </p:sp>
        </mc:Choice>
        <mc:Fallback>
          <p:sp>
            <p:nvSpPr>
              <p:cNvPr id="5" name="Rectangle 4"/>
              <p:cNvSpPr>
                <a:spLocks noRot="1" noChangeAspect="1" noMove="1" noResize="1" noEditPoints="1" noAdjustHandles="1" noChangeArrowheads="1" noChangeShapeType="1" noTextEdit="1"/>
              </p:cNvSpPr>
              <p:nvPr/>
            </p:nvSpPr>
            <p:spPr>
              <a:xfrm>
                <a:off x="2662423" y="2860002"/>
                <a:ext cx="5272982" cy="369332"/>
              </a:xfrm>
              <a:prstGeom prst="rect">
                <a:avLst/>
              </a:prstGeom>
              <a:blipFill rotWithShape="1">
                <a:blip r:embed="rId3"/>
                <a:stretch>
                  <a:fillRect l="-10" t="-162" r="8" b="97"/>
                </a:stretch>
              </a:blipFill>
            </p:spPr>
            <p:txBody>
              <a:bodyPr/>
              <a:lstStyle/>
              <a:p>
                <a:r>
                  <a:rPr lang="en-US" altLang="en-US">
                    <a:noFill/>
                  </a:rPr>
                  <a:t> </a:t>
                </a:r>
              </a:p>
            </p:txBody>
          </p:sp>
        </mc:Fallback>
      </mc:AlternateContent>
    </p:spTree>
    <p:extLst>
      <p:ext uri="{BB962C8B-B14F-4D97-AF65-F5344CB8AC3E}">
        <p14:creationId xmlns:p14="http://schemas.microsoft.com/office/powerpoint/2010/main" xmlns="" val="78078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570" y="235381"/>
            <a:ext cx="7295770" cy="5630213"/>
          </a:xfrm>
        </p:spPr>
        <p:txBody>
          <a:bodyPr/>
          <a:lstStyle/>
          <a:p>
            <a:pPr marL="0" indent="0">
              <a:buNone/>
            </a:pPr>
            <a:r>
              <a:rPr lang="en-IN" b="1" dirty="0" smtClean="0"/>
              <a:t>Effect of temperature on barrier potential:</a:t>
            </a:r>
          </a:p>
          <a:p>
            <a:pPr algn="just"/>
            <a:r>
              <a:rPr lang="en-US" dirty="0"/>
              <a:t>When the diode is conducting, </a:t>
            </a:r>
            <a:r>
              <a:rPr lang="en-US" dirty="0" smtClean="0"/>
              <a:t>the junction </a:t>
            </a:r>
            <a:r>
              <a:rPr lang="en-US" dirty="0"/>
              <a:t>temperature is higher than the ambient temperature because of the </a:t>
            </a:r>
            <a:r>
              <a:rPr lang="en-US" dirty="0" smtClean="0"/>
              <a:t>heat </a:t>
            </a:r>
            <a:r>
              <a:rPr lang="en-IN" dirty="0" smtClean="0"/>
              <a:t>created </a:t>
            </a:r>
            <a:r>
              <a:rPr lang="en-IN" dirty="0"/>
              <a:t>by recombination</a:t>
            </a:r>
            <a:r>
              <a:rPr lang="en-IN" dirty="0" smtClean="0"/>
              <a:t>.</a:t>
            </a:r>
          </a:p>
          <a:p>
            <a:pPr algn="just"/>
            <a:r>
              <a:rPr lang="en-IN" dirty="0" smtClean="0"/>
              <a:t>An increase in </a:t>
            </a:r>
            <a:r>
              <a:rPr lang="en-US" dirty="0" smtClean="0"/>
              <a:t>junction temperature, creates more free electrons and holes in the doped regions, it causes narrower of depletion region</a:t>
            </a:r>
          </a:p>
          <a:p>
            <a:pPr algn="just"/>
            <a:r>
              <a:rPr lang="en-US" dirty="0" smtClean="0"/>
              <a:t>Less barrier potential at higher junction temperatures</a:t>
            </a:r>
          </a:p>
          <a:p>
            <a:pPr algn="just"/>
            <a:r>
              <a:rPr lang="en-IN" dirty="0" smtClean="0"/>
              <a:t>The </a:t>
            </a:r>
            <a:r>
              <a:rPr lang="en-US" dirty="0" smtClean="0"/>
              <a:t>barrier potential of a silicon diode decreases by 2 mV for each degree Celsius rise.</a:t>
            </a:r>
            <a:endParaRPr lang="en-IN" dirty="0" smtClean="0"/>
          </a:p>
          <a:p>
            <a:endParaRPr lang="en-IN" dirty="0" smtClean="0"/>
          </a:p>
          <a:p>
            <a:pPr marL="0" indent="0">
              <a:buNone/>
            </a:pPr>
            <a:endParaRPr lang="en-IN" dirty="0"/>
          </a:p>
        </p:txBody>
      </p:sp>
      <mc:AlternateContent xmlns:mc="http://schemas.openxmlformats.org/markup-compatibility/2006">
        <mc:Choice xmlns:a14="http://schemas.microsoft.com/office/drawing/2010/main" xmlns="" Requires="a14">
          <p:sp>
            <p:nvSpPr>
              <p:cNvPr id="4" name="Rectangle 3"/>
              <p:cNvSpPr/>
              <p:nvPr/>
            </p:nvSpPr>
            <p:spPr>
              <a:xfrm>
                <a:off x="2804792" y="5584665"/>
                <a:ext cx="2449325" cy="399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𝛥</m:t>
                      </m:r>
                      <m:r>
                        <a:rPr lang="en-IN" i="1">
                          <a:latin typeface="Cambria Math" panose="02040503050406030204" pitchFamily="18" charset="0"/>
                        </a:rPr>
                        <m:t>𝑉</m:t>
                      </m:r>
                      <m:r>
                        <a:rPr lang="en-IN" i="0">
                          <a:latin typeface="Cambria Math" panose="02040503050406030204" pitchFamily="18" charset="0"/>
                        </a:rPr>
                        <m:t>=(−2</m:t>
                      </m:r>
                      <m:r>
                        <a:rPr lang="en-IN" i="1">
                          <a:latin typeface="Cambria Math" panose="02040503050406030204" pitchFamily="18" charset="0"/>
                        </a:rPr>
                        <m:t>𝑚</m:t>
                      </m:r>
                      <m:f>
                        <m:fPr>
                          <m:type m:val="lin"/>
                          <m:ctrlPr>
                            <a:rPr lang="en-IN" i="1">
                              <a:latin typeface="Cambria Math" panose="02040503050406030204" pitchFamily="18" charset="0"/>
                            </a:rPr>
                          </m:ctrlPr>
                        </m:fPr>
                        <m:num>
                          <m:r>
                            <a:rPr lang="en-IN" i="1">
                              <a:latin typeface="Cambria Math" panose="02040503050406030204" pitchFamily="18" charset="0"/>
                            </a:rPr>
                            <m:t>𝑉</m:t>
                          </m:r>
                        </m:num>
                        <m:den>
                          <m:sPre>
                            <m:sPrePr>
                              <m:ctrlPr>
                                <a:rPr lang="en-IN" i="1">
                                  <a:latin typeface="Cambria Math" panose="02040503050406030204" pitchFamily="18" charset="0"/>
                                </a:rPr>
                              </m:ctrlPr>
                            </m:sPrePr>
                            <m:sub/>
                            <m:sup>
                              <m:r>
                                <a:rPr lang="en-IN" i="0">
                                  <a:latin typeface="Cambria Math" panose="02040503050406030204" pitchFamily="18" charset="0"/>
                                </a:rPr>
                                <m:t>0</m:t>
                              </m:r>
                            </m:sup>
                            <m:e>
                              <m:r>
                                <a:rPr lang="en-IN" i="1">
                                  <a:latin typeface="Cambria Math" panose="02040503050406030204" pitchFamily="18" charset="0"/>
                                </a:rPr>
                                <m:t>𝐶</m:t>
                              </m:r>
                            </m:e>
                          </m:sPre>
                        </m:den>
                      </m:f>
                      <m:r>
                        <a:rPr lang="en-IN" i="0">
                          <a:latin typeface="Cambria Math" panose="02040503050406030204" pitchFamily="18" charset="0"/>
                        </a:rPr>
                        <m:t>)</m:t>
                      </m:r>
                      <m:r>
                        <a:rPr lang="en-IN" i="1">
                          <a:latin typeface="Cambria Math" panose="02040503050406030204" pitchFamily="18" charset="0"/>
                        </a:rPr>
                        <m:t>𝛥</m:t>
                      </m:r>
                      <m:r>
                        <a:rPr lang="en-IN" i="1">
                          <a:latin typeface="Cambria Math" panose="02040503050406030204" pitchFamily="18" charset="0"/>
                        </a:rPr>
                        <m:t>𝑇</m:t>
                      </m:r>
                    </m:oMath>
                  </m:oMathPara>
                </a14:m>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2804792" y="5584665"/>
                <a:ext cx="2449325" cy="399276"/>
              </a:xfrm>
              <a:prstGeom prst="rect">
                <a:avLst/>
              </a:prstGeom>
              <a:blipFill>
                <a:blip r:embed="rId2"/>
                <a:stretch>
                  <a:fillRect t="-101515" b="-160606"/>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8003263" y="1395948"/>
            <a:ext cx="4013561" cy="4286768"/>
          </a:xfrm>
          <a:prstGeom prst="rect">
            <a:avLst/>
          </a:prstGeom>
        </p:spPr>
      </p:pic>
    </p:spTree>
    <p:extLst>
      <p:ext uri="{BB962C8B-B14F-4D97-AF65-F5344CB8AC3E}">
        <p14:creationId xmlns:p14="http://schemas.microsoft.com/office/powerpoint/2010/main" xmlns="" val="54448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
            <a:ext cx="10972800" cy="688975"/>
          </a:xfrm>
        </p:spPr>
        <p:txBody>
          <a:bodyPr vert="horz" wrap="square" lIns="0" tIns="45720" rIns="0" bIns="0" anchor="b"/>
          <a:lstStyle/>
          <a:p>
            <a:pPr algn="ctr" eaLnBrk="1" hangingPunct="1"/>
            <a:r>
              <a:rPr lang="en-IN" sz="4000" b="1" u="sng" dirty="0">
                <a:solidFill>
                  <a:srgbClr val="C00000"/>
                </a:solidFill>
                <a:latin typeface="Times New Roman" panose="02020603050405020304" pitchFamily="18" charset="0"/>
                <a:cs typeface="Times New Roman" panose="02020603050405020304" pitchFamily="18" charset="0"/>
              </a:rPr>
              <a:t>No bias mode</a:t>
            </a:r>
            <a:endParaRPr lang="en-IN"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99" name="Content Placeholder 3"/>
          <p:cNvSpPr>
            <a:spLocks noGrp="1"/>
          </p:cNvSpPr>
          <p:nvPr>
            <p:ph idx="1"/>
          </p:nvPr>
        </p:nvSpPr>
        <p:spPr>
          <a:xfrm>
            <a:off x="78741" y="762636"/>
            <a:ext cx="11503660" cy="5942965"/>
          </a:xfrm>
        </p:spPr>
        <p:txBody>
          <a:bodyPr vert="horz" wrap="square" lIns="91440" tIns="45720" rIns="91440" bIns="45720" anchor="t"/>
          <a:lstStyle/>
          <a:p>
            <a:pPr marL="0" indent="0" algn="just">
              <a:buNone/>
            </a:pPr>
            <a:endParaRPr lang="en-IN" altLang="en-US" sz="2400">
              <a:latin typeface="Times New Roman" panose="02020603050405020304" pitchFamily="18" charset="0"/>
              <a:cs typeface="Times New Roman" panose="02020603050405020304" pitchFamily="18" charset="0"/>
            </a:endParaRPr>
          </a:p>
          <a:p>
            <a:pPr algn="just">
              <a:lnSpc>
                <a:spcPct val="90000"/>
              </a:lnSpc>
            </a:pPr>
            <a:endParaRPr lang="en-IN" altLang="x-none"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045C75"/>
                </a:solidFill>
              </a:rPr>
              <a:pPr lvl="0" algn="r" eaLnBrk="1" hangingPunct="1">
                <a:buNone/>
              </a:pPr>
              <a:t>2</a:t>
            </a:fld>
            <a:endParaRPr lang="en-US" sz="1200" dirty="0">
              <a:solidFill>
                <a:srgbClr val="045C75"/>
              </a:solidFill>
            </a:endParaRPr>
          </a:p>
        </p:txBody>
      </p:sp>
      <p:graphicFrame>
        <p:nvGraphicFramePr>
          <p:cNvPr id="2" name="Table 1"/>
          <p:cNvGraphicFramePr/>
          <p:nvPr/>
        </p:nvGraphicFramePr>
        <p:xfrm>
          <a:off x="210821" y="987425"/>
          <a:ext cx="11595099" cy="4114800"/>
        </p:xfrm>
        <a:graphic>
          <a:graphicData uri="http://schemas.openxmlformats.org/drawingml/2006/table">
            <a:tbl>
              <a:tblPr firstRow="1" bandRow="1">
                <a:tableStyleId>{5C22544A-7EE6-4342-B048-85BDC9FD1C3A}</a:tableStyleId>
              </a:tblPr>
              <a:tblGrid>
                <a:gridCol w="3611033"/>
                <a:gridCol w="4119033"/>
                <a:gridCol w="3865033"/>
              </a:tblGrid>
              <a:tr h="822960">
                <a:tc>
                  <a:txBody>
                    <a:bodyPr/>
                    <a:lstStyle/>
                    <a:p>
                      <a:pPr algn="ctr">
                        <a:buNone/>
                      </a:pPr>
                      <a:r>
                        <a:rPr lang="en-IN" altLang="en-US" sz="2400" b="1">
                          <a:solidFill>
                            <a:srgbClr val="92D050"/>
                          </a:solidFill>
                          <a:latin typeface="Times New Roman" panose="02020603050405020304" pitchFamily="18" charset="0"/>
                          <a:cs typeface="Times New Roman" panose="02020603050405020304" pitchFamily="18" charset="0"/>
                        </a:rPr>
                        <a:t>Direction of flow of charge carrier</a:t>
                      </a:r>
                    </a:p>
                  </a:txBody>
                  <a:tcPr marL="121920" marR="121920"/>
                </a:tc>
                <a:tc>
                  <a:txBody>
                    <a:bodyPr/>
                    <a:lstStyle/>
                    <a:p>
                      <a:pPr algn="ctr">
                        <a:buNone/>
                      </a:pPr>
                      <a:r>
                        <a:rPr lang="en-IN" altLang="en-US" sz="2400" b="1">
                          <a:solidFill>
                            <a:srgbClr val="92D050"/>
                          </a:solidFill>
                          <a:latin typeface="Times New Roman" panose="02020603050405020304" pitchFamily="18" charset="0"/>
                          <a:cs typeface="Times New Roman" panose="02020603050405020304" pitchFamily="18" charset="0"/>
                        </a:rPr>
                        <a:t>Type of current</a:t>
                      </a:r>
                    </a:p>
                  </a:txBody>
                  <a:tcPr marL="121920" marR="121920"/>
                </a:tc>
                <a:tc>
                  <a:txBody>
                    <a:bodyPr/>
                    <a:lstStyle/>
                    <a:p>
                      <a:pPr algn="ctr">
                        <a:buNone/>
                      </a:pPr>
                      <a:r>
                        <a:rPr lang="en-IN" altLang="en-US" sz="2400" b="1">
                          <a:solidFill>
                            <a:srgbClr val="92D050"/>
                          </a:solidFill>
                          <a:latin typeface="Times New Roman" panose="02020603050405020304" pitchFamily="18" charset="0"/>
                          <a:cs typeface="Times New Roman" panose="02020603050405020304" pitchFamily="18" charset="0"/>
                        </a:rPr>
                        <a:t>Direction of current</a:t>
                      </a:r>
                    </a:p>
                  </a:txBody>
                  <a:tcPr marL="121920" marR="121920"/>
                </a:tc>
              </a:tr>
              <a:tr h="678815">
                <a:tc>
                  <a:txBody>
                    <a:bodyPr/>
                    <a:lstStyle/>
                    <a:p>
                      <a:pPr algn="ctr">
                        <a:buNone/>
                      </a:pPr>
                      <a:r>
                        <a:rPr lang="en-US" sz="4800">
                          <a:latin typeface="Times New Roman" panose="02020603050405020304" pitchFamily="18" charset="0"/>
                          <a:cs typeface="Times New Roman" panose="02020603050405020304" pitchFamily="18" charset="0"/>
                        </a:rPr>
                        <a:t>←</a:t>
                      </a:r>
                    </a:p>
                  </a:txBody>
                  <a:tcPr marL="121920" marR="121920"/>
                </a:tc>
                <a:tc>
                  <a:txBody>
                    <a:bodyPr/>
                    <a:lstStyle/>
                    <a:p>
                      <a:pPr algn="ctr">
                        <a:buNone/>
                      </a:pPr>
                      <a:r>
                        <a:rPr lang="en-IN" altLang="en-US" sz="2400">
                          <a:latin typeface="Times New Roman" panose="02020603050405020304" pitchFamily="18" charset="0"/>
                          <a:cs typeface="Times New Roman" panose="02020603050405020304" pitchFamily="18" charset="0"/>
                        </a:rPr>
                        <a:t>electron diffusion </a:t>
                      </a:r>
                    </a:p>
                  </a:txBody>
                  <a:tcPr marL="121920" marR="121920"/>
                </a:tc>
                <a:tc>
                  <a:txBody>
                    <a:bodyPr/>
                    <a:lstStyle/>
                    <a:p>
                      <a:pPr algn="ctr">
                        <a:buNone/>
                      </a:pPr>
                      <a:r>
                        <a:rPr lang="en-US" sz="4800">
                          <a:latin typeface="Arial" panose="020B0604020202020204" pitchFamily="34" charset="0"/>
                          <a:cs typeface="Arial" panose="020B0604020202020204" pitchFamily="34" charset="0"/>
                        </a:rPr>
                        <a:t>→</a:t>
                      </a:r>
                    </a:p>
                  </a:txBody>
                  <a:tcPr marL="121920" marR="121920"/>
                </a:tc>
              </a:tr>
              <a:tr h="678815">
                <a:tc>
                  <a:txBody>
                    <a:bodyPr/>
                    <a:lstStyle/>
                    <a:p>
                      <a:pPr algn="ctr">
                        <a:buNone/>
                      </a:pPr>
                      <a:r>
                        <a:rPr lang="en-US" sz="4800">
                          <a:latin typeface="Arial" panose="020B0604020202020204" pitchFamily="34" charset="0"/>
                          <a:cs typeface="Arial" panose="020B0604020202020204" pitchFamily="34" charset="0"/>
                          <a:sym typeface="+mn-ea"/>
                        </a:rPr>
                        <a:t>→</a:t>
                      </a:r>
                      <a:endParaRPr lang="en-US" sz="2400">
                        <a:latin typeface="Times New Roman" panose="02020603050405020304" pitchFamily="18" charset="0"/>
                        <a:cs typeface="Times New Roman" panose="02020603050405020304" pitchFamily="18" charset="0"/>
                      </a:endParaRPr>
                    </a:p>
                  </a:txBody>
                  <a:tcPr marL="121920" marR="121920"/>
                </a:tc>
                <a:tc>
                  <a:txBody>
                    <a:bodyPr/>
                    <a:lstStyle/>
                    <a:p>
                      <a:pPr algn="ctr">
                        <a:buNone/>
                      </a:pPr>
                      <a:r>
                        <a:rPr lang="en-IN" altLang="en-US" sz="2400">
                          <a:latin typeface="Times New Roman" panose="02020603050405020304" pitchFamily="18" charset="0"/>
                          <a:cs typeface="Times New Roman" panose="02020603050405020304" pitchFamily="18" charset="0"/>
                        </a:rPr>
                        <a:t>hole diffusion</a:t>
                      </a:r>
                    </a:p>
                  </a:txBody>
                  <a:tcPr marL="121920" marR="121920"/>
                </a:tc>
                <a:tc>
                  <a:txBody>
                    <a:bodyPr/>
                    <a:lstStyle/>
                    <a:p>
                      <a:pPr algn="ctr">
                        <a:buNone/>
                      </a:pPr>
                      <a:r>
                        <a:rPr lang="en-US" sz="4800">
                          <a:latin typeface="Arial" panose="020B0604020202020204" pitchFamily="34" charset="0"/>
                          <a:cs typeface="Arial" panose="020B0604020202020204" pitchFamily="34" charset="0"/>
                          <a:sym typeface="+mn-ea"/>
                        </a:rPr>
                        <a:t>→</a:t>
                      </a:r>
                      <a:endParaRPr lang="en-US" sz="4800">
                        <a:latin typeface="Times New Roman" panose="02020603050405020304" pitchFamily="18" charset="0"/>
                        <a:cs typeface="Times New Roman" panose="02020603050405020304" pitchFamily="18" charset="0"/>
                      </a:endParaRPr>
                    </a:p>
                  </a:txBody>
                  <a:tcPr marL="121920" marR="121920"/>
                </a:tc>
              </a:tr>
              <a:tr h="678815">
                <a:tc>
                  <a:txBody>
                    <a:bodyPr/>
                    <a:lstStyle/>
                    <a:p>
                      <a:pPr algn="ctr">
                        <a:buNone/>
                      </a:pPr>
                      <a:r>
                        <a:rPr lang="en-US" sz="4800">
                          <a:latin typeface="Times New Roman" panose="02020603050405020304" pitchFamily="18" charset="0"/>
                          <a:cs typeface="Times New Roman" panose="02020603050405020304" pitchFamily="18" charset="0"/>
                          <a:sym typeface="+mn-ea"/>
                        </a:rPr>
                        <a:t>→</a:t>
                      </a:r>
                      <a:endParaRPr lang="en-US" sz="4800">
                        <a:latin typeface="Times New Roman" panose="02020603050405020304" pitchFamily="18" charset="0"/>
                        <a:cs typeface="Times New Roman" panose="02020603050405020304" pitchFamily="18" charset="0"/>
                      </a:endParaRPr>
                    </a:p>
                  </a:txBody>
                  <a:tcPr marL="121920" marR="121920"/>
                </a:tc>
                <a:tc>
                  <a:txBody>
                    <a:bodyPr/>
                    <a:lstStyle/>
                    <a:p>
                      <a:pPr algn="ctr">
                        <a:buNone/>
                      </a:pPr>
                      <a:r>
                        <a:rPr lang="en-IN" altLang="en-US" sz="2400">
                          <a:latin typeface="Times New Roman" panose="02020603050405020304" pitchFamily="18" charset="0"/>
                          <a:cs typeface="Times New Roman" panose="02020603050405020304" pitchFamily="18" charset="0"/>
                        </a:rPr>
                        <a:t>electron drift</a:t>
                      </a:r>
                    </a:p>
                  </a:txBody>
                  <a:tcPr marL="121920" marR="121920"/>
                </a:tc>
                <a:tc>
                  <a:txBody>
                    <a:bodyPr/>
                    <a:lstStyle/>
                    <a:p>
                      <a:pPr algn="ctr">
                        <a:buNone/>
                      </a:pPr>
                      <a:r>
                        <a:rPr lang="en-US" sz="4800">
                          <a:latin typeface="Times New Roman" panose="02020603050405020304" pitchFamily="18" charset="0"/>
                          <a:cs typeface="Times New Roman" panose="02020603050405020304" pitchFamily="18" charset="0"/>
                          <a:sym typeface="+mn-ea"/>
                        </a:rPr>
                        <a:t>←</a:t>
                      </a:r>
                    </a:p>
                  </a:txBody>
                  <a:tcPr marL="121920" marR="121920"/>
                </a:tc>
              </a:tr>
              <a:tr h="678815">
                <a:tc>
                  <a:txBody>
                    <a:bodyPr/>
                    <a:lstStyle/>
                    <a:p>
                      <a:pPr algn="ctr">
                        <a:buNone/>
                      </a:pPr>
                      <a:r>
                        <a:rPr lang="en-US" sz="4800">
                          <a:latin typeface="Times New Roman" panose="02020603050405020304" pitchFamily="18" charset="0"/>
                          <a:cs typeface="Times New Roman" panose="02020603050405020304" pitchFamily="18" charset="0"/>
                          <a:sym typeface="+mn-ea"/>
                        </a:rPr>
                        <a:t>←</a:t>
                      </a:r>
                    </a:p>
                  </a:txBody>
                  <a:tcPr marL="121920" marR="121920"/>
                </a:tc>
                <a:tc>
                  <a:txBody>
                    <a:bodyPr/>
                    <a:lstStyle/>
                    <a:p>
                      <a:pPr algn="ctr">
                        <a:buNone/>
                      </a:pPr>
                      <a:r>
                        <a:rPr lang="en-IN" altLang="en-US" sz="2400">
                          <a:latin typeface="Times New Roman" panose="02020603050405020304" pitchFamily="18" charset="0"/>
                          <a:cs typeface="Times New Roman" panose="02020603050405020304" pitchFamily="18" charset="0"/>
                        </a:rPr>
                        <a:t>hole drift</a:t>
                      </a:r>
                    </a:p>
                  </a:txBody>
                  <a:tcPr marL="121920" marR="121920"/>
                </a:tc>
                <a:tc>
                  <a:txBody>
                    <a:bodyPr/>
                    <a:lstStyle/>
                    <a:p>
                      <a:pPr algn="ctr">
                        <a:buNone/>
                      </a:pPr>
                      <a:r>
                        <a:rPr lang="en-US" sz="4800">
                          <a:latin typeface="Times New Roman" panose="02020603050405020304" pitchFamily="18" charset="0"/>
                          <a:cs typeface="Times New Roman" panose="02020603050405020304" pitchFamily="18" charset="0"/>
                          <a:sym typeface="+mn-ea"/>
                        </a:rPr>
                        <a:t>←</a:t>
                      </a:r>
                    </a:p>
                  </a:txBody>
                  <a:tcPr marL="121920" marR="121920"/>
                </a:tc>
              </a:tr>
            </a:tbl>
          </a:graphicData>
        </a:graphic>
      </p:graphicFrame>
      <p:sp>
        <p:nvSpPr>
          <p:cNvPr id="3" name="Text Box 2"/>
          <p:cNvSpPr txBox="1"/>
          <p:nvPr/>
        </p:nvSpPr>
        <p:spPr>
          <a:xfrm>
            <a:off x="914401" y="5181600"/>
            <a:ext cx="9735820" cy="398780"/>
          </a:xfrm>
          <a:prstGeom prst="rect">
            <a:avLst/>
          </a:prstGeom>
          <a:noFill/>
        </p:spPr>
        <p:txBody>
          <a:bodyPr wrap="square" rtlCol="0">
            <a:spAutoFit/>
          </a:bodyPr>
          <a:lstStyle/>
          <a:p>
            <a:r>
              <a:rPr lang="en-IN" altLang="en-US" sz="2000">
                <a:latin typeface="Times New Roman" panose="02020603050405020304" pitchFamily="18" charset="0"/>
                <a:cs typeface="Times New Roman" panose="02020603050405020304" pitchFamily="18" charset="0"/>
                <a:sym typeface="+mn-ea"/>
              </a:rPr>
              <a:t>At equlibrium the net current across the junction is zero.</a:t>
            </a:r>
            <a:endParaRPr lang="en-US" sz="20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21920" y="1"/>
            <a:ext cx="12010813" cy="756285"/>
          </a:xfrm>
        </p:spPr>
        <p:txBody>
          <a:bodyPr vert="horz" wrap="square" lIns="0" tIns="45720" rIns="0" bIns="0" anchor="b"/>
          <a:lstStyle/>
          <a:p>
            <a:pPr algn="ctr" eaLnBrk="1" hangingPunct="1"/>
            <a:r>
              <a:rPr lang="en-IN" altLang="en-US" sz="4000" u="sng">
                <a:solidFill>
                  <a:srgbClr val="FF0000"/>
                </a:solidFill>
                <a:latin typeface="Times New Roman" panose="02020603050405020304" pitchFamily="18" charset="0"/>
                <a:cs typeface="Times New Roman" panose="02020603050405020304" pitchFamily="18" charset="0"/>
                <a:sym typeface="+mn-ea"/>
              </a:rPr>
              <a:t>Effect of temperature on V-I characteristics</a:t>
            </a:r>
            <a:endParaRPr lang="en-IN" altLang="en-US" sz="4000" b="1" u="sng"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045C75"/>
                </a:solidFill>
              </a:rPr>
              <a:pPr lvl="0" algn="r" eaLnBrk="1" hangingPunct="1">
                <a:buNone/>
              </a:pPr>
              <a:t>20</a:t>
            </a:fld>
            <a:endParaRPr lang="en-US" sz="1200" dirty="0">
              <a:solidFill>
                <a:srgbClr val="045C75"/>
              </a:solidFill>
            </a:endParaRPr>
          </a:p>
        </p:txBody>
      </p:sp>
      <p:sp>
        <p:nvSpPr>
          <p:cNvPr id="6" name="Footer Placeholder 5"/>
          <p:cNvSpPr txBox="1">
            <a:spLocks noGrp="1"/>
          </p:cNvSpPr>
          <p:nvPr>
            <p:ph type="ftr" sz="quarter" idx="11"/>
          </p:nvPr>
        </p:nvSpPr>
        <p:spPr>
          <a:noFill/>
        </p:spPr>
        <p:txBody>
          <a:bodyPr vert="horz" lIns="0" tIns="0" rIns="0" bIns="0"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1200" b="0" i="0" u="none" strike="noStrike" kern="1200" cap="none" spc="0" normalizeH="0" baseline="0" noProof="0" dirty="0">
                <a:ln>
                  <a:noFill/>
                </a:ln>
                <a:solidFill>
                  <a:schemeClr val="tx2">
                    <a:shade val="90000"/>
                  </a:schemeClr>
                </a:solidFill>
                <a:effectLst/>
                <a:uLnTx/>
                <a:uFillTx/>
                <a:latin typeface="Arial" panose="020B0604020202020204" pitchFamily="34" charset="0"/>
                <a:ea typeface="+mn-ea"/>
                <a:cs typeface="+mn-cs"/>
              </a:rPr>
              <a:t>KIIT Deemed to be University</a:t>
            </a:r>
            <a:endParaRPr kumimoji="0" lang="en-US" sz="1200" b="0" i="0" u="none" strike="noStrike" kern="1200" cap="none" spc="0" normalizeH="0" baseline="0" noProof="0" dirty="0">
              <a:ln>
                <a:noFill/>
              </a:ln>
              <a:solidFill>
                <a:schemeClr val="tx2">
                  <a:shade val="90000"/>
                </a:schemeClr>
              </a:solidFill>
              <a:effectLst/>
              <a:uLnTx/>
              <a:uFillTx/>
              <a:latin typeface="Arial" panose="020B0604020202020204" pitchFamily="34" charset="0"/>
              <a:ea typeface="+mn-ea"/>
              <a:cs typeface="+mn-cs"/>
            </a:endParaRPr>
          </a:p>
        </p:txBody>
      </p:sp>
      <p:sp>
        <p:nvSpPr>
          <p:cNvPr id="2" name="Content Placeholder 1"/>
          <p:cNvSpPr>
            <a:spLocks noGrp="1"/>
          </p:cNvSpPr>
          <p:nvPr>
            <p:ph sz="half" idx="1"/>
          </p:nvPr>
        </p:nvSpPr>
        <p:spPr>
          <a:xfrm>
            <a:off x="609600" y="756286"/>
            <a:ext cx="10972800" cy="5568315"/>
          </a:xfrm>
        </p:spPr>
        <p:txBody>
          <a:bodyPr/>
          <a:lstStyle/>
          <a:p>
            <a:pPr algn="just"/>
            <a:r>
              <a:rPr lang="en-US" sz="2400">
                <a:effectLst/>
                <a:latin typeface="Times New Roman" panose="02020603050405020304" pitchFamily="18" charset="0"/>
                <a:cs typeface="Times New Roman" panose="02020603050405020304" pitchFamily="18" charset="0"/>
              </a:rPr>
              <a:t>The reverse saturation current I</a:t>
            </a:r>
            <a:r>
              <a:rPr lang="en-US" sz="2400" baseline="-25000">
                <a:effectLst/>
                <a:latin typeface="Times New Roman" panose="02020603050405020304" pitchFamily="18" charset="0"/>
                <a:cs typeface="Times New Roman" panose="02020603050405020304" pitchFamily="18" charset="0"/>
              </a:rPr>
              <a:t>s</a:t>
            </a:r>
            <a:r>
              <a:rPr lang="en-US" sz="2400">
                <a:effectLst/>
                <a:latin typeface="Times New Roman" panose="02020603050405020304" pitchFamily="18" charset="0"/>
                <a:cs typeface="Times New Roman" panose="02020603050405020304" pitchFamily="18" charset="0"/>
              </a:rPr>
              <a:t> nearly doubles for every 10</a:t>
            </a:r>
            <a:r>
              <a:rPr lang="en-IN" altLang="en-US" sz="2400" baseline="30000">
                <a:effectLst/>
                <a:latin typeface="Times New Roman" panose="02020603050405020304" pitchFamily="18" charset="0"/>
                <a:cs typeface="Times New Roman" panose="02020603050405020304" pitchFamily="18" charset="0"/>
              </a:rPr>
              <a:t>0 </a:t>
            </a:r>
            <a:r>
              <a:rPr lang="en-US" sz="2400">
                <a:effectLst/>
                <a:latin typeface="Times New Roman" panose="02020603050405020304" pitchFamily="18" charset="0"/>
                <a:cs typeface="Times New Roman" panose="02020603050405020304" pitchFamily="18" charset="0"/>
              </a:rPr>
              <a:t>C rise in temperature. </a:t>
            </a:r>
          </a:p>
          <a:p>
            <a:pPr algn="just"/>
            <a:endParaRPr lang="en-US" sz="2400">
              <a:effectLst/>
              <a:latin typeface="Times New Roman" panose="02020603050405020304" pitchFamily="18" charset="0"/>
              <a:cs typeface="Times New Roman" panose="02020603050405020304" pitchFamily="18" charset="0"/>
            </a:endParaRPr>
          </a:p>
          <a:p>
            <a:pPr algn="just"/>
            <a:endParaRPr lang="en-US" sz="2400">
              <a:effectLst/>
              <a:latin typeface="Times New Roman" panose="02020603050405020304" pitchFamily="18" charset="0"/>
              <a:cs typeface="Times New Roman" panose="02020603050405020304" pitchFamily="18" charset="0"/>
            </a:endParaRPr>
          </a:p>
          <a:p>
            <a:pPr algn="just"/>
            <a:endParaRPr lang="en-US" sz="2400">
              <a:effectLst/>
              <a:latin typeface="Times New Roman" panose="02020603050405020304" pitchFamily="18" charset="0"/>
              <a:cs typeface="Times New Roman" panose="02020603050405020304" pitchFamily="18" charset="0"/>
            </a:endParaRPr>
          </a:p>
          <a:p>
            <a:pPr algn="just"/>
            <a:endParaRPr lang="en-US" sz="2400">
              <a:effectLst/>
              <a:latin typeface="Times New Roman" panose="02020603050405020304" pitchFamily="18" charset="0"/>
              <a:cs typeface="Times New Roman" panose="02020603050405020304" pitchFamily="18" charset="0"/>
            </a:endParaRPr>
          </a:p>
          <a:p>
            <a:pPr algn="just"/>
            <a:r>
              <a:rPr lang="en-IN" altLang="en-US" sz="2400">
                <a:solidFill>
                  <a:schemeClr val="tx1"/>
                </a:solidFill>
                <a:effectLst/>
                <a:latin typeface="Times New Roman" panose="02020603050405020304" pitchFamily="18" charset="0"/>
                <a:cs typeface="Times New Roman" panose="02020603050405020304" pitchFamily="18" charset="0"/>
                <a:sym typeface="+mn-ea"/>
              </a:rPr>
              <a:t>When temperature increases by 1</a:t>
            </a:r>
            <a:r>
              <a:rPr lang="en-IN" altLang="en-US" sz="2400" baseline="30000">
                <a:solidFill>
                  <a:schemeClr val="tx1"/>
                </a:solidFill>
                <a:effectLst/>
                <a:latin typeface="Times New Roman" panose="02020603050405020304" pitchFamily="18" charset="0"/>
                <a:cs typeface="Times New Roman" panose="02020603050405020304" pitchFamily="18" charset="0"/>
                <a:sym typeface="+mn-ea"/>
              </a:rPr>
              <a:t>0 </a:t>
            </a:r>
            <a:r>
              <a:rPr lang="en-IN" altLang="en-US" sz="2400">
                <a:solidFill>
                  <a:schemeClr val="tx1"/>
                </a:solidFill>
                <a:effectLst/>
                <a:latin typeface="Times New Roman" panose="02020603050405020304" pitchFamily="18" charset="0"/>
                <a:cs typeface="Times New Roman" panose="02020603050405020304" pitchFamily="18" charset="0"/>
                <a:sym typeface="+mn-ea"/>
              </a:rPr>
              <a:t>C, the junction voltage drops by -2.5 mV.</a:t>
            </a:r>
          </a:p>
          <a:p>
            <a:pPr algn="just"/>
            <a:endParaRPr lang="en-IN" altLang="en-US" sz="2400">
              <a:solidFill>
                <a:schemeClr val="tx1"/>
              </a:solidFill>
              <a:effectLst/>
              <a:latin typeface="Times New Roman" panose="02020603050405020304" pitchFamily="18" charset="0"/>
              <a:cs typeface="Times New Roman" panose="02020603050405020304" pitchFamily="18" charset="0"/>
              <a:sym typeface="+mn-ea"/>
            </a:endParaRPr>
          </a:p>
          <a:p>
            <a:pPr algn="just"/>
            <a:endParaRPr lang="en-IN" altLang="en-US" sz="2400">
              <a:solidFill>
                <a:schemeClr val="tx1"/>
              </a:solidFill>
              <a:effectLst/>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graphicFrame>
        <p:nvGraphicFramePr>
          <p:cNvPr id="14340" name="Object 4"/>
          <p:cNvGraphicFramePr>
            <a:graphicFrameLocks/>
          </p:cNvGraphicFramePr>
          <p:nvPr/>
        </p:nvGraphicFramePr>
        <p:xfrm>
          <a:off x="1117601" y="1676400"/>
          <a:ext cx="5793740" cy="1000760"/>
        </p:xfrm>
        <a:graphic>
          <a:graphicData uri="http://schemas.openxmlformats.org/presentationml/2006/ole">
            <p:oleObj spid="_x0000_s11266" r:id="rId3" imgW="1117440" imgH="393480" progId="">
              <p:embed/>
            </p:oleObj>
          </a:graphicData>
        </a:graphic>
      </p:graphicFrame>
      <p:graphicFrame>
        <p:nvGraphicFramePr>
          <p:cNvPr id="14341" name="Object 6"/>
          <p:cNvGraphicFramePr>
            <a:graphicFrameLocks/>
          </p:cNvGraphicFramePr>
          <p:nvPr/>
        </p:nvGraphicFramePr>
        <p:xfrm>
          <a:off x="1219201" y="4495801"/>
          <a:ext cx="5287433" cy="909955"/>
        </p:xfrm>
        <a:graphic>
          <a:graphicData uri="http://schemas.openxmlformats.org/presentationml/2006/ole">
            <p:oleObj spid="_x0000_s11267" r:id="rId4" imgW="1180800" imgH="393480" progId="">
              <p:embed/>
            </p:oleObj>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
            <a:ext cx="10972800" cy="688975"/>
          </a:xfrm>
        </p:spPr>
        <p:txBody>
          <a:bodyPr vert="horz" wrap="square" lIns="0" tIns="45720" rIns="0" bIns="0" anchor="b"/>
          <a:lstStyle/>
          <a:p>
            <a:pPr algn="ctr" eaLnBrk="1" hangingPunct="1"/>
            <a:r>
              <a:rPr lang="en-IN" sz="4000" b="1" u="sng" dirty="0">
                <a:solidFill>
                  <a:srgbClr val="C00000"/>
                </a:solidFill>
                <a:latin typeface="Times New Roman" panose="02020603050405020304" pitchFamily="18" charset="0"/>
                <a:cs typeface="Times New Roman" panose="02020603050405020304" pitchFamily="18" charset="0"/>
              </a:rPr>
              <a:t>Forward bias</a:t>
            </a:r>
            <a:endParaRPr lang="en-IN"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99" name="Content Placeholder 3"/>
          <p:cNvSpPr>
            <a:spLocks noGrp="1"/>
          </p:cNvSpPr>
          <p:nvPr>
            <p:ph idx="1"/>
          </p:nvPr>
        </p:nvSpPr>
        <p:spPr>
          <a:xfrm>
            <a:off x="78741" y="762636"/>
            <a:ext cx="11503660" cy="5942965"/>
          </a:xfrm>
        </p:spPr>
        <p:txBody>
          <a:bodyPr vert="horz" wrap="square" lIns="91440" tIns="45720" rIns="91440" bIns="45720" anchor="t">
            <a:normAutofit/>
          </a:bodyPr>
          <a:lstStyle/>
          <a:p>
            <a:pPr algn="just">
              <a:lnSpc>
                <a:spcPct val="90000"/>
              </a:lnSpc>
            </a:pPr>
            <a:r>
              <a:rPr lang="en-IN" altLang="x-none" sz="2200" dirty="0">
                <a:solidFill>
                  <a:schemeClr val="tx1"/>
                </a:solidFill>
                <a:latin typeface="Bookman Old Style" pitchFamily="18" charset="0"/>
                <a:ea typeface="Times New Roman" panose="02020603050405020304" pitchFamily="18" charset="0"/>
                <a:cs typeface="Times New Roman" panose="02020603050405020304" pitchFamily="18" charset="0"/>
              </a:rPr>
              <a:t>If the diode's P-side is connected to higher potential and N-side to lower potential then the diode is forward biased.</a:t>
            </a:r>
          </a:p>
          <a:p>
            <a:pPr algn="just">
              <a:lnSpc>
                <a:spcPct val="90000"/>
              </a:lnSpc>
            </a:pPr>
            <a:r>
              <a:rPr lang="en-IN" altLang="x-none" sz="2200" dirty="0">
                <a:solidFill>
                  <a:schemeClr val="tx1"/>
                </a:solidFill>
                <a:latin typeface="Bookman Old Style" pitchFamily="18" charset="0"/>
                <a:ea typeface="Times New Roman" panose="02020603050405020304" pitchFamily="18" charset="0"/>
                <a:cs typeface="Times New Roman" panose="02020603050405020304" pitchFamily="18" charset="0"/>
              </a:rPr>
              <a:t>When the diode is forward biased, the -ve terminal of battery repels the electrons of N-side towards the junction &amp; move into depletion region. It merged with positive ions &amp; converts positive ions into neutral donor atom</a:t>
            </a:r>
            <a:r>
              <a:rPr lang="en-IN" altLang="x-none" sz="2200" dirty="0" smtClean="0">
                <a:solidFill>
                  <a:schemeClr val="tx1"/>
                </a:solidFill>
                <a:latin typeface="Bookman Old Style" pitchFamily="18" charset="0"/>
                <a:ea typeface="Times New Roman" panose="02020603050405020304" pitchFamily="18" charset="0"/>
                <a:cs typeface="Times New Roman" panose="02020603050405020304" pitchFamily="18" charset="0"/>
              </a:rPr>
              <a:t>.</a:t>
            </a:r>
          </a:p>
          <a:p>
            <a:pPr algn="just"/>
            <a:r>
              <a:rPr lang="en-IN" altLang="x-none" sz="2200" dirty="0" smtClean="0">
                <a:latin typeface="Bookman Old Style" pitchFamily="18" charset="0"/>
                <a:ea typeface="Times New Roman" panose="02020603050405020304" pitchFamily="18" charset="0"/>
                <a:cs typeface="Times New Roman" panose="02020603050405020304" pitchFamily="18" charset="0"/>
                <a:sym typeface="+mn-ea"/>
              </a:rPr>
              <a:t>Similarly +</a:t>
            </a:r>
            <a:r>
              <a:rPr lang="en-IN" altLang="x-none" sz="2200" dirty="0" err="1" smtClean="0">
                <a:latin typeface="Bookman Old Style" pitchFamily="18" charset="0"/>
                <a:ea typeface="Times New Roman" panose="02020603050405020304" pitchFamily="18" charset="0"/>
                <a:cs typeface="Times New Roman" panose="02020603050405020304" pitchFamily="18" charset="0"/>
                <a:sym typeface="+mn-ea"/>
              </a:rPr>
              <a:t>ve</a:t>
            </a:r>
            <a:r>
              <a:rPr lang="en-IN" altLang="x-none" sz="2200" dirty="0" smtClean="0">
                <a:latin typeface="Bookman Old Style" pitchFamily="18" charset="0"/>
                <a:ea typeface="Times New Roman" panose="02020603050405020304" pitchFamily="18" charset="0"/>
                <a:cs typeface="Times New Roman" panose="02020603050405020304" pitchFamily="18" charset="0"/>
                <a:sym typeface="+mn-ea"/>
              </a:rPr>
              <a:t> terminal of battery repels the holes of P-side towards the junction &amp; move into depletion region. It merged with negative ions &amp; converts negative ions into neutral acceptor atom.</a:t>
            </a:r>
            <a:endParaRPr lang="en-IN" altLang="x-none" sz="2200" dirty="0" smtClean="0">
              <a:latin typeface="Bookman Old Style" pitchFamily="18" charset="0"/>
              <a:ea typeface="Times New Roman" panose="02020603050405020304" pitchFamily="18" charset="0"/>
              <a:cs typeface="Times New Roman" panose="02020603050405020304" pitchFamily="18" charset="0"/>
            </a:endParaRPr>
          </a:p>
          <a:p>
            <a:pPr algn="just"/>
            <a:r>
              <a:rPr lang="en-IN" altLang="x-none" sz="2200" dirty="0" smtClean="0">
                <a:latin typeface="Bookman Old Style" pitchFamily="18" charset="0"/>
                <a:ea typeface="Times New Roman" panose="02020603050405020304" pitchFamily="18" charset="0"/>
                <a:cs typeface="Times New Roman" panose="02020603050405020304" pitchFamily="18" charset="0"/>
              </a:rPr>
              <a:t>In response to that the depletion region width decreases so as contact potential.</a:t>
            </a:r>
          </a:p>
          <a:p>
            <a:pPr algn="just"/>
            <a:r>
              <a:rPr lang="en-US" sz="2200" dirty="0" smtClean="0">
                <a:latin typeface="Bookman Old Style" pitchFamily="18" charset="0"/>
                <a:cs typeface="Times New Roman" panose="02020603050405020304" pitchFamily="18" charset="0"/>
              </a:rPr>
              <a:t>The junction offers low resistance (forward resistance, R</a:t>
            </a:r>
            <a:r>
              <a:rPr lang="en-US" sz="2200" baseline="-25000" dirty="0" smtClean="0">
                <a:latin typeface="Bookman Old Style" pitchFamily="18" charset="0"/>
                <a:cs typeface="Times New Roman" panose="02020603050405020304" pitchFamily="18" charset="0"/>
              </a:rPr>
              <a:t>F</a:t>
            </a:r>
            <a:r>
              <a:rPr lang="en-US" sz="2200" dirty="0" smtClean="0">
                <a:latin typeface="Bookman Old Style" pitchFamily="18" charset="0"/>
                <a:cs typeface="Times New Roman" panose="02020603050405020304" pitchFamily="18" charset="0"/>
              </a:rPr>
              <a:t>) to the flow of current through it, because of large number of carriers present in whole of the diode. This R</a:t>
            </a:r>
            <a:r>
              <a:rPr lang="en-US" sz="2200" baseline="-25000" dirty="0" smtClean="0">
                <a:latin typeface="Bookman Old Style" pitchFamily="18" charset="0"/>
                <a:cs typeface="Times New Roman" panose="02020603050405020304" pitchFamily="18" charset="0"/>
              </a:rPr>
              <a:t>F</a:t>
            </a:r>
            <a:r>
              <a:rPr lang="en-US" sz="2200" dirty="0" smtClean="0">
                <a:latin typeface="Bookman Old Style" pitchFamily="18" charset="0"/>
                <a:cs typeface="Times New Roman" panose="02020603050405020304" pitchFamily="18" charset="0"/>
              </a:rPr>
              <a:t> is of the order of a few unit ohms.</a:t>
            </a:r>
          </a:p>
          <a:p>
            <a:pPr algn="just"/>
            <a:r>
              <a:rPr lang="en-IN" altLang="x-none" sz="2200" dirty="0" smtClean="0">
                <a:latin typeface="Bookman Old Style" pitchFamily="18" charset="0"/>
                <a:ea typeface="Times New Roman" panose="02020603050405020304" pitchFamily="18" charset="0"/>
                <a:cs typeface="Times New Roman" panose="02020603050405020304" pitchFamily="18" charset="0"/>
              </a:rPr>
              <a:t>As we increase the applied voltage between diode, the majority carrier starts flowing and current appears across junction.</a:t>
            </a:r>
          </a:p>
          <a:p>
            <a:pPr algn="just"/>
            <a:r>
              <a:rPr lang="en-IN" altLang="x-none" sz="2200" dirty="0" smtClean="0">
                <a:latin typeface="Bookman Old Style" pitchFamily="18" charset="0"/>
                <a:ea typeface="Times New Roman" panose="02020603050405020304" pitchFamily="18" charset="0"/>
                <a:cs typeface="Times New Roman" panose="02020603050405020304" pitchFamily="18" charset="0"/>
              </a:rPr>
              <a:t>The minimum forward bias voltage from which the current starts increasing in p-n diode is called threshold voltage or knee voltage.</a:t>
            </a:r>
          </a:p>
          <a:p>
            <a:pPr algn="just">
              <a:lnSpc>
                <a:spcPct val="90000"/>
              </a:lnSpc>
            </a:pPr>
            <a:endParaRPr lang="en-IN" altLang="x-none" sz="2200" dirty="0">
              <a:solidFill>
                <a:schemeClr val="tx1"/>
              </a:solidFill>
              <a:latin typeface="Bookman Old Style" pitchFamily="18" charset="0"/>
              <a:ea typeface="Times New Roman" panose="02020603050405020304" pitchFamily="18" charset="0"/>
              <a:cs typeface="Times New Roman" panose="02020603050405020304" pitchFamily="18" charset="0"/>
            </a:endParaRPr>
          </a:p>
          <a:p>
            <a:pPr algn="just">
              <a:lnSpc>
                <a:spcPct val="90000"/>
              </a:lnSpc>
            </a:pPr>
            <a:endParaRPr lang="en-IN" altLang="x-none" sz="2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045C75"/>
                </a:solidFill>
              </a:rPr>
              <a:pPr lvl="0" algn="r" eaLnBrk="1" hangingPunct="1">
                <a:buNone/>
              </a:pPr>
              <a:t>3</a:t>
            </a:fld>
            <a:endParaRPr lang="en-US" sz="1200" dirty="0">
              <a:solidFill>
                <a:srgbClr val="045C75"/>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183" y="0"/>
            <a:ext cx="4808155" cy="416459"/>
          </a:xfrm>
        </p:spPr>
        <p:txBody>
          <a:bodyPr>
            <a:normAutofit fontScale="90000"/>
          </a:bodyPr>
          <a:lstStyle/>
          <a:p>
            <a:r>
              <a:rPr lang="en-IN" dirty="0" smtClean="0"/>
              <a:t>                </a:t>
            </a:r>
            <a:r>
              <a:rPr lang="en-IN" sz="3600" b="1" u="sng" dirty="0" smtClean="0">
                <a:solidFill>
                  <a:srgbClr val="FF0000"/>
                </a:solidFill>
                <a:latin typeface="Times New Roman" panose="02020603050405020304" pitchFamily="18" charset="0"/>
                <a:cs typeface="Times New Roman" panose="02020603050405020304" pitchFamily="18" charset="0"/>
              </a:rPr>
              <a:t>Forward Bias</a:t>
            </a:r>
            <a:endParaRPr lang="en-IN" sz="3600" b="1" u="sng"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365308" y="3089695"/>
            <a:ext cx="9411715" cy="3338814"/>
          </a:xfrm>
          <a:prstGeom prst="rect">
            <a:avLst/>
          </a:prstGeom>
        </p:spPr>
      </p:pic>
      <p:pic>
        <p:nvPicPr>
          <p:cNvPr id="2051" name="Picture 3"/>
          <p:cNvPicPr>
            <a:picLocks noChangeAspect="1" noChangeArrowheads="1"/>
          </p:cNvPicPr>
          <p:nvPr/>
        </p:nvPicPr>
        <p:blipFill>
          <a:blip r:embed="rId3"/>
          <a:srcRect/>
          <a:stretch>
            <a:fillRect/>
          </a:stretch>
        </p:blipFill>
        <p:spPr bwMode="auto">
          <a:xfrm>
            <a:off x="2900218" y="875290"/>
            <a:ext cx="6448425" cy="1433512"/>
          </a:xfrm>
          <a:prstGeom prst="rect">
            <a:avLst/>
          </a:prstGeom>
          <a:noFill/>
        </p:spPr>
      </p:pic>
    </p:spTree>
    <p:extLst>
      <p:ext uri="{BB962C8B-B14F-4D97-AF65-F5344CB8AC3E}">
        <p14:creationId xmlns:p14="http://schemas.microsoft.com/office/powerpoint/2010/main" xmlns="" val="392378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1397" y="207154"/>
            <a:ext cx="3686175" cy="2819400"/>
          </a:xfrm>
          <a:prstGeom prst="rect">
            <a:avLst/>
          </a:prstGeom>
        </p:spPr>
      </p:pic>
      <p:pic>
        <p:nvPicPr>
          <p:cNvPr id="2" name="Picture 1"/>
          <p:cNvPicPr>
            <a:picLocks noChangeAspect="1"/>
          </p:cNvPicPr>
          <p:nvPr/>
        </p:nvPicPr>
        <p:blipFill>
          <a:blip r:embed="rId3"/>
          <a:stretch>
            <a:fillRect/>
          </a:stretch>
        </p:blipFill>
        <p:spPr>
          <a:xfrm>
            <a:off x="5567909" y="338041"/>
            <a:ext cx="5529169" cy="2379222"/>
          </a:xfrm>
          <a:prstGeom prst="rect">
            <a:avLst/>
          </a:prstGeom>
        </p:spPr>
      </p:pic>
      <p:pic>
        <p:nvPicPr>
          <p:cNvPr id="7" name="Picture 6"/>
          <p:cNvPicPr>
            <a:picLocks noChangeAspect="1"/>
          </p:cNvPicPr>
          <p:nvPr/>
        </p:nvPicPr>
        <p:blipFill>
          <a:blip r:embed="rId4"/>
          <a:stretch>
            <a:fillRect/>
          </a:stretch>
        </p:blipFill>
        <p:spPr>
          <a:xfrm>
            <a:off x="3677671" y="3619201"/>
            <a:ext cx="4439155" cy="2721563"/>
          </a:xfrm>
          <a:prstGeom prst="rect">
            <a:avLst/>
          </a:prstGeom>
        </p:spPr>
      </p:pic>
    </p:spTree>
    <p:extLst>
      <p:ext uri="{BB962C8B-B14F-4D97-AF65-F5344CB8AC3E}">
        <p14:creationId xmlns:p14="http://schemas.microsoft.com/office/powerpoint/2010/main" xmlns="" val="202907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312" y="104223"/>
            <a:ext cx="9404723" cy="629107"/>
          </a:xfrm>
        </p:spPr>
        <p:txBody>
          <a:bodyPr/>
          <a:lstStyle/>
          <a:p>
            <a:r>
              <a:rPr lang="en-IN" sz="2400" u="sng" dirty="0" smtClean="0">
                <a:solidFill>
                  <a:srgbClr val="FF0000"/>
                </a:solidFill>
                <a:latin typeface="Bookman Old Style" pitchFamily="18" charset="0"/>
              </a:rPr>
              <a:t>I-V characteristic under Forward bias condition</a:t>
            </a:r>
            <a:endParaRPr lang="en-IN" sz="2400" u="sng" dirty="0">
              <a:solidFill>
                <a:srgbClr val="FF0000"/>
              </a:solidFill>
              <a:latin typeface="Bookman Old Style" pitchFamily="18" charset="0"/>
            </a:endParaRPr>
          </a:p>
        </p:txBody>
      </p:sp>
      <p:pic>
        <p:nvPicPr>
          <p:cNvPr id="3" name="Picture 2"/>
          <p:cNvPicPr>
            <a:picLocks noChangeAspect="1"/>
          </p:cNvPicPr>
          <p:nvPr/>
        </p:nvPicPr>
        <p:blipFill>
          <a:blip r:embed="rId2"/>
          <a:stretch>
            <a:fillRect/>
          </a:stretch>
        </p:blipFill>
        <p:spPr>
          <a:xfrm>
            <a:off x="4285967" y="1771471"/>
            <a:ext cx="3644869" cy="4402889"/>
          </a:xfrm>
          <a:prstGeom prst="rect">
            <a:avLst/>
          </a:prstGeom>
        </p:spPr>
      </p:pic>
      <p:sp>
        <p:nvSpPr>
          <p:cNvPr id="5" name="TextBox 4"/>
          <p:cNvSpPr txBox="1"/>
          <p:nvPr/>
        </p:nvSpPr>
        <p:spPr>
          <a:xfrm>
            <a:off x="337312" y="796705"/>
            <a:ext cx="1050073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In forward bias, the current through the diode is called as a forward current</a:t>
            </a:r>
            <a:r>
              <a:rPr lang="en-US" dirty="0" smtClean="0"/>
              <a:t>.</a:t>
            </a:r>
            <a:endParaRPr lang="en-IN" dirty="0"/>
          </a:p>
        </p:txBody>
      </p:sp>
      <p:pic>
        <p:nvPicPr>
          <p:cNvPr id="6" name="Picture 5"/>
          <p:cNvPicPr>
            <a:picLocks noChangeAspect="1"/>
          </p:cNvPicPr>
          <p:nvPr/>
        </p:nvPicPr>
        <p:blipFill>
          <a:blip r:embed="rId3"/>
          <a:stretch>
            <a:fillRect/>
          </a:stretch>
        </p:blipFill>
        <p:spPr>
          <a:xfrm>
            <a:off x="-9560" y="1520981"/>
            <a:ext cx="3860961" cy="4477276"/>
          </a:xfrm>
          <a:prstGeom prst="rect">
            <a:avLst/>
          </a:prstGeom>
        </p:spPr>
      </p:pic>
      <p:pic>
        <p:nvPicPr>
          <p:cNvPr id="4" name="Picture 3"/>
          <p:cNvPicPr>
            <a:picLocks noChangeAspect="1"/>
          </p:cNvPicPr>
          <p:nvPr/>
        </p:nvPicPr>
        <p:blipFill>
          <a:blip r:embed="rId4"/>
          <a:stretch>
            <a:fillRect/>
          </a:stretch>
        </p:blipFill>
        <p:spPr>
          <a:xfrm>
            <a:off x="7751454" y="1821833"/>
            <a:ext cx="4209637" cy="4514111"/>
          </a:xfrm>
          <a:prstGeom prst="rect">
            <a:avLst/>
          </a:prstGeom>
        </p:spPr>
      </p:pic>
    </p:spTree>
    <p:extLst>
      <p:ext uri="{BB962C8B-B14F-4D97-AF65-F5344CB8AC3E}">
        <p14:creationId xmlns:p14="http://schemas.microsoft.com/office/powerpoint/2010/main" xmlns="" val="310559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
            <a:ext cx="10972800" cy="688975"/>
          </a:xfrm>
        </p:spPr>
        <p:txBody>
          <a:bodyPr vert="horz" wrap="square" lIns="0" tIns="45720" rIns="0" bIns="0" anchor="b"/>
          <a:lstStyle/>
          <a:p>
            <a:pPr algn="ctr" eaLnBrk="1" hangingPunct="1"/>
            <a:r>
              <a:rPr lang="en-IN" sz="4000" b="1" u="sng" dirty="0">
                <a:solidFill>
                  <a:srgbClr val="C00000"/>
                </a:solidFill>
                <a:latin typeface="Times New Roman" panose="02020603050405020304" pitchFamily="18" charset="0"/>
                <a:cs typeface="Times New Roman" panose="02020603050405020304" pitchFamily="18" charset="0"/>
              </a:rPr>
              <a:t>Reverse bias</a:t>
            </a:r>
            <a:endParaRPr lang="en-IN"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99" name="Content Placeholder 3"/>
          <p:cNvSpPr>
            <a:spLocks noGrp="1"/>
          </p:cNvSpPr>
          <p:nvPr>
            <p:ph idx="1"/>
          </p:nvPr>
        </p:nvSpPr>
        <p:spPr>
          <a:xfrm>
            <a:off x="78741" y="762636"/>
            <a:ext cx="11503660" cy="5942965"/>
          </a:xfrm>
        </p:spPr>
        <p:txBody>
          <a:bodyPr vert="horz" wrap="square" lIns="91440" tIns="45720" rIns="91440" bIns="45720" anchor="t">
            <a:normAutofit/>
          </a:bodyPr>
          <a:lstStyle/>
          <a:p>
            <a:pPr algn="just">
              <a:lnSpc>
                <a:spcPct val="90000"/>
              </a:lnSpc>
            </a:pPr>
            <a:r>
              <a:rPr lang="en-IN" altLang="x-none" sz="2200" dirty="0">
                <a:latin typeface="Bookman Old Style" pitchFamily="18" charset="0"/>
                <a:ea typeface="Times New Roman" panose="02020603050405020304" pitchFamily="18" charset="0"/>
                <a:cs typeface="Times New Roman" panose="02020603050405020304" pitchFamily="18" charset="0"/>
                <a:sym typeface="+mn-ea"/>
              </a:rPr>
              <a:t>If the diode's N-side is connected to higher potential and P-side to lower potential then the diode is reversed  biased</a:t>
            </a:r>
            <a:r>
              <a:rPr lang="en-IN" altLang="x-none" sz="2200" dirty="0" smtClean="0">
                <a:latin typeface="Bookman Old Style" pitchFamily="18" charset="0"/>
                <a:ea typeface="Times New Roman" panose="02020603050405020304" pitchFamily="18" charset="0"/>
                <a:cs typeface="Times New Roman" panose="02020603050405020304" pitchFamily="18" charset="0"/>
                <a:sym typeface="+mn-ea"/>
              </a:rPr>
              <a:t>.</a:t>
            </a:r>
          </a:p>
          <a:p>
            <a:pPr algn="just"/>
            <a:r>
              <a:rPr lang="en-US" sz="2200" dirty="0" smtClean="0">
                <a:latin typeface="Bookman Old Style" pitchFamily="18" charset="0"/>
                <a:cs typeface="Times New Roman" panose="02020603050405020304" pitchFamily="18" charset="0"/>
              </a:rPr>
              <a:t>In this configuration, the free electrons in the n-type material are attracted toward the positive terminal of the external voltage source. </a:t>
            </a:r>
          </a:p>
          <a:p>
            <a:pPr algn="just"/>
            <a:r>
              <a:rPr lang="en-US" sz="2200" dirty="0" smtClean="0">
                <a:latin typeface="Bookman Old Style" pitchFamily="18" charset="0"/>
                <a:cs typeface="Times New Roman" panose="02020603050405020304" pitchFamily="18" charset="0"/>
              </a:rPr>
              <a:t> It increases the number of </a:t>
            </a:r>
            <a:r>
              <a:rPr lang="en-IN" altLang="x-none" sz="2200" dirty="0" smtClean="0">
                <a:latin typeface="Bookman Old Style" pitchFamily="18" charset="0"/>
                <a:ea typeface="Times New Roman" panose="02020603050405020304" pitchFamily="18" charset="0"/>
                <a:cs typeface="Times New Roman" panose="02020603050405020304" pitchFamily="18" charset="0"/>
              </a:rPr>
              <a:t>positive immobile ions in the n side </a:t>
            </a:r>
            <a:r>
              <a:rPr lang="en-US" sz="2200" dirty="0" smtClean="0">
                <a:latin typeface="Bookman Old Style" pitchFamily="18" charset="0"/>
                <a:cs typeface="Times New Roman" panose="02020603050405020304" pitchFamily="18" charset="0"/>
              </a:rPr>
              <a:t>of the p–n junction.</a:t>
            </a:r>
          </a:p>
          <a:p>
            <a:pPr algn="just"/>
            <a:r>
              <a:rPr lang="en-US" sz="2200" dirty="0" smtClean="0">
                <a:latin typeface="Bookman Old Style" pitchFamily="18" charset="0"/>
                <a:cs typeface="Times New Roman" panose="02020603050405020304" pitchFamily="18" charset="0"/>
              </a:rPr>
              <a:t>Electrons from the negative terminal of voltage source also enters at the p-side of semiconductor. </a:t>
            </a:r>
            <a:r>
              <a:rPr lang="en-IN" sz="2200" dirty="0" smtClean="0">
                <a:latin typeface="Bookman Old Style" pitchFamily="18" charset="0"/>
                <a:cs typeface="Times New Roman" panose="02020603050405020304" pitchFamily="18" charset="0"/>
              </a:rPr>
              <a:t>The electron combines the holes of the p-type semiconductor. </a:t>
            </a:r>
            <a:r>
              <a:rPr lang="en-US" sz="2200" dirty="0" smtClean="0">
                <a:latin typeface="Bookman Old Style" pitchFamily="18" charset="0"/>
                <a:cs typeface="Times New Roman" panose="02020603050405020304" pitchFamily="18" charset="0"/>
              </a:rPr>
              <a:t>In other words we can say </a:t>
            </a:r>
            <a:r>
              <a:rPr lang="en-IN" altLang="x-none" sz="2200" dirty="0" smtClean="0">
                <a:latin typeface="Bookman Old Style" pitchFamily="18" charset="0"/>
                <a:ea typeface="Times New Roman" panose="02020603050405020304" pitchFamily="18" charset="0"/>
                <a:cs typeface="Times New Roman" panose="02020603050405020304" pitchFamily="18" charset="0"/>
              </a:rPr>
              <a:t>negative terminal of battery attract holes from p side, so holes move away from junction, which </a:t>
            </a:r>
            <a:r>
              <a:rPr lang="en-IN" sz="2200" dirty="0" smtClean="0">
                <a:latin typeface="Bookman Old Style" pitchFamily="18" charset="0"/>
                <a:cs typeface="Times New Roman" panose="02020603050405020304" pitchFamily="18" charset="0"/>
              </a:rPr>
              <a:t>results in increase  of negative charge ions in p-side. which causes increase in width of depletion layer on p-side</a:t>
            </a:r>
          </a:p>
          <a:p>
            <a:pPr algn="just">
              <a:lnSpc>
                <a:spcPct val="90000"/>
              </a:lnSpc>
            </a:pPr>
            <a:r>
              <a:rPr lang="en-IN" altLang="x-none" sz="2200" dirty="0" smtClean="0">
                <a:solidFill>
                  <a:schemeClr val="tx1"/>
                </a:solidFill>
                <a:latin typeface="Bookman Old Style" pitchFamily="18" charset="0"/>
                <a:ea typeface="Times New Roman" panose="02020603050405020304" pitchFamily="18" charset="0"/>
                <a:cs typeface="Times New Roman" panose="02020603050405020304" pitchFamily="18" charset="0"/>
              </a:rPr>
              <a:t>In </a:t>
            </a:r>
            <a:r>
              <a:rPr lang="en-IN" altLang="x-none" sz="2200" dirty="0">
                <a:solidFill>
                  <a:schemeClr val="tx1"/>
                </a:solidFill>
                <a:latin typeface="Bookman Old Style" pitchFamily="18" charset="0"/>
                <a:ea typeface="Times New Roman" panose="02020603050405020304" pitchFamily="18" charset="0"/>
                <a:cs typeface="Times New Roman" panose="02020603050405020304" pitchFamily="18" charset="0"/>
              </a:rPr>
              <a:t>response to that the depletion region width increases so as contact potential.</a:t>
            </a:r>
          </a:p>
          <a:p>
            <a:pPr algn="just"/>
            <a:r>
              <a:rPr lang="en-US" sz="2200" dirty="0" smtClean="0">
                <a:latin typeface="Bookman Old Style" pitchFamily="18" charset="0"/>
                <a:cs typeface="Times New Roman" panose="02020603050405020304" pitchFamily="18" charset="0"/>
              </a:rPr>
              <a:t>The depletion layer stops growing when its difference of potential equals the applied reverse voltage. </a:t>
            </a:r>
            <a:r>
              <a:rPr lang="en-IN" sz="2200" dirty="0" smtClean="0">
                <a:latin typeface="Bookman Old Style" pitchFamily="18" charset="0"/>
                <a:cs typeface="Times New Roman" panose="02020603050405020304" pitchFamily="18" charset="0"/>
              </a:rPr>
              <a:t>When this happens, </a:t>
            </a:r>
            <a:r>
              <a:rPr lang="en-US" sz="2200" dirty="0" smtClean="0">
                <a:latin typeface="Bookman Old Style" pitchFamily="18" charset="0"/>
                <a:cs typeface="Times New Roman" panose="02020603050405020304" pitchFamily="18" charset="0"/>
              </a:rPr>
              <a:t>electrons and holes stop moving away from the junction.</a:t>
            </a:r>
            <a:endParaRPr lang="en-IN" altLang="x-none" sz="2200" dirty="0">
              <a:solidFill>
                <a:schemeClr val="tx1"/>
              </a:solidFill>
              <a:latin typeface="Bookman Old Style" pitchFamily="18" charset="0"/>
              <a:ea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045C75"/>
                </a:solidFill>
              </a:rPr>
              <a:pPr lvl="0" algn="r" eaLnBrk="1" hangingPunct="1">
                <a:buNone/>
              </a:pPr>
              <a:t>7</a:t>
            </a:fld>
            <a:endParaRPr lang="en-US" sz="1200" dirty="0">
              <a:solidFill>
                <a:srgbClr val="045C75"/>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descr="ppt/media/image13.wmf"/>
          <p:cNvGraphicFramePr>
            <a:graphicFrameLocks/>
          </p:cNvGraphicFramePr>
          <p:nvPr/>
        </p:nvGraphicFramePr>
        <p:xfrm>
          <a:off x="2151929" y="501218"/>
          <a:ext cx="7626350" cy="1881187"/>
        </p:xfrm>
        <a:graphic>
          <a:graphicData uri="http://schemas.openxmlformats.org/presentationml/2006/ole">
            <p:oleObj spid="_x0000_s5122" r:id="rId3" imgW="4877051" imgH="1701587" progId="PBrush">
              <p:embed/>
            </p:oleObj>
          </a:graphicData>
        </a:graphic>
      </p:graphicFrame>
      <p:pic>
        <p:nvPicPr>
          <p:cNvPr id="5" name="Picture 4"/>
          <p:cNvPicPr>
            <a:picLocks noChangeAspect="1"/>
          </p:cNvPicPr>
          <p:nvPr/>
        </p:nvPicPr>
        <p:blipFill>
          <a:blip r:embed="rId4"/>
          <a:stretch>
            <a:fillRect/>
          </a:stretch>
        </p:blipFill>
        <p:spPr>
          <a:xfrm>
            <a:off x="1194152" y="2721889"/>
            <a:ext cx="4883375" cy="3480118"/>
          </a:xfrm>
          <a:prstGeom prst="rect">
            <a:avLst/>
          </a:prstGeom>
        </p:spPr>
      </p:pic>
      <p:pic>
        <p:nvPicPr>
          <p:cNvPr id="6" name="Picture 5"/>
          <p:cNvPicPr>
            <a:picLocks noChangeAspect="1"/>
          </p:cNvPicPr>
          <p:nvPr/>
        </p:nvPicPr>
        <p:blipFill>
          <a:blip r:embed="rId5"/>
          <a:stretch>
            <a:fillRect/>
          </a:stretch>
        </p:blipFill>
        <p:spPr>
          <a:xfrm>
            <a:off x="7537720" y="2760265"/>
            <a:ext cx="3024617" cy="23936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9600" y="1"/>
            <a:ext cx="10972800" cy="688975"/>
          </a:xfrm>
        </p:spPr>
        <p:txBody>
          <a:bodyPr vert="horz" wrap="square" lIns="0" tIns="45720" rIns="0" bIns="0" anchor="b"/>
          <a:lstStyle/>
          <a:p>
            <a:pPr algn="ctr" eaLnBrk="1" hangingPunct="1"/>
            <a:r>
              <a:rPr lang="en-IN" sz="4000" b="1" u="sng" dirty="0">
                <a:solidFill>
                  <a:srgbClr val="C00000"/>
                </a:solidFill>
                <a:latin typeface="Times New Roman" panose="02020603050405020304" pitchFamily="18" charset="0"/>
                <a:cs typeface="Times New Roman" panose="02020603050405020304" pitchFamily="18" charset="0"/>
              </a:rPr>
              <a:t>Reverse bias</a:t>
            </a:r>
            <a:endParaRPr lang="en-IN" sz="4000" b="1" u="sng"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99" name="Content Placeholder 3"/>
          <p:cNvSpPr>
            <a:spLocks noGrp="1"/>
          </p:cNvSpPr>
          <p:nvPr>
            <p:ph idx="1"/>
          </p:nvPr>
        </p:nvSpPr>
        <p:spPr>
          <a:xfrm>
            <a:off x="78741" y="762636"/>
            <a:ext cx="11503660" cy="5942965"/>
          </a:xfrm>
        </p:spPr>
        <p:txBody>
          <a:bodyPr vert="horz" wrap="square" lIns="91440" tIns="45720" rIns="91440" bIns="45720" anchor="t"/>
          <a:lstStyle/>
          <a:p>
            <a:pPr algn="just">
              <a:lnSpc>
                <a:spcPct val="90000"/>
              </a:lnSpc>
            </a:pPr>
            <a:endParaRPr lang="en-IN" altLang="x-none" sz="2400" dirty="0" smtClean="0">
              <a:solidFill>
                <a:schemeClr val="tx1"/>
              </a:solidFill>
              <a:effectLst/>
              <a:latin typeface="Bookman Old Style" pitchFamily="18" charset="0"/>
              <a:ea typeface="Times New Roman" panose="02020603050405020304" pitchFamily="18" charset="0"/>
              <a:cs typeface="Times New Roman" panose="02020603050405020304" pitchFamily="18" charset="0"/>
            </a:endParaRPr>
          </a:p>
          <a:p>
            <a:pPr algn="just">
              <a:lnSpc>
                <a:spcPct val="90000"/>
              </a:lnSpc>
            </a:pPr>
            <a:r>
              <a:rPr lang="en-IN" altLang="x-none" sz="2400" dirty="0" smtClean="0">
                <a:solidFill>
                  <a:schemeClr val="tx1"/>
                </a:solidFill>
                <a:effectLst/>
                <a:latin typeface="Bookman Old Style" pitchFamily="18" charset="0"/>
                <a:ea typeface="Times New Roman" panose="02020603050405020304" pitchFamily="18" charset="0"/>
                <a:cs typeface="Times New Roman" panose="02020603050405020304" pitchFamily="18" charset="0"/>
              </a:rPr>
              <a:t>As </a:t>
            </a:r>
            <a:r>
              <a:rPr lang="en-IN" altLang="x-none" sz="2400" dirty="0">
                <a:solidFill>
                  <a:schemeClr val="tx1"/>
                </a:solidFill>
                <a:effectLst/>
                <a:latin typeface="Bookman Old Style" pitchFamily="18" charset="0"/>
                <a:ea typeface="Times New Roman" panose="02020603050405020304" pitchFamily="18" charset="0"/>
                <a:cs typeface="Times New Roman" panose="02020603050405020304" pitchFamily="18" charset="0"/>
              </a:rPr>
              <a:t>we increase the applied voltage between diode,the majority carreir movement stops and current appears across junction is zero due to majority carriers</a:t>
            </a:r>
            <a:r>
              <a:rPr lang="en-IN" altLang="x-none" sz="2400" dirty="0" smtClean="0">
                <a:solidFill>
                  <a:schemeClr val="tx1"/>
                </a:solidFill>
                <a:effectLst/>
                <a:latin typeface="Bookman Old Style" pitchFamily="18" charset="0"/>
                <a:ea typeface="Times New Roman" panose="02020603050405020304" pitchFamily="18" charset="0"/>
                <a:cs typeface="Times New Roman" panose="02020603050405020304" pitchFamily="18" charset="0"/>
              </a:rPr>
              <a:t>.</a:t>
            </a:r>
          </a:p>
          <a:p>
            <a:pPr algn="just"/>
            <a:r>
              <a:rPr lang="en-US" sz="2400" dirty="0" smtClean="0">
                <a:latin typeface="Bookman Old Style" pitchFamily="18" charset="0"/>
                <a:cs typeface="Times New Roman" panose="02020603050405020304" pitchFamily="18" charset="0"/>
              </a:rPr>
              <a:t>Under thermal energy,  hole and free electrons can be created inside the depletion layer of a reverse-biased diode. </a:t>
            </a:r>
          </a:p>
          <a:p>
            <a:pPr algn="just">
              <a:lnSpc>
                <a:spcPct val="90000"/>
              </a:lnSpc>
            </a:pPr>
            <a:r>
              <a:rPr lang="en-IN" altLang="x-none" sz="2400" dirty="0" smtClean="0">
                <a:solidFill>
                  <a:schemeClr val="tx1"/>
                </a:solidFill>
                <a:effectLst/>
                <a:latin typeface="Bookman Old Style" pitchFamily="18" charset="0"/>
                <a:ea typeface="Times New Roman" panose="02020603050405020304" pitchFamily="18" charset="0"/>
                <a:cs typeface="Times New Roman" panose="02020603050405020304" pitchFamily="18" charset="0"/>
              </a:rPr>
              <a:t> The electric field due </a:t>
            </a:r>
            <a:r>
              <a:rPr lang="en-IN" altLang="x-none" sz="2400" dirty="0">
                <a:solidFill>
                  <a:schemeClr val="tx1"/>
                </a:solidFill>
                <a:effectLst/>
                <a:latin typeface="Bookman Old Style" pitchFamily="18" charset="0"/>
                <a:ea typeface="Times New Roman" panose="02020603050405020304" pitchFamily="18" charset="0"/>
                <a:cs typeface="Times New Roman" panose="02020603050405020304" pitchFamily="18" charset="0"/>
              </a:rPr>
              <a:t>to the depletion region</a:t>
            </a:r>
            <a:r>
              <a:rPr lang="en-IN" altLang="x-none" sz="2400" dirty="0" smtClean="0">
                <a:solidFill>
                  <a:schemeClr val="tx1"/>
                </a:solidFill>
                <a:effectLst/>
                <a:latin typeface="Bookman Old Style" pitchFamily="18" charset="0"/>
                <a:ea typeface="Times New Roman" panose="02020603050405020304" pitchFamily="18" charset="0"/>
                <a:cs typeface="Times New Roman" panose="02020603050405020304" pitchFamily="18" charset="0"/>
              </a:rPr>
              <a:t>, drives </a:t>
            </a:r>
            <a:r>
              <a:rPr lang="en-IN" altLang="x-none" sz="2400" dirty="0">
                <a:solidFill>
                  <a:schemeClr val="tx1"/>
                </a:solidFill>
                <a:effectLst/>
                <a:latin typeface="Bookman Old Style" pitchFamily="18" charset="0"/>
                <a:ea typeface="Times New Roman" panose="02020603050405020304" pitchFamily="18" charset="0"/>
                <a:cs typeface="Times New Roman" panose="02020603050405020304" pitchFamily="18" charset="0"/>
              </a:rPr>
              <a:t>the minoity carriers to flow.</a:t>
            </a:r>
          </a:p>
          <a:p>
            <a:pPr algn="just">
              <a:lnSpc>
                <a:spcPct val="90000"/>
              </a:lnSpc>
            </a:pPr>
            <a:r>
              <a:rPr lang="en-IN" altLang="x-none" sz="2400" dirty="0">
                <a:solidFill>
                  <a:schemeClr val="tx1"/>
                </a:solidFill>
                <a:effectLst/>
                <a:latin typeface="Bookman Old Style" pitchFamily="18" charset="0"/>
                <a:ea typeface="Times New Roman" panose="02020603050405020304" pitchFamily="18" charset="0"/>
                <a:cs typeface="Times New Roman" panose="02020603050405020304" pitchFamily="18" charset="0"/>
              </a:rPr>
              <a:t>The minority carriers flow gives current opsite to conventional current i.e N-side to P-side.</a:t>
            </a:r>
          </a:p>
          <a:p>
            <a:pPr algn="just">
              <a:lnSpc>
                <a:spcPct val="90000"/>
              </a:lnSpc>
            </a:pPr>
            <a:r>
              <a:rPr lang="en-IN" altLang="x-none" sz="2400" dirty="0">
                <a:solidFill>
                  <a:schemeClr val="tx1"/>
                </a:solidFill>
                <a:effectLst/>
                <a:latin typeface="Bookman Old Style" pitchFamily="18" charset="0"/>
                <a:ea typeface="Times New Roman" panose="02020603050405020304" pitchFamily="18" charset="0"/>
                <a:cs typeface="Times New Roman" panose="02020603050405020304" pitchFamily="18" charset="0"/>
              </a:rPr>
              <a:t>This current </a:t>
            </a:r>
            <a:r>
              <a:rPr lang="en-IN" altLang="x-none" sz="2400" dirty="0" smtClean="0">
                <a:solidFill>
                  <a:schemeClr val="tx1"/>
                </a:solidFill>
                <a:effectLst/>
                <a:latin typeface="Bookman Old Style" pitchFamily="18" charset="0"/>
                <a:ea typeface="Times New Roman" panose="02020603050405020304" pitchFamily="18" charset="0"/>
                <a:cs typeface="Times New Roman" panose="02020603050405020304" pitchFamily="18" charset="0"/>
              </a:rPr>
              <a:t>is </a:t>
            </a:r>
            <a:r>
              <a:rPr lang="en-IN" altLang="x-none" sz="2400" dirty="0">
                <a:solidFill>
                  <a:schemeClr val="tx1"/>
                </a:solidFill>
                <a:effectLst/>
                <a:latin typeface="Bookman Old Style" pitchFamily="18" charset="0"/>
                <a:ea typeface="Times New Roman" panose="02020603050405020304" pitchFamily="18" charset="0"/>
                <a:cs typeface="Times New Roman" panose="02020603050405020304" pitchFamily="18" charset="0"/>
              </a:rPr>
              <a:t>called </a:t>
            </a:r>
            <a:r>
              <a:rPr lang="en-IN" altLang="x-none" sz="2400" dirty="0">
                <a:solidFill>
                  <a:srgbClr val="FF0000"/>
                </a:solidFill>
                <a:effectLst/>
                <a:latin typeface="Bookman Old Style" pitchFamily="18" charset="0"/>
                <a:ea typeface="Times New Roman" panose="02020603050405020304" pitchFamily="18" charset="0"/>
                <a:cs typeface="Times New Roman" panose="02020603050405020304" pitchFamily="18" charset="0"/>
              </a:rPr>
              <a:t>leakge current “ I</a:t>
            </a:r>
            <a:r>
              <a:rPr lang="en-IN" altLang="x-none" sz="2400" baseline="-25000" dirty="0">
                <a:solidFill>
                  <a:srgbClr val="FF0000"/>
                </a:solidFill>
                <a:effectLst/>
                <a:latin typeface="Bookman Old Style" pitchFamily="18" charset="0"/>
                <a:ea typeface="Times New Roman" panose="02020603050405020304" pitchFamily="18" charset="0"/>
                <a:cs typeface="Times New Roman" panose="02020603050405020304" pitchFamily="18" charset="0"/>
              </a:rPr>
              <a:t>s</a:t>
            </a:r>
            <a:r>
              <a:rPr lang="en-IN" altLang="x-none" sz="2400" dirty="0">
                <a:solidFill>
                  <a:srgbClr val="FF0000"/>
                </a:solidFill>
                <a:effectLst/>
                <a:latin typeface="Bookman Old Style" pitchFamily="18" charset="0"/>
                <a:ea typeface="Times New Roman" panose="02020603050405020304" pitchFamily="18" charset="0"/>
                <a:cs typeface="Times New Roman" panose="02020603050405020304" pitchFamily="18" charset="0"/>
              </a:rPr>
              <a:t> </a:t>
            </a:r>
            <a:r>
              <a:rPr lang="en-IN" altLang="x-none" sz="2400" dirty="0" smtClean="0">
                <a:solidFill>
                  <a:srgbClr val="FF0000"/>
                </a:solidFill>
                <a:effectLst/>
                <a:latin typeface="Bookman Old Style" pitchFamily="18" charset="0"/>
                <a:ea typeface="Times New Roman" panose="02020603050405020304" pitchFamily="18" charset="0"/>
                <a:cs typeface="Times New Roman" panose="02020603050405020304" pitchFamily="18" charset="0"/>
              </a:rPr>
              <a:t>“.</a:t>
            </a:r>
          </a:p>
          <a:p>
            <a:pPr algn="just"/>
            <a:endParaRPr lang="en-IN" altLang="x-none"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p:cNvSpPr txBox="1">
            <a:spLocks noGrp="1"/>
          </p:cNvSpPr>
          <p:nvPr>
            <p:ph type="sldNum" sz="quarter" idx="12"/>
          </p:nvPr>
        </p:nvSpPr>
        <p:spPr>
          <a:noFill/>
        </p:spPr>
        <p:txBody>
          <a:bodyPr vert="horz" lIns="0" tIns="0" rIns="0" bIns="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sz="1200" dirty="0">
                <a:solidFill>
                  <a:srgbClr val="045C75"/>
                </a:solidFill>
              </a:rPr>
              <a:pPr lvl="0" algn="r" eaLnBrk="1" hangingPunct="1">
                <a:buNone/>
              </a:pPr>
              <a:t>9</a:t>
            </a:fld>
            <a:endParaRPr lang="en-US" sz="1200" dirty="0">
              <a:solidFill>
                <a:srgbClr val="045C75"/>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1223</Words>
  <Application>WPS Presentation</Application>
  <PresentationFormat>Custom</PresentationFormat>
  <Paragraphs>115</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1" baseType="lpstr">
      <vt:lpstr>Office Theme</vt:lpstr>
      <vt:lpstr>Slide 1</vt:lpstr>
      <vt:lpstr>No bias mode</vt:lpstr>
      <vt:lpstr>Forward bias</vt:lpstr>
      <vt:lpstr>                Forward Bias</vt:lpstr>
      <vt:lpstr>Slide 5</vt:lpstr>
      <vt:lpstr>I-V characteristic under Forward bias condition</vt:lpstr>
      <vt:lpstr>Reverse bias</vt:lpstr>
      <vt:lpstr>Slide 8</vt:lpstr>
      <vt:lpstr>Reverse bias</vt:lpstr>
      <vt:lpstr>Slide 10</vt:lpstr>
      <vt:lpstr>Breakdown region of a diode</vt:lpstr>
      <vt:lpstr>Slide 12</vt:lpstr>
      <vt:lpstr>V-I characteristics</vt:lpstr>
      <vt:lpstr>V-I characteristics</vt:lpstr>
      <vt:lpstr>Slide 15</vt:lpstr>
      <vt:lpstr>Slide 16</vt:lpstr>
      <vt:lpstr>V-I characteristics</vt:lpstr>
      <vt:lpstr>Slide 18</vt:lpstr>
      <vt:lpstr>Slide 19</vt:lpstr>
      <vt:lpstr>Effect of temperature on V-I characteristics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1602282</dc:creator>
  <cp:lastModifiedBy>1602282</cp:lastModifiedBy>
  <cp:revision>15</cp:revision>
  <dcterms:created xsi:type="dcterms:W3CDTF">2022-10-16T15:09:58Z</dcterms:created>
  <dcterms:modified xsi:type="dcterms:W3CDTF">2022-10-25T16:41:50Z</dcterms:modified>
</cp:coreProperties>
</file>