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4" r:id="rId12"/>
    <p:sldId id="275" r:id="rId13"/>
    <p:sldId id="276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Diode </a:t>
            </a:r>
            <a:r>
              <a:rPr lang="en-US" dirty="0" err="1" smtClean="0"/>
              <a:t>Characterstics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21920" y="1"/>
            <a:ext cx="12010813" cy="75628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altLang="en-US" sz="40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Piece-Wise Linear Model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10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09600" y="756286"/>
            <a:ext cx="10972800" cy="5568315"/>
          </a:xfrm>
        </p:spPr>
        <p:txBody>
          <a:bodyPr/>
          <a:lstStyle/>
          <a:p>
            <a:pPr algn="just"/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Piecewise linear characteristics can be obtained by replacing the diode in the circuit with a resistor, a battery and an ideal diode. </a:t>
            </a:r>
          </a:p>
          <a:p>
            <a:pPr marL="0" indent="0" algn="just">
              <a:buNone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47" y="1981200"/>
            <a:ext cx="11120967" cy="4311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68897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resistance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609600" y="762000"/>
            <a:ext cx="10972800" cy="5943600"/>
          </a:xfrm>
        </p:spPr>
        <p:txBody>
          <a:bodyPr vert="horz" wrap="square" lIns="91440" tIns="45720" rIns="91440" bIns="45720" anchor="t"/>
          <a:lstStyle/>
          <a:p>
            <a:pPr marL="742950" indent="-742950"/>
            <a:r>
              <a:rPr lang="en-IN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is the opposition offered to the flow of current through the device.</a:t>
            </a:r>
          </a:p>
          <a:p>
            <a:pPr marL="742950" indent="-742950"/>
            <a:r>
              <a:rPr lang="en-IN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resistance can be defined as the effective opposition offered by the diode to the flow of current through it.</a:t>
            </a:r>
          </a:p>
          <a:p>
            <a:pPr marL="742950" indent="-742950"/>
            <a:r>
              <a:rPr lang="en-IN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offers a small resistance when forward biased, which is called as forward resistance.</a:t>
            </a:r>
          </a:p>
          <a:p>
            <a:pPr marL="742950" indent="-742950"/>
            <a:r>
              <a:rPr lang="en-IN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offers a considerable resistance when it is reverse biased, which is called as reverse resistance.</a:t>
            </a:r>
          </a:p>
          <a:p>
            <a:pPr marL="742950" indent="-742950"/>
            <a:r>
              <a:rPr lang="en-IN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resistance is classified into two types, static or dynamic depending on whether the current flowing through the device is DC (Direct Current) or AC (Alternating Current), respectively.</a:t>
            </a:r>
            <a:r>
              <a:rPr lang="en-IN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742950" indent="-742950"/>
            <a:endParaRPr lang="en-IN" altLang="x-none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11</a:t>
            </a:fld>
            <a:endParaRPr lang="en-US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9600" y="-635"/>
            <a:ext cx="10972800" cy="801370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Resistance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12</a:t>
            </a:fld>
            <a:endParaRPr lang="en-US" sz="1200" dirty="0">
              <a:solidFill>
                <a:srgbClr val="045C75"/>
              </a:solidFill>
            </a:endParaRPr>
          </a:p>
        </p:txBody>
      </p:sp>
      <p:graphicFrame>
        <p:nvGraphicFramePr>
          <p:cNvPr id="4" name="Content Placeholder 3">
            <a:hlinkClick r:id="" action="ppaction://ole?verb=0"/>
          </p:cNvPr>
          <p:cNvGraphicFramePr>
            <a:graphicFrameLocks/>
          </p:cNvGraphicFramePr>
          <p:nvPr>
            <p:ph sz="half" idx="2"/>
          </p:nvPr>
        </p:nvGraphicFramePr>
        <p:xfrm>
          <a:off x="480061" y="2324736"/>
          <a:ext cx="3075940" cy="1254125"/>
        </p:xfrm>
        <a:graphic>
          <a:graphicData uri="http://schemas.openxmlformats.org/presentationml/2006/ole">
            <p:oleObj spid="_x0000_s18434" r:id="rId3" imgW="596880" imgH="355320" progId="Equation.3">
              <p:embed/>
            </p:oleObj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953136"/>
            <a:ext cx="10287847" cy="5401945"/>
          </a:xfrm>
        </p:spPr>
        <p:txBody>
          <a:bodyPr/>
          <a:lstStyle/>
          <a:p>
            <a:r>
              <a:rPr lang="en-US"/>
              <a:t>Static resistance or DC resistance of a PN junction diode defines the diode’s resistive nature when a DC source is connected to it. </a:t>
            </a:r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186" y="2515235"/>
            <a:ext cx="7989147" cy="3759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9600" y="-635"/>
            <a:ext cx="10972800" cy="75247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Resistance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13</a:t>
            </a:fld>
            <a:endParaRPr lang="en-US" sz="1200" dirty="0">
              <a:solidFill>
                <a:srgbClr val="045C7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b="4948"/>
          <a:stretch>
            <a:fillRect/>
          </a:stretch>
        </p:blipFill>
        <p:spPr>
          <a:xfrm>
            <a:off x="4922520" y="2525396"/>
            <a:ext cx="6930813" cy="3439795"/>
          </a:xfrm>
          <a:prstGeom prst="rect">
            <a:avLst/>
          </a:prstGeom>
        </p:spPr>
      </p:pic>
      <p:graphicFrame>
        <p:nvGraphicFramePr>
          <p:cNvPr id="12" name="Content Placeholder 11">
            <a:hlinkClick r:id="" action="ppaction://ole?verb=0"/>
          </p:cNvPr>
          <p:cNvGraphicFramePr>
            <a:graphicFrameLocks/>
          </p:cNvGraphicFramePr>
          <p:nvPr>
            <p:ph sz="half" idx="2"/>
          </p:nvPr>
        </p:nvGraphicFramePr>
        <p:xfrm>
          <a:off x="1148080" y="2433320"/>
          <a:ext cx="3774440" cy="662940"/>
        </p:xfrm>
        <a:graphic>
          <a:graphicData uri="http://schemas.openxmlformats.org/presentationml/2006/ole">
            <p:oleObj spid="_x0000_s19458" r:id="rId4" imgW="914400" imgH="190440" progId="Equation.3">
              <p:embed/>
            </p:oleObj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09601" y="1005206"/>
            <a:ext cx="11390207" cy="5349875"/>
          </a:xfrm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Dynamic resistance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the resistance offered by the diode to the flow of AC 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through it when 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is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connect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in a circuit which has an AC voltage source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21920" y="1"/>
            <a:ext cx="12010813" cy="75628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altLang="en-US" sz="40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Why Si diode is preferred over Ge diode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14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09600" y="756286"/>
            <a:ext cx="10972800" cy="5568315"/>
          </a:xfrm>
        </p:spPr>
        <p:txBody>
          <a:bodyPr/>
          <a:lstStyle/>
          <a:p>
            <a:pPr algn="just"/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reason:</a:t>
            </a:r>
          </a:p>
          <a:p>
            <a:pPr lvl="1" algn="just"/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I</a:t>
            </a:r>
            <a:r>
              <a:rPr lang="en-I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(Si)    	        :Si diode acts as better switch</a:t>
            </a:r>
          </a:p>
          <a:p>
            <a:pPr lvl="1" algn="just"/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PIV(</a:t>
            </a:r>
            <a:r>
              <a:rPr lang="en-IN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PIV(Si)     :Si diode gives better </a:t>
            </a:r>
            <a:r>
              <a:rPr lang="en-IN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operatable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range</a:t>
            </a:r>
          </a:p>
          <a:p>
            <a:pPr lvl="1" algn="just"/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E</a:t>
            </a:r>
            <a:r>
              <a:rPr lang="en-I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(Si)	        :Si diode gives better thermal range</a:t>
            </a:r>
          </a:p>
          <a:p>
            <a:pPr lvl="1" algn="just"/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" lvl="1" indent="384175" algn="just"/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reason:</a:t>
            </a:r>
          </a:p>
          <a:p>
            <a:pPr marL="10160" lvl="1" indent="0" algn="just">
              <a:buNone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Abundant raw material is available for Si.</a:t>
            </a:r>
          </a:p>
          <a:p>
            <a:pPr marL="10160" lvl="1" indent="384175" algn="just"/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309" y="1764146"/>
            <a:ext cx="1005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man Old Style" pitchFamily="18" charset="0"/>
              </a:rPr>
              <a:t>The reverse saturation current at 300</a:t>
            </a:r>
            <a:r>
              <a:rPr lang="en-US" sz="2800" baseline="30000" dirty="0" smtClean="0">
                <a:latin typeface="Bookman Old Style" pitchFamily="18" charset="0"/>
              </a:rPr>
              <a:t>0</a:t>
            </a:r>
            <a:r>
              <a:rPr lang="en-US" sz="2800" dirty="0" smtClean="0">
                <a:latin typeface="Bookman Old Style" pitchFamily="18" charset="0"/>
              </a:rPr>
              <a:t> K of a PN Junction </a:t>
            </a:r>
            <a:r>
              <a:rPr lang="en-US" sz="2800" dirty="0" err="1" smtClean="0">
                <a:latin typeface="Bookman Old Style" pitchFamily="18" charset="0"/>
              </a:rPr>
              <a:t>Ge</a:t>
            </a:r>
            <a:r>
              <a:rPr lang="en-US" sz="2800" dirty="0" smtClean="0">
                <a:latin typeface="Bookman Old Style" pitchFamily="18" charset="0"/>
              </a:rPr>
              <a:t> diode is 5µA. Find the voltage applied across the diode to obtain a forward current of 50 </a:t>
            </a:r>
            <a:r>
              <a:rPr lang="en-US" sz="2800" dirty="0" err="1" smtClean="0">
                <a:latin typeface="Bookman Old Style" pitchFamily="18" charset="0"/>
              </a:rPr>
              <a:t>mA</a:t>
            </a:r>
            <a:r>
              <a:rPr lang="en-US" sz="2800" dirty="0" smtClean="0">
                <a:latin typeface="Bookman Old Style" pitchFamily="18" charset="0"/>
              </a:rPr>
              <a:t>.</a:t>
            </a:r>
            <a:endParaRPr lang="en-US" sz="28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5686" y="1874339"/>
                <a:ext cx="8946541" cy="4195481"/>
              </a:xfrm>
            </p:spPr>
            <p:txBody>
              <a:bodyPr/>
              <a:lstStyle/>
              <a:p>
                <a:r>
                  <a:rPr lang="en-IN" dirty="0" smtClean="0"/>
                  <a:t>Q1. Current through the diode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IN" dirty="0" smtClean="0"/>
              </a:p>
              <a:p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686" y="1874339"/>
                <a:ext cx="8946541" cy="4195481"/>
              </a:xfrm>
              <a:blipFill rotWithShape="1">
                <a:blip r:embed="rId2"/>
                <a:stretch>
                  <a:fillRect l="-6" t="-11" r="6" b="12"/>
                </a:stretch>
              </a:blipFill>
            </p:spPr>
            <p:txBody>
              <a:bodyPr/>
              <a:lstStyle/>
              <a:p>
                <a:r>
                  <a:rPr lang="en-US" altLang="en-US" dirty="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237619" y="2690542"/>
                <a:ext cx="18197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=50∗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19" y="2690542"/>
                <a:ext cx="181979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" t="-13" r="1" b="12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766245" y="3244334"/>
                <a:ext cx="2659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=273+20=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293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245" y="3244334"/>
                <a:ext cx="265951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1" t="-32" r="2" b="1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955482" y="3744827"/>
                <a:ext cx="1242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482" y="3744827"/>
                <a:ext cx="124219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6" t="-63" r="7" b="17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955482" y="4271428"/>
                <a:ext cx="1898853" cy="659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11600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482" y="4271428"/>
                <a:ext cx="1898853" cy="659604"/>
              </a:xfrm>
              <a:prstGeom prst="rect">
                <a:avLst/>
              </a:prstGeom>
              <a:blipFill rotWithShape="1">
                <a:blip r:embed="rId6"/>
                <a:stretch>
                  <a:fillRect l="-30" t="-63" r="8" b="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955482" y="5156257"/>
                <a:ext cx="61461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i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IN" dirty="0" smtClean="0"/>
                  <a:t> (</a:t>
                </a:r>
                <a:r>
                  <a:rPr lang="en-IN" dirty="0" err="1" smtClean="0"/>
                  <a:t>ideality</a:t>
                </a:r>
                <a:r>
                  <a:rPr lang="en-IN" dirty="0" smtClean="0"/>
                  <a:t> factor, it a constant, 2 for Si, 1 for </a:t>
                </a:r>
                <a:r>
                  <a:rPr lang="en-IN" dirty="0" err="1" smtClean="0"/>
                  <a:t>Ge</a:t>
                </a:r>
                <a:r>
                  <a:rPr lang="en-IN" dirty="0" smtClean="0"/>
                  <a:t>)</a:t>
                </a:r>
                <a:endParaRPr lang="en-IN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482" y="5156257"/>
                <a:ext cx="614610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9" t="-15" r="8" b="12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001455" y="5700488"/>
                <a:ext cx="15219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=7.19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455" y="5700488"/>
                <a:ext cx="152195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" t="-25" r="4" b="13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71764" y="834044"/>
            <a:ext cx="111889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Bookman Old Style" pitchFamily="18" charset="0"/>
              </a:rPr>
              <a:t>Q2. </a:t>
            </a:r>
            <a:r>
              <a:rPr lang="en-US" sz="2400" dirty="0">
                <a:latin typeface="Bookman Old Style" pitchFamily="18" charset="0"/>
              </a:rPr>
              <a:t>Determine the current through a diode at 20</a:t>
            </a:r>
            <a:r>
              <a:rPr lang="en-US" sz="2400" baseline="30000" dirty="0">
                <a:latin typeface="Bookman Old Style" pitchFamily="18" charset="0"/>
              </a:rPr>
              <a:t>0</a:t>
            </a:r>
            <a:r>
              <a:rPr lang="en-US" sz="2400" dirty="0">
                <a:latin typeface="Bookman Old Style" pitchFamily="18" charset="0"/>
              </a:rPr>
              <a:t> C with a reverse saturation current of 50nA and applied forward bias voltage of 0.6V.</a:t>
            </a:r>
          </a:p>
        </p:txBody>
      </p:sp>
    </p:spTree>
    <p:extLst>
      <p:ext uri="{BB962C8B-B14F-4D97-AF65-F5344CB8AC3E}">
        <p14:creationId xmlns="" xmlns:p14="http://schemas.microsoft.com/office/powerpoint/2010/main" val="260738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6" y="1902692"/>
            <a:ext cx="11610108" cy="4821382"/>
          </a:xfrm>
        </p:spPr>
        <p:txBody>
          <a:bodyPr/>
          <a:lstStyle/>
          <a:p>
            <a:r>
              <a:rPr lang="en-IN" dirty="0" smtClean="0"/>
              <a:t>Q2. </a:t>
            </a:r>
            <a:r>
              <a:rPr lang="en-US" dirty="0"/>
              <a:t>When the junction temperature is 100°C, the change in barrier </a:t>
            </a:r>
            <a:r>
              <a:rPr lang="en-IN" dirty="0"/>
              <a:t>potential is: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559891" y="2301897"/>
                <a:ext cx="2449325" cy="399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=(−2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type m:val="li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Pre>
                            <m:sPre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891" y="2301897"/>
                <a:ext cx="2449325" cy="399276"/>
              </a:xfrm>
              <a:prstGeom prst="rect">
                <a:avLst/>
              </a:prstGeom>
              <a:blipFill rotWithShape="1">
                <a:blip r:embed="rId2"/>
                <a:stretch>
                  <a:fillRect l="-24" t="-6" r="4" b="13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445207" y="2738414"/>
                <a:ext cx="3267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75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207" y="2738414"/>
                <a:ext cx="326724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" t="-80" r="11" b="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414852" y="3248058"/>
                <a:ext cx="34739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75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=−150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852" y="3248058"/>
                <a:ext cx="347396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0" t="-9" r="6" b="11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06061" y="3757702"/>
            <a:ext cx="11745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Due to change in temp, the barrier potential decreases 0.15V from the voltage at room temperature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When the junction temperature is 100°C, the change in barrier </a:t>
            </a:r>
            <a:r>
              <a:rPr lang="en-IN" dirty="0"/>
              <a:t>potential is: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606410" y="5266800"/>
                <a:ext cx="3183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−25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10" y="5266800"/>
                <a:ext cx="318388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" t="-30" r="4" b="1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461370" y="5777710"/>
                <a:ext cx="3473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370" y="5777710"/>
                <a:ext cx="347396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" t="-130" r="11" b="6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958044" y="4158804"/>
                <a:ext cx="2677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=0.7−0.15=0.65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044" y="4158804"/>
                <a:ext cx="267765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" t="-51" r="17" b="15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739999" y="6288620"/>
                <a:ext cx="2677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=0.7+0.05=0.75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999" y="6288620"/>
                <a:ext cx="267765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" t="-58" r="8" b="16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99817" y="596416"/>
            <a:ext cx="10643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Bookman Old Style" pitchFamily="18" charset="0"/>
              </a:rPr>
              <a:t>Q2. Assuming </a:t>
            </a:r>
            <a:r>
              <a:rPr lang="en-US" sz="2400" dirty="0">
                <a:latin typeface="Bookman Old Style" pitchFamily="18" charset="0"/>
              </a:rPr>
              <a:t>a barrier potential of 0.7 V at an ambient temperature of 25°C, what is the barrier potential of a silicon diode when the junction temperature is 100°C? </a:t>
            </a:r>
            <a:r>
              <a:rPr lang="en-IN" sz="2400" dirty="0">
                <a:latin typeface="Bookman Old Style" pitchFamily="18" charset="0"/>
              </a:rPr>
              <a:t>At 0°C?</a:t>
            </a:r>
          </a:p>
        </p:txBody>
      </p:sp>
    </p:spTree>
    <p:extLst>
      <p:ext uri="{BB962C8B-B14F-4D97-AF65-F5344CB8AC3E}">
        <p14:creationId xmlns="" xmlns:p14="http://schemas.microsoft.com/office/powerpoint/2010/main" val="63317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691" y="363022"/>
            <a:ext cx="3794666" cy="35788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887" y="262550"/>
            <a:ext cx="590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  <a:latin typeface="Bookman Old Style" pitchFamily="18" charset="0"/>
              </a:rPr>
              <a:t>Complete I-V characteristic curve</a:t>
            </a:r>
            <a:endParaRPr lang="en-IN" sz="2400" u="sng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181" y="951345"/>
            <a:ext cx="6825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okman Old Style" pitchFamily="18" charset="0"/>
              </a:rPr>
              <a:t>When a voltage applied across PN junction then the total current I</a:t>
            </a:r>
            <a:r>
              <a:rPr lang="en-US" sz="2400" baseline="-25000" dirty="0" smtClean="0">
                <a:latin typeface="Bookman Old Style" pitchFamily="18" charset="0"/>
              </a:rPr>
              <a:t>D      </a:t>
            </a:r>
            <a:r>
              <a:rPr lang="en-US" sz="2400" dirty="0" smtClean="0">
                <a:latin typeface="Bookman Old Style" pitchFamily="18" charset="0"/>
              </a:rPr>
              <a:t>flowing through the junction is given as:</a:t>
            </a:r>
            <a:endParaRPr lang="en-US" dirty="0" smtClean="0"/>
          </a:p>
          <a:p>
            <a:endParaRPr lang="en-US" baseline="30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08312" y="2365808"/>
          <a:ext cx="3745470" cy="1374919"/>
        </p:xfrm>
        <a:graphic>
          <a:graphicData uri="http://schemas.openxmlformats.org/presentationml/2006/ole">
            <p:oleObj spid="_x0000_s1026" name="Equation" r:id="rId4" imgW="1002960" imgH="36828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416628" y="3993717"/>
          <a:ext cx="1218090" cy="873847"/>
        </p:xfrm>
        <a:graphic>
          <a:graphicData uri="http://schemas.openxmlformats.org/presentationml/2006/ole">
            <p:oleObj spid="_x0000_s1027" name="Equation" r:id="rId5" imgW="583920" imgH="41904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7164" y="5273964"/>
            <a:ext cx="9291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Bookman Old Style" pitchFamily="18" charset="0"/>
              </a:rPr>
              <a:t>If V is positive then the PN Junction is FB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Bookman Old Style" pitchFamily="18" charset="0"/>
              </a:rPr>
              <a:t>If V is negative then the PN Junction is RB </a:t>
            </a:r>
            <a:endParaRPr lang="en-US" sz="2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01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81" y="339032"/>
            <a:ext cx="9968248" cy="5411272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Effect of temperature on </a:t>
            </a:r>
            <a:r>
              <a:rPr lang="en-IN" b="1" dirty="0"/>
              <a:t>r</a:t>
            </a:r>
            <a:r>
              <a:rPr lang="en-IN" b="1" dirty="0" smtClean="0"/>
              <a:t>everse saturation current</a:t>
            </a:r>
          </a:p>
          <a:p>
            <a:pPr algn="just"/>
            <a:r>
              <a:rPr lang="en-US" dirty="0"/>
              <a:t>The higher the junction temperature, the greater the saturation current.</a:t>
            </a:r>
          </a:p>
          <a:p>
            <a:pPr algn="just"/>
            <a:r>
              <a:rPr lang="en-US" dirty="0"/>
              <a:t>A useful approximation to remember is this: </a:t>
            </a:r>
            <a:r>
              <a:rPr lang="en-US" i="1" dirty="0"/>
              <a:t>I</a:t>
            </a:r>
            <a:r>
              <a:rPr lang="en-US" i="1" baseline="-25000" dirty="0"/>
              <a:t>S</a:t>
            </a:r>
            <a:r>
              <a:rPr lang="en-US" i="1" dirty="0"/>
              <a:t> </a:t>
            </a:r>
            <a:r>
              <a:rPr lang="en-US" dirty="0"/>
              <a:t>doubles for each 10°C rise.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i="1" dirty="0"/>
              <a:t>T</a:t>
            </a:r>
            <a:r>
              <a:rPr lang="en-US" i="1" dirty="0" smtClean="0"/>
              <a:t>he </a:t>
            </a:r>
            <a:r>
              <a:rPr lang="en-US" i="1" dirty="0"/>
              <a:t>change in saturation current is </a:t>
            </a:r>
            <a:r>
              <a:rPr lang="en-US" dirty="0"/>
              <a:t>7 </a:t>
            </a:r>
            <a:r>
              <a:rPr lang="en-US" i="1" dirty="0"/>
              <a:t>percent for each Celsius </a:t>
            </a:r>
            <a:r>
              <a:rPr lang="en-US" i="1" dirty="0" smtClean="0"/>
              <a:t>degree </a:t>
            </a:r>
            <a:r>
              <a:rPr lang="en-IN" i="1" dirty="0" smtClean="0"/>
              <a:t>rise</a:t>
            </a:r>
            <a:r>
              <a:rPr lang="en-IN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2534557" y="2438523"/>
                <a:ext cx="6131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𝑃𝑒𝑟𝑐𝑒𝑛𝑡𝑎𝑔𝑒</m:t>
                      </m:r>
                      <m:r>
                        <m:rPr>
                          <m:nor/>
                        </m:rPr>
                        <a:rPr lang="en-IN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𝐼𝑠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=100%</m:t>
                      </m:r>
                      <m:r>
                        <m:rPr>
                          <m:nor/>
                        </m:rPr>
                        <a:rPr lang="en-IN" i="1">
                          <a:latin typeface="Cambria Math" panose="02040503050406030204" pitchFamily="18" charset="0"/>
                        </a:rPr>
                        <m:t>​ 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m:rPr>
                          <m:nor/>
                        </m:rPr>
                        <a:rPr lang="en-IN" i="1">
                          <a:latin typeface="Cambria Math" panose="02040503050406030204" pitchFamily="18" charset="0"/>
                        </a:rPr>
                        <m:t> 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m:rPr>
                          <m:nor/>
                        </m:rPr>
                        <a:rPr lang="en-IN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𝑖𝑛𝑐𝑟𝑒𝑎𝑠𝑒</m:t>
                      </m:r>
                      <m:r>
                        <m:rPr>
                          <m:nor/>
                        </m:rPr>
                        <a:rPr lang="en-IN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m:rPr>
                          <m:nor/>
                        </m:rPr>
                        <a:rPr lang="en-IN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557" y="2438523"/>
                <a:ext cx="613193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" t="-33" b="14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2662423" y="2860002"/>
                <a:ext cx="5272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𝑃𝑒𝑟𝑐𝑒𝑛𝑡𝑎𝑔𝑒</m:t>
                      </m:r>
                      <m:r>
                        <m:rPr>
                          <m:nor/>
                        </m:rPr>
                        <a:rPr lang="en-IN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𝐼𝑠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=7%</m:t>
                      </m:r>
                      <m:r>
                        <m:rPr>
                          <m:nor/>
                        </m:rPr>
                        <a:rPr lang="en-IN" i="1">
                          <a:latin typeface="Cambria Math" panose="02040503050406030204" pitchFamily="18" charset="0"/>
                        </a:rPr>
                        <m:t>​ 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𝑝𝑒𝑟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 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nor/>
                        </m:rPr>
                        <a:rPr lang="en-IN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𝑟𝑖𝑠𝑒</m:t>
                      </m:r>
                      <m:r>
                        <m:rPr>
                          <m:nor/>
                        </m:rPr>
                        <a:rPr lang="en-IN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m:rPr>
                          <m:nor/>
                        </m:rPr>
                        <a:rPr lang="en-IN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423" y="2860002"/>
                <a:ext cx="527298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0" t="-162" r="8" b="9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78078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570" y="235381"/>
            <a:ext cx="7295770" cy="5630213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Effect of temperature on barrier potential:</a:t>
            </a:r>
          </a:p>
          <a:p>
            <a:pPr algn="just"/>
            <a:r>
              <a:rPr lang="en-US" dirty="0"/>
              <a:t>When the diode is conducting, </a:t>
            </a:r>
            <a:r>
              <a:rPr lang="en-US" dirty="0" smtClean="0"/>
              <a:t>the junction </a:t>
            </a:r>
            <a:r>
              <a:rPr lang="en-US" dirty="0"/>
              <a:t>temperature is higher than the ambient temperature because of the </a:t>
            </a:r>
            <a:r>
              <a:rPr lang="en-US" dirty="0" smtClean="0"/>
              <a:t>heat </a:t>
            </a:r>
            <a:r>
              <a:rPr lang="en-IN" dirty="0" smtClean="0"/>
              <a:t>created </a:t>
            </a:r>
            <a:r>
              <a:rPr lang="en-IN" dirty="0"/>
              <a:t>by recombination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An increase in </a:t>
            </a:r>
            <a:r>
              <a:rPr lang="en-US" dirty="0" smtClean="0"/>
              <a:t>junction temperature, creates more free electrons and holes in the doped regions, it causes narrower of depletion region</a:t>
            </a:r>
          </a:p>
          <a:p>
            <a:pPr algn="just"/>
            <a:r>
              <a:rPr lang="en-US" dirty="0" smtClean="0"/>
              <a:t>Less barrier potential at higher junction temperatures</a:t>
            </a:r>
          </a:p>
          <a:p>
            <a:pPr algn="just"/>
            <a:r>
              <a:rPr lang="en-IN" dirty="0" smtClean="0"/>
              <a:t>The </a:t>
            </a:r>
            <a:r>
              <a:rPr lang="en-US" dirty="0" smtClean="0"/>
              <a:t>barrier potential of a silicon diode decreases by 2 mV for each degree Celsius rise.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2804792" y="5584665"/>
                <a:ext cx="2449325" cy="399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=(−2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type m:val="li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Pre>
                            <m:sPre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792" y="5584665"/>
                <a:ext cx="2449325" cy="399276"/>
              </a:xfrm>
              <a:prstGeom prst="rect">
                <a:avLst/>
              </a:prstGeom>
              <a:blipFill>
                <a:blip r:embed="rId2"/>
                <a:stretch>
                  <a:fillRect t="-101515" b="-16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263" y="1395948"/>
            <a:ext cx="4013561" cy="42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448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21920" y="1"/>
            <a:ext cx="12010813" cy="75628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altLang="en-US" sz="40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Effect of temperature on V-I characteristics</a:t>
            </a:r>
            <a:endParaRPr lang="en-IN" altLang="en-US" sz="4000" b="1" u="sng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5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09600" y="756286"/>
            <a:ext cx="10972800" cy="5568315"/>
          </a:xfrm>
        </p:spPr>
        <p:txBody>
          <a:bodyPr/>
          <a:lstStyle/>
          <a:p>
            <a:pPr algn="just"/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reverse saturation current I</a:t>
            </a:r>
            <a:r>
              <a:rPr lang="en-US" sz="2400" baseline="-25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nearly doubles for every 10</a:t>
            </a:r>
            <a:r>
              <a:rPr lang="en-IN" altLang="en-US" sz="2400" baseline="30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rise in temperature. </a:t>
            </a:r>
          </a:p>
          <a:p>
            <a:pPr algn="just"/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 temperature increases by 1</a:t>
            </a:r>
            <a:r>
              <a:rPr lang="en-IN" altLang="en-US" sz="2400" baseline="300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 </a:t>
            </a:r>
            <a:r>
              <a:rPr lang="en-IN" altLang="en-US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C, the junction voltage drops by -2.5 mV.</a:t>
            </a:r>
          </a:p>
          <a:p>
            <a:pPr algn="just"/>
            <a:endParaRPr lang="en-I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I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340" name="Object 4"/>
          <p:cNvGraphicFramePr>
            <a:graphicFrameLocks/>
          </p:cNvGraphicFramePr>
          <p:nvPr/>
        </p:nvGraphicFramePr>
        <p:xfrm>
          <a:off x="1117601" y="1676400"/>
          <a:ext cx="5793740" cy="1000760"/>
        </p:xfrm>
        <a:graphic>
          <a:graphicData uri="http://schemas.openxmlformats.org/presentationml/2006/ole">
            <p:oleObj spid="_x0000_s3074" r:id="rId3" imgW="1117440" imgH="393480" progId="">
              <p:embed/>
            </p:oleObj>
          </a:graphicData>
        </a:graphic>
      </p:graphicFrame>
      <p:graphicFrame>
        <p:nvGraphicFramePr>
          <p:cNvPr id="14341" name="Object 6"/>
          <p:cNvGraphicFramePr>
            <a:graphicFrameLocks/>
          </p:cNvGraphicFramePr>
          <p:nvPr/>
        </p:nvGraphicFramePr>
        <p:xfrm>
          <a:off x="1219201" y="4495801"/>
          <a:ext cx="5287433" cy="909955"/>
        </p:xfrm>
        <a:graphic>
          <a:graphicData uri="http://schemas.openxmlformats.org/presentationml/2006/ole">
            <p:oleObj spid="_x0000_s3075" r:id="rId4" imgW="1180800" imgH="393480" progId="">
              <p:embed/>
            </p:oleObj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21920" y="1"/>
            <a:ext cx="12010813" cy="75628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altLang="en-US" sz="40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Equivalent circuit of diode</a:t>
            </a:r>
            <a:endParaRPr lang="en-IN" altLang="en-US" sz="4000" b="1" u="sng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6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09600" y="756286"/>
            <a:ext cx="10972800" cy="5568315"/>
          </a:xfrm>
        </p:spPr>
        <p:txBody>
          <a:bodyPr/>
          <a:lstStyle/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Shockley’s equation gives the exponential relationship between current and voltage</a:t>
            </a:r>
            <a:r>
              <a:rPr lang="en-IN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diode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 </a:t>
            </a:r>
            <a:r>
              <a:rPr lang="en-IN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approximated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replacing the</a:t>
            </a:r>
          </a:p>
          <a:p>
            <a:pPr marL="0" indent="0" algn="just">
              <a:buNone/>
            </a:pPr>
            <a:r>
              <a:rPr lang="en-IN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diode in the circuit with its equivalent circuit.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equivalent circuit is a combination of elements that best represents the actual</a:t>
            </a:r>
            <a:r>
              <a:rPr lang="en-IN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terminal characteristics of the device. </a:t>
            </a:r>
          </a:p>
          <a:p>
            <a:pPr algn="just"/>
            <a:r>
              <a:rPr lang="en-IN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diode in the circuit</a:t>
            </a:r>
            <a:r>
              <a:rPr lang="en-IN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replaced by other elements without severely affecting the behavior of circuit</a:t>
            </a:r>
            <a:r>
              <a:rPr lang="en-IN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Equivalent circuit makes the network/complex circuit analysis simpler.</a:t>
            </a:r>
            <a:endParaRPr lang="en-I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21920" y="1"/>
            <a:ext cx="12010813" cy="75628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altLang="en-US" sz="40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Equivalent circuit of diode</a:t>
            </a:r>
            <a:endParaRPr lang="en-IN" altLang="en-US" sz="4000" b="1" u="sng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7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09600" y="756286"/>
            <a:ext cx="10972800" cy="5568315"/>
          </a:xfrm>
        </p:spPr>
        <p:txBody>
          <a:bodyPr/>
          <a:lstStyle/>
          <a:p>
            <a:pPr algn="just"/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diode can be modeled in three different ways depending on the accuracy required.</a:t>
            </a:r>
          </a:p>
          <a:p>
            <a:pPr marL="0" indent="0" algn="just">
              <a:buNone/>
            </a:pP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Ideal Diode Model</a:t>
            </a:r>
          </a:p>
          <a:p>
            <a:pPr marL="0" indent="0" algn="just">
              <a:buNone/>
            </a:pP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Simplified Model</a:t>
            </a:r>
          </a:p>
          <a:p>
            <a:pPr marL="0" indent="0" algn="just">
              <a:buNone/>
            </a:pP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Piece-Wise Linear Model</a:t>
            </a:r>
          </a:p>
          <a:p>
            <a:pPr marL="0" indent="0" algn="just">
              <a:buNone/>
            </a:pPr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21920" y="1"/>
            <a:ext cx="12010813" cy="75628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altLang="en-US" sz="40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Ideal Diode Model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8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09600" y="756286"/>
            <a:ext cx="10972800" cy="5568315"/>
          </a:xfrm>
        </p:spPr>
        <p:txBody>
          <a:bodyPr/>
          <a:lstStyle/>
          <a:p>
            <a:pPr algn="just"/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diode allows the flow of forward current for any value of forward bias voltage.</a:t>
            </a: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modeled as closed switch under forward bias condition. </a:t>
            </a:r>
          </a:p>
          <a:p>
            <a:pPr algn="just"/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diode allows zero current to flow under reverse biased condition. </a:t>
            </a: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</a:t>
            </a: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modeled as open switch</a:t>
            </a: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 </a:t>
            </a:r>
            <a:r>
              <a:rPr lang="en-IN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reverse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bias condition. </a:t>
            </a:r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8" y="3033396"/>
            <a:ext cx="11855873" cy="33864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21920" y="1"/>
            <a:ext cx="12010813" cy="75628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altLang="en-US" sz="40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Simplified Model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9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09600" y="756286"/>
            <a:ext cx="10972800" cy="5568315"/>
          </a:xfrm>
        </p:spPr>
        <p:txBody>
          <a:bodyPr/>
          <a:lstStyle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equivalent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model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a battery and an ideal diode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3" y="1752600"/>
            <a:ext cx="11765280" cy="426974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747</Words>
  <Application>WPS Presentation</Application>
  <PresentationFormat>Custom</PresentationFormat>
  <Paragraphs>107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Equation</vt:lpstr>
      <vt:lpstr>Microsoft Equation 3.0</vt:lpstr>
      <vt:lpstr>Diode Characterstics</vt:lpstr>
      <vt:lpstr>Slide 2</vt:lpstr>
      <vt:lpstr>Slide 3</vt:lpstr>
      <vt:lpstr>Slide 4</vt:lpstr>
      <vt:lpstr>Effect of temperature on V-I characteristics</vt:lpstr>
      <vt:lpstr>Equivalent circuit of diode</vt:lpstr>
      <vt:lpstr>Equivalent circuit of diode</vt:lpstr>
      <vt:lpstr>Ideal Diode Model</vt:lpstr>
      <vt:lpstr>Simplified Model</vt:lpstr>
      <vt:lpstr>Piece-Wise Linear Model</vt:lpstr>
      <vt:lpstr>Diode resistance</vt:lpstr>
      <vt:lpstr>Static Resistance</vt:lpstr>
      <vt:lpstr>Dynamic Resistance</vt:lpstr>
      <vt:lpstr>Why Si diode is preferred over Ge diode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1602282</dc:creator>
  <cp:lastModifiedBy>1602282</cp:lastModifiedBy>
  <cp:revision>10</cp:revision>
  <dcterms:created xsi:type="dcterms:W3CDTF">2022-10-26T03:18:56Z</dcterms:created>
  <dcterms:modified xsi:type="dcterms:W3CDTF">2022-10-31T03:53:17Z</dcterms:modified>
</cp:coreProperties>
</file>