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70" r:id="rId18"/>
    <p:sldId id="280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74700" y="363539"/>
            <a:ext cx="10515600" cy="579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mtClean="0">
                <a:solidFill>
                  <a:srgbClr val="0033CC"/>
                </a:solidFill>
              </a:rPr>
              <a:t>                           Efficiency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57543" y="1617983"/>
            <a:ext cx="10515600" cy="3263504"/>
          </a:xfrm>
          <a:blipFill>
            <a:blip r:embed="rId2"/>
            <a:stretch>
              <a:fillRect l="-773" t="-2052" r="-1005"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37299" y="2267803"/>
            <a:ext cx="1500155" cy="5442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07829" y="2197834"/>
            <a:ext cx="2127420" cy="5386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2917" y="5530850"/>
            <a:ext cx="971126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prstClr val="black"/>
                </a:solidFill>
                <a:latin typeface="Calibri"/>
                <a:cs typeface="+mn-cs"/>
              </a:rPr>
              <a:t>So efficiency of the half wave rectifier with ideal diode (</a:t>
            </a:r>
            <a:r>
              <a:rPr lang="en-IN" dirty="0" err="1">
                <a:solidFill>
                  <a:prstClr val="black"/>
                </a:solidFill>
                <a:latin typeface="Calibri"/>
                <a:cs typeface="+mn-cs"/>
              </a:rPr>
              <a:t>r</a:t>
            </a:r>
            <a:r>
              <a:rPr lang="en-IN" baseline="-25000" dirty="0" err="1">
                <a:solidFill>
                  <a:prstClr val="black"/>
                </a:solidFill>
                <a:latin typeface="Calibri"/>
                <a:cs typeface="+mn-cs"/>
              </a:rPr>
              <a:t>f</a:t>
            </a:r>
            <a:r>
              <a:rPr lang="en-IN" dirty="0">
                <a:solidFill>
                  <a:prstClr val="black"/>
                </a:solidFill>
                <a:latin typeface="Calibri"/>
                <a:cs typeface="+mn-cs"/>
              </a:rPr>
              <a:t>=0) is only 40.4%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F1B0-628E-4F9F-B67B-F897B1168C3A}" type="slidenum">
              <a:rPr lang="en-IN"/>
              <a:pPr/>
              <a:t>10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2167" y="2951163"/>
            <a:ext cx="2590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7667" y="3411538"/>
            <a:ext cx="198966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30801" y="3979864"/>
            <a:ext cx="2944284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898525"/>
            <a:ext cx="105156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mtClean="0">
                <a:solidFill>
                  <a:srgbClr val="0033CC"/>
                </a:solidFill>
              </a:rPr>
              <a:t>                             Ripple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84" y="1579563"/>
            <a:ext cx="11294533" cy="3263900"/>
          </a:xfrm>
        </p:spPr>
        <p:txBody>
          <a:bodyPr/>
          <a:lstStyle/>
          <a:p>
            <a:pPr algn="just" eaLnBrk="1" hangingPunct="1"/>
            <a:r>
              <a:rPr lang="en-US" altLang="en-US" smtClean="0"/>
              <a:t>It speaks about the quality of the dc output of a rectifier.</a:t>
            </a:r>
          </a:p>
          <a:p>
            <a:pPr algn="just" eaLnBrk="1" hangingPunct="1"/>
            <a:r>
              <a:rPr lang="en-US" altLang="en-US" smtClean="0"/>
              <a:t> The ripple factor of a rectifier is defined as the ratio of rms value of ac component in the output to the dc component present in the output.</a:t>
            </a:r>
          </a:p>
          <a:p>
            <a:pPr algn="just" eaLnBrk="1" hangingPunct="1"/>
            <a:endParaRPr lang="en-IN" altLang="en-US" smtClean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43526" y="2889640"/>
            <a:ext cx="4498583" cy="522259"/>
          </a:xfrm>
          <a:prstGeom prst="rect">
            <a:avLst/>
          </a:prstGeom>
          <a:blipFill>
            <a:blip r:embed="rId2"/>
            <a:stretch>
              <a:fillRect b="-348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9028" y="3561436"/>
            <a:ext cx="1740819" cy="7061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368" y="4417080"/>
            <a:ext cx="4304341" cy="7061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1051" y="4392614"/>
            <a:ext cx="6096000" cy="71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Generic46-Regular"/>
                <a:cs typeface="+mn-cs"/>
              </a:rPr>
              <a:t>ripple factor clearly indicates that the output of a half-wave rectifier is of poor quality since it contains more ac components than the required dc components.</a:t>
            </a:r>
            <a:endParaRPr lang="en-IN" sz="135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65680" y="3496970"/>
            <a:ext cx="1723720" cy="7061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785" y="3763964"/>
            <a:ext cx="450849" cy="30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350" dirty="0">
                <a:solidFill>
                  <a:prstClr val="black"/>
                </a:solidFill>
                <a:latin typeface="Calibri"/>
                <a:cs typeface="+mn-cs"/>
              </a:rPr>
              <a:t>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88A-432C-48BE-8040-634E6B3E96DE}" type="slidenum">
              <a:rPr lang="en-IN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                 </a:t>
            </a:r>
            <a:r>
              <a:rPr lang="en-IN" altLang="en-US" smtClean="0">
                <a:solidFill>
                  <a:srgbClr val="0033CC"/>
                </a:solidFill>
              </a:rPr>
              <a:t>Peak Inverse 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18" y="1965325"/>
            <a:ext cx="10881783" cy="3263900"/>
          </a:xfrm>
        </p:spPr>
        <p:txBody>
          <a:bodyPr rtlCol="0">
            <a:normAutofit/>
          </a:bodyPr>
          <a:lstStyle/>
          <a:p>
            <a:pPr algn="just" eaLnBrk="1" hangingPunct="1">
              <a:defRPr/>
            </a:pPr>
            <a:r>
              <a:rPr lang="en-US" altLang="en-US" dirty="0" smtClean="0"/>
              <a:t>It is defined as the maximum reverse voltage that a diode can withstand without destroying the junction. The peak inverse voltage across a diode is the peak of the negative half cycle. For half-wave rectifier, PIV is </a:t>
            </a:r>
            <a:r>
              <a:rPr lang="en-US" altLang="en-US" dirty="0" err="1" smtClean="0"/>
              <a:t>Vm</a:t>
            </a:r>
            <a:r>
              <a:rPr lang="en-US" altLang="en-US" dirty="0" smtClean="0"/>
              <a:t>.</a:t>
            </a:r>
          </a:p>
          <a:p>
            <a:pPr marL="0" indent="0" algn="just" eaLnBrk="1" hangingPunct="1">
              <a:buFont typeface="Arial" pitchFamily="34" charset="0"/>
              <a:buNone/>
              <a:defRPr/>
            </a:pPr>
            <a:endParaRPr lang="en-IN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9967" y="3933825"/>
            <a:ext cx="4648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A631-18D9-4E5F-B29B-9CDDC64DFB2A}" type="slidenum">
              <a:rPr lang="en-IN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Fullwave Centertap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13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5752465"/>
          </a:xfrm>
        </p:spPr>
        <p:txBody>
          <a:bodyPr/>
          <a:lstStyle/>
          <a:p>
            <a:pPr lvl="2" algn="just"/>
            <a:endParaRPr lang="en-IN" altLang="en-US" sz="18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3" name="Picture 122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533" y="2343150"/>
            <a:ext cx="2133600" cy="2171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717974" y="1302385"/>
          <a:ext cx="6738620" cy="4411980"/>
        </p:xfrm>
        <a:graphic>
          <a:graphicData uri="http://schemas.openxmlformats.org/presentationml/2006/ole">
            <p:oleObj spid="_x0000_s19458" r:id="rId4" imgW="3790476" imgH="2883048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7" y="547689"/>
            <a:ext cx="9601200" cy="454025"/>
          </a:xfrm>
        </p:spPr>
        <p:txBody>
          <a:bodyPr lIns="0" tIns="12735" rIns="0" bIns="0" rtlCol="0">
            <a:spAutoFit/>
          </a:bodyPr>
          <a:lstStyle/>
          <a:p>
            <a:pPr marL="12736" eaLnBrk="1" hangingPunct="1">
              <a:lnSpc>
                <a:spcPct val="100000"/>
              </a:lnSpc>
              <a:spcBef>
                <a:spcPts val="100"/>
              </a:spcBef>
              <a:defRPr/>
            </a:pPr>
            <a:r>
              <a:rPr sz="2808" spc="-251" dirty="0">
                <a:latin typeface="Verdana"/>
                <a:cs typeface="Verdana"/>
              </a:rPr>
              <a:t>Center-tapped </a:t>
            </a:r>
            <a:r>
              <a:rPr sz="2808" spc="-241" dirty="0">
                <a:latin typeface="Verdana"/>
                <a:cs typeface="Verdana"/>
              </a:rPr>
              <a:t>Transformer </a:t>
            </a:r>
            <a:r>
              <a:rPr sz="2808" spc="-271" dirty="0">
                <a:latin typeface="Verdana"/>
                <a:cs typeface="Verdana"/>
              </a:rPr>
              <a:t>Full-wave</a:t>
            </a:r>
            <a:r>
              <a:rPr sz="2808" spc="114" dirty="0">
                <a:latin typeface="Verdana"/>
                <a:cs typeface="Verdana"/>
              </a:rPr>
              <a:t> </a:t>
            </a:r>
            <a:r>
              <a:rPr sz="2808" spc="-211" dirty="0">
                <a:latin typeface="Verdana"/>
                <a:cs typeface="Verdana"/>
              </a:rPr>
              <a:t>Rectifier:</a:t>
            </a:r>
            <a:endParaRPr sz="2808">
              <a:latin typeface="Verdana"/>
              <a:cs typeface="Verdana"/>
            </a:endParaRPr>
          </a:p>
        </p:txBody>
      </p:sp>
      <p:sp>
        <p:nvSpPr>
          <p:cNvPr id="26627" name="object 3"/>
          <p:cNvSpPr>
            <a:spLocks noChangeArrowheads="1"/>
          </p:cNvSpPr>
          <p:nvPr/>
        </p:nvSpPr>
        <p:spPr bwMode="auto">
          <a:xfrm>
            <a:off x="1102785" y="1824039"/>
            <a:ext cx="9679516" cy="3959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Fullwave Centertap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15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5752465"/>
          </a:xfrm>
        </p:spPr>
        <p:txBody>
          <a:bodyPr/>
          <a:lstStyle/>
          <a:p>
            <a:pPr marL="393700" lvl="1" indent="0">
              <a:buNone/>
            </a:pPr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617981" y="752476"/>
          <a:ext cx="8347287" cy="2082165"/>
        </p:xfrm>
        <a:graphic>
          <a:graphicData uri="http://schemas.openxmlformats.org/presentationml/2006/ole">
            <p:oleObj spid="_x0000_s20482" r:id="rId3" imgW="1974951" imgH="1028934" progId="PBrush">
              <p:embed/>
            </p:oleObj>
          </a:graphicData>
        </a:graphic>
      </p:graphicFrame>
      <p:graphicFrame>
        <p:nvGraphicFramePr>
          <p:cNvPr id="24580" name="Object 2"/>
          <p:cNvGraphicFramePr>
            <a:graphicFrameLocks/>
          </p:cNvGraphicFramePr>
          <p:nvPr/>
        </p:nvGraphicFramePr>
        <p:xfrm>
          <a:off x="0" y="2980056"/>
          <a:ext cx="8180493" cy="3460115"/>
        </p:xfrm>
        <a:graphic>
          <a:graphicData uri="http://schemas.openxmlformats.org/presentationml/2006/ole">
            <p:oleObj spid="_x0000_s20483" r:id="rId4" imgW="4011120" imgH="1444320" progId="">
              <p:embed/>
            </p:oleObj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295641" y="3642995"/>
            <a:ext cx="3895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During the positive half-cycle, the upper diode is forward-biased and the lower diode is reverse-biased.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Fullwave Centertap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16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5752465"/>
          </a:xfrm>
        </p:spPr>
        <p:txBody>
          <a:bodyPr/>
          <a:lstStyle/>
          <a:p>
            <a:pPr marL="393700" lvl="1" indent="0">
              <a:buNone/>
            </a:pPr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617981" y="938530"/>
          <a:ext cx="8347287" cy="1896110"/>
        </p:xfrm>
        <a:graphic>
          <a:graphicData uri="http://schemas.openxmlformats.org/presentationml/2006/ole">
            <p:oleObj spid="_x0000_s21506" r:id="rId3" imgW="1974951" imgH="1028934" progId="PBrush">
              <p:embed/>
            </p:oleObj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295641" y="3642995"/>
            <a:ext cx="3895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During the negative half-cycle, the lower diode is forward-biased and the upper diode is reverse-biased.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30" name="Object 3"/>
          <p:cNvGraphicFramePr>
            <a:graphicFrameLocks/>
          </p:cNvGraphicFramePr>
          <p:nvPr/>
        </p:nvGraphicFramePr>
        <p:xfrm>
          <a:off x="0" y="2991485"/>
          <a:ext cx="8129693" cy="2917190"/>
        </p:xfrm>
        <a:graphic>
          <a:graphicData uri="http://schemas.openxmlformats.org/presentationml/2006/ole">
            <p:oleObj spid="_x0000_s21507" r:id="rId4" imgW="4014216" imgH="144475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632" y="327891"/>
            <a:ext cx="11425767" cy="505302"/>
          </a:xfrm>
        </p:spPr>
        <p:txBody>
          <a:bodyPr wrap="square" lIns="0" tIns="12735" rIns="0" bIns="0" rtlCol="0">
            <a:spAutoFit/>
          </a:bodyPr>
          <a:lstStyle/>
          <a:p>
            <a:pPr marL="38207" eaLnBrk="1" hangingPunct="1">
              <a:lnSpc>
                <a:spcPct val="100000"/>
              </a:lnSpc>
              <a:spcBef>
                <a:spcPts val="100"/>
              </a:spcBef>
              <a:defRPr/>
            </a:pPr>
            <a:r>
              <a:rPr sz="3200" spc="-160" dirty="0">
                <a:solidFill>
                  <a:srgbClr val="000000"/>
                </a:solidFill>
                <a:latin typeface="Verdana"/>
                <a:cs typeface="Verdana"/>
              </a:rPr>
              <a:t>Network </a:t>
            </a:r>
            <a:r>
              <a:rPr sz="3200" spc="-181" dirty="0">
                <a:solidFill>
                  <a:srgbClr val="000000"/>
                </a:solidFill>
                <a:latin typeface="Verdana"/>
                <a:cs typeface="Verdana"/>
              </a:rPr>
              <a:t>conditions </a:t>
            </a:r>
            <a:r>
              <a:rPr sz="3200" spc="-125" dirty="0">
                <a:solidFill>
                  <a:srgbClr val="000000"/>
                </a:solidFill>
                <a:latin typeface="Verdana"/>
                <a:cs typeface="Verdana"/>
              </a:rPr>
              <a:t>for </a:t>
            </a:r>
            <a:r>
              <a:rPr sz="3200" spc="-226" dirty="0">
                <a:solidFill>
                  <a:srgbClr val="000000"/>
                </a:solidFill>
                <a:latin typeface="Verdana"/>
                <a:cs typeface="Verdana"/>
              </a:rPr>
              <a:t>the </a:t>
            </a:r>
            <a:r>
              <a:rPr sz="3200" spc="-205" dirty="0">
                <a:solidFill>
                  <a:srgbClr val="000000"/>
                </a:solidFill>
                <a:latin typeface="Verdana"/>
                <a:cs typeface="Verdana"/>
              </a:rPr>
              <a:t>positive </a:t>
            </a:r>
            <a:r>
              <a:rPr sz="3200" spc="-251" dirty="0">
                <a:solidFill>
                  <a:srgbClr val="000000"/>
                </a:solidFill>
                <a:latin typeface="Verdana"/>
                <a:cs typeface="Verdana"/>
              </a:rPr>
              <a:t>and negative</a:t>
            </a:r>
            <a:r>
              <a:rPr sz="320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205" dirty="0">
                <a:solidFill>
                  <a:srgbClr val="000000"/>
                </a:solidFill>
                <a:latin typeface="Verdana"/>
                <a:cs typeface="Verdana"/>
              </a:rPr>
              <a:t>region </a:t>
            </a:r>
            <a:r>
              <a:rPr sz="3200" spc="-114" dirty="0">
                <a:solidFill>
                  <a:srgbClr val="000000"/>
                </a:solidFill>
                <a:latin typeface="Verdana"/>
                <a:cs typeface="Verdana"/>
              </a:rPr>
              <a:t>of </a:t>
            </a:r>
            <a:r>
              <a:rPr sz="3200" i="1" spc="-125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3200" i="1" spc="-188" baseline="-20833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2407" spc="-125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sz="2407">
              <a:latin typeface="Verdana"/>
              <a:cs typeface="Verdana"/>
            </a:endParaRPr>
          </a:p>
        </p:txBody>
      </p:sp>
      <p:sp>
        <p:nvSpPr>
          <p:cNvPr id="27651" name="object 3"/>
          <p:cNvSpPr>
            <a:spLocks noChangeArrowheads="1"/>
          </p:cNvSpPr>
          <p:nvPr/>
        </p:nvSpPr>
        <p:spPr bwMode="auto">
          <a:xfrm>
            <a:off x="895351" y="1346617"/>
            <a:ext cx="10149416" cy="25669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27652" name="object 4"/>
          <p:cNvSpPr>
            <a:spLocks noChangeArrowheads="1"/>
          </p:cNvSpPr>
          <p:nvPr/>
        </p:nvSpPr>
        <p:spPr bwMode="auto">
          <a:xfrm>
            <a:off x="933452" y="4208464"/>
            <a:ext cx="10113433" cy="2409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Fullwave Centertap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18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5752465"/>
          </a:xfrm>
        </p:spPr>
        <p:txBody>
          <a:bodyPr/>
          <a:lstStyle/>
          <a:p>
            <a:pPr marL="393700" lvl="1" indent="0">
              <a:buNone/>
            </a:pPr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1617981" y="821690"/>
          <a:ext cx="8347287" cy="2012950"/>
        </p:xfrm>
        <a:graphic>
          <a:graphicData uri="http://schemas.openxmlformats.org/presentationml/2006/ole">
            <p:oleObj spid="_x0000_s22530" r:id="rId3" imgW="1974951" imgH="1028934" progId="PBrush">
              <p:embed/>
            </p:oleObj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828" y="2685416"/>
            <a:ext cx="7888393" cy="3819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5118" y="2649538"/>
            <a:ext cx="5772149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284" y="4265614"/>
            <a:ext cx="5477933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7267" y="2898775"/>
            <a:ext cx="5314951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5634" y="844550"/>
            <a:ext cx="54483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2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2932833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Rectifier is an electronic device which is used for converting an alternating quantity (Voltage or current) into unidirectional i.e. DC quantity (Voltage or current).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input to a rectifier is AC</a:t>
            </a:r>
            <a:r>
              <a:rPr lang="en-I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whereas its output is unidirectional or DC.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electronic circuit such as amplifiers, needs  a DC power source for its operation.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DC voltage has to be obtained from AC supply.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this the AC supply has to be reduced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Stepped down first using a Step down transformer and then converted to dc by using rectifier.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None/>
            </a:pPr>
            <a:endParaRPr lang="en-IN" altLang="en-US" sz="18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1928" y="3777239"/>
            <a:ext cx="8358908" cy="262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ChangeArrowheads="1"/>
          </p:cNvSpPr>
          <p:nvPr/>
        </p:nvSpPr>
        <p:spPr bwMode="auto">
          <a:xfrm>
            <a:off x="1303868" y="446088"/>
            <a:ext cx="8538633" cy="798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30723" name="object 3"/>
          <p:cNvSpPr>
            <a:spLocks noChangeArrowheads="1"/>
          </p:cNvSpPr>
          <p:nvPr/>
        </p:nvSpPr>
        <p:spPr bwMode="auto">
          <a:xfrm>
            <a:off x="4138084" y="1751014"/>
            <a:ext cx="3282949" cy="879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476251" y="2878139"/>
            <a:ext cx="3136900" cy="454025"/>
          </a:xfrm>
          <a:prstGeom prst="rect">
            <a:avLst/>
          </a:prstGeom>
        </p:spPr>
        <p:txBody>
          <a:bodyPr lIns="0" tIns="12735" rIns="0" bIns="0">
            <a:spAutoFit/>
          </a:bodyPr>
          <a:lstStyle/>
          <a:p>
            <a:pPr marL="12736">
              <a:spcBef>
                <a:spcPts val="100"/>
              </a:spcBef>
              <a:tabLst>
                <a:tab pos="1088890" algn="l"/>
              </a:tabLst>
              <a:defRPr/>
            </a:pPr>
            <a:r>
              <a:rPr sz="2808" b="1" dirty="0">
                <a:latin typeface="Arial"/>
                <a:cs typeface="Arial"/>
              </a:rPr>
              <a:t>Peak	Inverse</a:t>
            </a:r>
            <a:endParaRPr sz="280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1018" y="2878138"/>
            <a:ext cx="7590367" cy="444500"/>
          </a:xfrm>
          <a:prstGeom prst="rect">
            <a:avLst/>
          </a:prstGeom>
        </p:spPr>
        <p:txBody>
          <a:bodyPr lIns="0" tIns="12735" rIns="0" bIns="0">
            <a:spAutoFit/>
          </a:bodyPr>
          <a:lstStyle/>
          <a:p>
            <a:pPr marL="12736">
              <a:spcBef>
                <a:spcPts val="100"/>
              </a:spcBef>
              <a:tabLst>
                <a:tab pos="1542276" algn="l"/>
                <a:tab pos="2319145" algn="l"/>
                <a:tab pos="3334170" algn="l"/>
                <a:tab pos="4745906" algn="l"/>
              </a:tabLst>
              <a:defRPr/>
            </a:pPr>
            <a:r>
              <a:rPr sz="2808" b="1" dirty="0">
                <a:latin typeface="Arial"/>
                <a:cs typeface="Arial"/>
              </a:rPr>
              <a:t>Voltage	</a:t>
            </a:r>
            <a:r>
              <a:rPr sz="2808" dirty="0">
                <a:latin typeface="Arial"/>
                <a:cs typeface="Arial"/>
              </a:rPr>
              <a:t>For	each	rectifier	circuit</a:t>
            </a:r>
            <a:endParaRPr sz="2808">
              <a:latin typeface="Arial"/>
              <a:cs typeface="Arial"/>
            </a:endParaRPr>
          </a:p>
        </p:txBody>
      </p:sp>
      <p:sp>
        <p:nvSpPr>
          <p:cNvPr id="30726" name="object 6"/>
          <p:cNvSpPr txBox="1">
            <a:spLocks noChangeArrowheads="1"/>
          </p:cNvSpPr>
          <p:nvPr/>
        </p:nvSpPr>
        <p:spPr bwMode="auto">
          <a:xfrm>
            <a:off x="425451" y="3306764"/>
            <a:ext cx="11116733" cy="261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35" rIns="0" bIns="0">
            <a:spAutoFit/>
          </a:bodyPr>
          <a:lstStyle/>
          <a:p>
            <a:pPr marL="49213" algn="just">
              <a:spcBef>
                <a:spcPts val="100"/>
              </a:spcBef>
            </a:pPr>
            <a:r>
              <a:rPr lang="en-US" altLang="en-US" sz="2800"/>
              <a:t>there is a maximum voltage to which the diode can  be subjected. This potential is called the </a:t>
            </a:r>
            <a:r>
              <a:rPr lang="en-US" altLang="en-US" sz="2800" i="1">
                <a:solidFill>
                  <a:srgbClr val="0000FF"/>
                </a:solidFill>
              </a:rPr>
              <a:t>peak  inverse voltage </a:t>
            </a:r>
            <a:r>
              <a:rPr lang="en-US" altLang="en-US" sz="2800"/>
              <a:t>because it occurs during that part of  the cycle when the diode is nonconducting.</a:t>
            </a:r>
          </a:p>
          <a:p>
            <a:pPr marL="49213">
              <a:spcBef>
                <a:spcPts val="38"/>
              </a:spcBef>
            </a:pPr>
            <a:endParaRPr lang="en-US" altLang="en-US" sz="2900"/>
          </a:p>
          <a:p>
            <a:pPr marL="49213" algn="just"/>
            <a:r>
              <a:rPr lang="en-US" altLang="en-US" sz="2800">
                <a:solidFill>
                  <a:srgbClr val="0000FF"/>
                </a:solidFill>
              </a:rPr>
              <a:t>For the half-wave rectifier, the peak inverse voltage  is </a:t>
            </a:r>
            <a:r>
              <a:rPr lang="en-US" altLang="en-US" sz="2800" i="1">
                <a:solidFill>
                  <a:srgbClr val="0000FF"/>
                </a:solidFill>
              </a:rPr>
              <a:t>V</a:t>
            </a:r>
            <a:r>
              <a:rPr lang="en-US" altLang="en-US" sz="2800" i="1" baseline="-20000">
                <a:solidFill>
                  <a:srgbClr val="0000FF"/>
                </a:solidFill>
              </a:rPr>
              <a:t>m</a:t>
            </a:r>
            <a:r>
              <a:rPr lang="en-US" altLang="en-US" sz="2800" i="1">
                <a:solidFill>
                  <a:srgbClr val="0000FF"/>
                </a:solidFill>
              </a:rPr>
              <a:t>. </a:t>
            </a:r>
            <a:r>
              <a:rPr lang="en-US" altLang="en-US" sz="2800">
                <a:solidFill>
                  <a:srgbClr val="0000FF"/>
                </a:solidFill>
              </a:rPr>
              <a:t>For a full-wave circuit, twice this value is  obtained.</a:t>
            </a: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434" y="182564"/>
            <a:ext cx="4095751" cy="574675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PIV of</a:t>
            </a:r>
            <a:r>
              <a:rPr spc="-85" dirty="0"/>
              <a:t> </a:t>
            </a:r>
            <a:r>
              <a:rPr spc="-5" dirty="0"/>
              <a:t>Rectifier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918" y="798514"/>
            <a:ext cx="10989733" cy="164404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4488" eaLnBrk="1" hangingPunct="1">
              <a:spcBef>
                <a:spcPts val="100"/>
              </a:spcBef>
              <a:buFontTx/>
              <a:buChar char="•"/>
              <a:tabLst>
                <a:tab pos="355600" algn="l"/>
                <a:tab pos="357188" algn="l"/>
              </a:tabLst>
            </a:pPr>
            <a:r>
              <a:rPr lang="en-US" sz="2400">
                <a:solidFill>
                  <a:srgbClr val="000000"/>
                </a:solidFill>
              </a:rPr>
              <a:t>PIV is the maximum reverse voltage that can be applied to</a:t>
            </a:r>
          </a:p>
          <a:p>
            <a:pPr marL="355600" indent="-344488" eaLnBrk="1" hangingPunct="1">
              <a:tabLst>
                <a:tab pos="355600" algn="l"/>
                <a:tab pos="357188" algn="l"/>
              </a:tabLst>
            </a:pPr>
            <a:r>
              <a:rPr lang="en-US" sz="2400">
                <a:solidFill>
                  <a:srgbClr val="000000"/>
                </a:solidFill>
              </a:rPr>
              <a:t>the diode which will not damage the diode.</a:t>
            </a:r>
          </a:p>
          <a:p>
            <a:pPr marL="355600" indent="-344488" eaLnBrk="1" hangingPunct="1">
              <a:spcBef>
                <a:spcPts val="575"/>
              </a:spcBef>
              <a:buFontTx/>
              <a:buChar char="•"/>
              <a:tabLst>
                <a:tab pos="355600" algn="l"/>
                <a:tab pos="357188" algn="l"/>
              </a:tabLst>
            </a:pPr>
            <a:r>
              <a:rPr lang="en-US" sz="2400">
                <a:solidFill>
                  <a:srgbClr val="000000"/>
                </a:solidFill>
              </a:rPr>
              <a:t>PIV rating of diode is very much important to design the  circuit.</a:t>
            </a:r>
          </a:p>
          <a:p>
            <a:pPr marL="355600" indent="-344488" eaLnBrk="1" hangingPunct="1">
              <a:spcBef>
                <a:spcPts val="575"/>
              </a:spcBef>
              <a:buFontTx/>
              <a:buChar char="•"/>
              <a:tabLst>
                <a:tab pos="355600" algn="l"/>
                <a:tab pos="357188" algn="l"/>
              </a:tabLst>
            </a:pPr>
            <a:r>
              <a:rPr lang="en-US" sz="2400">
                <a:solidFill>
                  <a:srgbClr val="000000"/>
                </a:solidFill>
              </a:rPr>
              <a:t>PIV of rectifier can be forund as below.</a:t>
            </a:r>
          </a:p>
        </p:txBody>
      </p:sp>
      <p:sp>
        <p:nvSpPr>
          <p:cNvPr id="4" name="object 4"/>
          <p:cNvSpPr/>
          <p:nvPr/>
        </p:nvSpPr>
        <p:spPr>
          <a:xfrm>
            <a:off x="1341967" y="2825750"/>
            <a:ext cx="9967384" cy="400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434" y="77789"/>
            <a:ext cx="2165351" cy="574675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C</a:t>
            </a:r>
            <a:r>
              <a:rPr spc="-25" dirty="0"/>
              <a:t>o</a:t>
            </a:r>
            <a:r>
              <a:rPr spc="-15" dirty="0"/>
              <a:t>n</a:t>
            </a:r>
            <a:r>
              <a:rPr dirty="0"/>
              <a:t>td...</a:t>
            </a:r>
          </a:p>
        </p:txBody>
      </p:sp>
      <p:sp>
        <p:nvSpPr>
          <p:cNvPr id="3" name="object 3"/>
          <p:cNvSpPr/>
          <p:nvPr/>
        </p:nvSpPr>
        <p:spPr>
          <a:xfrm>
            <a:off x="592667" y="554039"/>
            <a:ext cx="11006667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4167" y="3765551"/>
          <a:ext cx="8597901" cy="292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5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Particulars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W.H.R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C.T.F.W.R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No.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Diode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Transformer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Requirement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Max.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Efficiency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40.6%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81.2%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9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1.21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frequency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2fin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PIV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Vm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2Vm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7234" y="3376614"/>
            <a:ext cx="3373967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Comparison of</a:t>
            </a:r>
            <a:r>
              <a:rPr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Rectifiers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636"/>
            <a:ext cx="10972800" cy="544195"/>
          </a:xfrm>
        </p:spPr>
        <p:txBody>
          <a:bodyPr vert="horz" wrap="square" lIns="0" tIns="45720" rIns="0" bIns="0" anchor="b">
            <a:normAutofit fontScale="90000"/>
          </a:bodyPr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Rectifier parameters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23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5066453" y="827406"/>
          <a:ext cx="7013787" cy="5412105"/>
        </p:xfrm>
        <a:graphic>
          <a:graphicData uri="http://schemas.openxmlformats.org/presentationml/2006/ole">
            <p:oleObj spid="_x0000_s23554" r:id="rId3" imgW="2984400" imgH="3441600" progId="Equation.3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638176"/>
            <a:ext cx="4558453" cy="337756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70205" lvl="1" indent="-370205"/>
            <a:r>
              <a:rPr lang="en-IN" altLang="en-US" b="1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</a:t>
            </a:r>
          </a:p>
          <a:p>
            <a:pPr marL="370205" lvl="1" indent="-370205"/>
            <a:r>
              <a:rPr lang="en-IN" altLang="en-US" b="1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 Value</a:t>
            </a:r>
          </a:p>
          <a:p>
            <a:pPr marL="370205" lvl="1" indent="-370205"/>
            <a:r>
              <a:rPr lang="en-IN" altLang="en-US" b="1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marL="370205" lvl="1" indent="-370205"/>
            <a:r>
              <a:rPr lang="en-IN" altLang="en-US" b="1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voltage</a:t>
            </a:r>
          </a:p>
          <a:p>
            <a:pPr marL="370205" lvl="1" indent="-370205"/>
            <a:r>
              <a:rPr lang="en-IN" altLang="en-US" b="1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Ripple factor</a:t>
            </a:r>
          </a:p>
          <a:p>
            <a:pPr lvl="1"/>
            <a:endParaRPr lang="en-IN" altLang="en-US" dirty="0" smtClean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IN" altLang="en-US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altLang="en-US" b="1" u="sng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dirty="0" smtClean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1564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Rectifier parameters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24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341746" y="3094182"/>
          <a:ext cx="3990110" cy="2941814"/>
        </p:xfrm>
        <a:graphic>
          <a:graphicData uri="http://schemas.openxmlformats.org/presentationml/2006/ole">
            <p:oleObj spid="_x0000_s24578" name="Equation" r:id="rId3" imgW="1333440" imgH="1523880" progId="Equation.3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7367" y="715012"/>
            <a:ext cx="11956088" cy="2388406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IN" altLang="en-US" u="sng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</a:p>
          <a:p>
            <a:pPr marL="342900" lvl="1" indent="-342900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Rectifier efficiency indicates how efficiently the rectifier converts AC into DC.</a:t>
            </a:r>
          </a:p>
          <a:p>
            <a:pPr marL="342900" lvl="1" indent="-342900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 high percentage of rectifier efficiency indicates a good rectifier while a low percentage of rectifier efficiency indicates an inefficient rectifier.</a:t>
            </a:r>
          </a:p>
          <a:p>
            <a:pPr marL="342900" lvl="1" indent="-342900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Rectifier efficiency is defined as the ratio of DC output power to the AC input power(rms).</a:t>
            </a:r>
          </a:p>
          <a:p>
            <a:pPr marL="0" lvl="1" indent="0">
              <a:buNone/>
            </a:pP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HWR					  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FWR</a:t>
            </a: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indent="0">
              <a:buNone/>
            </a:pPr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b="1" u="sng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dirty="0" smtClean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18037" y="3033444"/>
          <a:ext cx="4514504" cy="2988665"/>
        </p:xfrm>
        <a:graphic>
          <a:graphicData uri="http://schemas.openxmlformats.org/presentationml/2006/ole">
            <p:oleObj spid="_x0000_s24579" r:id="rId4" imgW="2120760" imgH="2222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1564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Rectifier parameters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25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7367" y="791210"/>
            <a:ext cx="11878733" cy="5801995"/>
          </a:xfrm>
        </p:spPr>
        <p:txBody>
          <a:bodyPr/>
          <a:lstStyle/>
          <a:p>
            <a:pPr marL="0" lvl="1" indent="0">
              <a:buNone/>
            </a:pPr>
            <a:r>
              <a:rPr lang="en-IN" altLang="en-US" b="1" u="sng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Peak inverse voltage(PIV):</a:t>
            </a:r>
            <a:endParaRPr lang="en-I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Peak inverse voltage or peak reverse voltage is the maximum voltage a diode can withstand in the reverse bias condition. </a:t>
            </a:r>
          </a:p>
          <a:p>
            <a:pPr marL="342900" lvl="1" indent="-342900" algn="just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applied voltage is greater than the peak inverse voltage, the diode will be permanently destroyed. </a:t>
            </a:r>
            <a:r>
              <a:rPr lang="en-IN" altLang="en-US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342900" lvl="1" indent="-342900" algn="just"/>
            <a:r>
              <a:rPr lang="en-IN" alt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 of HWR = V</a:t>
            </a:r>
            <a:r>
              <a:rPr lang="en-IN" altLang="en-US" baseline="-25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</a:p>
          <a:p>
            <a:pPr marL="0" lvl="1" indent="-342900" algn="just"/>
            <a:r>
              <a:rPr lang="en-I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 of FWR = 2V</a:t>
            </a:r>
            <a:r>
              <a:rPr lang="en-IN" altLang="en-US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</a:t>
            </a:r>
            <a:r>
              <a:rPr lang="en-I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(Centertapped transformer FWR)</a:t>
            </a:r>
          </a:p>
          <a:p>
            <a:pPr marL="0" lvl="1" indent="0" algn="just">
              <a:buNone/>
            </a:pPr>
            <a:r>
              <a:rPr lang="en-IN" alt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  =  </a:t>
            </a:r>
            <a:r>
              <a:rPr lang="en-I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IN" altLang="en-US" baseline="-25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alt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(Bridgetype FWR)</a:t>
            </a:r>
            <a:endParaRPr lang="en-IN" altLang="en-US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Object 8"/>
          <p:cNvGraphicFramePr>
            <a:graphicFrameLocks/>
          </p:cNvGraphicFramePr>
          <p:nvPr/>
        </p:nvGraphicFramePr>
        <p:xfrm>
          <a:off x="331047" y="4161790"/>
          <a:ext cx="5295900" cy="2258060"/>
        </p:xfrm>
        <a:graphic>
          <a:graphicData uri="http://schemas.openxmlformats.org/presentationml/2006/ole">
            <p:oleObj spid="_x0000_s25602" r:id="rId3" imgW="3968954" imgH="3079908" progId="PBrush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/>
        </p:nvGraphicFramePr>
        <p:xfrm>
          <a:off x="6187441" y="4396105"/>
          <a:ext cx="4943687" cy="2120900"/>
        </p:xfrm>
        <a:graphic>
          <a:graphicData uri="http://schemas.openxmlformats.org/presentationml/2006/ole">
            <p:oleObj spid="_x0000_s25603" r:id="rId4" imgW="1974951" imgH="1028934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636"/>
            <a:ext cx="10972800" cy="7143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Rectifier parameters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26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887308" y="3830956"/>
          <a:ext cx="6161193" cy="889635"/>
        </p:xfrm>
        <a:graphic>
          <a:graphicData uri="http://schemas.openxmlformats.org/presentationml/2006/ole">
            <p:oleObj spid="_x0000_s26626" r:id="rId3" imgW="914400" imgH="291960" progId="Equation.3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11760" y="715011"/>
            <a:ext cx="11721253" cy="2991485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IN" altLang="en-US" b="1" u="sng" dirty="0" smtClean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Ripple factor:</a:t>
            </a:r>
          </a:p>
          <a:p>
            <a:pPr marL="342900" lvl="1" indent="-342900" algn="just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ripple factor is used to measure the amount of ripples present in the output DC signal. </a:t>
            </a:r>
          </a:p>
          <a:p>
            <a:pPr marL="342900" lvl="1" indent="-342900" algn="just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high ripple factor indicates a high pulsating DC signal while a low ripple factor indicates a low pulsating DC signal.</a:t>
            </a:r>
          </a:p>
          <a:p>
            <a:pPr marL="342900" lvl="1" indent="-342900" algn="just"/>
            <a:r>
              <a:rPr lang="en-I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Ripple factor is defined as the ratio of ripple voltage to the pure DC voltage.</a:t>
            </a:r>
          </a:p>
          <a:p>
            <a:pPr marL="342900" lvl="1" indent="-342900" algn="just"/>
            <a:endParaRPr lang="en-I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/>
            <a:endParaRPr lang="en-I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/>
            <a:endParaRPr lang="en-I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/>
            <a:endParaRPr lang="en-IN" altLang="en-US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IN" altLang="en-US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Ripple factor of HWR is 1.21 &amp; FWR is 0.48.</a:t>
            </a:r>
          </a:p>
          <a:p>
            <a:pPr marL="342900" lvl="1" indent="-342900" algn="just"/>
            <a:endParaRPr lang="en-IN" altLang="en-US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34" y="981075"/>
            <a:ext cx="1171363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254C17-4E34-414F-A46C-51A0BEA164F2}" type="slidenum">
              <a:rPr lang="en-IN" altLang="en-US"/>
              <a:pPr/>
              <a:t>3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Halfwave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4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2942069"/>
          </a:xfrm>
        </p:spPr>
        <p:txBody>
          <a:bodyPr>
            <a:normAutofit lnSpcReduction="10000"/>
          </a:bodyPr>
          <a:lstStyle/>
          <a:p>
            <a:pPr lvl="2" algn="just"/>
            <a:endParaRPr lang="en-IN" altLang="en-US" sz="18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half wave rectifier is a type of rectifier which allows only half cycle (either positive half cycle or negative half cycle) of the input AC signal while the another half cycle is blocked. </a:t>
            </a:r>
          </a:p>
          <a:p>
            <a:pPr lvl="1" algn="just"/>
            <a:r>
              <a:rPr lang="en-I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the positive half cycle is allowed then the negative half cycle is blocked. </a:t>
            </a:r>
          </a:p>
          <a:p>
            <a:pPr lvl="1" algn="just"/>
            <a:r>
              <a:rPr lang="en-I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the negative half cycle is allowed then the positive half cycle is blocked.</a:t>
            </a:r>
          </a:p>
          <a:p>
            <a:pPr lvl="1" algn="just"/>
            <a:r>
              <a:rPr lang="en-I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half wave rectifier will not allow both positive and negative half cycles at the same time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900" y="3801052"/>
            <a:ext cx="345281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2275" y="4858327"/>
            <a:ext cx="3392488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9925" y="4391602"/>
            <a:ext cx="1924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Halfwave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5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5752465"/>
          </a:xfrm>
        </p:spPr>
        <p:txBody>
          <a:bodyPr/>
          <a:lstStyle/>
          <a:p>
            <a:pPr marL="412750" lvl="2" indent="-351155"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Half-wave rectifier  utilizes only alternate half-cycles of the input sinusoid</a:t>
            </a:r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412750" lvl="2" indent="-351155" algn="just"/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positive half cycle of input signal, Diode is forward biased &amp; V</a:t>
            </a:r>
            <a:r>
              <a:rPr lang="en-IN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I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IN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12750" lvl="2" indent="-351155" algn="just"/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negaive half cycle of input signal, Diode is reverse biased &amp; V</a:t>
            </a:r>
            <a:r>
              <a:rPr lang="en-IN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0</a:t>
            </a:r>
            <a:r>
              <a:rPr lang="en-IN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12750" lvl="2" indent="-351155" algn="just"/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4" y="3397886"/>
            <a:ext cx="4544060" cy="266636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609601" y="3144520"/>
          <a:ext cx="5295900" cy="3211830"/>
        </p:xfrm>
        <a:graphic>
          <a:graphicData uri="http://schemas.openxmlformats.org/presentationml/2006/ole">
            <p:oleObj spid="_x0000_s1026" r:id="rId4" imgW="3968954" imgH="3079908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-635"/>
            <a:ext cx="10972800" cy="752475"/>
          </a:xfrm>
        </p:spPr>
        <p:txBody>
          <a:bodyPr vert="horz" wrap="square" lIns="0" tIns="45720" rIns="0" bIns="0" anchor="b"/>
          <a:lstStyle/>
          <a:p>
            <a:pPr algn="ctr" eaLnBrk="1" hangingPunct="1"/>
            <a:r>
              <a:rPr lang="en-IN" sz="4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Halfwave Rectifier</a:t>
            </a:r>
            <a:endParaRPr lang="en-IN" sz="4000" b="1" u="sng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045C75"/>
                </a:solidFill>
              </a:rPr>
              <a:pPr lvl="0" algn="r" eaLnBrk="1" hangingPunct="1">
                <a:buNone/>
              </a:pPr>
              <a:t>6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0" t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KIIT Deemed to be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16654" y="752476"/>
            <a:ext cx="11645053" cy="5752465"/>
          </a:xfrm>
        </p:spPr>
        <p:txBody>
          <a:bodyPr/>
          <a:lstStyle/>
          <a:p>
            <a:pPr lvl="2" algn="just"/>
            <a:endParaRPr lang="en-IN" altLang="en-US" sz="18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1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17687" y="1160146"/>
          <a:ext cx="5295900" cy="4289425"/>
        </p:xfrm>
        <a:graphic>
          <a:graphicData uri="http://schemas.openxmlformats.org/presentationml/2006/ole">
            <p:oleObj spid="_x0000_s2050" r:id="rId3" imgW="3968954" imgH="3079908" progId="PBrush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5414434" y="1051561"/>
          <a:ext cx="6778413" cy="5170805"/>
        </p:xfrm>
        <a:graphic>
          <a:graphicData uri="http://schemas.openxmlformats.org/presentationml/2006/ole">
            <p:oleObj spid="_x0000_s2051" r:id="rId4" imgW="2184512" imgH="1187302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/>
          <p:cNvSpPr>
            <a:spLocks noChangeArrowheads="1"/>
          </p:cNvSpPr>
          <p:nvPr/>
        </p:nvSpPr>
        <p:spPr bwMode="auto">
          <a:xfrm>
            <a:off x="1107018" y="66675"/>
            <a:ext cx="3702049" cy="5857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19459" name="object 3"/>
          <p:cNvSpPr>
            <a:spLocks noChangeArrowheads="1"/>
          </p:cNvSpPr>
          <p:nvPr/>
        </p:nvSpPr>
        <p:spPr bwMode="auto">
          <a:xfrm>
            <a:off x="6216651" y="889000"/>
            <a:ext cx="4961467" cy="59197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19460" name="object 4"/>
          <p:cNvSpPr>
            <a:spLocks noChangeArrowheads="1"/>
          </p:cNvSpPr>
          <p:nvPr/>
        </p:nvSpPr>
        <p:spPr bwMode="auto">
          <a:xfrm>
            <a:off x="425451" y="1601788"/>
            <a:ext cx="4720167" cy="2587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19461" name="object 5"/>
          <p:cNvSpPr>
            <a:spLocks noChangeArrowheads="1"/>
          </p:cNvSpPr>
          <p:nvPr/>
        </p:nvSpPr>
        <p:spPr bwMode="auto">
          <a:xfrm>
            <a:off x="512234" y="2419350"/>
            <a:ext cx="5008033" cy="6429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19462" name="object 6"/>
          <p:cNvSpPr>
            <a:spLocks noChangeArrowheads="1"/>
          </p:cNvSpPr>
          <p:nvPr/>
        </p:nvSpPr>
        <p:spPr bwMode="auto">
          <a:xfrm>
            <a:off x="613833" y="3652838"/>
            <a:ext cx="2448984" cy="8001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>
            <a:grpSpLocks/>
          </p:cNvGrpSpPr>
          <p:nvPr/>
        </p:nvGrpSpPr>
        <p:grpSpPr bwMode="auto">
          <a:xfrm>
            <a:off x="2368551" y="731839"/>
            <a:ext cx="7717367" cy="5583237"/>
            <a:chOff x="1771373" y="727409"/>
            <a:chExt cx="5772785" cy="5566410"/>
          </a:xfrm>
        </p:grpSpPr>
        <p:sp>
          <p:nvSpPr>
            <p:cNvPr id="20483" name="object 3"/>
            <p:cNvSpPr>
              <a:spLocks noChangeArrowheads="1"/>
            </p:cNvSpPr>
            <p:nvPr/>
          </p:nvSpPr>
          <p:spPr bwMode="auto">
            <a:xfrm>
              <a:off x="1771373" y="727409"/>
              <a:ext cx="5628243" cy="5566202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en-US"/>
            </a:p>
          </p:txBody>
        </p:sp>
        <p:sp>
          <p:nvSpPr>
            <p:cNvPr id="20484" name="object 4"/>
            <p:cNvSpPr>
              <a:spLocks/>
            </p:cNvSpPr>
            <p:nvPr/>
          </p:nvSpPr>
          <p:spPr bwMode="auto">
            <a:xfrm>
              <a:off x="4940300" y="1739899"/>
              <a:ext cx="2590800" cy="4038600"/>
            </a:xfrm>
            <a:custGeom>
              <a:avLst/>
              <a:gdLst>
                <a:gd name="T0" fmla="*/ 1759870 w 2590800"/>
                <a:gd name="T1" fmla="*/ 5776 h 4038600"/>
                <a:gd name="T2" fmla="*/ 1608853 w 2590800"/>
                <a:gd name="T3" fmla="*/ 34820 h 4038600"/>
                <a:gd name="T4" fmla="*/ 1472617 w 2590800"/>
                <a:gd name="T5" fmla="*/ 85856 h 4038600"/>
                <a:gd name="T6" fmla="*/ 1354931 w 2590800"/>
                <a:gd name="T7" fmla="*/ 156114 h 4038600"/>
                <a:gd name="T8" fmla="*/ 1259561 w 2590800"/>
                <a:gd name="T9" fmla="*/ 242823 h 4038600"/>
                <a:gd name="T10" fmla="*/ 1190276 w 2590800"/>
                <a:gd name="T11" fmla="*/ 343211 h 4038600"/>
                <a:gd name="T12" fmla="*/ 1150843 w 2590800"/>
                <a:gd name="T13" fmla="*/ 454509 h 4038600"/>
                <a:gd name="T14" fmla="*/ 1144984 w 2590800"/>
                <a:gd name="T15" fmla="*/ 573246 h 4038600"/>
                <a:gd name="T16" fmla="*/ 1173628 w 2590800"/>
                <a:gd name="T17" fmla="*/ 687564 h 4038600"/>
                <a:gd name="T18" fmla="*/ 1233381 w 2590800"/>
                <a:gd name="T19" fmla="*/ 791897 h 4038600"/>
                <a:gd name="T20" fmla="*/ 1320475 w 2590800"/>
                <a:gd name="T21" fmla="*/ 883473 h 4038600"/>
                <a:gd name="T22" fmla="*/ 1431141 w 2590800"/>
                <a:gd name="T23" fmla="*/ 959522 h 4038600"/>
                <a:gd name="T24" fmla="*/ 1561613 w 2590800"/>
                <a:gd name="T25" fmla="*/ 1017274 h 4038600"/>
                <a:gd name="T26" fmla="*/ 1708121 w 2590800"/>
                <a:gd name="T27" fmla="*/ 1053956 h 4038600"/>
                <a:gd name="T28" fmla="*/ 1866900 w 2590800"/>
                <a:gd name="T29" fmla="*/ 1066799 h 4038600"/>
                <a:gd name="T30" fmla="*/ 2025678 w 2590800"/>
                <a:gd name="T31" fmla="*/ 1053956 h 4038600"/>
                <a:gd name="T32" fmla="*/ 2172186 w 2590800"/>
                <a:gd name="T33" fmla="*/ 1017274 h 4038600"/>
                <a:gd name="T34" fmla="*/ 2302658 w 2590800"/>
                <a:gd name="T35" fmla="*/ 959522 h 4038600"/>
                <a:gd name="T36" fmla="*/ 2413324 w 2590800"/>
                <a:gd name="T37" fmla="*/ 883473 h 4038600"/>
                <a:gd name="T38" fmla="*/ 2500418 w 2590800"/>
                <a:gd name="T39" fmla="*/ 791897 h 4038600"/>
                <a:gd name="T40" fmla="*/ 2560171 w 2590800"/>
                <a:gd name="T41" fmla="*/ 687564 h 4038600"/>
                <a:gd name="T42" fmla="*/ 2588815 w 2590800"/>
                <a:gd name="T43" fmla="*/ 573246 h 4038600"/>
                <a:gd name="T44" fmla="*/ 2582956 w 2590800"/>
                <a:gd name="T45" fmla="*/ 454509 h 4038600"/>
                <a:gd name="T46" fmla="*/ 2543523 w 2590800"/>
                <a:gd name="T47" fmla="*/ 343211 h 4038600"/>
                <a:gd name="T48" fmla="*/ 2474238 w 2590800"/>
                <a:gd name="T49" fmla="*/ 242823 h 4038600"/>
                <a:gd name="T50" fmla="*/ 2378868 w 2590800"/>
                <a:gd name="T51" fmla="*/ 156114 h 4038600"/>
                <a:gd name="T52" fmla="*/ 2261182 w 2590800"/>
                <a:gd name="T53" fmla="*/ 85856 h 4038600"/>
                <a:gd name="T54" fmla="*/ 2124946 w 2590800"/>
                <a:gd name="T55" fmla="*/ 34820 h 4038600"/>
                <a:gd name="T56" fmla="*/ 1973929 w 2590800"/>
                <a:gd name="T57" fmla="*/ 5776 h 4038600"/>
                <a:gd name="T58" fmla="*/ 952500 w 2590800"/>
                <a:gd name="T59" fmla="*/ 2971799 h 4038600"/>
                <a:gd name="T60" fmla="*/ 774959 w 2590800"/>
                <a:gd name="T61" fmla="*/ 2981046 h 4038600"/>
                <a:gd name="T62" fmla="*/ 608351 w 2590800"/>
                <a:gd name="T63" fmla="*/ 3007666 h 4038600"/>
                <a:gd name="T64" fmla="*/ 455696 w 2590800"/>
                <a:gd name="T65" fmla="*/ 3049981 h 4038600"/>
                <a:gd name="T66" fmla="*/ 320015 w 2590800"/>
                <a:gd name="T67" fmla="*/ 3106312 h 4038600"/>
                <a:gd name="T68" fmla="*/ 204327 w 2590800"/>
                <a:gd name="T69" fmla="*/ 3174982 h 4038600"/>
                <a:gd name="T70" fmla="*/ 111653 w 2590800"/>
                <a:gd name="T71" fmla="*/ 3254310 h 4038600"/>
                <a:gd name="T72" fmla="*/ 7425 w 2590800"/>
                <a:gd name="T73" fmla="*/ 3438231 h 4038600"/>
                <a:gd name="T74" fmla="*/ 16540 w 2590800"/>
                <a:gd name="T75" fmla="*/ 3604746 h 4038600"/>
                <a:gd name="T76" fmla="*/ 139801 w 2590800"/>
                <a:gd name="T77" fmla="*/ 3783612 h 4038600"/>
                <a:gd name="T78" fmla="*/ 240482 w 2590800"/>
                <a:gd name="T79" fmla="*/ 3859574 h 4038600"/>
                <a:gd name="T80" fmla="*/ 363170 w 2590800"/>
                <a:gd name="T81" fmla="*/ 3924317 h 4038600"/>
                <a:gd name="T82" fmla="*/ 504844 w 2590800"/>
                <a:gd name="T83" fmla="*/ 3976163 h 4038600"/>
                <a:gd name="T84" fmla="*/ 662486 w 2590800"/>
                <a:gd name="T85" fmla="*/ 4013433 h 4038600"/>
                <a:gd name="T86" fmla="*/ 833073 w 2590800"/>
                <a:gd name="T87" fmla="*/ 4034449 h 4038600"/>
                <a:gd name="T88" fmla="*/ 1012708 w 2590800"/>
                <a:gd name="T89" fmla="*/ 4037551 h 4038600"/>
                <a:gd name="T90" fmla="*/ 1186940 w 2590800"/>
                <a:gd name="T91" fmla="*/ 4022327 h 4038600"/>
                <a:gd name="T92" fmla="*/ 1349232 w 2590800"/>
                <a:gd name="T93" fmla="*/ 3990289 h 4038600"/>
                <a:gd name="T94" fmla="*/ 1496565 w 2590800"/>
                <a:gd name="T95" fmla="*/ 3943115 h 4038600"/>
                <a:gd name="T96" fmla="*/ 1625917 w 2590800"/>
                <a:gd name="T97" fmla="*/ 3882485 h 4038600"/>
                <a:gd name="T98" fmla="*/ 1734269 w 2590800"/>
                <a:gd name="T99" fmla="*/ 3810076 h 4038600"/>
                <a:gd name="T100" fmla="*/ 1840852 w 2590800"/>
                <a:gd name="T101" fmla="*/ 3698110 h 4038600"/>
                <a:gd name="T102" fmla="*/ 1905000 w 2590800"/>
                <a:gd name="T103" fmla="*/ 3505199 h 4038600"/>
                <a:gd name="T104" fmla="*/ 1859987 w 2590800"/>
                <a:gd name="T105" fmla="*/ 3342620 h 4038600"/>
                <a:gd name="T106" fmla="*/ 1734269 w 2590800"/>
                <a:gd name="T107" fmla="*/ 3200323 h 4038600"/>
                <a:gd name="T108" fmla="*/ 1625917 w 2590800"/>
                <a:gd name="T109" fmla="*/ 3127914 h 4038600"/>
                <a:gd name="T110" fmla="*/ 1496565 w 2590800"/>
                <a:gd name="T111" fmla="*/ 3067284 h 4038600"/>
                <a:gd name="T112" fmla="*/ 1349232 w 2590800"/>
                <a:gd name="T113" fmla="*/ 3020110 h 4038600"/>
                <a:gd name="T114" fmla="*/ 1186940 w 2590800"/>
                <a:gd name="T115" fmla="*/ 2988072 h 4038600"/>
                <a:gd name="T116" fmla="*/ 1012708 w 2590800"/>
                <a:gd name="T117" fmla="*/ 2972848 h 4038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590800" h="4038600">
                  <a:moveTo>
                    <a:pt x="1866900" y="0"/>
                  </a:moveTo>
                  <a:lnTo>
                    <a:pt x="1812843" y="1461"/>
                  </a:lnTo>
                  <a:lnTo>
                    <a:pt x="1759870" y="5776"/>
                  </a:lnTo>
                  <a:lnTo>
                    <a:pt x="1708121" y="12843"/>
                  </a:lnTo>
                  <a:lnTo>
                    <a:pt x="1657736" y="22558"/>
                  </a:lnTo>
                  <a:lnTo>
                    <a:pt x="1608853" y="34820"/>
                  </a:lnTo>
                  <a:lnTo>
                    <a:pt x="1561613" y="49525"/>
                  </a:lnTo>
                  <a:lnTo>
                    <a:pt x="1516154" y="66572"/>
                  </a:lnTo>
                  <a:lnTo>
                    <a:pt x="1472617" y="85856"/>
                  </a:lnTo>
                  <a:lnTo>
                    <a:pt x="1431141" y="107277"/>
                  </a:lnTo>
                  <a:lnTo>
                    <a:pt x="1391866" y="130730"/>
                  </a:lnTo>
                  <a:lnTo>
                    <a:pt x="1354931" y="156114"/>
                  </a:lnTo>
                  <a:lnTo>
                    <a:pt x="1320475" y="183326"/>
                  </a:lnTo>
                  <a:lnTo>
                    <a:pt x="1288639" y="212263"/>
                  </a:lnTo>
                  <a:lnTo>
                    <a:pt x="1259561" y="242823"/>
                  </a:lnTo>
                  <a:lnTo>
                    <a:pt x="1233381" y="274902"/>
                  </a:lnTo>
                  <a:lnTo>
                    <a:pt x="1210240" y="308399"/>
                  </a:lnTo>
                  <a:lnTo>
                    <a:pt x="1190276" y="343211"/>
                  </a:lnTo>
                  <a:lnTo>
                    <a:pt x="1173628" y="379235"/>
                  </a:lnTo>
                  <a:lnTo>
                    <a:pt x="1160438" y="416368"/>
                  </a:lnTo>
                  <a:lnTo>
                    <a:pt x="1150843" y="454509"/>
                  </a:lnTo>
                  <a:lnTo>
                    <a:pt x="1144984" y="493553"/>
                  </a:lnTo>
                  <a:lnTo>
                    <a:pt x="1143000" y="533399"/>
                  </a:lnTo>
                  <a:lnTo>
                    <a:pt x="1144984" y="573246"/>
                  </a:lnTo>
                  <a:lnTo>
                    <a:pt x="1150843" y="612290"/>
                  </a:lnTo>
                  <a:lnTo>
                    <a:pt x="1160438" y="650431"/>
                  </a:lnTo>
                  <a:lnTo>
                    <a:pt x="1173628" y="687564"/>
                  </a:lnTo>
                  <a:lnTo>
                    <a:pt x="1190276" y="723588"/>
                  </a:lnTo>
                  <a:lnTo>
                    <a:pt x="1210240" y="758400"/>
                  </a:lnTo>
                  <a:lnTo>
                    <a:pt x="1233381" y="791897"/>
                  </a:lnTo>
                  <a:lnTo>
                    <a:pt x="1259561" y="823976"/>
                  </a:lnTo>
                  <a:lnTo>
                    <a:pt x="1288639" y="854536"/>
                  </a:lnTo>
                  <a:lnTo>
                    <a:pt x="1320475" y="883473"/>
                  </a:lnTo>
                  <a:lnTo>
                    <a:pt x="1354931" y="910685"/>
                  </a:lnTo>
                  <a:lnTo>
                    <a:pt x="1391866" y="936069"/>
                  </a:lnTo>
                  <a:lnTo>
                    <a:pt x="1431141" y="959522"/>
                  </a:lnTo>
                  <a:lnTo>
                    <a:pt x="1472617" y="980943"/>
                  </a:lnTo>
                  <a:lnTo>
                    <a:pt x="1516154" y="1000227"/>
                  </a:lnTo>
                  <a:lnTo>
                    <a:pt x="1561613" y="1017274"/>
                  </a:lnTo>
                  <a:lnTo>
                    <a:pt x="1608853" y="1031979"/>
                  </a:lnTo>
                  <a:lnTo>
                    <a:pt x="1657736" y="1044241"/>
                  </a:lnTo>
                  <a:lnTo>
                    <a:pt x="1708121" y="1053956"/>
                  </a:lnTo>
                  <a:lnTo>
                    <a:pt x="1759870" y="1061023"/>
                  </a:lnTo>
                  <a:lnTo>
                    <a:pt x="1812843" y="1065338"/>
                  </a:lnTo>
                  <a:lnTo>
                    <a:pt x="1866900" y="1066799"/>
                  </a:lnTo>
                  <a:lnTo>
                    <a:pt x="1920956" y="1065338"/>
                  </a:lnTo>
                  <a:lnTo>
                    <a:pt x="1973929" y="1061023"/>
                  </a:lnTo>
                  <a:lnTo>
                    <a:pt x="2025678" y="1053956"/>
                  </a:lnTo>
                  <a:lnTo>
                    <a:pt x="2076063" y="1044241"/>
                  </a:lnTo>
                  <a:lnTo>
                    <a:pt x="2124946" y="1031979"/>
                  </a:lnTo>
                  <a:lnTo>
                    <a:pt x="2172186" y="1017274"/>
                  </a:lnTo>
                  <a:lnTo>
                    <a:pt x="2217645" y="1000227"/>
                  </a:lnTo>
                  <a:lnTo>
                    <a:pt x="2261182" y="980943"/>
                  </a:lnTo>
                  <a:lnTo>
                    <a:pt x="2302658" y="959522"/>
                  </a:lnTo>
                  <a:lnTo>
                    <a:pt x="2341933" y="936069"/>
                  </a:lnTo>
                  <a:lnTo>
                    <a:pt x="2378868" y="910685"/>
                  </a:lnTo>
                  <a:lnTo>
                    <a:pt x="2413324" y="883473"/>
                  </a:lnTo>
                  <a:lnTo>
                    <a:pt x="2445160" y="854536"/>
                  </a:lnTo>
                  <a:lnTo>
                    <a:pt x="2474238" y="823976"/>
                  </a:lnTo>
                  <a:lnTo>
                    <a:pt x="2500418" y="791897"/>
                  </a:lnTo>
                  <a:lnTo>
                    <a:pt x="2523559" y="758400"/>
                  </a:lnTo>
                  <a:lnTo>
                    <a:pt x="2543523" y="723588"/>
                  </a:lnTo>
                  <a:lnTo>
                    <a:pt x="2560171" y="687564"/>
                  </a:lnTo>
                  <a:lnTo>
                    <a:pt x="2573361" y="650431"/>
                  </a:lnTo>
                  <a:lnTo>
                    <a:pt x="2582956" y="612290"/>
                  </a:lnTo>
                  <a:lnTo>
                    <a:pt x="2588815" y="573246"/>
                  </a:lnTo>
                  <a:lnTo>
                    <a:pt x="2590800" y="533399"/>
                  </a:lnTo>
                  <a:lnTo>
                    <a:pt x="2588815" y="493553"/>
                  </a:lnTo>
                  <a:lnTo>
                    <a:pt x="2582956" y="454509"/>
                  </a:lnTo>
                  <a:lnTo>
                    <a:pt x="2573361" y="416368"/>
                  </a:lnTo>
                  <a:lnTo>
                    <a:pt x="2560171" y="379235"/>
                  </a:lnTo>
                  <a:lnTo>
                    <a:pt x="2543523" y="343211"/>
                  </a:lnTo>
                  <a:lnTo>
                    <a:pt x="2523559" y="308399"/>
                  </a:lnTo>
                  <a:lnTo>
                    <a:pt x="2500418" y="274902"/>
                  </a:lnTo>
                  <a:lnTo>
                    <a:pt x="2474238" y="242823"/>
                  </a:lnTo>
                  <a:lnTo>
                    <a:pt x="2445160" y="212263"/>
                  </a:lnTo>
                  <a:lnTo>
                    <a:pt x="2413324" y="183326"/>
                  </a:lnTo>
                  <a:lnTo>
                    <a:pt x="2378868" y="156114"/>
                  </a:lnTo>
                  <a:lnTo>
                    <a:pt x="2341933" y="130730"/>
                  </a:lnTo>
                  <a:lnTo>
                    <a:pt x="2302658" y="107277"/>
                  </a:lnTo>
                  <a:lnTo>
                    <a:pt x="2261182" y="85856"/>
                  </a:lnTo>
                  <a:lnTo>
                    <a:pt x="2217645" y="66572"/>
                  </a:lnTo>
                  <a:lnTo>
                    <a:pt x="2172186" y="49525"/>
                  </a:lnTo>
                  <a:lnTo>
                    <a:pt x="2124946" y="34820"/>
                  </a:lnTo>
                  <a:lnTo>
                    <a:pt x="2076063" y="22558"/>
                  </a:lnTo>
                  <a:lnTo>
                    <a:pt x="2025678" y="12843"/>
                  </a:lnTo>
                  <a:lnTo>
                    <a:pt x="1973929" y="5776"/>
                  </a:lnTo>
                  <a:lnTo>
                    <a:pt x="1920956" y="1461"/>
                  </a:lnTo>
                  <a:lnTo>
                    <a:pt x="1866900" y="0"/>
                  </a:lnTo>
                  <a:close/>
                </a:path>
                <a:path w="2590800" h="4038600">
                  <a:moveTo>
                    <a:pt x="952500" y="2971799"/>
                  </a:moveTo>
                  <a:lnTo>
                    <a:pt x="892291" y="2972848"/>
                  </a:lnTo>
                  <a:lnTo>
                    <a:pt x="833073" y="2975950"/>
                  </a:lnTo>
                  <a:lnTo>
                    <a:pt x="774959" y="2981046"/>
                  </a:lnTo>
                  <a:lnTo>
                    <a:pt x="718059" y="2988072"/>
                  </a:lnTo>
                  <a:lnTo>
                    <a:pt x="662486" y="2996966"/>
                  </a:lnTo>
                  <a:lnTo>
                    <a:pt x="608351" y="3007666"/>
                  </a:lnTo>
                  <a:lnTo>
                    <a:pt x="555767" y="3020110"/>
                  </a:lnTo>
                  <a:lnTo>
                    <a:pt x="504844" y="3034236"/>
                  </a:lnTo>
                  <a:lnTo>
                    <a:pt x="455696" y="3049981"/>
                  </a:lnTo>
                  <a:lnTo>
                    <a:pt x="408434" y="3067284"/>
                  </a:lnTo>
                  <a:lnTo>
                    <a:pt x="363170" y="3086082"/>
                  </a:lnTo>
                  <a:lnTo>
                    <a:pt x="320015" y="3106312"/>
                  </a:lnTo>
                  <a:lnTo>
                    <a:pt x="279082" y="3127914"/>
                  </a:lnTo>
                  <a:lnTo>
                    <a:pt x="240482" y="3150825"/>
                  </a:lnTo>
                  <a:lnTo>
                    <a:pt x="204327" y="3174982"/>
                  </a:lnTo>
                  <a:lnTo>
                    <a:pt x="170730" y="3200323"/>
                  </a:lnTo>
                  <a:lnTo>
                    <a:pt x="139801" y="3226787"/>
                  </a:lnTo>
                  <a:lnTo>
                    <a:pt x="111653" y="3254310"/>
                  </a:lnTo>
                  <a:lnTo>
                    <a:pt x="64147" y="3312289"/>
                  </a:lnTo>
                  <a:lnTo>
                    <a:pt x="29106" y="3373762"/>
                  </a:lnTo>
                  <a:lnTo>
                    <a:pt x="7425" y="3438231"/>
                  </a:lnTo>
                  <a:lnTo>
                    <a:pt x="0" y="3505200"/>
                  </a:lnTo>
                  <a:lnTo>
                    <a:pt x="1875" y="3538965"/>
                  </a:lnTo>
                  <a:lnTo>
                    <a:pt x="16540" y="3604746"/>
                  </a:lnTo>
                  <a:lnTo>
                    <a:pt x="45012" y="3667779"/>
                  </a:lnTo>
                  <a:lnTo>
                    <a:pt x="86398" y="3727567"/>
                  </a:lnTo>
                  <a:lnTo>
                    <a:pt x="139801" y="3783612"/>
                  </a:lnTo>
                  <a:lnTo>
                    <a:pt x="170730" y="3810076"/>
                  </a:lnTo>
                  <a:lnTo>
                    <a:pt x="204327" y="3835417"/>
                  </a:lnTo>
                  <a:lnTo>
                    <a:pt x="240482" y="3859574"/>
                  </a:lnTo>
                  <a:lnTo>
                    <a:pt x="279082" y="3882485"/>
                  </a:lnTo>
                  <a:lnTo>
                    <a:pt x="320015" y="3904087"/>
                  </a:lnTo>
                  <a:lnTo>
                    <a:pt x="363170" y="3924317"/>
                  </a:lnTo>
                  <a:lnTo>
                    <a:pt x="408434" y="3943115"/>
                  </a:lnTo>
                  <a:lnTo>
                    <a:pt x="455696" y="3960418"/>
                  </a:lnTo>
                  <a:lnTo>
                    <a:pt x="504844" y="3976163"/>
                  </a:lnTo>
                  <a:lnTo>
                    <a:pt x="555767" y="3990289"/>
                  </a:lnTo>
                  <a:lnTo>
                    <a:pt x="608351" y="4002733"/>
                  </a:lnTo>
                  <a:lnTo>
                    <a:pt x="662486" y="4013433"/>
                  </a:lnTo>
                  <a:lnTo>
                    <a:pt x="718059" y="4022327"/>
                  </a:lnTo>
                  <a:lnTo>
                    <a:pt x="774959" y="4029353"/>
                  </a:lnTo>
                  <a:lnTo>
                    <a:pt x="833073" y="4034449"/>
                  </a:lnTo>
                  <a:lnTo>
                    <a:pt x="892291" y="4037551"/>
                  </a:lnTo>
                  <a:lnTo>
                    <a:pt x="952500" y="4038599"/>
                  </a:lnTo>
                  <a:lnTo>
                    <a:pt x="1012708" y="4037551"/>
                  </a:lnTo>
                  <a:lnTo>
                    <a:pt x="1071926" y="4034449"/>
                  </a:lnTo>
                  <a:lnTo>
                    <a:pt x="1130040" y="4029353"/>
                  </a:lnTo>
                  <a:lnTo>
                    <a:pt x="1186940" y="4022327"/>
                  </a:lnTo>
                  <a:lnTo>
                    <a:pt x="1242513" y="4013433"/>
                  </a:lnTo>
                  <a:lnTo>
                    <a:pt x="1296648" y="4002733"/>
                  </a:lnTo>
                  <a:lnTo>
                    <a:pt x="1349232" y="3990289"/>
                  </a:lnTo>
                  <a:lnTo>
                    <a:pt x="1400155" y="3976163"/>
                  </a:lnTo>
                  <a:lnTo>
                    <a:pt x="1449303" y="3960418"/>
                  </a:lnTo>
                  <a:lnTo>
                    <a:pt x="1496565" y="3943115"/>
                  </a:lnTo>
                  <a:lnTo>
                    <a:pt x="1541829" y="3924317"/>
                  </a:lnTo>
                  <a:lnTo>
                    <a:pt x="1584984" y="3904087"/>
                  </a:lnTo>
                  <a:lnTo>
                    <a:pt x="1625917" y="3882485"/>
                  </a:lnTo>
                  <a:lnTo>
                    <a:pt x="1664517" y="3859574"/>
                  </a:lnTo>
                  <a:lnTo>
                    <a:pt x="1700672" y="3835417"/>
                  </a:lnTo>
                  <a:lnTo>
                    <a:pt x="1734269" y="3810076"/>
                  </a:lnTo>
                  <a:lnTo>
                    <a:pt x="1765198" y="3783612"/>
                  </a:lnTo>
                  <a:lnTo>
                    <a:pt x="1793346" y="3756089"/>
                  </a:lnTo>
                  <a:lnTo>
                    <a:pt x="1840852" y="3698110"/>
                  </a:lnTo>
                  <a:lnTo>
                    <a:pt x="1875893" y="3636637"/>
                  </a:lnTo>
                  <a:lnTo>
                    <a:pt x="1897574" y="3572168"/>
                  </a:lnTo>
                  <a:lnTo>
                    <a:pt x="1905000" y="3505199"/>
                  </a:lnTo>
                  <a:lnTo>
                    <a:pt x="1903124" y="3471434"/>
                  </a:lnTo>
                  <a:lnTo>
                    <a:pt x="1888459" y="3405653"/>
                  </a:lnTo>
                  <a:lnTo>
                    <a:pt x="1859987" y="3342620"/>
                  </a:lnTo>
                  <a:lnTo>
                    <a:pt x="1818601" y="3282832"/>
                  </a:lnTo>
                  <a:lnTo>
                    <a:pt x="1765198" y="3226787"/>
                  </a:lnTo>
                  <a:lnTo>
                    <a:pt x="1734269" y="3200323"/>
                  </a:lnTo>
                  <a:lnTo>
                    <a:pt x="1700672" y="3174982"/>
                  </a:lnTo>
                  <a:lnTo>
                    <a:pt x="1664517" y="3150825"/>
                  </a:lnTo>
                  <a:lnTo>
                    <a:pt x="1625917" y="3127914"/>
                  </a:lnTo>
                  <a:lnTo>
                    <a:pt x="1584984" y="3106312"/>
                  </a:lnTo>
                  <a:lnTo>
                    <a:pt x="1541829" y="3086082"/>
                  </a:lnTo>
                  <a:lnTo>
                    <a:pt x="1496565" y="3067284"/>
                  </a:lnTo>
                  <a:lnTo>
                    <a:pt x="1449303" y="3049981"/>
                  </a:lnTo>
                  <a:lnTo>
                    <a:pt x="1400155" y="3034236"/>
                  </a:lnTo>
                  <a:lnTo>
                    <a:pt x="1349232" y="3020110"/>
                  </a:lnTo>
                  <a:lnTo>
                    <a:pt x="1296648" y="3007666"/>
                  </a:lnTo>
                  <a:lnTo>
                    <a:pt x="1242513" y="2996966"/>
                  </a:lnTo>
                  <a:lnTo>
                    <a:pt x="1186940" y="2988072"/>
                  </a:lnTo>
                  <a:lnTo>
                    <a:pt x="1130040" y="2981046"/>
                  </a:lnTo>
                  <a:lnTo>
                    <a:pt x="1071926" y="2975950"/>
                  </a:lnTo>
                  <a:lnTo>
                    <a:pt x="1012708" y="2972848"/>
                  </a:lnTo>
                  <a:lnTo>
                    <a:pt x="952500" y="2971799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6789"/>
            <a:ext cx="10515600" cy="49847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rgbClr val="0033CC"/>
                </a:solidFill>
              </a:rPr>
              <a:t>Average and RMS value</a:t>
            </a:r>
            <a:endParaRPr lang="en-IN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48048" y="1629983"/>
            <a:ext cx="10515600" cy="3859990"/>
          </a:xfrm>
          <a:blipFill>
            <a:blip r:embed="rId2"/>
            <a:stretch>
              <a:fillRect l="-773" r="-155"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39871" y="2378927"/>
            <a:ext cx="2308411" cy="5505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42809" y="2443752"/>
            <a:ext cx="2131952" cy="559127"/>
          </a:xfrm>
          <a:prstGeom prst="rect">
            <a:avLst/>
          </a:prstGeom>
          <a:blipFill>
            <a:blip r:embed="rId4"/>
            <a:stretch>
              <a:fillRect t="-183696" r="-52091" b="-26521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1" y="2458311"/>
            <a:ext cx="796628" cy="48128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07057" y="2543527"/>
            <a:ext cx="1228371" cy="30008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Rectangle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35087" y="4092042"/>
            <a:ext cx="3286627" cy="70615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43531" y="3897612"/>
            <a:ext cx="3203955" cy="109498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Rectangle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52276" y="4295053"/>
            <a:ext cx="1100131" cy="30008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28126" y="2504128"/>
            <a:ext cx="1868119" cy="300082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AFA-A7F8-4331-9ABE-C9E5F49E864C}" type="slidenum">
              <a:rPr lang="en-IN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867</Words>
  <Application>WPS Presentation</Application>
  <PresentationFormat>Custom</PresentationFormat>
  <Paragraphs>166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Microsoft Equation 3.0</vt:lpstr>
      <vt:lpstr>Slide 1</vt:lpstr>
      <vt:lpstr>Rectifier</vt:lpstr>
      <vt:lpstr>Slide 3</vt:lpstr>
      <vt:lpstr>Halfwave Rectifier</vt:lpstr>
      <vt:lpstr>Halfwave Rectifier</vt:lpstr>
      <vt:lpstr>Halfwave Rectifier</vt:lpstr>
      <vt:lpstr>Slide 7</vt:lpstr>
      <vt:lpstr>Slide 8</vt:lpstr>
      <vt:lpstr>Average and RMS value</vt:lpstr>
      <vt:lpstr>                           Efficiency</vt:lpstr>
      <vt:lpstr>                             Ripple factor</vt:lpstr>
      <vt:lpstr>                  Peak Inverse voltage</vt:lpstr>
      <vt:lpstr>Fullwave Centertap Rectifier</vt:lpstr>
      <vt:lpstr>Center-tapped Transformer Full-wave Rectifier:</vt:lpstr>
      <vt:lpstr>Fullwave Centertap Rectifier</vt:lpstr>
      <vt:lpstr>Fullwave Centertap Rectifier</vt:lpstr>
      <vt:lpstr>Network conditions for the positive and negative region of vi.</vt:lpstr>
      <vt:lpstr>Fullwave Centertap Rectifier</vt:lpstr>
      <vt:lpstr>Slide 19</vt:lpstr>
      <vt:lpstr>Slide 20</vt:lpstr>
      <vt:lpstr>PIV of Rectifier</vt:lpstr>
      <vt:lpstr>Contd...</vt:lpstr>
      <vt:lpstr>Rectifier parameters</vt:lpstr>
      <vt:lpstr>Rectifier parameters</vt:lpstr>
      <vt:lpstr>Rectifier parameters</vt:lpstr>
      <vt:lpstr>Rectifier parameters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1602282</dc:creator>
  <cp:lastModifiedBy>1602282</cp:lastModifiedBy>
  <cp:revision>19</cp:revision>
  <dcterms:created xsi:type="dcterms:W3CDTF">2022-10-31T04:17:59Z</dcterms:created>
  <dcterms:modified xsi:type="dcterms:W3CDTF">2022-11-07T06:18:07Z</dcterms:modified>
</cp:coreProperties>
</file>