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70" r:id="rId7"/>
    <p:sldId id="269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 N Junction Diode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6889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78741" y="762636"/>
            <a:ext cx="11503660" cy="5942965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10</a:t>
            </a:fld>
            <a:endParaRPr lang="en-US" sz="1200" dirty="0">
              <a:solidFill>
                <a:srgbClr val="045C75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10821" y="987425"/>
          <a:ext cx="115950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33"/>
                <a:gridCol w="4119033"/>
                <a:gridCol w="3865033"/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of flow of charge carrier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current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of current</a:t>
                      </a:r>
                    </a:p>
                  </a:txBody>
                  <a:tcPr marL="121920" marR="121920"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←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 diffusion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</a:p>
                  </a:txBody>
                  <a:tcPr marL="121920" marR="121920"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 diffusion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</a:t>
                      </a:r>
                      <a:endParaRPr lang="en-US" sz="4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 drift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</a:p>
                  </a:txBody>
                  <a:tcPr marL="121920" marR="121920"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 drift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←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914401" y="5181600"/>
            <a:ext cx="9735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equlibrium the net current across the junction is zero.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8929"/>
            <a:ext cx="494694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Bookman Old Style" pitchFamily="18" charset="0"/>
                <a:cs typeface="Times New Roman" panose="02020603050405020304" pitchFamily="18" charset="0"/>
              </a:rPr>
              <a:t>PN Junction</a:t>
            </a:r>
            <a:r>
              <a:rPr sz="3600" spc="-50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Bookman Old Style" pitchFamily="18" charset="0"/>
                <a:cs typeface="Times New Roman" panose="02020603050405020304" pitchFamily="18" charset="0"/>
              </a:rPr>
              <a:t>Diode</a:t>
            </a:r>
          </a:p>
        </p:txBody>
      </p:sp>
      <p:sp>
        <p:nvSpPr>
          <p:cNvPr id="4" name="object 4"/>
          <p:cNvSpPr/>
          <p:nvPr/>
        </p:nvSpPr>
        <p:spPr>
          <a:xfrm>
            <a:off x="2475346" y="3943927"/>
            <a:ext cx="4886037" cy="254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6421" y="924002"/>
            <a:ext cx="11543070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sz="2000" dirty="0" smtClean="0">
                <a:latin typeface="Bookman Old Style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spc="-100" dirty="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PN</a:t>
            </a:r>
            <a:r>
              <a:rPr sz="2000" spc="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diode</a:t>
            </a:r>
            <a:r>
              <a:rPr sz="2000" spc="-4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formed</a:t>
            </a:r>
            <a:r>
              <a:rPr sz="2000" spc="-40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doping</a:t>
            </a:r>
            <a:r>
              <a:rPr sz="2000" spc="-40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one</a:t>
            </a:r>
            <a:r>
              <a:rPr sz="2000" spc="-1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side</a:t>
            </a:r>
            <a:r>
              <a:rPr sz="2000" spc="-4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latin typeface="Bookman Old Style" pitchFamily="18" charset="0"/>
                <a:cs typeface="Times New Roman" panose="02020603050405020304" pitchFamily="18" charset="0"/>
              </a:rPr>
              <a:t>of</a:t>
            </a:r>
            <a:r>
              <a:rPr sz="2000" spc="-15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smtClean="0">
                <a:latin typeface="Bookman Old Style" pitchFamily="18" charset="0"/>
                <a:cs typeface="Times New Roman" panose="02020603050405020304" pitchFamily="18" charset="0"/>
              </a:rPr>
              <a:t> intrinsic material </a:t>
            </a:r>
            <a:r>
              <a:rPr sz="2000" spc="-10" smtClean="0">
                <a:latin typeface="Bookman Old Style" pitchFamily="18" charset="0"/>
                <a:cs typeface="Times New Roman" panose="02020603050405020304" pitchFamily="18" charset="0"/>
              </a:rPr>
              <a:t>with</a:t>
            </a:r>
            <a:r>
              <a:rPr sz="2000" spc="1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acceptor</a:t>
            </a:r>
            <a:r>
              <a:rPr sz="2000" spc="-6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65" dirty="0" smtClean="0">
                <a:latin typeface="Bookman Old Style" pitchFamily="18" charset="0"/>
                <a:cs typeface="Times New Roman" panose="02020603050405020304" pitchFamily="18" charset="0"/>
              </a:rPr>
              <a:t>atoms </a:t>
            </a:r>
            <a:r>
              <a:rPr sz="2000" dirty="0" smtClean="0">
                <a:latin typeface="Bookman Old Style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 smtClean="0">
                <a:latin typeface="Bookman Old Style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 smtClean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dirty="0" smtClean="0">
                <a:latin typeface="Bookman Old Style" pitchFamily="18" charset="0"/>
                <a:cs typeface="Times New Roman" panose="02020603050405020304" pitchFamily="18" charset="0"/>
              </a:rPr>
              <a:t>side </a:t>
            </a:r>
            <a:r>
              <a:rPr sz="2000" dirty="0">
                <a:latin typeface="Bookman Old Style" pitchFamily="18" charset="0"/>
                <a:cs typeface="Times New Roman" panose="02020603050405020304" pitchFamily="18" charset="0"/>
              </a:rPr>
              <a:t>donor</a:t>
            </a:r>
            <a:r>
              <a:rPr sz="2000" spc="-65" dirty="0"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sz="2000" spc="5">
                <a:latin typeface="Bookman Old Style" pitchFamily="18" charset="0"/>
                <a:cs typeface="Times New Roman" panose="02020603050405020304" pitchFamily="18" charset="0"/>
              </a:rPr>
              <a:t>atoms</a:t>
            </a:r>
            <a:r>
              <a:rPr sz="2000" spc="5" smtClean="0">
                <a:latin typeface="Bookman Old Style" pitchFamily="18" charset="0"/>
                <a:cs typeface="Arial"/>
              </a:rPr>
              <a:t>.</a:t>
            </a:r>
            <a:endParaRPr lang="en-US" sz="2000" spc="5" dirty="0" smtClean="0">
              <a:latin typeface="Bookman Old Style" pitchFamily="18" charset="0"/>
              <a:cs typeface="Arial"/>
            </a:endParaRP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endParaRPr lang="en-US" sz="2000" spc="5" dirty="0" smtClean="0">
              <a:latin typeface="Bookman Old Style" pitchFamily="18" charset="0"/>
              <a:cs typeface="Arial"/>
            </a:endParaRP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000" spc="5" dirty="0" smtClean="0">
                <a:latin typeface="Bookman Old Style" pitchFamily="18" charset="0"/>
                <a:cs typeface="Arial"/>
              </a:rPr>
              <a:t>P-type and N-type semiconductor material side by side on a single crystal represent PN Junction. A</a:t>
            </a:r>
            <a:r>
              <a:rPr lang="en-US" sz="2000" dirty="0" smtClean="0">
                <a:latin typeface="Bookman Old Style" pitchFamily="18" charset="0"/>
                <a:cs typeface="Times New Roman" panose="02020603050405020304" pitchFamily="18" charset="0"/>
              </a:rPr>
              <a:t> PN</a:t>
            </a:r>
            <a:r>
              <a:rPr lang="en-US" sz="2000" b="1" dirty="0" smtClean="0">
                <a:latin typeface="Bookman Old Style" pitchFamily="18" charset="0"/>
                <a:cs typeface="Times New Roman" panose="02020603050405020304" pitchFamily="18" charset="0"/>
              </a:rPr>
              <a:t> junction </a:t>
            </a:r>
            <a:r>
              <a:rPr lang="en-US" sz="2000" dirty="0" smtClean="0">
                <a:latin typeface="Bookman Old Style" pitchFamily="18" charset="0"/>
                <a:cs typeface="Times New Roman" panose="02020603050405020304" pitchFamily="18" charset="0"/>
              </a:rPr>
              <a:t>forms at the boundary between the two regions and a diode is created.</a:t>
            </a: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endParaRPr lang="en-US" sz="2000" dirty="0" smtClean="0">
              <a:latin typeface="Bookman Old Style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  <a:cs typeface="Times New Roman" panose="02020603050405020304" pitchFamily="18" charset="0"/>
              </a:rPr>
              <a:t>The p-side is considered as anode and n-side is considered as cathode.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6889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 Diode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94360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possibilities in PN junction diode depending  upon the application of voltage across the two terminals.</a:t>
            </a: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No Bias ( V = 0 )</a:t>
            </a: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Forward Bias ( V &gt; 0 )</a:t>
            </a:r>
          </a:p>
          <a:p>
            <a:pPr algn="just">
              <a:lnSpc>
                <a:spcPct val="90000"/>
              </a:lnSpc>
              <a:buNone/>
            </a:pPr>
            <a:r>
              <a:rPr lang="en-IN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Reverse Bias ( V &lt; 0 )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3</a:t>
            </a:fld>
            <a:endParaRPr lang="en-US" sz="1200" dirty="0">
              <a:solidFill>
                <a:srgbClr val="045C75"/>
              </a:solidFill>
            </a:endParaRP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2087419" y="3749965"/>
          <a:ext cx="8363373" cy="2383155"/>
        </p:xfrm>
        <a:graphic>
          <a:graphicData uri="http://schemas.openxmlformats.org/presentationml/2006/ole">
            <p:oleObj spid="_x0000_s4098" r:id="rId3" imgW="6267772" imgH="2381372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61" y="747795"/>
            <a:ext cx="11190082" cy="592086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diode is not connected with any bias voltage (V = 0), then it is called as no bias condition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holes as majority carriers due to the impurity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 and only a few thermally generated free electrons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minority carriers.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majority carriers due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impurity atoms and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thermally generated holes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minority carriers.</a:t>
            </a: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junction is first formed, due to the concentration gradient, mobile charges transfer near junction. </a:t>
            </a: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Electrons near the junction in the n region begin to diffuse across the junction into p region where they combine with some of the holes. </a:t>
            </a: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Holes and Electrons recombine and uncovered the bound charges. Similarly holes leave p-type region.</a:t>
            </a: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creates uncover acceptor ion on P-side and uncover donor ions in N-side of the </a:t>
            </a:r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junction</a:t>
            </a:r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altLang="x-none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x-none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6889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8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6889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mode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9436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algn="just">
              <a:lnSpc>
                <a:spcPct val="90000"/>
              </a:lnSpc>
            </a:pPr>
            <a:endParaRPr lang="en-IN" alt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5</a:t>
            </a:fld>
            <a:endParaRPr lang="en-US" sz="1200" dirty="0">
              <a:solidFill>
                <a:srgbClr val="045C75"/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/>
        </p:nvGraphicFramePr>
        <p:xfrm>
          <a:off x="657169" y="1663932"/>
          <a:ext cx="10839873" cy="2274570"/>
        </p:xfrm>
        <a:graphic>
          <a:graphicData uri="http://schemas.openxmlformats.org/presentationml/2006/ole">
            <p:oleObj spid="_x0000_s2050" name="Bitmap Image" r:id="rId3" imgW="5321573" imgH="1581231" progId="PBrush">
              <p:embed/>
            </p:oleObj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259667" y="5584190"/>
            <a:ext cx="64939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                                                      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6" y="789265"/>
            <a:ext cx="7515963" cy="3367099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4216400"/>
            <a:ext cx="10795000" cy="1754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1" y="120072"/>
            <a:ext cx="11992709" cy="6737927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n-type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region close to the junction becomes depleted of electrons and positively charged, and the p-type region close to the junction becomes depleted of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holes and negatively charged.</a:t>
            </a:r>
          </a:p>
          <a:p>
            <a:pPr algn="just"/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region near to the </a:t>
            </a:r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pn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-junction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 becomes depleted of majority carriers and is called the depletion region(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Majority charge carrier empty region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). The region where there is no mobile charges only bound or fixed charges are present.</a:t>
            </a:r>
          </a:p>
          <a:p>
            <a:pPr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depletion region is formed very quickly and is very thin compared to the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n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region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and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region.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point is reached where the total negative charge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depletion region repels any further diffusion of electrons (negatively charged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particles) into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region (like charges repel) and the diffusion stops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In the depletion region there are many positive charges and many negative charges on opposite sides of the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pn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junction. So there is a force acting on the charges which form an 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electric field directed from n-side to p-side.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electric field is a barrier to the free electrons in the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region.</a:t>
            </a: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An external energy must be applied to get the electrons to move across the barrier of the electric field in the depletion region.</a:t>
            </a: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potential difference of the electric field across the depletion region is the amount of voltage required to move electrons through the electric field. This potential difference is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called the </a:t>
            </a:r>
            <a:r>
              <a:rPr lang="en-I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barrier potential</a:t>
            </a:r>
            <a:endParaRPr lang="en-I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21215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38" y="-1"/>
            <a:ext cx="11178862" cy="3934691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barrier potential of a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junction depends on several factors, including the type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of semi-conductive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material, the amount of doping, and the temperature.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At room temperature(25°C),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barrier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potential equals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approximately 0.3 V for germanium diodes 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0.6-0.7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V for silicon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diodes.</a:t>
            </a: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barrier potential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voltage also called as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knee voltage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cut-in voltage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of the diode.</a:t>
            </a:r>
          </a:p>
          <a:p>
            <a:pPr algn="just"/>
            <a:r>
              <a:rPr lang="en-I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  <a:sym typeface="+mn-ea"/>
              </a:rPr>
              <a:t>Barrier voltage opposes the diffusion of majority carrier across the junction where as assists drifting of minority carriers.</a:t>
            </a:r>
          </a:p>
          <a:p>
            <a:pPr algn="just"/>
            <a:r>
              <a:rPr lang="en-I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  <a:sym typeface="+mn-ea"/>
              </a:rPr>
              <a:t>Under steady state </a:t>
            </a:r>
          </a:p>
          <a:p>
            <a:pPr algn="just">
              <a:buNone/>
            </a:pPr>
            <a:r>
              <a:rPr lang="en-I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  <a:sym typeface="+mn-ea"/>
              </a:rPr>
              <a:t>		Drift current=Diffusion current</a:t>
            </a:r>
          </a:p>
          <a:p>
            <a:pPr algn="just"/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The net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flow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of charge in any direction for 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semiconductor diode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is zero, when the externally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applied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voltage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is zero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30" y="4001037"/>
            <a:ext cx="5734050" cy="2590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34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55491" y="502949"/>
          <a:ext cx="4008580" cy="2004290"/>
        </p:xfrm>
        <a:graphic>
          <a:graphicData uri="http://schemas.openxmlformats.org/presentationml/2006/ole">
            <p:oleObj spid="_x0000_s6146" name="Equation" r:id="rId3" imgW="761760" imgH="3808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2581" y="1256146"/>
            <a:ext cx="340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Thresh hold or Barrier voltage  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164" y="3112654"/>
            <a:ext cx="349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Width of the Depletion region </a:t>
            </a:r>
            <a:endParaRPr lang="en-US" sz="2000" dirty="0">
              <a:latin typeface="Bookman Old Style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51449" y="3186112"/>
          <a:ext cx="3560041" cy="1017155"/>
        </p:xfrm>
        <a:graphic>
          <a:graphicData uri="http://schemas.openxmlformats.org/presentationml/2006/ole">
            <p:oleObj spid="_x0000_s6147" name="Equation" r:id="rId4" imgW="16887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640</Words>
  <Application>WPS Presentation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Bitmap Image</vt:lpstr>
      <vt:lpstr>Equation</vt:lpstr>
      <vt:lpstr>P N Junction Diode</vt:lpstr>
      <vt:lpstr>PN Junction Diode</vt:lpstr>
      <vt:lpstr>PN Junction Diode</vt:lpstr>
      <vt:lpstr>No bias mode</vt:lpstr>
      <vt:lpstr>No bias mode</vt:lpstr>
      <vt:lpstr>Slide 6</vt:lpstr>
      <vt:lpstr>Slide 7</vt:lpstr>
      <vt:lpstr>Slide 8</vt:lpstr>
      <vt:lpstr>Slide 9</vt:lpstr>
      <vt:lpstr>No bias mode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1602282</dc:creator>
  <cp:lastModifiedBy>1602282</cp:lastModifiedBy>
  <cp:revision>17</cp:revision>
  <dcterms:created xsi:type="dcterms:W3CDTF">2022-10-14T06:24:07Z</dcterms:created>
  <dcterms:modified xsi:type="dcterms:W3CDTF">2022-11-02T05:07:21Z</dcterms:modified>
</cp:coreProperties>
</file>