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2" autoAdjust="0"/>
    <p:restoredTop sz="94660"/>
  </p:normalViewPr>
  <p:slideViewPr>
    <p:cSldViewPr snapToGrid="0">
      <p:cViewPr varScale="1">
        <p:scale>
          <a:sx n="64" d="100"/>
          <a:sy n="64" d="100"/>
        </p:scale>
        <p:origin x="-96" y="-1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5286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06-12-2022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889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06-12-2022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193027" y="0"/>
            <a:ext cx="827171" cy="60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0560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06-12-2022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279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06-12-2022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1294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06-12-2022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7530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06-12-2022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3955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06-12-2022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3526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06-12-2022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60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2064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06-12-2022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6463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06-12-2022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1452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06-12-2022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704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63F1-6B99-47ED-A1AE-FEB59B1C68C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06-12-2022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735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20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441" y="113585"/>
            <a:ext cx="10515600" cy="58791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solidFill>
                  <a:srgbClr val="0033CC"/>
                </a:solidFill>
              </a:rPr>
              <a:t>Fixed  Bias</a:t>
            </a:r>
            <a:endParaRPr lang="en-IN" dirty="0">
              <a:solidFill>
                <a:srgbClr val="00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4968" y="1882506"/>
            <a:ext cx="3219450" cy="21050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27120" y="824435"/>
            <a:ext cx="11121443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simplest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way to bias a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transistor is called as fixed bias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 consists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source and two external resistors</a:t>
            </a: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353" y="1227560"/>
            <a:ext cx="3648075" cy="27241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43030" y="4579290"/>
            <a:ext cx="61373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 dc equivalent circuit can be written by replacing the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capacitors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with open circuits 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6127" y="4251634"/>
            <a:ext cx="19145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732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589870"/>
            <a:ext cx="2743200" cy="26479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le 5"/>
              <p:cNvSpPr/>
              <p:nvPr/>
            </p:nvSpPr>
            <p:spPr>
              <a:xfrm>
                <a:off x="1429147" y="1685990"/>
                <a:ext cx="23791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𝐶𝐶</m:t>
                          </m:r>
                        </m:sub>
                      </m:sSub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𝐵𝐸</m:t>
                          </m:r>
                        </m:sub>
                      </m:sSub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147" y="1685990"/>
                <a:ext cx="2379113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Rectangle 7"/>
              <p:cNvSpPr/>
              <p:nvPr/>
            </p:nvSpPr>
            <p:spPr>
              <a:xfrm>
                <a:off x="1534984" y="2663946"/>
                <a:ext cx="1703800" cy="656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𝐶𝐶</m:t>
                              </m:r>
                            </m:sub>
                          </m:sSub>
                          <m:r>
                            <a:rPr kumimoji="0" lang="en-I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𝐵𝐸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984" y="2663946"/>
                <a:ext cx="1703800" cy="6562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830435" y="827680"/>
            <a:ext cx="271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Base-Emitter loop</a:t>
            </a:r>
          </a:p>
        </p:txBody>
      </p:sp>
    </p:spTree>
    <p:extLst>
      <p:ext uri="{BB962C8B-B14F-4D97-AF65-F5344CB8AC3E}">
        <p14:creationId xmlns:p14="http://schemas.microsoft.com/office/powerpoint/2010/main" xmlns="" val="279410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5071"/>
            <a:ext cx="10515600" cy="742458"/>
          </a:xfrm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rgbClr val="0033CC"/>
                </a:solidFill>
              </a:rPr>
              <a:t>Collector-Emitter loop</a:t>
            </a:r>
            <a:endParaRPr lang="en-IN" sz="2400" dirty="0">
              <a:solidFill>
                <a:srgbClr val="00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825" y="1232615"/>
            <a:ext cx="2238375" cy="2667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le 5"/>
              <p:cNvSpPr/>
              <p:nvPr/>
            </p:nvSpPr>
            <p:spPr>
              <a:xfrm>
                <a:off x="2798908" y="1634475"/>
                <a:ext cx="1082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I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𝛽</m:t>
                      </m:r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908" y="1634475"/>
                <a:ext cx="108202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Rectangle 6"/>
              <p:cNvSpPr/>
              <p:nvPr/>
            </p:nvSpPr>
            <p:spPr>
              <a:xfrm>
                <a:off x="2705323" y="2196783"/>
                <a:ext cx="23512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𝐶𝐶</m:t>
                          </m:r>
                        </m:sub>
                      </m:sSub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𝐶𝐸</m:t>
                          </m:r>
                        </m:sub>
                      </m:sSub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23" y="2196783"/>
                <a:ext cx="235122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Rectangle 7"/>
              <p:cNvSpPr/>
              <p:nvPr/>
            </p:nvSpPr>
            <p:spPr>
              <a:xfrm>
                <a:off x="2716782" y="2903061"/>
                <a:ext cx="19472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𝐶𝐸</m:t>
                          </m:r>
                        </m:sub>
                      </m:sSub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𝐶𝐶</m:t>
                          </m:r>
                        </m:sub>
                      </m:sSub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782" y="2903061"/>
                <a:ext cx="194726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73463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0368"/>
            <a:ext cx="10057327" cy="13255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Q1. The operating point for a fixed bias circuit is given </a:t>
            </a:r>
            <a:r>
              <a:rPr lang="en-US" sz="2400" dirty="0"/>
              <a:t>by V</a:t>
            </a:r>
            <a:r>
              <a:rPr lang="en-US" sz="2400" baseline="-25000" dirty="0"/>
              <a:t>CE</a:t>
            </a:r>
            <a:r>
              <a:rPr lang="en-US" sz="2400" dirty="0"/>
              <a:t> = 7 V and I</a:t>
            </a:r>
            <a:r>
              <a:rPr lang="en-US" sz="2400" baseline="-25000" dirty="0"/>
              <a:t>C</a:t>
            </a:r>
            <a:r>
              <a:rPr lang="en-US" sz="2400" dirty="0"/>
              <a:t> = 7 mA. In order to achieve this operating point, </a:t>
            </a:r>
            <a:r>
              <a:rPr lang="en-US" sz="2400" dirty="0" smtClean="0"/>
              <a:t>determine the </a:t>
            </a:r>
            <a:r>
              <a:rPr lang="en-US" sz="2400" dirty="0"/>
              <a:t>value of resistors R</a:t>
            </a:r>
            <a:r>
              <a:rPr lang="en-US" sz="2400" baseline="-25000" dirty="0"/>
              <a:t>B</a:t>
            </a:r>
            <a:r>
              <a:rPr lang="en-US" sz="2400" dirty="0"/>
              <a:t> and R</a:t>
            </a:r>
            <a:r>
              <a:rPr lang="en-US" sz="2400" baseline="-25000" dirty="0"/>
              <a:t>C</a:t>
            </a:r>
            <a:r>
              <a:rPr lang="en-US" sz="2400" dirty="0"/>
              <a:t>. The transistor has V</a:t>
            </a:r>
            <a:r>
              <a:rPr lang="en-US" sz="2400" baseline="-25000" dirty="0"/>
              <a:t>BE</a:t>
            </a:r>
            <a:r>
              <a:rPr lang="en-US" sz="2400" dirty="0"/>
              <a:t> = 0.65 V and β = 120.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358" y="1933105"/>
            <a:ext cx="2628900" cy="17811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le 5"/>
              <p:cNvSpPr/>
              <p:nvPr/>
            </p:nvSpPr>
            <p:spPr>
              <a:xfrm>
                <a:off x="2279153" y="1891751"/>
                <a:ext cx="23791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𝐶𝐶</m:t>
                          </m:r>
                        </m:sub>
                      </m:sSub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𝐵𝐸</m:t>
                          </m:r>
                        </m:sub>
                      </m:sSub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153" y="1891751"/>
                <a:ext cx="2379113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Rectangle 6"/>
              <p:cNvSpPr/>
              <p:nvPr/>
            </p:nvSpPr>
            <p:spPr>
              <a:xfrm>
                <a:off x="2279153" y="4805731"/>
                <a:ext cx="19472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𝐶𝐸</m:t>
                          </m:r>
                        </m:sub>
                      </m:sSub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𝐶𝐶</m:t>
                          </m:r>
                        </m:sub>
                      </m:sSub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153" y="4805731"/>
                <a:ext cx="194726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Rectangle 7"/>
              <p:cNvSpPr/>
              <p:nvPr/>
            </p:nvSpPr>
            <p:spPr>
              <a:xfrm>
                <a:off x="2579967" y="2416903"/>
                <a:ext cx="1082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I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𝛽</m:t>
                      </m:r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967" y="2416903"/>
                <a:ext cx="1082026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Rectangle 9"/>
              <p:cNvSpPr/>
              <p:nvPr/>
            </p:nvSpPr>
            <p:spPr>
              <a:xfrm>
                <a:off x="2279153" y="2942055"/>
                <a:ext cx="2571217" cy="657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𝛽</m:t>
                          </m:r>
                        </m:den>
                      </m:f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=5.83×</m:t>
                      </m:r>
                      <m:sSup>
                        <m:sSup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I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</m:t>
                          </m:r>
                        </m:e>
                        <m:sup>
                          <m:r>
                            <a:rPr kumimoji="0" lang="en-I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−5</m:t>
                          </m:r>
                        </m:sup>
                      </m:sSup>
                      <m:r>
                        <a:rPr kumimoji="0" lang="en-I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153" y="2942055"/>
                <a:ext cx="2571217" cy="65755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Rectangle 10"/>
              <p:cNvSpPr/>
              <p:nvPr/>
            </p:nvSpPr>
            <p:spPr>
              <a:xfrm>
                <a:off x="2279153" y="3865156"/>
                <a:ext cx="3148811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16−0.7</m:t>
                          </m:r>
                        </m:num>
                        <m:den>
                          <m:r>
                            <a:rPr kumimoji="0" lang="en-I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5.83×</m:t>
                          </m:r>
                          <m:sSup>
                            <m:sSupPr>
                              <m:ctrlP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IN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0" lang="en-IN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−5</m:t>
                              </m:r>
                            </m:sup>
                          </m:sSup>
                        </m:den>
                      </m:f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=263.3</m:t>
                      </m:r>
                      <m:r>
                        <a:rPr kumimoji="0" lang="en-I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  <m:r>
                        <a:rPr kumimoji="0" lang="en-I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𝛺</m:t>
                      </m:r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153" y="3865156"/>
                <a:ext cx="3148811" cy="61279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Rectangle 11"/>
              <p:cNvSpPr/>
              <p:nvPr/>
            </p:nvSpPr>
            <p:spPr>
              <a:xfrm>
                <a:off x="2132766" y="5502842"/>
                <a:ext cx="2717604" cy="612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</m:t>
                          </m:r>
                        </m:sub>
                      </m:sSub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16−7</m:t>
                          </m:r>
                        </m:num>
                        <m:den>
                          <m:r>
                            <a:rPr kumimoji="0" lang="en-I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7×</m:t>
                          </m:r>
                          <m:sSup>
                            <m:sSupPr>
                              <m:ctrlP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IN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0" lang="en-IN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−3</m:t>
                              </m:r>
                            </m:sup>
                          </m:sSup>
                        </m:den>
                      </m:f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=1.2</m:t>
                      </m:r>
                      <m:r>
                        <a:rPr kumimoji="0" lang="en-I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  <m:r>
                        <a:rPr kumimoji="0" lang="en-I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𝛺</m:t>
                      </m:r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766" y="5502842"/>
                <a:ext cx="2717604" cy="6127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22643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0621" y="2310532"/>
            <a:ext cx="3417170" cy="282799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017" y="357809"/>
            <a:ext cx="11121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Q2. (a) What is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Vce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when Vin=0V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(b) What is the minimum value of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Ib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required to saturate the transistor if beta=200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(c) Calculate the maximum value of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Rb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when Vin=5V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22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630"/>
          <a:stretch/>
        </p:blipFill>
        <p:spPr>
          <a:xfrm>
            <a:off x="6804211" y="1222945"/>
            <a:ext cx="4020671" cy="27977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87380" y="516975"/>
            <a:ext cx="98375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Q3. Determine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 following for the fixed-bias configuration of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below circuit. Verify the operation region of transistor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(a)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IN" sz="20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BQ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and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IN" sz="20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CQ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(b)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</a:t>
            </a:r>
            <a:r>
              <a:rPr kumimoji="0" lang="en-IN" sz="20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CEQ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(c)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</a:t>
            </a:r>
            <a:r>
              <a:rPr kumimoji="0" lang="en-IN" sz="20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and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</a:t>
            </a:r>
            <a:r>
              <a:rPr kumimoji="0" lang="en-IN" sz="20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(d)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</a:t>
            </a:r>
            <a:r>
              <a:rPr kumimoji="0" lang="en-IN" sz="20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BC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541" y="2511442"/>
            <a:ext cx="4664730" cy="9185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541" y="3429944"/>
            <a:ext cx="4081455" cy="4697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0541" y="4043645"/>
            <a:ext cx="3145212" cy="9855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1346" y="5173198"/>
            <a:ext cx="1747278" cy="4467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1346" y="5672530"/>
            <a:ext cx="1747278" cy="3114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1687" y="6146799"/>
            <a:ext cx="2769254" cy="5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7184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288" y="1"/>
            <a:ext cx="11358092" cy="940158"/>
          </a:xfrm>
        </p:spPr>
        <p:txBody>
          <a:bodyPr>
            <a:normAutofit/>
          </a:bodyPr>
          <a:lstStyle/>
          <a:p>
            <a:r>
              <a:rPr lang="en-IN" sz="3200" dirty="0" smtClean="0"/>
              <a:t>Q4. In the below circuit find I</a:t>
            </a:r>
            <a:r>
              <a:rPr lang="en-IN" sz="3200" baseline="-25000" dirty="0" smtClean="0"/>
              <a:t>C</a:t>
            </a:r>
            <a:r>
              <a:rPr lang="en-IN" sz="3200" dirty="0" smtClean="0"/>
              <a:t>, V</a:t>
            </a:r>
            <a:r>
              <a:rPr lang="en-IN" sz="3200" baseline="-25000" dirty="0" smtClean="0"/>
              <a:t>CC</a:t>
            </a:r>
            <a:r>
              <a:rPr lang="en-IN" sz="3200" dirty="0" smtClean="0"/>
              <a:t>, Beta, and R</a:t>
            </a:r>
            <a:r>
              <a:rPr lang="en-IN" sz="3200" baseline="-25000" dirty="0" smtClean="0"/>
              <a:t>B</a:t>
            </a:r>
            <a:endParaRPr lang="en-IN" sz="3200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479" y="1907079"/>
            <a:ext cx="2711137" cy="28709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67683" y="940159"/>
            <a:ext cx="75384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it-IT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= </a:t>
            </a:r>
            <a:r>
              <a:rPr kumimoji="0" 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20 </a:t>
            </a:r>
            <a:r>
              <a:rPr kumimoji="0" lang="it-IT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microA </a:t>
            </a: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;  I</a:t>
            </a:r>
            <a:r>
              <a:rPr kumimoji="0" lang="it-IT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</a:t>
            </a: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 4 mA </a:t>
            </a: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; V</a:t>
            </a:r>
            <a:r>
              <a:rPr kumimoji="0" lang="it-IT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CE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 </a:t>
            </a: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7.2V ; </a:t>
            </a:r>
            <a:r>
              <a:rPr kumimoji="0" lang="da-D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</a:t>
            </a:r>
            <a:r>
              <a:rPr kumimoji="0" lang="da-DK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BE</a:t>
            </a:r>
            <a:r>
              <a:rPr kumimoji="0" lang="da-D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da-DK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 </a:t>
            </a:r>
            <a:r>
              <a:rPr kumimoji="0" lang="da-D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0.7V;  </a:t>
            </a:r>
            <a:r>
              <a:rPr kumimoji="0" lang="da-DK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kumimoji="0" lang="da-DK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</a:t>
            </a:r>
            <a:r>
              <a:rPr kumimoji="0" lang="da-DK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= 2.2 </a:t>
            </a:r>
            <a:r>
              <a:rPr kumimoji="0" lang="da-D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kohm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0914" y="1669531"/>
            <a:ext cx="779171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(a) I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+ I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= I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I</a:t>
            </a:r>
            <a:r>
              <a:rPr kumimoji="0" lang="it-IT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 I</a:t>
            </a:r>
            <a:r>
              <a:rPr kumimoji="0" lang="it-IT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– I</a:t>
            </a:r>
            <a:r>
              <a:rPr kumimoji="0" lang="it-IT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= 4 mA – 0.02 mA = 3.98 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(b) V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CC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= I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R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+ V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CE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=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(3.98 mA × 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2.2kohm)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+ 7.2 V 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=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15.956 V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=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16 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(c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(d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Rectangle 7"/>
              <p:cNvSpPr/>
              <p:nvPr/>
            </p:nvSpPr>
            <p:spPr>
              <a:xfrm>
                <a:off x="1343126" y="4449029"/>
                <a:ext cx="2473882" cy="658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𝛽</m:t>
                      </m:r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3.98</m:t>
                          </m:r>
                        </m:num>
                        <m:den>
                          <m:r>
                            <a:rPr kumimoji="0" lang="en-I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20</m:t>
                          </m:r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𝑚𝐴</m:t>
                          </m:r>
                        </m:den>
                      </m:f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=199</m:t>
                      </m:r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126" y="4449029"/>
                <a:ext cx="2473882" cy="6580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Rectangle 8"/>
              <p:cNvSpPr/>
              <p:nvPr/>
            </p:nvSpPr>
            <p:spPr>
              <a:xfrm>
                <a:off x="1167683" y="5436356"/>
                <a:ext cx="23791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𝐶𝐶</m:t>
                          </m:r>
                        </m:sub>
                      </m:sSub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𝐵𝐸</m:t>
                          </m:r>
                        </m:sub>
                      </m:sSub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683" y="5436356"/>
                <a:ext cx="237911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Rectangle 10"/>
              <p:cNvSpPr/>
              <p:nvPr/>
            </p:nvSpPr>
            <p:spPr>
              <a:xfrm>
                <a:off x="1167683" y="5895822"/>
                <a:ext cx="3886833" cy="658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𝐶𝐶</m:t>
                              </m:r>
                            </m:sub>
                          </m:sSub>
                          <m:r>
                            <a:rPr kumimoji="0" lang="en-I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𝐵𝐸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16−0.7</m:t>
                          </m:r>
                        </m:num>
                        <m:den>
                          <m:r>
                            <a:rPr kumimoji="0" lang="en-I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20</m:t>
                          </m:r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den>
                      </m:f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=765</m:t>
                      </m:r>
                      <m:r>
                        <a:rPr kumimoji="0" lang="en-I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  <m:r>
                        <a:rPr kumimoji="0" lang="en-I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𝛺</m:t>
                      </m:r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683" y="5895822"/>
                <a:ext cx="3886833" cy="6580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28726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18" y="365125"/>
            <a:ext cx="10877282" cy="13255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Q5. Determine </a:t>
            </a:r>
            <a:r>
              <a:rPr lang="en-US" sz="2400" dirty="0"/>
              <a:t>the Q-point for the </a:t>
            </a:r>
            <a:r>
              <a:rPr lang="en-US" sz="2400" dirty="0" smtClean="0"/>
              <a:t>below circuit and </a:t>
            </a:r>
            <a:r>
              <a:rPr lang="en-US" sz="2400" dirty="0"/>
              <a:t>draw the dc load line. Find </a:t>
            </a:r>
            <a:r>
              <a:rPr lang="en-US" sz="2400" dirty="0" smtClean="0"/>
              <a:t>the </a:t>
            </a:r>
            <a:r>
              <a:rPr lang="en-IN" sz="2400" dirty="0"/>
              <a:t>Find </a:t>
            </a:r>
            <a:r>
              <a:rPr lang="en-IN" sz="2400" dirty="0" smtClean="0"/>
              <a:t>the </a:t>
            </a:r>
            <a:r>
              <a:rPr lang="en-US" sz="2400" dirty="0" smtClean="0"/>
              <a:t>maximum </a:t>
            </a:r>
            <a:r>
              <a:rPr lang="en-US" sz="2400" dirty="0"/>
              <a:t>peak value of base current for linear operation</a:t>
            </a:r>
            <a:r>
              <a:rPr lang="en-US" sz="2400" dirty="0" smtClean="0"/>
              <a:t>. Assume Beta(dc)=200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805" y="1690688"/>
            <a:ext cx="3389995" cy="21301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le 5"/>
              <p:cNvSpPr/>
              <p:nvPr/>
            </p:nvSpPr>
            <p:spPr>
              <a:xfrm>
                <a:off x="1612646" y="1847392"/>
                <a:ext cx="3822328" cy="658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𝐵𝐵</m:t>
                              </m:r>
                            </m:sub>
                          </m:sSub>
                          <m:r>
                            <a:rPr kumimoji="0" lang="en-I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𝐵𝐸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10−0.7</m:t>
                          </m:r>
                        </m:num>
                        <m:den>
                          <m:r>
                            <a:rPr kumimoji="0" lang="en-I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47</m:t>
                          </m:r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𝛺</m:t>
                          </m:r>
                        </m:den>
                      </m:f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=198</m:t>
                      </m:r>
                      <m:r>
                        <a:rPr kumimoji="0" lang="en-I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𝜇</m:t>
                      </m:r>
                      <m:r>
                        <a:rPr kumimoji="0" lang="en-I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646" y="1847392"/>
                <a:ext cx="3822328" cy="6580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Rectangle 6"/>
              <p:cNvSpPr/>
              <p:nvPr/>
            </p:nvSpPr>
            <p:spPr>
              <a:xfrm>
                <a:off x="1403797" y="2662161"/>
                <a:ext cx="424002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𝛽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𝐷𝐶</m:t>
                          </m:r>
                        </m:sub>
                      </m:sSub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=200×198</m:t>
                      </m:r>
                      <m:r>
                        <a:rPr kumimoji="0" lang="en-I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𝜇</m:t>
                      </m:r>
                      <m:r>
                        <a:rPr kumimoji="0" lang="en-I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=39.6</m:t>
                      </m:r>
                      <m:r>
                        <a:rPr kumimoji="0" lang="en-I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𝑚𝐴</m:t>
                      </m:r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797" y="2662161"/>
                <a:ext cx="4240026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Rectangle 9"/>
              <p:cNvSpPr/>
              <p:nvPr/>
            </p:nvSpPr>
            <p:spPr>
              <a:xfrm>
                <a:off x="1921564" y="3292264"/>
                <a:ext cx="42276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𝐶𝐸</m:t>
                          </m:r>
                        </m:sub>
                      </m:sSub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𝐶𝐶</m:t>
                          </m:r>
                        </m:sub>
                      </m:sSub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=20−13.07=6.93</m:t>
                      </m:r>
                      <m:r>
                        <a:rPr kumimoji="0" lang="en-I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𝑉</m:t>
                      </m:r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564" y="3292264"/>
                <a:ext cx="422763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171977" y="4005330"/>
            <a:ext cx="817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Q-point is at 6.93V and 39.6mA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Rectangle 11"/>
              <p:cNvSpPr/>
              <p:nvPr/>
            </p:nvSpPr>
            <p:spPr>
              <a:xfrm>
                <a:off x="2357292" y="4490168"/>
                <a:ext cx="3356175" cy="6598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I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𝑠𝑎𝑡</m:t>
                      </m:r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)=</m:t>
                      </m:r>
                      <m:f>
                        <m:f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20</m:t>
                          </m:r>
                        </m:num>
                        <m:den>
                          <m:r>
                            <a:rPr kumimoji="0" lang="en-I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330</m:t>
                          </m:r>
                        </m:den>
                      </m:f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=60.6</m:t>
                      </m:r>
                      <m:r>
                        <a:rPr kumimoji="0" lang="en-I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𝑚𝐴</m:t>
                      </m:r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292" y="4490168"/>
                <a:ext cx="3356175" cy="65986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5358" y="4260538"/>
            <a:ext cx="3069867" cy="209581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71977" y="5237428"/>
            <a:ext cx="4977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increase an amount ideally equal to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47675" y="5219647"/>
            <a:ext cx="222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60.6-39.6=21mA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95587" y="5658597"/>
            <a:ext cx="567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maximum peak variation of the base current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Rectangle 18"/>
              <p:cNvSpPr/>
              <p:nvPr/>
            </p:nvSpPr>
            <p:spPr>
              <a:xfrm>
                <a:off x="1566583" y="6027929"/>
                <a:ext cx="4188005" cy="676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I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𝑝𝑒𝑎𝑘</m:t>
                      </m:r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)=</m:t>
                      </m:r>
                      <m:f>
                        <m:f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I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I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0" lang="en-I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kumimoji="0" lang="en-IN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𝑝𝑒𝑎𝑘</m:t>
                              </m:r>
                            </m:e>
                          </m:d>
                        </m:num>
                        <m:den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𝛽</m:t>
                          </m:r>
                        </m:den>
                      </m:f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21</m:t>
                          </m:r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𝑚𝐴</m:t>
                          </m:r>
                        </m:num>
                        <m:den>
                          <m:r>
                            <a:rPr kumimoji="0" lang="en-I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200</m:t>
                          </m:r>
                        </m:den>
                      </m:f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=105</m:t>
                      </m:r>
                      <m:r>
                        <a:rPr kumimoji="0" lang="en-I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𝜇</m:t>
                      </m:r>
                      <m:r>
                        <a:rPr kumimoji="0" lang="en-I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583" y="6027929"/>
                <a:ext cx="4188005" cy="6765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7869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/>
      <p:bldP spid="12" grpId="0" animBg="1"/>
      <p:bldP spid="14" grpId="0"/>
      <p:bldP spid="15" grpId="0"/>
      <p:bldP spid="18" grpId="0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365125"/>
            <a:ext cx="10810875" cy="13255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Q6. Determine </a:t>
            </a:r>
            <a:r>
              <a:rPr lang="en-US" sz="2800" dirty="0"/>
              <a:t>whether or not the transistor of below figure, is in saturation. Assume </a:t>
            </a:r>
            <a:r>
              <a:rPr lang="en-US" sz="2800" i="1" dirty="0"/>
              <a:t>V</a:t>
            </a:r>
            <a:r>
              <a:rPr lang="en-US" sz="2800" dirty="0"/>
              <a:t>CE(sat) = 0.2 V. 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617" y="3060667"/>
            <a:ext cx="3124258" cy="18923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776" y="2535194"/>
            <a:ext cx="6464423" cy="294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554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101" y="-81737"/>
            <a:ext cx="10515600" cy="665185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latin typeface="+mn-lt"/>
              </a:rPr>
              <a:t>DC Load line</a:t>
            </a:r>
            <a:endParaRPr lang="en-IN" sz="32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647" y="1132608"/>
            <a:ext cx="4267200" cy="22669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Rectangle 7"/>
              <p:cNvSpPr/>
              <p:nvPr/>
            </p:nvSpPr>
            <p:spPr>
              <a:xfrm>
                <a:off x="3114991" y="3558492"/>
                <a:ext cx="235980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𝐶𝐶</m:t>
                          </m:r>
                        </m:sub>
                      </m:sSub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𝐶𝐸</m:t>
                          </m:r>
                        </m:sub>
                      </m:sSub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991" y="3558492"/>
                <a:ext cx="235980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048719" y="4073515"/>
            <a:ext cx="670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 </a:t>
            </a:r>
            <a:r>
              <a:rPr kumimoji="0" lang="en-I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cutoff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region </a:t>
            </a:r>
            <a:r>
              <a:rPr kumimoji="0" lang="en-I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Ic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=0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Rectangle 9"/>
              <p:cNvSpPr/>
              <p:nvPr/>
            </p:nvSpPr>
            <p:spPr>
              <a:xfrm>
                <a:off x="3288615" y="4047028"/>
                <a:ext cx="19472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𝐶𝐶</m:t>
                          </m:r>
                        </m:sub>
                      </m:sSub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𝐶𝐸</m:t>
                          </m:r>
                        </m:sub>
                      </m:sSub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615" y="4047028"/>
                <a:ext cx="194726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Rectangle 10"/>
              <p:cNvSpPr/>
              <p:nvPr/>
            </p:nvSpPr>
            <p:spPr>
              <a:xfrm>
                <a:off x="3178300" y="4596095"/>
                <a:ext cx="26136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𝐶𝐶</m:t>
                              </m:r>
                            </m:sub>
                          </m:sSub>
                          <m:r>
                            <a:rPr kumimoji="0" lang="en-I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𝐶𝐸</m:t>
                              </m:r>
                            </m:sub>
                          </m:sSub>
                          <m:r>
                            <a:rPr kumimoji="0" lang="en-I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𝑤h𝑒𝑛</m:t>
                          </m:r>
                          <m:r>
                            <m:rPr>
                              <m:nor/>
                            </m:r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 </m:t>
                          </m:r>
                          <m:sSub>
                            <m:sSubPr>
                              <m:ctrlP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</m:sub>
                          </m:sSub>
                          <m:r>
                            <a:rPr kumimoji="0" lang="en-I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300" y="4596095"/>
                <a:ext cx="2613601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19672" r="-19114" b="-1836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941138" y="5166018"/>
            <a:ext cx="283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 saturation region V</a:t>
            </a:r>
            <a:r>
              <a:rPr kumimoji="0" lang="en-IN" sz="1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CE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=0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Rectangle 12"/>
              <p:cNvSpPr/>
              <p:nvPr/>
            </p:nvSpPr>
            <p:spPr>
              <a:xfrm>
                <a:off x="3695243" y="5116804"/>
                <a:ext cx="1684243" cy="658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𝐶𝐶</m:t>
                              </m:r>
                            </m:sub>
                          </m:sSub>
                          <m:r>
                            <a:rPr kumimoji="0" lang="en-I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𝐶𝐸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243" y="5116804"/>
                <a:ext cx="1684243" cy="65800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Rectangle 15"/>
              <p:cNvSpPr/>
              <p:nvPr/>
            </p:nvSpPr>
            <p:spPr>
              <a:xfrm>
                <a:off x="2317403" y="5646395"/>
                <a:ext cx="3823731" cy="658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I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𝑤h𝑒𝑛</m:t>
                      </m:r>
                      <m:r>
                        <m:rPr>
                          <m:nor/>
                        </m:rPr>
                        <a:rPr kumimoji="0" lang="en-I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 </m:t>
                      </m:r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𝐶𝐸</m:t>
                          </m:r>
                        </m:sub>
                      </m:sSub>
                      <m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  <m:r>
                        <a:rPr kumimoji="0" lang="en-I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403" y="5646395"/>
                <a:ext cx="3823731" cy="65800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2487" y="1265958"/>
            <a:ext cx="3019425" cy="20002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05404" y="3175141"/>
            <a:ext cx="4629150" cy="36004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152" y="404447"/>
            <a:ext cx="112359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dc load line is a graph that allows us to determine all possible combinations of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for a given amplifier.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230" y="6171684"/>
            <a:ext cx="6713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endpoints of the dc load line are labeled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(sat) and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(off)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The collector current and the output voltage can not exceeds this limit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109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6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50" y="0"/>
            <a:ext cx="10515600" cy="874059"/>
          </a:xfrm>
        </p:spPr>
        <p:txBody>
          <a:bodyPr/>
          <a:lstStyle/>
          <a:p>
            <a:r>
              <a:rPr lang="en-IN" dirty="0" smtClean="0"/>
              <a:t>Operating point or Quiescent(Q)-point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87" y="874058"/>
            <a:ext cx="11453486" cy="5482291"/>
          </a:xfrm>
        </p:spPr>
        <p:txBody>
          <a:bodyPr>
            <a:normAutofit/>
          </a:bodyPr>
          <a:lstStyle/>
          <a:p>
            <a:r>
              <a:rPr lang="en-US" dirty="0" smtClean="0"/>
              <a:t>It is the intersection point between the load line and output characteristic curve under a specific value of base current.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95" y="2251051"/>
            <a:ext cx="2533650" cy="1704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041500"/>
            <a:ext cx="3124200" cy="2124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0158" y="4803820"/>
            <a:ext cx="1068946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operating point is also called DC point. The  Quiescent point meaning it is not having any AC signal only DC biasing signal is there.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 is possible to operate the amplifier at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any point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along the load line. The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best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point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usually in the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center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 the load line.</a:t>
            </a: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776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47" y="0"/>
            <a:ext cx="10515600" cy="716700"/>
          </a:xfrm>
        </p:spPr>
        <p:txBody>
          <a:bodyPr/>
          <a:lstStyle/>
          <a:p>
            <a:pPr algn="ctr"/>
            <a:r>
              <a:rPr lang="en-IN" dirty="0" smtClean="0"/>
              <a:t>Biasing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80" y="502276"/>
            <a:ext cx="11423561" cy="5095137"/>
          </a:xfrm>
        </p:spPr>
        <p:txBody>
          <a:bodyPr>
            <a:normAutofit/>
          </a:bodyPr>
          <a:lstStyle/>
          <a:p>
            <a:pPr algn="just"/>
            <a:r>
              <a:rPr lang="en-IN" b="1" dirty="0" smtClean="0"/>
              <a:t>To operate the transistor, it should be operated at a particular operating point. The process of selecting the operating point is called biasing</a:t>
            </a:r>
          </a:p>
          <a:p>
            <a:pPr algn="just"/>
            <a:r>
              <a:rPr lang="en-US" b="1" dirty="0" smtClean="0"/>
              <a:t>It is achieved by suitably selecting the DC sources and the resistors to operate the transistor in active region.</a:t>
            </a:r>
          </a:p>
          <a:p>
            <a:pPr algn="just"/>
            <a:r>
              <a:rPr lang="en-US" dirty="0" smtClean="0"/>
              <a:t>To </a:t>
            </a:r>
            <a:r>
              <a:rPr lang="en-US" dirty="0"/>
              <a:t>operate </a:t>
            </a:r>
            <a:r>
              <a:rPr lang="en-US" dirty="0" smtClean="0"/>
              <a:t>the transistor properly </a:t>
            </a:r>
            <a:r>
              <a:rPr lang="en-US" dirty="0"/>
              <a:t>as an amplifier, the two </a:t>
            </a:r>
            <a:r>
              <a:rPr lang="en-US" i="1" dirty="0" err="1"/>
              <a:t>pn</a:t>
            </a:r>
            <a:r>
              <a:rPr lang="en-US" i="1" dirty="0"/>
              <a:t> </a:t>
            </a:r>
            <a:r>
              <a:rPr lang="en-US" dirty="0"/>
              <a:t>junctions must </a:t>
            </a:r>
            <a:r>
              <a:rPr lang="en-US" dirty="0" smtClean="0"/>
              <a:t>be correctly </a:t>
            </a:r>
            <a:r>
              <a:rPr lang="en-US" dirty="0"/>
              <a:t>biased with external dc voltages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algn="just"/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705" y="3226694"/>
            <a:ext cx="3933825" cy="25622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018" y="5871089"/>
            <a:ext cx="1219200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0850" y="2884162"/>
            <a:ext cx="3848100" cy="3429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48047" y="6269973"/>
            <a:ext cx="8956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general the DC signal is used for biasing and the input AC signal is to be amplified</a:t>
            </a:r>
          </a:p>
        </p:txBody>
      </p:sp>
    </p:spTree>
    <p:extLst>
      <p:ext uri="{BB962C8B-B14F-4D97-AF65-F5344CB8AC3E}">
        <p14:creationId xmlns:p14="http://schemas.microsoft.com/office/powerpoint/2010/main" xmlns="" val="135533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143" y="527562"/>
            <a:ext cx="3409950" cy="3171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725" y="36298"/>
            <a:ext cx="5553075" cy="40195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24437" y="4559767"/>
            <a:ext cx="1089982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Bias circuits set the dc level at a point that allows the ac signal to vary in both the positive and negative directions without driving the transistor into saturation or cutoff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095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849" y="3276443"/>
            <a:ext cx="4083409" cy="34450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81318" y="443931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If the level of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sz="20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is changed by varying the value of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kumimoji="0" lang="en-US" sz="20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Q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-point moves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up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or </a:t>
            </a:r>
            <a:r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down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85" y="844041"/>
            <a:ext cx="3343275" cy="2638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285" y="4715510"/>
            <a:ext cx="1781175" cy="152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1488" y="2599048"/>
            <a:ext cx="1428750" cy="1247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0719" y="1753851"/>
            <a:ext cx="2667000" cy="30194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7873" y="1603899"/>
            <a:ext cx="20859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0225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455" y="995141"/>
            <a:ext cx="4113057" cy="49712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121" y="1290977"/>
            <a:ext cx="3314700" cy="2676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6518" y="489397"/>
            <a:ext cx="6825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Q-point is shifted toward </a:t>
            </a:r>
            <a:r>
              <a:rPr kumimoji="0" lang="en-I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cutoff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region: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421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999" y="564541"/>
            <a:ext cx="3324225" cy="29900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58590" y="195209"/>
            <a:ext cx="100626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If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CC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is held fixed and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changed,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 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load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line will 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shift as below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8590" y="3627687"/>
            <a:ext cx="5335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If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is fixed and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CC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varied, the load line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shifts as below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999" y="3923901"/>
            <a:ext cx="37814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304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9E5C6-8356-4219-BF3C-4472C0FDCA5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218941" y="295700"/>
            <a:ext cx="117197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/>
              <a:t>The transistor must be biased properly to get undistorted amplified version of input signal</a:t>
            </a:r>
          </a:p>
          <a:p>
            <a:pPr algn="just"/>
            <a:r>
              <a:rPr lang="en-IN" dirty="0" smtClean="0"/>
              <a:t>Setting an operating point(Q-point) is the basic criteria of a transistor based amplifier</a:t>
            </a:r>
          </a:p>
          <a:p>
            <a:pPr algn="just"/>
            <a:r>
              <a:rPr lang="en-IN" dirty="0" smtClean="0"/>
              <a:t>The Q point is selected in such a way that maximum undistorted signal can be obtained at the output side</a:t>
            </a:r>
          </a:p>
          <a:p>
            <a:pPr algn="just"/>
            <a:r>
              <a:rPr lang="en-IN" dirty="0" smtClean="0"/>
              <a:t>Once the Q-point is selected it should not shift the position by changing of I</a:t>
            </a:r>
            <a:r>
              <a:rPr lang="en-IN" baseline="-25000" dirty="0" smtClean="0"/>
              <a:t>C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The I</a:t>
            </a:r>
            <a:r>
              <a:rPr lang="en-IN" baseline="-25000" dirty="0" smtClean="0"/>
              <a:t>C</a:t>
            </a:r>
            <a:r>
              <a:rPr lang="en-IN" dirty="0" smtClean="0"/>
              <a:t> may be changed due to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dirty="0" smtClean="0"/>
              <a:t> Variation of </a:t>
            </a:r>
            <a:r>
              <a:rPr lang="el-GR" dirty="0" smtClean="0"/>
              <a:t>β</a:t>
            </a:r>
            <a:endParaRPr lang="en-IN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dirty="0" smtClean="0"/>
              <a:t>Temperature variation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6289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766</Words>
  <Application>Microsoft Office PowerPoint</Application>
  <PresentationFormat>Custom</PresentationFormat>
  <Paragraphs>104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1_Office Theme</vt:lpstr>
      <vt:lpstr>Slide 1</vt:lpstr>
      <vt:lpstr>DC Load line</vt:lpstr>
      <vt:lpstr>Operating point or Quiescent(Q)-point</vt:lpstr>
      <vt:lpstr>Biasing</vt:lpstr>
      <vt:lpstr>Slide 5</vt:lpstr>
      <vt:lpstr>Slide 6</vt:lpstr>
      <vt:lpstr>Slide 7</vt:lpstr>
      <vt:lpstr>Slide 8</vt:lpstr>
      <vt:lpstr>Slide 9</vt:lpstr>
      <vt:lpstr>Fixed  Bias</vt:lpstr>
      <vt:lpstr>Slide 11</vt:lpstr>
      <vt:lpstr>Collector-Emitter loop</vt:lpstr>
      <vt:lpstr>Q1. The operating point for a fixed bias circuit is given by VCE = 7 V and IC = 7 mA. In order to achieve this operating point, determine the value of resistors RB and RC. The transistor has VBE = 0.65 V and β = 120.</vt:lpstr>
      <vt:lpstr>Slide 14</vt:lpstr>
      <vt:lpstr>Slide 15</vt:lpstr>
      <vt:lpstr>Q4. In the below circuit find IC, VCC, Beta, and RB</vt:lpstr>
      <vt:lpstr>Q5. Determine the Q-point for the below circuit and draw the dc load line. Find the Find the maximum peak value of base current for linear operation. Assume Beta(dc)=200</vt:lpstr>
      <vt:lpstr>Q6. Determine whether or not the transistor of below figure, is in saturation. Assume VCE(sat) = 0.2 V.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104750</dc:creator>
  <cp:lastModifiedBy>1602282</cp:lastModifiedBy>
  <cp:revision>12</cp:revision>
  <dcterms:created xsi:type="dcterms:W3CDTF">2022-04-29T04:11:57Z</dcterms:created>
  <dcterms:modified xsi:type="dcterms:W3CDTF">2022-12-06T16:22:48Z</dcterms:modified>
</cp:coreProperties>
</file>