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2331720" cy="817880"/>
          </a:xfrm>
        </p:spPr>
        <p:txBody>
          <a:bodyPr/>
          <a:p>
            <a:r>
              <a:rPr lang="en-US"/>
              <a:t>Case-1</a:t>
            </a:r>
            <a:endParaRPr lang="en-US"/>
          </a:p>
        </p:txBody>
      </p:sp>
      <p:sp>
        <p:nvSpPr>
          <p:cNvPr id="3" name="Content Placeholder 2"/>
          <p:cNvSpPr>
            <a:spLocks noGrp="1"/>
          </p:cNvSpPr>
          <p:nvPr>
            <p:ph idx="1"/>
          </p:nvPr>
        </p:nvSpPr>
        <p:spPr>
          <a:xfrm>
            <a:off x="386715" y="708025"/>
            <a:ext cx="11565255" cy="3697605"/>
          </a:xfrm>
        </p:spPr>
        <p:txBody>
          <a:bodyPr>
            <a:normAutofit lnSpcReduction="10000"/>
          </a:bodyPr>
          <a:p>
            <a:pPr marL="0" indent="0" algn="just">
              <a:lnSpc>
                <a:spcPct val="150000"/>
              </a:lnSpc>
              <a:buNone/>
            </a:pPr>
            <a:r>
              <a:rPr lang="en-US" sz="2400"/>
              <a:t>The cost of production of one software in India required 1200 hours of labour and production 100 meters of Cloth required 20 hours of labour. In Bangladesh, it is required 1500 hours of labour for the production of one software and 22 hours of labour required to produce 100 meters of Cloth. The capital Labour ration (K/L) is 25000 in India and 10000 in Bangladesh. When we look at country’s demand, India has higher demand for Cloth but there is hardly any demand for software in Bangladesh but there is huge demand for software in US.   </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2605" y="844550"/>
            <a:ext cx="11327765" cy="5332730"/>
          </a:xfrm>
        </p:spPr>
        <p:txBody>
          <a:bodyPr>
            <a:normAutofit fontScale="90000" lnSpcReduction="10000"/>
          </a:bodyPr>
          <a:p>
            <a:pPr marL="0" indent="0">
              <a:lnSpc>
                <a:spcPct val="150000"/>
              </a:lnSpc>
              <a:buNone/>
            </a:pPr>
            <a:r>
              <a:rPr lang="en-US" sz="2665"/>
              <a:t>1.According to absolute advantage theory, is it possible to trade between India and Bangladesh? Explain your response. </a:t>
            </a:r>
            <a:endParaRPr lang="en-US" sz="2665"/>
          </a:p>
          <a:p>
            <a:pPr marL="0" indent="0">
              <a:lnSpc>
                <a:spcPct val="150000"/>
              </a:lnSpc>
              <a:buNone/>
            </a:pPr>
            <a:r>
              <a:rPr lang="en-US" sz="2665"/>
              <a:t>2.According to comparative advantage theory, Which products should specialize in India and Bangladesh? Why do they specialize in that product?  </a:t>
            </a:r>
            <a:endParaRPr lang="en-US" sz="2665"/>
          </a:p>
          <a:p>
            <a:pPr marL="0" indent="0">
              <a:lnSpc>
                <a:spcPct val="150000"/>
              </a:lnSpc>
              <a:buNone/>
            </a:pPr>
            <a:r>
              <a:rPr lang="en-US" sz="2665"/>
              <a:t>3.Which factor is abundant in India and Bangladesh? Why do you think that the respective factor is abundant in that country?</a:t>
            </a:r>
            <a:endParaRPr lang="en-US" sz="2665"/>
          </a:p>
          <a:p>
            <a:pPr marL="0" indent="0">
              <a:lnSpc>
                <a:spcPct val="150000"/>
              </a:lnSpc>
              <a:buNone/>
            </a:pPr>
            <a:r>
              <a:rPr lang="en-US" sz="2665"/>
              <a:t>4.According to H-O theory, Which country should export which product? And why?</a:t>
            </a:r>
            <a:endParaRPr lang="en-US" sz="2665"/>
          </a:p>
          <a:p>
            <a:pPr marL="0" indent="0">
              <a:lnSpc>
                <a:spcPct val="150000"/>
              </a:lnSpc>
              <a:buNone/>
            </a:pPr>
            <a:r>
              <a:rPr lang="en-US" sz="2665"/>
              <a:t>5.As per the reciprocal demand, how is it possible to trade between countries? (explain through own understanding)</a:t>
            </a:r>
            <a:endParaRPr lang="en-US" sz="266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981835" cy="829310"/>
          </a:xfrm>
        </p:spPr>
        <p:txBody>
          <a:bodyPr/>
          <a:p>
            <a:r>
              <a:rPr lang="en-US"/>
              <a:t>Case-2</a:t>
            </a:r>
            <a:endParaRPr lang="en-US"/>
          </a:p>
        </p:txBody>
      </p:sp>
      <p:graphicFrame>
        <p:nvGraphicFramePr>
          <p:cNvPr id="4" name="Content Placeholder 3"/>
          <p:cNvGraphicFramePr>
            <a:graphicFrameLocks noGrp="1"/>
          </p:cNvGraphicFramePr>
          <p:nvPr>
            <p:ph idx="1"/>
          </p:nvPr>
        </p:nvGraphicFramePr>
        <p:xfrm>
          <a:off x="1052830" y="1180465"/>
          <a:ext cx="7885430" cy="1617345"/>
        </p:xfrm>
        <a:graphic>
          <a:graphicData uri="http://schemas.openxmlformats.org/drawingml/2006/table">
            <a:tbl>
              <a:tblPr firstRow="1" firstCol="1" bandRow="1">
                <a:tableStyleId>{5C22544A-7EE6-4342-B048-85BDC9FD1C3A}</a:tableStyleId>
              </a:tblPr>
              <a:tblGrid>
                <a:gridCol w="2628265"/>
                <a:gridCol w="2628265"/>
                <a:gridCol w="2628900"/>
              </a:tblGrid>
              <a:tr h="583565">
                <a:tc>
                  <a:txBody>
                    <a:bodyPr/>
                    <a:p>
                      <a:pPr marL="0" marR="0"/>
                      <a:r>
                        <a:rPr lang="en-US" sz="2800" kern="100" dirty="0">
                          <a:effectLst/>
                        </a:rPr>
                        <a:t>Country</a:t>
                      </a:r>
                      <a:endParaRPr lang="en-US" sz="2800" kern="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dirty="0">
                          <a:effectLst/>
                        </a:rPr>
                        <a:t>Wheat</a:t>
                      </a:r>
                      <a:endParaRPr lang="en-US" sz="2800" kern="100" dirty="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dirty="0">
                          <a:effectLst/>
                        </a:rPr>
                        <a:t>Cloth</a:t>
                      </a:r>
                      <a:endParaRPr lang="en-US" sz="2800" kern="100" dirty="0">
                        <a:effectLst/>
                        <a:latin typeface="Calibri" panose="020F0502020204030204" charset="0"/>
                        <a:ea typeface="Times New Roman" panose="02020603050405020304" charset="0"/>
                        <a:cs typeface="Times New Roman" panose="02020603050405020304" charset="0"/>
                      </a:endParaRPr>
                    </a:p>
                  </a:txBody>
                  <a:tcPr marL="68580" marR="68580" marT="0" marB="0"/>
                </a:tc>
              </a:tr>
              <a:tr h="516861">
                <a:tc>
                  <a:txBody>
                    <a:bodyPr/>
                    <a:p>
                      <a:pPr marL="0" marR="0"/>
                      <a:r>
                        <a:rPr lang="en-US" sz="2800" kern="100">
                          <a:effectLst/>
                        </a:rPr>
                        <a:t>India</a:t>
                      </a:r>
                      <a:endParaRPr lang="en-US" sz="2800" kern="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a:effectLst/>
                        </a:rPr>
                        <a:t>50W</a:t>
                      </a:r>
                      <a:r>
                        <a:rPr lang="en-US" sz="2800" kern="100" baseline="-25000">
                          <a:effectLst/>
                        </a:rPr>
                        <a:t>I</a:t>
                      </a:r>
                      <a:endParaRPr lang="en-US" sz="2800" kern="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dirty="0">
                          <a:effectLst/>
                        </a:rPr>
                        <a:t>100C</a:t>
                      </a:r>
                      <a:r>
                        <a:rPr lang="en-US" sz="2800" kern="100" baseline="-25000" dirty="0">
                          <a:effectLst/>
                        </a:rPr>
                        <a:t>I</a:t>
                      </a:r>
                      <a:endParaRPr lang="en-US" sz="2800" kern="100" dirty="0">
                        <a:effectLst/>
                        <a:latin typeface="Calibri" panose="020F0502020204030204" charset="0"/>
                        <a:ea typeface="Times New Roman" panose="02020603050405020304" charset="0"/>
                        <a:cs typeface="Times New Roman" panose="02020603050405020304" charset="0"/>
                      </a:endParaRPr>
                    </a:p>
                  </a:txBody>
                  <a:tcPr marL="68580" marR="68580" marT="0" marB="0"/>
                </a:tc>
              </a:tr>
              <a:tr h="516861">
                <a:tc>
                  <a:txBody>
                    <a:bodyPr/>
                    <a:p>
                      <a:pPr marL="0" marR="0"/>
                      <a:r>
                        <a:rPr lang="en-US" sz="2800" kern="100">
                          <a:effectLst/>
                        </a:rPr>
                        <a:t>England</a:t>
                      </a:r>
                      <a:endParaRPr lang="en-US" sz="2800" kern="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a:effectLst/>
                        </a:rPr>
                        <a:t>100W</a:t>
                      </a:r>
                      <a:r>
                        <a:rPr lang="en-US" sz="2800" kern="100" baseline="-25000">
                          <a:effectLst/>
                        </a:rPr>
                        <a:t>E</a:t>
                      </a:r>
                      <a:endParaRPr lang="en-US" sz="2800" kern="100">
                        <a:effectLst/>
                        <a:latin typeface="Calibri" panose="020F0502020204030204" charset="0"/>
                        <a:ea typeface="Times New Roman" panose="02020603050405020304" charset="0"/>
                        <a:cs typeface="Times New Roman" panose="02020603050405020304" charset="0"/>
                      </a:endParaRPr>
                    </a:p>
                  </a:txBody>
                  <a:tcPr marL="68580" marR="68580" marT="0" marB="0"/>
                </a:tc>
                <a:tc>
                  <a:txBody>
                    <a:bodyPr/>
                    <a:p>
                      <a:pPr marL="0" marR="0"/>
                      <a:r>
                        <a:rPr lang="en-US" sz="2800" kern="100" dirty="0">
                          <a:effectLst/>
                        </a:rPr>
                        <a:t>110C</a:t>
                      </a:r>
                      <a:r>
                        <a:rPr lang="en-US" sz="2800" kern="100" baseline="-25000" dirty="0">
                          <a:effectLst/>
                        </a:rPr>
                        <a:t>E</a:t>
                      </a:r>
                      <a:endParaRPr lang="en-US" sz="2800" kern="100" dirty="0">
                        <a:effectLst/>
                        <a:latin typeface="Calibri" panose="020F0502020204030204" charset="0"/>
                        <a:ea typeface="Times New Roman" panose="02020603050405020304" charset="0"/>
                        <a:cs typeface="Times New Roman" panose="02020603050405020304" charset="0"/>
                      </a:endParaRPr>
                    </a:p>
                  </a:txBody>
                  <a:tcPr marL="68580" marR="68580" marT="0" marB="0"/>
                </a:tc>
              </a:tr>
            </a:tbl>
          </a:graphicData>
        </a:graphic>
      </p:graphicFrame>
      <p:sp>
        <p:nvSpPr>
          <p:cNvPr id="5" name="Text Box 4"/>
          <p:cNvSpPr txBox="1"/>
          <p:nvPr/>
        </p:nvSpPr>
        <p:spPr>
          <a:xfrm>
            <a:off x="632460" y="596900"/>
            <a:ext cx="11288395" cy="583565"/>
          </a:xfrm>
          <a:prstGeom prst="rect">
            <a:avLst/>
          </a:prstGeom>
          <a:noFill/>
        </p:spPr>
        <p:txBody>
          <a:bodyPr wrap="square" rtlCol="0" anchor="t">
            <a:spAutoFit/>
          </a:bodyPr>
          <a:p>
            <a:r>
              <a:rPr lang="en-US" altLang="en-US" sz="3200" dirty="0">
                <a:ln>
                  <a:noFill/>
                </a:ln>
                <a:effectLst/>
                <a:latin typeface="Times New Roman" panose="02020603050405020304" charset="0"/>
                <a:ea typeface="Times New Roman" panose="02020603050405020304" charset="0"/>
                <a:cs typeface="Times New Roman" panose="02020603050405020304" charset="0"/>
                <a:sym typeface="+mn-ea"/>
              </a:rPr>
              <a:t>Hours of Labour necessary to produce one unit of Wheat and Cloth</a:t>
            </a:r>
            <a:endParaRPr lang="en-US" altLang="en-US" sz="3200" dirty="0">
              <a:ln>
                <a:noFill/>
              </a:ln>
              <a:effectLst/>
              <a:latin typeface="Times New Roman" panose="02020603050405020304" charset="0"/>
              <a:ea typeface="Times New Roman" panose="02020603050405020304" charset="0"/>
              <a:cs typeface="Times New Roman" panose="02020603050405020304" charset="0"/>
              <a:sym typeface="+mn-ea"/>
            </a:endParaRPr>
          </a:p>
        </p:txBody>
      </p:sp>
      <p:sp>
        <p:nvSpPr>
          <p:cNvPr id="6" name="Text Box 5"/>
          <p:cNvSpPr txBox="1"/>
          <p:nvPr/>
        </p:nvSpPr>
        <p:spPr>
          <a:xfrm>
            <a:off x="511810" y="3429000"/>
            <a:ext cx="11559540" cy="3105150"/>
          </a:xfrm>
          <a:prstGeom prst="rect">
            <a:avLst/>
          </a:prstGeom>
          <a:noFill/>
        </p:spPr>
        <p:txBody>
          <a:bodyPr wrap="square" rtlCol="0" anchor="t">
            <a:noAutofit/>
          </a:bodyPr>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What are the absolute advantage product of India?</a:t>
            </a:r>
            <a:endPar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endParaRPr>
          </a:p>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What are the absolute advantage product of England?</a:t>
            </a:r>
            <a:endPar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endParaRPr>
          </a:p>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Is trade possible between England and India, in accordence to absolute advantage? </a:t>
            </a:r>
            <a:endPar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endParaRPr>
          </a:p>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Calculate the domestic cost ratio of both country.</a:t>
            </a:r>
            <a:endPar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endParaRPr>
          </a:p>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Is there any possibility of trade based on domestic cost ratio? How?</a:t>
            </a:r>
            <a:endPar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endParaRPr>
          </a:p>
          <a:p>
            <a:pPr marL="457200" indent="-457200">
              <a:buFont typeface="+mj-lt"/>
              <a:buAutoNum type="arabicPeriod"/>
            </a:pPr>
            <a:r>
              <a:rPr lang="en-US" altLang="en-US" sz="2400" dirty="0">
                <a:ln>
                  <a:noFill/>
                </a:ln>
                <a:effectLst/>
                <a:latin typeface="Times New Roman" panose="02020603050405020304" charset="0"/>
                <a:ea typeface="Times New Roman" panose="02020603050405020304" charset="0"/>
                <a:cs typeface="Times New Roman" panose="02020603050405020304" charset="0"/>
                <a:sym typeface="+mn-ea"/>
              </a:rPr>
              <a:t>What should India and England specialize according to comparative cost advantage theory?  </a:t>
            </a:r>
            <a:endParaRPr lang="en-US" altLang="en-US" sz="3200" dirty="0">
              <a:ln>
                <a:noFill/>
              </a:ln>
              <a:effectLst/>
              <a:latin typeface="Times New Roman" panose="02020603050405020304" charset="0"/>
              <a:ea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Words>
  <Application>WPS Presentation</Application>
  <PresentationFormat>Widescreen</PresentationFormat>
  <Paragraphs>39</Paragraphs>
  <Slides>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vt:i4>
      </vt:variant>
    </vt:vector>
  </HeadingPairs>
  <TitlesOfParts>
    <vt:vector size="12" baseType="lpstr">
      <vt:lpstr>Arial</vt:lpstr>
      <vt:lpstr>SimSun</vt:lpstr>
      <vt:lpstr>Wingdings</vt:lpstr>
      <vt:lpstr>Calibri</vt:lpstr>
      <vt:lpstr>Times New Roman</vt:lpstr>
      <vt:lpstr>Microsoft YaHei</vt:lpstr>
      <vt:lpstr>Arial Unicode MS</vt:lpstr>
      <vt:lpstr>Calibri Light</vt:lpstr>
      <vt:lpstr>Office Theme</vt:lpstr>
      <vt:lpstr>Case-1</vt:lpstr>
      <vt:lpstr>PowerPoint 演示文稿</vt:lpstr>
      <vt:lpstr>Case-2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KIIT0001</cp:lastModifiedBy>
  <cp:revision>2</cp:revision>
  <dcterms:created xsi:type="dcterms:W3CDTF">2023-10-09T16:19:00Z</dcterms:created>
  <dcterms:modified xsi:type="dcterms:W3CDTF">2023-10-12T05:44:06Z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9ADA02F441C0466697ACD6AF9F088216_13</vt:lpwstr>
  </property>
  <property fmtid="{D5CDD505-2E9C-101B-9397-08002B2CF9AE}" pid="3" name="KSOProductBuildVer">
    <vt:lpwstr>1033-12.2.0.13266</vt:lpwstr>
  </property>
</Properties>
</file>