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314" r:id="rId5"/>
    <p:sldId id="288" r:id="rId6"/>
    <p:sldId id="329" r:id="rId7"/>
    <p:sldId id="324" r:id="rId8"/>
    <p:sldId id="325" r:id="rId9"/>
    <p:sldId id="328" r:id="rId10"/>
    <p:sldId id="327" r:id="rId11"/>
    <p:sldId id="326" r:id="rId12"/>
    <p:sldId id="318" r:id="rId13"/>
    <p:sldId id="317" r:id="rId14"/>
    <p:sldId id="323" r:id="rId15"/>
    <p:sldId id="311" r:id="rId16"/>
    <p:sldId id="332" r:id="rId17"/>
    <p:sldId id="320" r:id="rId18"/>
    <p:sldId id="331" r:id="rId19"/>
    <p:sldId id="313" r:id="rId20"/>
    <p:sldId id="330" r:id="rId21"/>
  </p:sldIdLst>
  <p:sldSz cx="9144000" cy="5143500" type="screen16x9"/>
  <p:notesSz cx="6858000" cy="9144000"/>
  <p:embeddedFontLst>
    <p:embeddedFont>
      <p:font typeface="Raleway"/>
      <p:regular r:id="rId25"/>
    </p:embeddedFont>
    <p:embeddedFont>
      <p:font typeface="Lato" panose="020F0502020204030203"/>
      <p:regular r:id="rId26"/>
    </p:embeddedFont>
    <p:embeddedFont>
      <p:font typeface="Lato" panose="020F0502020204030203"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FF6600"/>
    <a:srgbClr val="00FF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1" d="100"/>
          <a:sy n="81" d="100"/>
        </p:scale>
        <p:origin x="788"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6.fntdata"/><Relationship Id="rId3" Type="http://schemas.openxmlformats.org/officeDocument/2006/relationships/slide" Target="slides/slide1.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6"/>
        <p:cNvGrpSpPr/>
        <p:nvPr/>
      </p:nvGrpSpPr>
      <p:grpSpPr>
        <a:xfrm>
          <a:off x="0" y="0"/>
          <a:ext cx="0" cy="0"/>
          <a:chOff x="0" y="0"/>
          <a:chExt cx="0" cy="0"/>
        </a:xfrm>
      </p:grpSpPr>
      <p:sp>
        <p:nvSpPr>
          <p:cNvPr id="97" name="Google Shape;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6"/>
        <p:cNvGrpSpPr/>
        <p:nvPr/>
      </p:nvGrpSpPr>
      <p:grpSpPr>
        <a:xfrm>
          <a:off x="0" y="0"/>
          <a:ext cx="0" cy="0"/>
          <a:chOff x="0" y="0"/>
          <a:chExt cx="0" cy="0"/>
        </a:xfrm>
      </p:grpSpPr>
      <p:sp>
        <p:nvSpPr>
          <p:cNvPr id="97" name="Google Shape;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Before understanding Cyber physical systems, the reader must understand what is an embedded system. </a:t>
            </a:r>
            <a:endParaRPr lang="en-GB"/>
          </a:p>
          <a:p>
            <a:pPr marL="0" lvl="0" indent="0" algn="l" rtl="0">
              <a:lnSpc>
                <a:spcPct val="115000"/>
              </a:lnSpc>
              <a:spcBef>
                <a:spcPts val="0"/>
              </a:spcBef>
              <a:spcAft>
                <a:spcPts val="0"/>
              </a:spcAft>
              <a:buClr>
                <a:schemeClr val="dk1"/>
              </a:buClr>
              <a:buSzPts val="1100"/>
              <a:buFont typeface="Arial" panose="020B0604020202020204"/>
              <a:buNone/>
            </a:pPr>
            <a:r>
              <a:rPr lang="en-GB" sz="1300">
                <a:solidFill>
                  <a:srgbClr val="595959"/>
                </a:solidFill>
                <a:latin typeface="Lato" panose="020F0502020204030203"/>
                <a:ea typeface="Lato" panose="020F0502020204030203"/>
                <a:cs typeface="Lato" panose="020F0502020204030203"/>
                <a:sym typeface="Lato" panose="020F0502020204030203"/>
              </a:rPr>
              <a:t>The Industrial Internet has come about due to the rapid advancements in digital computers in all their formats and vast improvements in digital communications. These disciplines are considered separate domains of knowledge and expertise, with there being a tendency for specialization in one or the other. This results in inter-disciplinary knowledge being required to design and build products that require information processing and networking; for example, a device with embedded microprocessor and ZigBee, such as the Raspberry Pi or a smartphone. However, when we start to interact with the physical world, we have a physical domain to contend with and that requires special knowledge of that physical and mechanical domain such as that of a mechanical engineer. Therefore, it is necessary to identify early in the design process whether the product is to be an IT, network, or a physical system–or a system that has all three, physical, network, and digital processing features. If it has, then it is said to be a cyber-physical system. In some definitions, the networking and communications feature is deemed optional, although that raises the question as to how a CPS differs from an embedded system.</a:t>
            </a:r>
            <a:endParaRPr sz="1300">
              <a:solidFill>
                <a:srgbClr val="595959"/>
              </a:solidFill>
              <a:latin typeface="Lato" panose="020F0502020204030203"/>
              <a:ea typeface="Lato" panose="020F0502020204030203"/>
              <a:cs typeface="Lato" panose="020F0502020204030203"/>
              <a:sym typeface="Lato" panose="020F0502020204030203"/>
            </a:endParaRPr>
          </a:p>
          <a:p>
            <a:pPr marL="0" lvl="0" indent="0" algn="l" rtl="0">
              <a:spcBef>
                <a:spcPts val="1200"/>
              </a:spcBef>
              <a:spcAft>
                <a:spcPts val="0"/>
              </a:spcAft>
              <a:buNone/>
            </a:pPr>
          </a:p>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
        <p:cNvGrpSpPr/>
        <p:nvPr/>
      </p:nvGrpSpPr>
      <p:grpSpPr>
        <a:xfrm>
          <a:off x="0" y="0"/>
          <a:ext cx="0" cy="0"/>
          <a:chOff x="0" y="0"/>
          <a:chExt cx="0" cy="0"/>
        </a:xfrm>
      </p:grpSpPr>
      <p:sp>
        <p:nvSpPr>
          <p:cNvPr id="109" name="Google Shape;109;g22ee3c1177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2ee3c1177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First picture shows and embedded system for a washing machine, it connects with physical devices such as button switches for taking user input, and motors for driving the wash tub. </a:t>
            </a:r>
            <a:endParaRPr lang="en-GB"/>
          </a:p>
          <a:p>
            <a:pPr marL="0" lvl="0" indent="0" algn="l" rtl="0">
              <a:spcBef>
                <a:spcPts val="0"/>
              </a:spcBef>
              <a:spcAft>
                <a:spcPts val="0"/>
              </a:spcAft>
              <a:buNone/>
            </a:pPr>
            <a:r>
              <a:rPr lang="en-GB"/>
              <a:t>Similarly, second figure shows a simple embedded system for switching a device on/off wirelessly. </a:t>
            </a:r>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
        <p:cNvGrpSpPr/>
        <p:nvPr/>
      </p:nvGrpSpPr>
      <p:grpSpPr>
        <a:xfrm>
          <a:off x="0" y="0"/>
          <a:ext cx="0" cy="0"/>
          <a:chOff x="0" y="0"/>
          <a:chExt cx="0" cy="0"/>
        </a:xfrm>
      </p:grpSpPr>
      <p:sp>
        <p:nvSpPr>
          <p:cNvPr id="109" name="Google Shape;109;g22ee3c1177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2ee3c1177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First picture shows and embedded system for a washing machine, it connects with physical devices such as button switches for taking user input, and motors for driving the wash tub. </a:t>
            </a:r>
            <a:endParaRPr lang="en-GB"/>
          </a:p>
          <a:p>
            <a:pPr marL="0" lvl="0" indent="0" algn="l" rtl="0">
              <a:spcBef>
                <a:spcPts val="0"/>
              </a:spcBef>
              <a:spcAft>
                <a:spcPts val="0"/>
              </a:spcAft>
              <a:buNone/>
            </a:pPr>
            <a:r>
              <a:rPr lang="en-GB"/>
              <a:t>Similarly, second figure shows a simple embedded system for switching a device on/off wirelessly. </a:t>
            </a:r>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Before understanding Cyber physical systems, the reader must understand what is an embedded system. </a:t>
            </a:r>
            <a:endParaRPr lang="en-GB"/>
          </a:p>
          <a:p>
            <a:pPr marL="0" lvl="0" indent="0" algn="l" rtl="0">
              <a:lnSpc>
                <a:spcPct val="115000"/>
              </a:lnSpc>
              <a:spcBef>
                <a:spcPts val="0"/>
              </a:spcBef>
              <a:spcAft>
                <a:spcPts val="0"/>
              </a:spcAft>
              <a:buClr>
                <a:schemeClr val="dk1"/>
              </a:buClr>
              <a:buSzPts val="1100"/>
              <a:buFont typeface="Arial" panose="020B0604020202020204"/>
              <a:buNone/>
            </a:pPr>
            <a:r>
              <a:rPr lang="en-GB" sz="1300">
                <a:solidFill>
                  <a:srgbClr val="595959"/>
                </a:solidFill>
                <a:latin typeface="Lato" panose="020F0502020204030203"/>
                <a:ea typeface="Lato" panose="020F0502020204030203"/>
                <a:cs typeface="Lato" panose="020F0502020204030203"/>
                <a:sym typeface="Lato" panose="020F0502020204030203"/>
              </a:rPr>
              <a:t>The Industrial Internet has come about due to the rapid advancements in digital computers in all their formats and vast improvements in digital communications. These disciplines are considered separate domains of knowledge and expertise, with there being a tendency for specialization in one or the other. This results in inter-disciplinary knowledge being required to design and build products that require information processing and networking; for example, a device with embedded microprocessor and ZigBee, such as the Raspberry Pi or a smartphone. However, when we start to interact with the physical world, we have a physical domain to contend with and that requires special knowledge of that physical and mechanical domain such as that of a mechanical engineer. Therefore, it is necessary to identify early in the design process whether the product is to be an IT, network, or a physical system–or a system that has all three, physical, network, and digital processing features. If it has, then it is said to be a cyber-physical system. In some definitions, the networking and communications feature is deemed optional, although that raises the question as to how a CPS differs from an embedded system.</a:t>
            </a:r>
            <a:endParaRPr sz="1300">
              <a:solidFill>
                <a:srgbClr val="595959"/>
              </a:solidFill>
              <a:latin typeface="Lato" panose="020F0502020204030203"/>
              <a:ea typeface="Lato" panose="020F0502020204030203"/>
              <a:cs typeface="Lato" panose="020F0502020204030203"/>
              <a:sym typeface="Lato" panose="020F0502020204030203"/>
            </a:endParaRPr>
          </a:p>
          <a:p>
            <a:pPr marL="0" lvl="0" indent="0" algn="l" rtl="0">
              <a:spcBef>
                <a:spcPts val="1200"/>
              </a:spcBef>
              <a:spcAft>
                <a:spcPts val="0"/>
              </a:spcAft>
              <a:buNone/>
            </a:pPr>
          </a:p>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Before understanding Cyber physical systems, the reader must understand what is an embedded system. </a:t>
            </a:r>
            <a:endParaRPr lang="en-GB"/>
          </a:p>
          <a:p>
            <a:pPr marL="0" lvl="0" indent="0" algn="l" rtl="0">
              <a:lnSpc>
                <a:spcPct val="115000"/>
              </a:lnSpc>
              <a:spcBef>
                <a:spcPts val="0"/>
              </a:spcBef>
              <a:spcAft>
                <a:spcPts val="0"/>
              </a:spcAft>
              <a:buClr>
                <a:schemeClr val="dk1"/>
              </a:buClr>
              <a:buSzPts val="1100"/>
              <a:buFont typeface="Arial" panose="020B0604020202020204"/>
              <a:buNone/>
            </a:pPr>
            <a:r>
              <a:rPr lang="en-GB" sz="1300">
                <a:solidFill>
                  <a:srgbClr val="595959"/>
                </a:solidFill>
                <a:latin typeface="Lato" panose="020F0502020204030203"/>
                <a:ea typeface="Lato" panose="020F0502020204030203"/>
                <a:cs typeface="Lato" panose="020F0502020204030203"/>
                <a:sym typeface="Lato" panose="020F0502020204030203"/>
              </a:rPr>
              <a:t>The Industrial Internet has come about due to the rapid advancements in digital computers in all their formats and vast improvements in digital communications. These disciplines are considered separate domains of knowledge and expertise, with there being a tendency for specialization in one or the other. This results in inter-disciplinary knowledge being required to design and build products that require information processing and networking; for example, a device with embedded microprocessor and ZigBee, such as the Raspberry Pi or a smartphone. However, when we start to interact with the physical world, we have a physical domain to contend with and that requires special knowledge of that physical and mechanical domain such as that of a mechanical engineer. Therefore, it is necessary to identify early in the design process whether the product is to be an IT, network, or a physical system–or a system that has all three, physical, network, and digital processing features. If it has, then it is said to be a cyber-physical system. In some definitions, the networking and communications feature is deemed optional, although that raises the question as to how a CPS differs from an embedded system.</a:t>
            </a:r>
            <a:endParaRPr sz="1300">
              <a:solidFill>
                <a:srgbClr val="595959"/>
              </a:solidFill>
              <a:latin typeface="Lato" panose="020F0502020204030203"/>
              <a:ea typeface="Lato" panose="020F0502020204030203"/>
              <a:cs typeface="Lato" panose="020F0502020204030203"/>
              <a:sym typeface="Lato" panose="020F0502020204030203"/>
            </a:endParaRPr>
          </a:p>
          <a:p>
            <a:pPr marL="0" lvl="0" indent="0" algn="l" rtl="0">
              <a:spcBef>
                <a:spcPts val="1200"/>
              </a:spcBef>
              <a:spcAft>
                <a:spcPts val="0"/>
              </a:spcAft>
              <a:buNone/>
            </a:pPr>
          </a:p>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Before understanding Cyber physical systems, the reader must understand what is an embedded system. </a:t>
            </a:r>
            <a:endParaRPr lang="en-GB"/>
          </a:p>
          <a:p>
            <a:pPr marL="0" lvl="0" indent="0" algn="l" rtl="0">
              <a:lnSpc>
                <a:spcPct val="115000"/>
              </a:lnSpc>
              <a:spcBef>
                <a:spcPts val="0"/>
              </a:spcBef>
              <a:spcAft>
                <a:spcPts val="0"/>
              </a:spcAft>
              <a:buClr>
                <a:schemeClr val="dk1"/>
              </a:buClr>
              <a:buSzPts val="1100"/>
              <a:buFont typeface="Arial" panose="020B0604020202020204"/>
              <a:buNone/>
            </a:pPr>
            <a:r>
              <a:rPr lang="en-GB" sz="1300">
                <a:solidFill>
                  <a:srgbClr val="595959"/>
                </a:solidFill>
                <a:latin typeface="Lato" panose="020F0502020204030203"/>
                <a:ea typeface="Lato" panose="020F0502020204030203"/>
                <a:cs typeface="Lato" panose="020F0502020204030203"/>
                <a:sym typeface="Lato" panose="020F0502020204030203"/>
              </a:rPr>
              <a:t>The Industrial Internet has come about due to the rapid advancements in digital computers in all their formats and vast improvements in digital communications. These disciplines are considered separate domains of knowledge and expertise, with there being a tendency for specialization in one or the other. This results in inter-disciplinary knowledge being required to design and build products that require information processing and networking; for example, a device with embedded microprocessor and ZigBee, such as the Raspberry Pi or a smartphone. However, when we start to interact with the physical world, we have a physical domain to contend with and that requires special knowledge of that physical and mechanical domain such as that of a mechanical engineer. Therefore, it is necessary to identify early in the design process whether the product is to be an IT, network, or a physical system–or a system that has all three, physical, network, and digital processing features. If it has, then it is said to be a cyber-physical system. In some definitions, the networking and communications feature is deemed optional, although that raises the question as to how a CPS differs from an embedded system.</a:t>
            </a:r>
            <a:endParaRPr sz="1300">
              <a:solidFill>
                <a:srgbClr val="595959"/>
              </a:solidFill>
              <a:latin typeface="Lato" panose="020F0502020204030203"/>
              <a:ea typeface="Lato" panose="020F0502020204030203"/>
              <a:cs typeface="Lato" panose="020F0502020204030203"/>
              <a:sym typeface="Lato" panose="020F0502020204030203"/>
            </a:endParaRPr>
          </a:p>
          <a:p>
            <a:pPr marL="0" lvl="0" indent="0" algn="l" rtl="0">
              <a:spcBef>
                <a:spcPts val="1200"/>
              </a:spcBef>
              <a:spcAft>
                <a:spcPts val="0"/>
              </a:spcAft>
              <a:buNone/>
            </a:pPr>
          </a:p>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
        <p:cNvGrpSpPr/>
        <p:nvPr/>
      </p:nvGrpSpPr>
      <p:grpSpPr>
        <a:xfrm>
          <a:off x="0" y="0"/>
          <a:ext cx="0" cy="0"/>
          <a:chOff x="0" y="0"/>
          <a:chExt cx="0" cy="0"/>
        </a:xfrm>
      </p:grpSpPr>
      <p:sp>
        <p:nvSpPr>
          <p:cNvPr id="109" name="Google Shape;109;g22ee3c1177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2ee3c1177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First picture shows and embedded system for a washing machine, it connects with physical devices such as button switches for taking user input, and motors for driving the wash tub. </a:t>
            </a:r>
            <a:endParaRPr lang="en-GB"/>
          </a:p>
          <a:p>
            <a:pPr marL="0" lvl="0" indent="0" algn="l" rtl="0">
              <a:spcBef>
                <a:spcPts val="0"/>
              </a:spcBef>
              <a:spcAft>
                <a:spcPts val="0"/>
              </a:spcAft>
              <a:buNone/>
            </a:pPr>
            <a:r>
              <a:rPr lang="en-GB"/>
              <a:t>Similarly, second figure shows a simple embedded system for switching a device on/off wirelessly. </a:t>
            </a:r>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
        <p:cNvGrpSpPr/>
        <p:nvPr/>
      </p:nvGrpSpPr>
      <p:grpSpPr>
        <a:xfrm>
          <a:off x="0" y="0"/>
          <a:ext cx="0" cy="0"/>
          <a:chOff x="0" y="0"/>
          <a:chExt cx="0" cy="0"/>
        </a:xfrm>
      </p:grpSpPr>
      <p:sp>
        <p:nvSpPr>
          <p:cNvPr id="109" name="Google Shape;109;g22ee3c1177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2ee3c1177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First picture shows and embedded system for a washing machine, it connects with physical devices such as button switches for taking user input, and motors for driving the wash tub. </a:t>
            </a:r>
            <a:endParaRPr lang="en-GB"/>
          </a:p>
          <a:p>
            <a:pPr marL="0" lvl="0" indent="0" algn="l" rtl="0">
              <a:spcBef>
                <a:spcPts val="0"/>
              </a:spcBef>
              <a:spcAft>
                <a:spcPts val="0"/>
              </a:spcAft>
              <a:buNone/>
            </a:pPr>
            <a:r>
              <a:rPr lang="en-GB"/>
              <a:t>Similarly, second figure shows a simple embedded system for switching a device on/off wirelessly. </a:t>
            </a:r>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
        <p:cNvGrpSpPr/>
        <p:nvPr/>
      </p:nvGrpSpPr>
      <p:grpSpPr>
        <a:xfrm>
          <a:off x="0" y="0"/>
          <a:ext cx="0" cy="0"/>
          <a:chOff x="0" y="0"/>
          <a:chExt cx="0" cy="0"/>
        </a:xfrm>
      </p:grpSpPr>
      <p:sp>
        <p:nvSpPr>
          <p:cNvPr id="109" name="Google Shape;109;g22ee3c1177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2ee3c1177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First picture shows and embedded system for a washing machine, it connects with physical devices such as button switches for taking user input, and motors for driving the wash tub. </a:t>
            </a:r>
            <a:endParaRPr lang="en-GB"/>
          </a:p>
          <a:p>
            <a:pPr marL="0" lvl="0" indent="0" algn="l" rtl="0">
              <a:spcBef>
                <a:spcPts val="0"/>
              </a:spcBef>
              <a:spcAft>
                <a:spcPts val="0"/>
              </a:spcAft>
              <a:buNone/>
            </a:pPr>
            <a:r>
              <a:rPr lang="en-GB"/>
              <a:t>Similarly, second figure shows a simple embedded system for switching a device on/off wirelessly. </a:t>
            </a:r>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g22ee3c1177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ee3c11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Before understanding Cyber physical systems, the reader must understand what is an embedded system. </a:t>
            </a:r>
            <a:endParaRPr lang="en-GB"/>
          </a:p>
          <a:p>
            <a:pPr marL="0" lvl="0" indent="0" algn="l" rtl="0">
              <a:lnSpc>
                <a:spcPct val="115000"/>
              </a:lnSpc>
              <a:spcBef>
                <a:spcPts val="0"/>
              </a:spcBef>
              <a:spcAft>
                <a:spcPts val="0"/>
              </a:spcAft>
              <a:buClr>
                <a:schemeClr val="dk1"/>
              </a:buClr>
              <a:buSzPts val="1100"/>
              <a:buFont typeface="Arial" panose="020B0604020202020204"/>
              <a:buNone/>
            </a:pPr>
            <a:r>
              <a:rPr lang="en-GB" sz="1300">
                <a:solidFill>
                  <a:srgbClr val="595959"/>
                </a:solidFill>
                <a:latin typeface="Lato" panose="020F0502020204030203"/>
                <a:ea typeface="Lato" panose="020F0502020204030203"/>
                <a:cs typeface="Lato" panose="020F0502020204030203"/>
                <a:sym typeface="Lato" panose="020F0502020204030203"/>
              </a:rPr>
              <a:t>The Industrial Internet has come about due to the rapid advancements in digital computers in all their formats and vast improvements in digital communications. These disciplines are considered separate domains of knowledge and expertise, with there being a tendency for specialization in one or the other. This results in inter-disciplinary knowledge being required to design and build products that require information processing and networking; for example, a device with embedded microprocessor and ZigBee, such as the Raspberry Pi or a smartphone. However, when we start to interact with the physical world, we have a physical domain to contend with and that requires special knowledge of that physical and mechanical domain such as that of a mechanical engineer. Therefore, it is necessary to identify early in the design process whether the product is to be an IT, network, or a physical system–or a system that has all three, physical, network, and digital processing features. If it has, then it is said to be a cyber-physical system. In some definitions, the networking and communications feature is deemed optional, although that raises the question as to how a CPS differs from an embedded system.</a:t>
            </a:r>
            <a:endParaRPr sz="1300">
              <a:solidFill>
                <a:srgbClr val="595959"/>
              </a:solidFill>
              <a:latin typeface="Lato" panose="020F0502020204030203"/>
              <a:ea typeface="Lato" panose="020F0502020204030203"/>
              <a:cs typeface="Lato" panose="020F0502020204030203"/>
              <a:sym typeface="Lato" panose="020F0502020204030203"/>
            </a:endParaRPr>
          </a:p>
          <a:p>
            <a:pPr marL="0" lvl="0" indent="0" algn="l" rtl="0">
              <a:spcBef>
                <a:spcPts val="1200"/>
              </a:spcBef>
              <a:spcAft>
                <a:spcPts val="0"/>
              </a:spcAft>
              <a:buNone/>
            </a:pPr>
          </a:p>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
        <p:cNvGrpSpPr/>
        <p:nvPr/>
      </p:nvGrpSpPr>
      <p:grpSpPr>
        <a:xfrm>
          <a:off x="0" y="0"/>
          <a:ext cx="0" cy="0"/>
          <a:chOff x="0" y="0"/>
          <a:chExt cx="0" cy="0"/>
        </a:xfrm>
      </p:grpSpPr>
      <p:sp>
        <p:nvSpPr>
          <p:cNvPr id="109" name="Google Shape;109;g22ee3c1177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2ee3c1177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First picture shows and embedded system for a washing machine, it connects with physical devices such as button switches for taking user input, and motors for driving the wash tub. </a:t>
            </a:r>
            <a:endParaRPr lang="en-GB"/>
          </a:p>
          <a:p>
            <a:pPr marL="0" lvl="0" indent="0" algn="l" rtl="0">
              <a:spcBef>
                <a:spcPts val="0"/>
              </a:spcBef>
              <a:spcAft>
                <a:spcPts val="0"/>
              </a:spcAft>
              <a:buNone/>
            </a:pPr>
            <a:r>
              <a:rPr lang="en-GB"/>
              <a:t>Similarly, second figure shows a simple embedded system for switching a device on/off wirelessly. </a:t>
            </a:r>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
        <p:cNvGrpSpPr/>
        <p:nvPr/>
      </p:nvGrpSpPr>
      <p:grpSpPr>
        <a:xfrm>
          <a:off x="0" y="0"/>
          <a:ext cx="0" cy="0"/>
          <a:chOff x="0" y="0"/>
          <a:chExt cx="0" cy="0"/>
        </a:xfrm>
      </p:grpSpPr>
      <p:sp>
        <p:nvSpPr>
          <p:cNvPr id="109" name="Google Shape;109;g22ee3c1177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2ee3c1177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First picture shows and embedded system for a washing machine, it connects with physical devices such as button switches for taking user input, and motors for driving the wash tub. </a:t>
            </a:r>
            <a:endParaRPr lang="en-GB"/>
          </a:p>
          <a:p>
            <a:pPr marL="0" lvl="0" indent="0" algn="l" rtl="0">
              <a:spcBef>
                <a:spcPts val="0"/>
              </a:spcBef>
              <a:spcAft>
                <a:spcPts val="0"/>
              </a:spcAft>
              <a:buNone/>
            </a:pPr>
            <a:r>
              <a:rPr lang="en-GB"/>
              <a:t>Similarly, second figure shows a simple embedded system for switching a device on/off wirelessly. </a:t>
            </a:r>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
        <p:cNvGrpSpPr/>
        <p:nvPr/>
      </p:nvGrpSpPr>
      <p:grpSpPr>
        <a:xfrm>
          <a:off x="0" y="0"/>
          <a:ext cx="0" cy="0"/>
          <a:chOff x="0" y="0"/>
          <a:chExt cx="0" cy="0"/>
        </a:xfrm>
      </p:grpSpPr>
      <p:sp>
        <p:nvSpPr>
          <p:cNvPr id="109" name="Google Shape;109;g22ee3c1177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2ee3c1177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First picture shows and embedded system for a washing machine, it connects with physical devices such as button switches for taking user input, and motors for driving the wash tub. </a:t>
            </a:r>
            <a:endParaRPr lang="en-GB"/>
          </a:p>
          <a:p>
            <a:pPr marL="0" lvl="0" indent="0" algn="l" rtl="0">
              <a:spcBef>
                <a:spcPts val="0"/>
              </a:spcBef>
              <a:spcAft>
                <a:spcPts val="0"/>
              </a:spcAft>
              <a:buNone/>
            </a:pPr>
            <a:r>
              <a:rPr lang="en-GB"/>
              <a:t>Similarly, second figure shows a simple embedded system for switching a device on/off wirelessly. </a:t>
            </a:r>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
        <p:cNvGrpSpPr/>
        <p:nvPr/>
      </p:nvGrpSpPr>
      <p:grpSpPr>
        <a:xfrm>
          <a:off x="0" y="0"/>
          <a:ext cx="0" cy="0"/>
          <a:chOff x="0" y="0"/>
          <a:chExt cx="0" cy="0"/>
        </a:xfrm>
      </p:grpSpPr>
      <p:sp>
        <p:nvSpPr>
          <p:cNvPr id="109" name="Google Shape;109;g22ee3c1177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2ee3c1177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First picture shows and embedded system for a washing machine, it connects with physical devices such as button switches for taking user input, and motors for driving the wash tub. </a:t>
            </a:r>
            <a:endParaRPr lang="en-GB"/>
          </a:p>
          <a:p>
            <a:pPr marL="0" lvl="0" indent="0" algn="l" rtl="0">
              <a:spcBef>
                <a:spcPts val="0"/>
              </a:spcBef>
              <a:spcAft>
                <a:spcPts val="0"/>
              </a:spcAft>
              <a:buNone/>
            </a:pPr>
            <a:r>
              <a:rPr lang="en-GB"/>
              <a:t>Similarly, second figure shows a simple embedded system for switching a device on/off wirelessly. </a:t>
            </a:r>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
        <p:cNvGrpSpPr/>
        <p:nvPr/>
      </p:nvGrpSpPr>
      <p:grpSpPr>
        <a:xfrm>
          <a:off x="0" y="0"/>
          <a:ext cx="0" cy="0"/>
          <a:chOff x="0" y="0"/>
          <a:chExt cx="0" cy="0"/>
        </a:xfrm>
      </p:grpSpPr>
      <p:sp>
        <p:nvSpPr>
          <p:cNvPr id="109" name="Google Shape;109;g22ee3c1177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2ee3c1177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First picture shows and embedded system for a washing machine, it connects with physical devices such as button switches for taking user input, and motors for driving the wash tub. </a:t>
            </a:r>
            <a:endParaRPr lang="en-GB"/>
          </a:p>
          <a:p>
            <a:pPr marL="0" lvl="0" indent="0" algn="l" rtl="0">
              <a:spcBef>
                <a:spcPts val="0"/>
              </a:spcBef>
              <a:spcAft>
                <a:spcPts val="0"/>
              </a:spcAft>
              <a:buNone/>
            </a:pPr>
            <a:r>
              <a:rPr lang="en-GB"/>
              <a:t>Similarly, second figure shows a simple embedded system for switching a device on/off wirelessly. </a:t>
            </a:r>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
        <p:cNvGrpSpPr/>
        <p:nvPr/>
      </p:nvGrpSpPr>
      <p:grpSpPr>
        <a:xfrm>
          <a:off x="0" y="0"/>
          <a:ext cx="0" cy="0"/>
          <a:chOff x="0" y="0"/>
          <a:chExt cx="0" cy="0"/>
        </a:xfrm>
      </p:grpSpPr>
      <p:sp>
        <p:nvSpPr>
          <p:cNvPr id="109" name="Google Shape;109;g22ee3c1177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2ee3c1177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First picture shows and embedded system for a washing machine, it connects with physical devices such as button switches for taking user input, and motors for driving the wash tub. </a:t>
            </a:r>
            <a:endParaRPr lang="en-GB"/>
          </a:p>
          <a:p>
            <a:pPr marL="0" lvl="0" indent="0" algn="l" rtl="0">
              <a:spcBef>
                <a:spcPts val="0"/>
              </a:spcBef>
              <a:spcAft>
                <a:spcPts val="0"/>
              </a:spcAft>
              <a:buNone/>
            </a:pPr>
            <a:r>
              <a:rPr lang="en-GB"/>
              <a:t>Similarly, second figure shows a simple embedded system for switching a device on/off wirelessly. </a:t>
            </a:r>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1" name="Shape 11"/>
        <p:cNvGrpSpPr/>
        <p:nvPr/>
      </p:nvGrpSpPr>
      <p:grpSpPr>
        <a:xfrm>
          <a:off x="0" y="0"/>
          <a:ext cx="0" cy="0"/>
          <a:chOff x="0" y="0"/>
          <a:chExt cx="0" cy="0"/>
        </a:xfrm>
      </p:grpSpPr>
      <p:sp>
        <p:nvSpPr>
          <p:cNvPr id="12" name="Google Shape;12;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8" name="Google Shape;18;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19" name="Google Shape;19;p2"/>
          <p:cNvPicPr preferRelativeResize="0"/>
          <p:nvPr/>
        </p:nvPicPr>
        <p:blipFill>
          <a:blip r:embed="rId2"/>
          <a:stretch>
            <a:fillRect/>
          </a:stretch>
        </p:blipFill>
        <p:spPr>
          <a:xfrm>
            <a:off x="182450" y="53775"/>
            <a:ext cx="1027773" cy="737252"/>
          </a:xfrm>
          <a:prstGeom prst="rect">
            <a:avLst/>
          </a:prstGeom>
          <a:noFill/>
          <a:ln>
            <a:noFill/>
          </a:ln>
        </p:spPr>
      </p:pic>
      <p:pic>
        <p:nvPicPr>
          <p:cNvPr id="20" name="Google Shape;20;p2"/>
          <p:cNvPicPr preferRelativeResize="0"/>
          <p:nvPr/>
        </p:nvPicPr>
        <p:blipFill rotWithShape="1">
          <a:blip r:embed="rId3"/>
          <a:srcRect l="14239" t="7996" r="28410" b="38512"/>
          <a:stretch>
            <a:fillRect/>
          </a:stretch>
        </p:blipFill>
        <p:spPr>
          <a:xfrm>
            <a:off x="7948150" y="53775"/>
            <a:ext cx="1027775" cy="79058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94"/>
        <p:cNvGrpSpPr/>
        <p:nvPr/>
      </p:nvGrpSpPr>
      <p:grpSpPr>
        <a:xfrm>
          <a:off x="0" y="0"/>
          <a:ext cx="0" cy="0"/>
          <a:chOff x="0" y="0"/>
          <a:chExt cx="0" cy="0"/>
        </a:xfrm>
      </p:grpSpPr>
      <p:sp>
        <p:nvSpPr>
          <p:cNvPr id="95" name="Google Shape;95;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lt2"/>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830392" y="1191256"/>
            <a:ext cx="745763" cy="45826"/>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 name="Google Shape;25;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accent3"/>
              </a:buClr>
              <a:buSzPts val="3600"/>
              <a:buNone/>
              <a:defRPr sz="3600">
                <a:solidFill>
                  <a:schemeClr val="accent3"/>
                </a:solidFill>
              </a:defRPr>
            </a:lvl1pPr>
            <a:lvl2pPr lvl="1">
              <a:spcBef>
                <a:spcPts val="0"/>
              </a:spcBef>
              <a:spcAft>
                <a:spcPts val="0"/>
              </a:spcAft>
              <a:buClr>
                <a:schemeClr val="accent3"/>
              </a:buClr>
              <a:buSzPts val="3600"/>
              <a:buNone/>
              <a:defRPr sz="3600">
                <a:solidFill>
                  <a:schemeClr val="accent3"/>
                </a:solidFill>
              </a:defRPr>
            </a:lvl2pPr>
            <a:lvl3pPr lvl="2">
              <a:spcBef>
                <a:spcPts val="0"/>
              </a:spcBef>
              <a:spcAft>
                <a:spcPts val="0"/>
              </a:spcAft>
              <a:buClr>
                <a:schemeClr val="accent3"/>
              </a:buClr>
              <a:buSzPts val="3600"/>
              <a:buNone/>
              <a:defRPr sz="3600">
                <a:solidFill>
                  <a:schemeClr val="accent3"/>
                </a:solidFill>
              </a:defRPr>
            </a:lvl3pPr>
            <a:lvl4pPr lvl="3">
              <a:spcBef>
                <a:spcPts val="0"/>
              </a:spcBef>
              <a:spcAft>
                <a:spcPts val="0"/>
              </a:spcAft>
              <a:buClr>
                <a:schemeClr val="accent3"/>
              </a:buClr>
              <a:buSzPts val="3600"/>
              <a:buNone/>
              <a:defRPr sz="3600">
                <a:solidFill>
                  <a:schemeClr val="accent3"/>
                </a:solidFill>
              </a:defRPr>
            </a:lvl4pPr>
            <a:lvl5pPr lvl="4">
              <a:spcBef>
                <a:spcPts val="0"/>
              </a:spcBef>
              <a:spcAft>
                <a:spcPts val="0"/>
              </a:spcAft>
              <a:buClr>
                <a:schemeClr val="accent3"/>
              </a:buClr>
              <a:buSzPts val="3600"/>
              <a:buNone/>
              <a:defRPr sz="3600">
                <a:solidFill>
                  <a:schemeClr val="accent3"/>
                </a:solidFill>
              </a:defRPr>
            </a:lvl5pPr>
            <a:lvl6pPr lvl="5">
              <a:spcBef>
                <a:spcPts val="0"/>
              </a:spcBef>
              <a:spcAft>
                <a:spcPts val="0"/>
              </a:spcAft>
              <a:buClr>
                <a:schemeClr val="accent3"/>
              </a:buClr>
              <a:buSzPts val="3600"/>
              <a:buNone/>
              <a:defRPr sz="3600">
                <a:solidFill>
                  <a:schemeClr val="accent3"/>
                </a:solidFill>
              </a:defRPr>
            </a:lvl6pPr>
            <a:lvl7pPr lvl="6">
              <a:spcBef>
                <a:spcPts val="0"/>
              </a:spcBef>
              <a:spcAft>
                <a:spcPts val="0"/>
              </a:spcAft>
              <a:buClr>
                <a:schemeClr val="accent3"/>
              </a:buClr>
              <a:buSzPts val="3600"/>
              <a:buNone/>
              <a:defRPr sz="3600">
                <a:solidFill>
                  <a:schemeClr val="accent3"/>
                </a:solidFill>
              </a:defRPr>
            </a:lvl7pPr>
            <a:lvl8pPr lvl="7">
              <a:spcBef>
                <a:spcPts val="0"/>
              </a:spcBef>
              <a:spcAft>
                <a:spcPts val="0"/>
              </a:spcAft>
              <a:buClr>
                <a:schemeClr val="accent3"/>
              </a:buClr>
              <a:buSzPts val="3600"/>
              <a:buNone/>
              <a:defRPr sz="3600">
                <a:solidFill>
                  <a:schemeClr val="accent3"/>
                </a:solidFill>
              </a:defRPr>
            </a:lvl8pPr>
            <a:lvl9pPr lvl="8">
              <a:spcBef>
                <a:spcPts val="0"/>
              </a:spcBef>
              <a:spcAft>
                <a:spcPts val="0"/>
              </a:spcAft>
              <a:buClr>
                <a:schemeClr val="accent3"/>
              </a:buClr>
              <a:buSzPts val="3600"/>
              <a:buNone/>
              <a:defRPr sz="3600">
                <a:solidFill>
                  <a:schemeClr val="accent3"/>
                </a:solidFill>
              </a:defRPr>
            </a:lvl9pPr>
          </a:lstStyle>
          <a:p/>
        </p:txBody>
      </p:sp>
      <p:sp>
        <p:nvSpPr>
          <p:cNvPr id="26" name="Google Shape;26;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7"/>
        <p:cNvGrpSpPr/>
        <p:nvPr/>
      </p:nvGrpSpPr>
      <p:grpSpPr>
        <a:xfrm>
          <a:off x="0" y="0"/>
          <a:ext cx="0" cy="0"/>
          <a:chOff x="0" y="0"/>
          <a:chExt cx="0" cy="0"/>
        </a:xfrm>
      </p:grpSpPr>
      <p:sp>
        <p:nvSpPr>
          <p:cNvPr id="28" name="Google Shape;28;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 name="Google Shape;29;p4"/>
          <p:cNvGrpSpPr/>
          <p:nvPr/>
        </p:nvGrpSpPr>
        <p:grpSpPr>
          <a:xfrm>
            <a:off x="830392" y="1191256"/>
            <a:ext cx="745763" cy="45826"/>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 name="Google Shape;32;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3" name="Google Shape;33;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4" name="Google Shape;34;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35" name="Google Shape;35;p4"/>
          <p:cNvPicPr preferRelativeResize="0"/>
          <p:nvPr/>
        </p:nvPicPr>
        <p:blipFill>
          <a:blip r:embed="rId2"/>
          <a:stretch>
            <a:fillRect/>
          </a:stretch>
        </p:blipFill>
        <p:spPr>
          <a:xfrm>
            <a:off x="182450" y="53775"/>
            <a:ext cx="548700" cy="393598"/>
          </a:xfrm>
          <a:prstGeom prst="rect">
            <a:avLst/>
          </a:prstGeom>
          <a:noFill/>
          <a:ln>
            <a:noFill/>
          </a:ln>
        </p:spPr>
      </p:pic>
      <p:pic>
        <p:nvPicPr>
          <p:cNvPr id="36" name="Google Shape;36;p4"/>
          <p:cNvPicPr preferRelativeResize="0"/>
          <p:nvPr/>
        </p:nvPicPr>
        <p:blipFill rotWithShape="1">
          <a:blip r:embed="rId3"/>
          <a:srcRect l="14239" t="7996" r="28410" b="38512"/>
          <a:stretch>
            <a:fillRect/>
          </a:stretch>
        </p:blipFill>
        <p:spPr>
          <a:xfrm>
            <a:off x="8427225" y="53775"/>
            <a:ext cx="548700" cy="42206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8"/>
        <p:cNvGrpSpPr/>
        <p:nvPr/>
      </p:nvGrpSpPr>
      <p:grpSpPr>
        <a:xfrm>
          <a:off x="0" y="0"/>
          <a:ext cx="0" cy="0"/>
          <a:chOff x="0" y="0"/>
          <a:chExt cx="0" cy="0"/>
        </a:xfrm>
      </p:grpSpPr>
      <p:sp>
        <p:nvSpPr>
          <p:cNvPr id="49" name="Google Shape;49;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 name="Google Shape;50;p6"/>
          <p:cNvGrpSpPr/>
          <p:nvPr/>
        </p:nvGrpSpPr>
        <p:grpSpPr>
          <a:xfrm>
            <a:off x="830392" y="1191256"/>
            <a:ext cx="745763" cy="45826"/>
            <a:chOff x="4580561" y="2589004"/>
            <a:chExt cx="1064464" cy="25200"/>
          </a:xfrm>
        </p:grpSpPr>
        <p:sp>
          <p:nvSpPr>
            <p:cNvPr id="51" name="Google Shape;51;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3" name="Google Shape;53;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4" name="Google Shape;54;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55" name="Google Shape;55;p6"/>
          <p:cNvPicPr preferRelativeResize="0"/>
          <p:nvPr/>
        </p:nvPicPr>
        <p:blipFill>
          <a:blip r:embed="rId2"/>
          <a:stretch>
            <a:fillRect/>
          </a:stretch>
        </p:blipFill>
        <p:spPr>
          <a:xfrm>
            <a:off x="182450" y="53775"/>
            <a:ext cx="548700" cy="393598"/>
          </a:xfrm>
          <a:prstGeom prst="rect">
            <a:avLst/>
          </a:prstGeom>
          <a:noFill/>
          <a:ln>
            <a:noFill/>
          </a:ln>
        </p:spPr>
      </p:pic>
      <p:pic>
        <p:nvPicPr>
          <p:cNvPr id="56" name="Google Shape;56;p6"/>
          <p:cNvPicPr preferRelativeResize="0"/>
          <p:nvPr/>
        </p:nvPicPr>
        <p:blipFill rotWithShape="1">
          <a:blip r:embed="rId3"/>
          <a:srcRect l="14239" t="7996" r="28410" b="38512"/>
          <a:stretch>
            <a:fillRect/>
          </a:stretch>
        </p:blipFill>
        <p:spPr>
          <a:xfrm>
            <a:off x="8427225" y="53775"/>
            <a:ext cx="548700" cy="42206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 name="Google Shape;59;p7"/>
          <p:cNvGrpSpPr/>
          <p:nvPr/>
        </p:nvGrpSpPr>
        <p:grpSpPr>
          <a:xfrm>
            <a:off x="830392" y="1191256"/>
            <a:ext cx="745763" cy="45826"/>
            <a:chOff x="4580561" y="2589004"/>
            <a:chExt cx="1064464" cy="25200"/>
          </a:xfrm>
        </p:grpSpPr>
        <p:sp>
          <p:nvSpPr>
            <p:cNvPr id="60" name="Google Shape;6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2" name="Google Shape;6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3" name="Google Shape;6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4" name="Google Shape;6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65" name="Google Shape;65;p7"/>
          <p:cNvPicPr preferRelativeResize="0"/>
          <p:nvPr/>
        </p:nvPicPr>
        <p:blipFill>
          <a:blip r:embed="rId2"/>
          <a:stretch>
            <a:fillRect/>
          </a:stretch>
        </p:blipFill>
        <p:spPr>
          <a:xfrm>
            <a:off x="182450" y="53775"/>
            <a:ext cx="548700" cy="393598"/>
          </a:xfrm>
          <a:prstGeom prst="rect">
            <a:avLst/>
          </a:prstGeom>
          <a:noFill/>
          <a:ln>
            <a:noFill/>
          </a:ln>
        </p:spPr>
      </p:pic>
      <p:pic>
        <p:nvPicPr>
          <p:cNvPr id="66" name="Google Shape;66;p7"/>
          <p:cNvPicPr preferRelativeResize="0"/>
          <p:nvPr/>
        </p:nvPicPr>
        <p:blipFill rotWithShape="1">
          <a:blip r:embed="rId3"/>
          <a:srcRect l="14239" t="7996" r="28410" b="38512"/>
          <a:stretch>
            <a:fillRect/>
          </a:stretch>
        </p:blipFill>
        <p:spPr>
          <a:xfrm>
            <a:off x="8427225" y="53775"/>
            <a:ext cx="548700" cy="42206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7"/>
        <p:cNvGrpSpPr/>
        <p:nvPr/>
      </p:nvGrpSpPr>
      <p:grpSpPr>
        <a:xfrm>
          <a:off x="0" y="0"/>
          <a:ext cx="0" cy="0"/>
          <a:chOff x="0" y="0"/>
          <a:chExt cx="0" cy="0"/>
        </a:xfrm>
      </p:grpSpPr>
      <p:grpSp>
        <p:nvGrpSpPr>
          <p:cNvPr id="68" name="Google Shape;68;p8"/>
          <p:cNvGrpSpPr/>
          <p:nvPr/>
        </p:nvGrpSpPr>
        <p:grpSpPr>
          <a:xfrm>
            <a:off x="830392" y="4169130"/>
            <a:ext cx="745763" cy="45826"/>
            <a:chOff x="4580561" y="2589004"/>
            <a:chExt cx="1064464" cy="25200"/>
          </a:xfrm>
        </p:grpSpPr>
        <p:sp>
          <p:nvSpPr>
            <p:cNvPr id="69" name="Google Shape;69;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1" name="Google Shape;71;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72" name="Google Shape;72;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3"/>
        <p:cNvGrpSpPr/>
        <p:nvPr/>
      </p:nvGrpSpPr>
      <p:grpSpPr>
        <a:xfrm>
          <a:off x="0" y="0"/>
          <a:ext cx="0" cy="0"/>
          <a:chOff x="0" y="0"/>
          <a:chExt cx="0" cy="0"/>
        </a:xfrm>
      </p:grpSpPr>
      <p:sp>
        <p:nvSpPr>
          <p:cNvPr id="74" name="Google Shape;74;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5" name="Google Shape;75;p9"/>
          <p:cNvGrpSpPr/>
          <p:nvPr/>
        </p:nvGrpSpPr>
        <p:grpSpPr>
          <a:xfrm>
            <a:off x="830392" y="1191256"/>
            <a:ext cx="745763" cy="45826"/>
            <a:chOff x="4580561" y="2589004"/>
            <a:chExt cx="1064464" cy="25200"/>
          </a:xfrm>
        </p:grpSpPr>
        <p:sp>
          <p:nvSpPr>
            <p:cNvPr id="76" name="Google Shape;76;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8" name="Google Shape;78;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79" name="Google Shape;79;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80" name="Google Shape;80;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81" name="Google Shape;81;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82" name="Google Shape;82;p9"/>
          <p:cNvPicPr preferRelativeResize="0"/>
          <p:nvPr/>
        </p:nvPicPr>
        <p:blipFill>
          <a:blip r:embed="rId2"/>
          <a:stretch>
            <a:fillRect/>
          </a:stretch>
        </p:blipFill>
        <p:spPr>
          <a:xfrm>
            <a:off x="182450" y="53775"/>
            <a:ext cx="548700" cy="393598"/>
          </a:xfrm>
          <a:prstGeom prst="rect">
            <a:avLst/>
          </a:prstGeom>
          <a:noFill/>
          <a:ln>
            <a:noFill/>
          </a:ln>
        </p:spPr>
      </p:pic>
      <p:pic>
        <p:nvPicPr>
          <p:cNvPr id="83" name="Google Shape;83;p9"/>
          <p:cNvPicPr preferRelativeResize="0"/>
          <p:nvPr/>
        </p:nvPicPr>
        <p:blipFill rotWithShape="1">
          <a:blip r:embed="rId3"/>
          <a:srcRect l="14239" t="7996" r="28410" b="38512"/>
          <a:stretch>
            <a:fillRect/>
          </a:stretch>
        </p:blipFill>
        <p:spPr>
          <a:xfrm>
            <a:off x="8427225" y="53775"/>
            <a:ext cx="548700" cy="42206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Google Shape;85;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86" name="Google Shape;86;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87"/>
        <p:cNvGrpSpPr/>
        <p:nvPr/>
      </p:nvGrpSpPr>
      <p:grpSpPr>
        <a:xfrm>
          <a:off x="0" y="0"/>
          <a:ext cx="0" cy="0"/>
          <a:chOff x="0" y="0"/>
          <a:chExt cx="0" cy="0"/>
        </a:xfrm>
      </p:grpSpPr>
      <p:grpSp>
        <p:nvGrpSpPr>
          <p:cNvPr id="88" name="Google Shape;88;p11"/>
          <p:cNvGrpSpPr/>
          <p:nvPr/>
        </p:nvGrpSpPr>
        <p:grpSpPr>
          <a:xfrm>
            <a:off x="830392" y="4169130"/>
            <a:ext cx="745763" cy="45826"/>
            <a:chOff x="4580561" y="2589004"/>
            <a:chExt cx="1064464" cy="25200"/>
          </a:xfrm>
        </p:grpSpPr>
        <p:sp>
          <p:nvSpPr>
            <p:cNvPr id="89" name="Google Shape;89;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 name="Google Shape;91;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92" name="Google Shape;92;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p:txBody>
      </p:sp>
      <p:sp>
        <p:nvSpPr>
          <p:cNvPr id="93" name="Google Shape;93;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panose="020F0502020204030203"/>
              <a:buChar char="●"/>
              <a:defRPr sz="1300">
                <a:solidFill>
                  <a:schemeClr val="accen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panose="020F0502020204030203"/>
                <a:ea typeface="Lato" panose="020F0502020204030203"/>
                <a:cs typeface="Lato" panose="020F0502020204030203"/>
                <a:sym typeface="Lato" panose="020F0502020204030203"/>
              </a:defRPr>
            </a:lvl1pPr>
            <a:lvl2pPr lvl="1" algn="r">
              <a:buNone/>
              <a:defRPr sz="1000">
                <a:solidFill>
                  <a:schemeClr val="accent1"/>
                </a:solidFill>
                <a:latin typeface="Lato" panose="020F0502020204030203"/>
                <a:ea typeface="Lato" panose="020F0502020204030203"/>
                <a:cs typeface="Lato" panose="020F0502020204030203"/>
                <a:sym typeface="Lato" panose="020F0502020204030203"/>
              </a:defRPr>
            </a:lvl2pPr>
            <a:lvl3pPr lvl="2" algn="r">
              <a:buNone/>
              <a:defRPr sz="1000">
                <a:solidFill>
                  <a:schemeClr val="accent1"/>
                </a:solidFill>
                <a:latin typeface="Lato" panose="020F0502020204030203"/>
                <a:ea typeface="Lato" panose="020F0502020204030203"/>
                <a:cs typeface="Lato" panose="020F0502020204030203"/>
                <a:sym typeface="Lato" panose="020F0502020204030203"/>
              </a:defRPr>
            </a:lvl3pPr>
            <a:lvl4pPr lvl="3" algn="r">
              <a:buNone/>
              <a:defRPr sz="1000">
                <a:solidFill>
                  <a:schemeClr val="accent1"/>
                </a:solidFill>
                <a:latin typeface="Lato" panose="020F0502020204030203"/>
                <a:ea typeface="Lato" panose="020F0502020204030203"/>
                <a:cs typeface="Lato" panose="020F0502020204030203"/>
                <a:sym typeface="Lato" panose="020F0502020204030203"/>
              </a:defRPr>
            </a:lvl4pPr>
            <a:lvl5pPr lvl="4" algn="r">
              <a:buNone/>
              <a:defRPr sz="1000">
                <a:solidFill>
                  <a:schemeClr val="accent1"/>
                </a:solidFill>
                <a:latin typeface="Lato" panose="020F0502020204030203"/>
                <a:ea typeface="Lato" panose="020F0502020204030203"/>
                <a:cs typeface="Lato" panose="020F0502020204030203"/>
                <a:sym typeface="Lato" panose="020F0502020204030203"/>
              </a:defRPr>
            </a:lvl5pPr>
            <a:lvl6pPr lvl="5" algn="r">
              <a:buNone/>
              <a:defRPr sz="1000">
                <a:solidFill>
                  <a:schemeClr val="accent1"/>
                </a:solidFill>
                <a:latin typeface="Lato" panose="020F0502020204030203"/>
                <a:ea typeface="Lato" panose="020F0502020204030203"/>
                <a:cs typeface="Lato" panose="020F0502020204030203"/>
                <a:sym typeface="Lato" panose="020F0502020204030203"/>
              </a:defRPr>
            </a:lvl6pPr>
            <a:lvl7pPr lvl="6" algn="r">
              <a:buNone/>
              <a:defRPr sz="1000">
                <a:solidFill>
                  <a:schemeClr val="accent1"/>
                </a:solidFill>
                <a:latin typeface="Lato" panose="020F0502020204030203"/>
                <a:ea typeface="Lato" panose="020F0502020204030203"/>
                <a:cs typeface="Lato" panose="020F0502020204030203"/>
                <a:sym typeface="Lato" panose="020F0502020204030203"/>
              </a:defRPr>
            </a:lvl7pPr>
            <a:lvl8pPr lvl="7" algn="r">
              <a:buNone/>
              <a:defRPr sz="1000">
                <a:solidFill>
                  <a:schemeClr val="accent1"/>
                </a:solidFill>
                <a:latin typeface="Lato" panose="020F0502020204030203"/>
                <a:ea typeface="Lato" panose="020F0502020204030203"/>
                <a:cs typeface="Lato" panose="020F0502020204030203"/>
                <a:sym typeface="Lato" panose="020F0502020204030203"/>
              </a:defRPr>
            </a:lvl8pPr>
            <a:lvl9pPr lvl="8" algn="r">
              <a:buNone/>
              <a:defRPr sz="1000">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pic>
        <p:nvPicPr>
          <p:cNvPr id="9" name="Google Shape;9;p1"/>
          <p:cNvPicPr preferRelativeResize="0"/>
          <p:nvPr/>
        </p:nvPicPr>
        <p:blipFill>
          <a:blip r:embed="rId11"/>
          <a:stretch>
            <a:fillRect/>
          </a:stretch>
        </p:blipFill>
        <p:spPr>
          <a:xfrm>
            <a:off x="182450" y="53775"/>
            <a:ext cx="548700" cy="393598"/>
          </a:xfrm>
          <a:prstGeom prst="rect">
            <a:avLst/>
          </a:prstGeom>
          <a:noFill/>
          <a:ln>
            <a:noFill/>
          </a:ln>
        </p:spPr>
      </p:pic>
      <p:pic>
        <p:nvPicPr>
          <p:cNvPr id="10" name="Google Shape;10;p1"/>
          <p:cNvPicPr preferRelativeResize="0"/>
          <p:nvPr/>
        </p:nvPicPr>
        <p:blipFill rotWithShape="1">
          <a:blip r:embed="rId12"/>
          <a:srcRect l="14239" t="7996" r="28410" b="38512"/>
          <a:stretch>
            <a:fillRect/>
          </a:stretch>
        </p:blipFill>
        <p:spPr>
          <a:xfrm>
            <a:off x="8427225" y="53775"/>
            <a:ext cx="548700" cy="42206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lvl="0"/>
            <a:r>
              <a:rPr lang="en-IN" dirty="0">
                <a:latin typeface="Lato" panose="020F0502020204030203" charset="0"/>
                <a:cs typeface="Times New Roman" panose="02020603050405020304" pitchFamily="18" charset="0"/>
              </a:rPr>
              <a:t>Cybersecurity </a:t>
            </a:r>
            <a:r>
              <a:rPr lang="en-IN" dirty="0" smtClean="0">
                <a:latin typeface="Lato" panose="020F0502020204030203" charset="0"/>
                <a:cs typeface="Times New Roman" panose="02020603050405020304" pitchFamily="18" charset="0"/>
              </a:rPr>
              <a:t>and Block Chain</a:t>
            </a:r>
            <a:endParaRPr dirty="0">
              <a:latin typeface="Lato" panose="020F0502020204030203" charset="0"/>
              <a:cs typeface="Times New Roman" panose="02020603050405020304" pitchFamily="18" charset="0"/>
            </a:endParaRPr>
          </a:p>
        </p:txBody>
      </p:sp>
      <p:sp>
        <p:nvSpPr>
          <p:cNvPr id="101" name="Google Shape;101;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b="1" dirty="0">
                <a:latin typeface="Lato" panose="020F0502020204030203" charset="0"/>
                <a:cs typeface="Times New Roman" panose="02020603050405020304" pitchFamily="18" charset="0"/>
              </a:rPr>
              <a:t>Prepared by: </a:t>
            </a:r>
            <a:r>
              <a:rPr lang="en-GB" sz="2000" dirty="0" smtClean="0">
                <a:latin typeface="Lato" panose="020F0502020204030203" charset="0"/>
                <a:cs typeface="Times New Roman" panose="02020603050405020304" pitchFamily="18" charset="0"/>
              </a:rPr>
              <a:t>Dr. Anish Pandey</a:t>
            </a:r>
            <a:endParaRPr sz="2000" dirty="0">
              <a:latin typeface="Lato" panose="020F0502020204030203"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lvl="0"/>
            <a:r>
              <a:rPr lang="en-IN" dirty="0">
                <a:latin typeface="Lato" panose="020F0502020204030203" charset="0"/>
                <a:cs typeface="Times New Roman" panose="02020603050405020304" pitchFamily="18" charset="0"/>
              </a:rPr>
              <a:t>Block Chain</a:t>
            </a:r>
            <a:endParaRPr dirty="0">
              <a:latin typeface="Lato" panose="020F0502020204030203"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727650" y="1176675"/>
            <a:ext cx="7688700" cy="535200"/>
          </a:xfrm>
          <a:prstGeom prst="rect">
            <a:avLst/>
          </a:prstGeom>
        </p:spPr>
        <p:txBody>
          <a:bodyPr spcFirstLastPara="1" wrap="square" lIns="91425" tIns="91425" rIns="91425" bIns="91425" anchor="t" anchorCtr="0">
            <a:noAutofit/>
          </a:bodyPr>
          <a:lstStyle/>
          <a:p>
            <a:pPr lvl="0"/>
            <a:r>
              <a:rPr lang="en-IN" sz="2400" dirty="0">
                <a:latin typeface="Lato" panose="020F0502020204030203" charset="0"/>
                <a:cs typeface="Times New Roman" panose="02020603050405020304" pitchFamily="18" charset="0"/>
              </a:rPr>
              <a:t>Blockchain </a:t>
            </a:r>
            <a:r>
              <a:rPr lang="en-IN" sz="2400" dirty="0" smtClean="0">
                <a:latin typeface="Lato" panose="020F0502020204030203" charset="0"/>
                <a:cs typeface="Times New Roman" panose="02020603050405020304" pitchFamily="18" charset="0"/>
              </a:rPr>
              <a:t>Overview</a:t>
            </a:r>
            <a:endParaRPr lang="en-IN" sz="2400" dirty="0">
              <a:latin typeface="Lato" panose="020F0502020204030203" charset="0"/>
              <a:cs typeface="Times New Roman" panose="02020603050405020304" pitchFamily="18" charset="0"/>
            </a:endParaRPr>
          </a:p>
        </p:txBody>
      </p:sp>
      <p:sp>
        <p:nvSpPr>
          <p:cNvPr id="107" name="Google Shape;107;p14"/>
          <p:cNvSpPr txBox="1">
            <a:spLocks noGrp="1"/>
          </p:cNvSpPr>
          <p:nvPr>
            <p:ph type="body" idx="1"/>
          </p:nvPr>
        </p:nvSpPr>
        <p:spPr>
          <a:xfrm>
            <a:off x="152028" y="1622636"/>
            <a:ext cx="8839945" cy="3346233"/>
          </a:xfrm>
          <a:prstGeom prst="rect">
            <a:avLst/>
          </a:prstGeom>
        </p:spPr>
        <p:txBody>
          <a:bodyPr spcFirstLastPara="1" wrap="square" lIns="91425" tIns="91425" rIns="91425" bIns="91425" anchor="t" anchorCtr="0">
            <a:noAutofit/>
          </a:bodyPr>
          <a:lstStyle/>
          <a:p>
            <a:pPr algn="just">
              <a:buFont typeface="Wingdings" panose="05000000000000000000" pitchFamily="2" charset="2"/>
              <a:buChar char="q"/>
            </a:pPr>
            <a:r>
              <a:rPr lang="en-IN" sz="1400" dirty="0"/>
              <a:t>Blockchain technology is a decentralized, distributed ledger that stores the record of ownership of digital assets</a:t>
            </a:r>
            <a:r>
              <a:rPr lang="en-IN" sz="1400" dirty="0" smtClean="0"/>
              <a:t>.</a:t>
            </a:r>
            <a:endParaRPr lang="en-IN" sz="1400" dirty="0" smtClean="0"/>
          </a:p>
          <a:p>
            <a:pPr algn="just">
              <a:buFont typeface="Wingdings" panose="05000000000000000000" pitchFamily="2" charset="2"/>
              <a:buChar char="q"/>
            </a:pPr>
            <a:r>
              <a:rPr lang="en-IN" sz="1400" dirty="0" smtClean="0"/>
              <a:t>Blockchain </a:t>
            </a:r>
            <a:r>
              <a:rPr lang="en-IN" sz="1400" dirty="0"/>
              <a:t>is a shared, immutable ledger that facilitates the process of recording transactions and tracking assets in a business network. </a:t>
            </a:r>
            <a:endParaRPr lang="en-IN" sz="1400" dirty="0" smtClean="0"/>
          </a:p>
          <a:p>
            <a:pPr algn="just">
              <a:buFont typeface="Wingdings" panose="05000000000000000000" pitchFamily="2" charset="2"/>
              <a:buChar char="q"/>
            </a:pPr>
            <a:r>
              <a:rPr lang="en-IN" sz="1400" dirty="0" smtClean="0"/>
              <a:t>An </a:t>
            </a:r>
            <a:r>
              <a:rPr lang="en-IN" sz="1400" dirty="0"/>
              <a:t>asset can be tangible (a house, car, cash, land) or intangible (intellectual property, patents, copyrights, branding</a:t>
            </a:r>
            <a:r>
              <a:rPr lang="en-IN" sz="1400" dirty="0" smtClean="0"/>
              <a:t>).</a:t>
            </a:r>
            <a:endParaRPr lang="en-IN" sz="1400" dirty="0" smtClean="0"/>
          </a:p>
          <a:p>
            <a:pPr algn="just">
              <a:buFont typeface="Wingdings" panose="05000000000000000000" pitchFamily="2" charset="2"/>
              <a:buChar char="q"/>
            </a:pPr>
            <a:r>
              <a:rPr lang="en-IN" sz="1400" dirty="0"/>
              <a:t>A </a:t>
            </a:r>
            <a:r>
              <a:rPr lang="en-IN" sz="1400" dirty="0" err="1"/>
              <a:t>blockchain</a:t>
            </a:r>
            <a:r>
              <a:rPr lang="en-IN" sz="1400" dirty="0"/>
              <a:t> is a digital database that stores records in chronological order. Information on a </a:t>
            </a:r>
            <a:r>
              <a:rPr lang="en-IN" sz="1400" dirty="0" err="1"/>
              <a:t>blockchain</a:t>
            </a:r>
            <a:r>
              <a:rPr lang="en-IN" sz="1400" dirty="0"/>
              <a:t> is kept in “blocks” linked to one another on a “chain” through shared mathematical algorithms. </a:t>
            </a:r>
            <a:endParaRPr lang="en-IN" sz="1400" dirty="0" smtClean="0"/>
          </a:p>
          <a:p>
            <a:pPr algn="just">
              <a:buFont typeface="Wingdings" panose="05000000000000000000" pitchFamily="2" charset="2"/>
              <a:buChar char="q"/>
            </a:pPr>
            <a:r>
              <a:rPr lang="en-IN" sz="1400" dirty="0" smtClean="0"/>
              <a:t>Blocks </a:t>
            </a:r>
            <a:r>
              <a:rPr lang="en-IN" sz="1400" dirty="0"/>
              <a:t>contain data, usually transaction records, including the sender and receiver of a transaction, a timestamp and the amount and type of currency sent.</a:t>
            </a:r>
            <a:endParaRPr lang="en-IN" sz="1400" dirty="0" smtClean="0"/>
          </a:p>
          <a:p>
            <a:pPr algn="just">
              <a:buFont typeface="Wingdings" panose="05000000000000000000" pitchFamily="2" charset="2"/>
              <a:buChar char="q"/>
            </a:pPr>
            <a:endParaRPr lang="en-IN" sz="1400" dirty="0" smtClean="0"/>
          </a:p>
          <a:p>
            <a:pPr algn="just">
              <a:buFont typeface="Wingdings" panose="05000000000000000000" pitchFamily="2" charset="2"/>
              <a:buChar char="q"/>
            </a:pPr>
            <a:endParaRPr lang="en-IN" sz="1400" dirty="0" smtClean="0"/>
          </a:p>
          <a:p>
            <a:pPr algn="just">
              <a:buFont typeface="Wingdings" panose="05000000000000000000" pitchFamily="2" charset="2"/>
              <a:buChar char="q"/>
            </a:pPr>
            <a:endParaRPr lang="en-IN" sz="1400" dirty="0" smtClean="0"/>
          </a:p>
          <a:p>
            <a:pPr algn="just">
              <a:buFont typeface="Wingdings" panose="05000000000000000000" pitchFamily="2" charset="2"/>
              <a:buChar char="q"/>
            </a:pPr>
            <a:endParaRPr lang="en-IN" sz="1400" dirty="0"/>
          </a:p>
          <a:p>
            <a:pPr algn="just">
              <a:buFont typeface="Wingdings" panose="05000000000000000000" pitchFamily="2" charset="2"/>
              <a:buChar char="q"/>
            </a:pPr>
            <a:endParaRPr lang="en-IN" sz="1400" dirty="0" smtClean="0"/>
          </a:p>
          <a:p>
            <a:pPr algn="just">
              <a:buFont typeface="Wingdings" panose="05000000000000000000" pitchFamily="2" charset="2"/>
              <a:buChar char="q"/>
            </a:pPr>
            <a:endParaRPr lang="en-IN" sz="1400" dirty="0"/>
          </a:p>
          <a:p>
            <a:pPr lvl="0" algn="just">
              <a:buFont typeface="Wingdings" panose="05000000000000000000" pitchFamily="2" charset="2"/>
              <a:buChar char="q"/>
            </a:pPr>
            <a:endParaRPr lang="en-IN" sz="14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2" name="Rectangle 1"/>
          <p:cNvSpPr/>
          <p:nvPr/>
        </p:nvSpPr>
        <p:spPr>
          <a:xfrm>
            <a:off x="378373" y="615456"/>
            <a:ext cx="8410904" cy="4429510"/>
          </a:xfrm>
          <a:prstGeom prst="rect">
            <a:avLst/>
          </a:prstGeom>
          <a:noFill/>
          <a:ln>
            <a:noFill/>
          </a:ln>
        </p:spPr>
        <p:txBody>
          <a:bodyPr spcFirstLastPara="1" wrap="square" lIns="91425" tIns="91425" rIns="91425" bIns="91425" anchor="t" anchorCtr="0">
            <a:noAutofit/>
          </a:bodyPr>
          <a:lstStyle/>
          <a:p>
            <a:pPr marL="457200" indent="-311150" algn="just">
              <a:lnSpc>
                <a:spcPct val="115000"/>
              </a:lnSpc>
              <a:buClr>
                <a:schemeClr val="accent1"/>
              </a:buClr>
              <a:buSzPts val="1300"/>
              <a:buFont typeface="Wingdings" panose="05000000000000000000" pitchFamily="2" charset="2"/>
              <a:buChar char="q"/>
            </a:pPr>
            <a:r>
              <a:rPr lang="en-IN" dirty="0">
                <a:solidFill>
                  <a:schemeClr val="accent1"/>
                </a:solidFill>
                <a:latin typeface="Lato" panose="020F0502020204030203"/>
                <a:ea typeface="Lato" panose="020F0502020204030203"/>
                <a:cs typeface="Lato" panose="020F0502020204030203"/>
                <a:sym typeface="Lato" panose="020F0502020204030203"/>
              </a:rPr>
              <a:t>A simple analogy for how </a:t>
            </a:r>
            <a:r>
              <a:rPr lang="en-IN" dirty="0" err="1">
                <a:solidFill>
                  <a:schemeClr val="accent1"/>
                </a:solidFill>
                <a:latin typeface="Lato" panose="020F0502020204030203"/>
                <a:ea typeface="Lato" panose="020F0502020204030203"/>
                <a:cs typeface="Lato" panose="020F0502020204030203"/>
                <a:sym typeface="Lato" panose="020F0502020204030203"/>
              </a:rPr>
              <a:t>blockchain</a:t>
            </a:r>
            <a:r>
              <a:rPr lang="en-IN" dirty="0">
                <a:solidFill>
                  <a:schemeClr val="accent1"/>
                </a:solidFill>
                <a:latin typeface="Lato" panose="020F0502020204030203"/>
                <a:ea typeface="Lato" panose="020F0502020204030203"/>
                <a:cs typeface="Lato" panose="020F0502020204030203"/>
                <a:sym typeface="Lato" panose="020F0502020204030203"/>
              </a:rPr>
              <a:t> technology operates can be compared to how a Google Docs document works. When you create a Google Doc and share it with a group of people, the document is simply distributed instead of copied or transferred. </a:t>
            </a:r>
            <a:endParaRPr lang="en-IN" dirty="0" smtClean="0">
              <a:solidFill>
                <a:schemeClr val="accent1"/>
              </a:solidFill>
              <a:latin typeface="Lato" panose="020F0502020204030203"/>
              <a:ea typeface="Lato" panose="020F0502020204030203"/>
              <a:cs typeface="Lato" panose="020F0502020204030203"/>
              <a:sym typeface="Lato" panose="020F0502020204030203"/>
            </a:endParaRPr>
          </a:p>
          <a:p>
            <a:pPr marL="457200" indent="-311150" algn="just">
              <a:lnSpc>
                <a:spcPct val="115000"/>
              </a:lnSpc>
              <a:buClr>
                <a:schemeClr val="accent1"/>
              </a:buClr>
              <a:buSzPts val="1300"/>
              <a:buFont typeface="Wingdings" panose="05000000000000000000" pitchFamily="2" charset="2"/>
              <a:buChar char="q"/>
            </a:pPr>
            <a:r>
              <a:rPr lang="en-IN" dirty="0" smtClean="0">
                <a:solidFill>
                  <a:schemeClr val="accent1"/>
                </a:solidFill>
                <a:latin typeface="Lato" panose="020F0502020204030203"/>
                <a:ea typeface="Lato" panose="020F0502020204030203"/>
                <a:cs typeface="Lato" panose="020F0502020204030203"/>
                <a:sym typeface="Lato" panose="020F0502020204030203"/>
              </a:rPr>
              <a:t>This </a:t>
            </a:r>
            <a:r>
              <a:rPr lang="en-IN" dirty="0">
                <a:solidFill>
                  <a:schemeClr val="accent1"/>
                </a:solidFill>
                <a:latin typeface="Lato" panose="020F0502020204030203"/>
                <a:ea typeface="Lato" panose="020F0502020204030203"/>
                <a:cs typeface="Lato" panose="020F0502020204030203"/>
                <a:sym typeface="Lato" panose="020F0502020204030203"/>
              </a:rPr>
              <a:t>creates a decentralized distribution chain that gives everyone access to the base document at the same time. No one is locked out awaiting changes from another party, while all modifications to the document are being recorded in real-time, making changes completely transparent. </a:t>
            </a:r>
            <a:endParaRPr lang="en-IN" dirty="0" smtClean="0">
              <a:solidFill>
                <a:schemeClr val="accent1"/>
              </a:solidFill>
              <a:latin typeface="Lato" panose="020F0502020204030203"/>
              <a:ea typeface="Lato" panose="020F0502020204030203"/>
              <a:cs typeface="Lato" panose="020F0502020204030203"/>
              <a:sym typeface="Lato" panose="020F0502020204030203"/>
            </a:endParaRPr>
          </a:p>
          <a:p>
            <a:pPr marL="457200" indent="-311150" algn="just">
              <a:lnSpc>
                <a:spcPct val="115000"/>
              </a:lnSpc>
              <a:buClr>
                <a:schemeClr val="accent1"/>
              </a:buClr>
              <a:buSzPts val="1300"/>
              <a:buFont typeface="Wingdings" panose="05000000000000000000" pitchFamily="2" charset="2"/>
              <a:buChar char="q"/>
            </a:pPr>
            <a:r>
              <a:rPr lang="en-IN" dirty="0" smtClean="0">
                <a:solidFill>
                  <a:schemeClr val="accent1"/>
                </a:solidFill>
                <a:latin typeface="Lato" panose="020F0502020204030203"/>
                <a:ea typeface="Lato" panose="020F0502020204030203"/>
                <a:cs typeface="Lato" panose="020F0502020204030203"/>
                <a:sym typeface="Lato" panose="020F0502020204030203"/>
              </a:rPr>
              <a:t>A </a:t>
            </a:r>
            <a:r>
              <a:rPr lang="en-IN" dirty="0">
                <a:solidFill>
                  <a:schemeClr val="accent1"/>
                </a:solidFill>
                <a:latin typeface="Lato" panose="020F0502020204030203"/>
                <a:ea typeface="Lato" panose="020F0502020204030203"/>
                <a:cs typeface="Lato" panose="020F0502020204030203"/>
                <a:sym typeface="Lato" panose="020F0502020204030203"/>
              </a:rPr>
              <a:t>significant gap to note however is that unlike Google Docs, original content and data on the </a:t>
            </a:r>
            <a:r>
              <a:rPr lang="en-IN" dirty="0" err="1">
                <a:solidFill>
                  <a:schemeClr val="accent1"/>
                </a:solidFill>
                <a:latin typeface="Lato" panose="020F0502020204030203"/>
                <a:ea typeface="Lato" panose="020F0502020204030203"/>
                <a:cs typeface="Lato" panose="020F0502020204030203"/>
                <a:sym typeface="Lato" panose="020F0502020204030203"/>
              </a:rPr>
              <a:t>blockchain</a:t>
            </a:r>
            <a:r>
              <a:rPr lang="en-IN" dirty="0">
                <a:solidFill>
                  <a:schemeClr val="accent1"/>
                </a:solidFill>
                <a:latin typeface="Lato" panose="020F0502020204030203"/>
                <a:ea typeface="Lato" panose="020F0502020204030203"/>
                <a:cs typeface="Lato" panose="020F0502020204030203"/>
                <a:sym typeface="Lato" panose="020F0502020204030203"/>
              </a:rPr>
              <a:t> cannot be modified once written, adding to its level of security</a:t>
            </a:r>
            <a:r>
              <a:rPr lang="en-IN" dirty="0" smtClean="0">
                <a:solidFill>
                  <a:schemeClr val="accent1"/>
                </a:solidFill>
                <a:latin typeface="Lato" panose="020F0502020204030203"/>
                <a:ea typeface="Lato" panose="020F0502020204030203"/>
                <a:cs typeface="Lato" panose="020F0502020204030203"/>
                <a:sym typeface="Lato" panose="020F0502020204030203"/>
              </a:rPr>
              <a:t>.</a:t>
            </a:r>
            <a:endParaRPr lang="en-IN" dirty="0" smtClean="0">
              <a:solidFill>
                <a:schemeClr val="accent1"/>
              </a:solidFill>
              <a:latin typeface="Lato" panose="020F0502020204030203"/>
              <a:ea typeface="Lato" panose="020F0502020204030203"/>
              <a:cs typeface="Lato" panose="020F0502020204030203"/>
              <a:sym typeface="Lato" panose="020F0502020204030203"/>
            </a:endParaRPr>
          </a:p>
          <a:p>
            <a:pPr marL="457200" indent="-311150" algn="just">
              <a:lnSpc>
                <a:spcPct val="115000"/>
              </a:lnSpc>
              <a:buClr>
                <a:schemeClr val="accent1"/>
              </a:buClr>
              <a:buSzPts val="1300"/>
              <a:buFont typeface="Wingdings" panose="05000000000000000000" pitchFamily="2" charset="2"/>
              <a:buChar char="q"/>
            </a:pPr>
            <a:endParaRPr lang="en-IN" dirty="0">
              <a:solidFill>
                <a:schemeClr val="accent1"/>
              </a:solidFill>
              <a:latin typeface="Lato" panose="020F0502020204030203"/>
              <a:ea typeface="Lato" panose="020F0502020204030203"/>
              <a:cs typeface="Lato" panose="020F0502020204030203"/>
              <a:sym typeface="Lato" panose="020F0502020204030203"/>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4" name="Picture 3"/>
          <p:cNvPicPr>
            <a:picLocks noChangeAspect="1"/>
          </p:cNvPicPr>
          <p:nvPr/>
        </p:nvPicPr>
        <p:blipFill rotWithShape="1">
          <a:blip r:embed="rId1"/>
          <a:srcRect l="20232" t="15284" r="23256" b="22286"/>
          <a:stretch>
            <a:fillRect/>
          </a:stretch>
        </p:blipFill>
        <p:spPr>
          <a:xfrm>
            <a:off x="1132754" y="503982"/>
            <a:ext cx="6878493" cy="427428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727650" y="1176675"/>
            <a:ext cx="7688700" cy="535200"/>
          </a:xfrm>
          <a:prstGeom prst="rect">
            <a:avLst/>
          </a:prstGeom>
        </p:spPr>
        <p:txBody>
          <a:bodyPr spcFirstLastPara="1" wrap="square" lIns="91425" tIns="91425" rIns="91425" bIns="91425" anchor="t" anchorCtr="0">
            <a:noAutofit/>
          </a:bodyPr>
          <a:lstStyle/>
          <a:p>
            <a:pPr lvl="0"/>
            <a:r>
              <a:rPr lang="en-IN" sz="2400" dirty="0">
                <a:latin typeface="Lato" panose="020F0502020204030203" charset="0"/>
                <a:cs typeface="Times New Roman" panose="02020603050405020304" pitchFamily="18" charset="0"/>
              </a:rPr>
              <a:t>Key elements of a </a:t>
            </a:r>
            <a:r>
              <a:rPr lang="en-IN" sz="2400" dirty="0" err="1">
                <a:latin typeface="Lato" panose="020F0502020204030203" charset="0"/>
                <a:cs typeface="Times New Roman" panose="02020603050405020304" pitchFamily="18" charset="0"/>
              </a:rPr>
              <a:t>blockchain</a:t>
            </a:r>
            <a:endParaRPr lang="en-IN" sz="2400" dirty="0">
              <a:latin typeface="Lato" panose="020F0502020204030203" charset="0"/>
              <a:cs typeface="Times New Roman" panose="02020603050405020304" pitchFamily="18" charset="0"/>
            </a:endParaRPr>
          </a:p>
        </p:txBody>
      </p:sp>
      <p:sp>
        <p:nvSpPr>
          <p:cNvPr id="107" name="Google Shape;107;p14"/>
          <p:cNvSpPr txBox="1">
            <a:spLocks noGrp="1"/>
          </p:cNvSpPr>
          <p:nvPr>
            <p:ph type="body" idx="1"/>
          </p:nvPr>
        </p:nvSpPr>
        <p:spPr>
          <a:xfrm>
            <a:off x="152028" y="1669934"/>
            <a:ext cx="8839945" cy="3346233"/>
          </a:xfrm>
          <a:prstGeom prst="rect">
            <a:avLst/>
          </a:prstGeom>
        </p:spPr>
        <p:txBody>
          <a:bodyPr spcFirstLastPara="1" wrap="square" lIns="91425" tIns="91425" rIns="91425" bIns="91425" anchor="t" anchorCtr="0">
            <a:noAutofit/>
          </a:bodyPr>
          <a:lstStyle/>
          <a:p>
            <a:pPr algn="just">
              <a:buFont typeface="Wingdings" panose="05000000000000000000" pitchFamily="2" charset="2"/>
              <a:buChar char="q"/>
            </a:pPr>
            <a:r>
              <a:rPr lang="en-IN" sz="1400" dirty="0">
                <a:solidFill>
                  <a:srgbClr val="FF6600"/>
                </a:solidFill>
              </a:rPr>
              <a:t>Distributed ledger </a:t>
            </a:r>
            <a:r>
              <a:rPr lang="en-IN" sz="1400" dirty="0" smtClean="0">
                <a:solidFill>
                  <a:srgbClr val="FF6600"/>
                </a:solidFill>
              </a:rPr>
              <a:t>technology: - </a:t>
            </a:r>
            <a:r>
              <a:rPr lang="en-IN" sz="1400" dirty="0" smtClean="0"/>
              <a:t>All </a:t>
            </a:r>
            <a:r>
              <a:rPr lang="en-IN" sz="1400" dirty="0"/>
              <a:t>network participants have access to the distributed ledger and its immutable record of transactions. With this shared ledger, transactions are recorded only once, eliminating the duplication of effort that’s typical of traditional business networks</a:t>
            </a:r>
            <a:r>
              <a:rPr lang="en-IN" sz="1400" dirty="0" smtClean="0"/>
              <a:t>.</a:t>
            </a:r>
            <a:endParaRPr lang="en-IN" sz="1400" dirty="0" smtClean="0"/>
          </a:p>
          <a:p>
            <a:pPr algn="just">
              <a:buFont typeface="Wingdings" panose="05000000000000000000" pitchFamily="2" charset="2"/>
              <a:buChar char="q"/>
            </a:pPr>
            <a:r>
              <a:rPr lang="en-IN" sz="1400" dirty="0">
                <a:solidFill>
                  <a:srgbClr val="FF6600"/>
                </a:solidFill>
              </a:rPr>
              <a:t>Immutable records: - </a:t>
            </a:r>
            <a:r>
              <a:rPr lang="en-IN" sz="1400" dirty="0"/>
              <a:t>No participant can change or tamper with a transaction after it’s been recorded to the shared ledger. If a transaction record includes an error, a new transaction must be added to reverse the error, and both transactions are then visible</a:t>
            </a:r>
            <a:r>
              <a:rPr lang="en-IN" sz="1400" dirty="0" smtClean="0"/>
              <a:t>.</a:t>
            </a:r>
            <a:endParaRPr lang="en-IN" sz="1400" dirty="0" smtClean="0"/>
          </a:p>
          <a:p>
            <a:pPr algn="just">
              <a:buFont typeface="Wingdings" panose="05000000000000000000" pitchFamily="2" charset="2"/>
              <a:buChar char="q"/>
            </a:pPr>
            <a:r>
              <a:rPr lang="en-IN" sz="1400" dirty="0">
                <a:solidFill>
                  <a:srgbClr val="FF6600"/>
                </a:solidFill>
              </a:rPr>
              <a:t>Smart contracts: - </a:t>
            </a:r>
            <a:r>
              <a:rPr lang="en-IN" sz="1400" dirty="0"/>
              <a:t>To speed transactions, a set of rules — called a smart contract — is stored on the </a:t>
            </a:r>
            <a:r>
              <a:rPr lang="en-IN" sz="1400" dirty="0" err="1"/>
              <a:t>blockchain</a:t>
            </a:r>
            <a:r>
              <a:rPr lang="en-IN" sz="1400" dirty="0"/>
              <a:t> and executed automatically. A smart contract can define conditions for corporate bond transfers</a:t>
            </a:r>
            <a:r>
              <a:rPr lang="en-IN" sz="1400" dirty="0" smtClean="0"/>
              <a:t>.</a:t>
            </a:r>
            <a:endParaRPr lang="en-IN" sz="1400" dirty="0" smtClean="0"/>
          </a:p>
          <a:p>
            <a:pPr algn="just">
              <a:buFont typeface="Wingdings" panose="05000000000000000000" pitchFamily="2" charset="2"/>
              <a:buChar char="q"/>
            </a:pPr>
            <a:endParaRPr lang="en-IN" sz="1400" dirty="0"/>
          </a:p>
          <a:p>
            <a:pPr algn="just">
              <a:buFont typeface="Wingdings" panose="05000000000000000000" pitchFamily="2" charset="2"/>
              <a:buChar char="q"/>
            </a:pPr>
            <a:endParaRPr lang="en-IN" sz="1400" dirty="0" smtClean="0"/>
          </a:p>
          <a:p>
            <a:pPr algn="just">
              <a:buFont typeface="Wingdings" panose="05000000000000000000" pitchFamily="2" charset="2"/>
              <a:buChar char="q"/>
            </a:pPr>
            <a:endParaRPr lang="en-IN" sz="1400" dirty="0"/>
          </a:p>
          <a:p>
            <a:pPr lvl="0" algn="just">
              <a:buFont typeface="Wingdings" panose="05000000000000000000" pitchFamily="2" charset="2"/>
              <a:buChar char="q"/>
            </a:pPr>
            <a:endParaRPr lang="en-IN" sz="1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727650" y="1176675"/>
            <a:ext cx="7688700" cy="535200"/>
          </a:xfrm>
          <a:prstGeom prst="rect">
            <a:avLst/>
          </a:prstGeom>
        </p:spPr>
        <p:txBody>
          <a:bodyPr spcFirstLastPara="1" wrap="square" lIns="91425" tIns="91425" rIns="91425" bIns="91425" anchor="t" anchorCtr="0">
            <a:noAutofit/>
          </a:bodyPr>
          <a:lstStyle/>
          <a:p>
            <a:pPr lvl="0"/>
            <a:r>
              <a:rPr lang="en-IN" sz="2400" dirty="0" smtClean="0">
                <a:latin typeface="Lato" panose="020F0502020204030203" charset="0"/>
                <a:cs typeface="Times New Roman" panose="02020603050405020304" pitchFamily="18" charset="0"/>
              </a:rPr>
              <a:t>How does </a:t>
            </a:r>
            <a:r>
              <a:rPr lang="en-IN" sz="2400" dirty="0" err="1" smtClean="0">
                <a:latin typeface="Lato" panose="020F0502020204030203" charset="0"/>
                <a:cs typeface="Times New Roman" panose="02020603050405020304" pitchFamily="18" charset="0"/>
              </a:rPr>
              <a:t>blockchain</a:t>
            </a:r>
            <a:r>
              <a:rPr lang="en-IN" sz="2400" dirty="0" smtClean="0">
                <a:latin typeface="Lato" panose="020F0502020204030203" charset="0"/>
                <a:cs typeface="Times New Roman" panose="02020603050405020304" pitchFamily="18" charset="0"/>
              </a:rPr>
              <a:t> work?</a:t>
            </a:r>
            <a:endParaRPr lang="en-IN" sz="2400" dirty="0">
              <a:latin typeface="Lato" panose="020F0502020204030203" charset="0"/>
              <a:cs typeface="Times New Roman" panose="02020603050405020304" pitchFamily="18" charset="0"/>
            </a:endParaRPr>
          </a:p>
        </p:txBody>
      </p:sp>
      <p:sp>
        <p:nvSpPr>
          <p:cNvPr id="107" name="Google Shape;107;p14"/>
          <p:cNvSpPr txBox="1">
            <a:spLocks noGrp="1"/>
          </p:cNvSpPr>
          <p:nvPr>
            <p:ph type="body" idx="1"/>
          </p:nvPr>
        </p:nvSpPr>
        <p:spPr>
          <a:xfrm>
            <a:off x="152028" y="1622636"/>
            <a:ext cx="8839945" cy="3346233"/>
          </a:xfrm>
          <a:prstGeom prst="rect">
            <a:avLst/>
          </a:prstGeom>
        </p:spPr>
        <p:txBody>
          <a:bodyPr spcFirstLastPara="1" wrap="square" lIns="91425" tIns="91425" rIns="91425" bIns="91425" anchor="t" anchorCtr="0">
            <a:noAutofit/>
          </a:bodyPr>
          <a:lstStyle/>
          <a:p>
            <a:pPr algn="just">
              <a:buFont typeface="Wingdings" panose="05000000000000000000" pitchFamily="2" charset="2"/>
              <a:buChar char="q"/>
            </a:pPr>
            <a:r>
              <a:rPr lang="en-IN" sz="1400" dirty="0"/>
              <a:t>Blocks in a </a:t>
            </a:r>
            <a:r>
              <a:rPr lang="en-IN" sz="1400" dirty="0" err="1"/>
              <a:t>blockchain</a:t>
            </a:r>
            <a:r>
              <a:rPr lang="en-IN" sz="1400" dirty="0"/>
              <a:t> contain more than transaction data, they also have what’s known as a hash. Cryptographic hash functions, or hashes, are the </a:t>
            </a:r>
            <a:r>
              <a:rPr lang="en-IN" sz="1400"/>
              <a:t>mathematical </a:t>
            </a:r>
            <a:r>
              <a:rPr lang="en-IN" sz="1400" smtClean="0"/>
              <a:t>algorithms. </a:t>
            </a:r>
            <a:r>
              <a:rPr lang="en-IN" sz="1400" dirty="0"/>
              <a:t>These </a:t>
            </a:r>
            <a:r>
              <a:rPr lang="en-IN" sz="1400" dirty="0" err="1"/>
              <a:t>fulfill</a:t>
            </a:r>
            <a:r>
              <a:rPr lang="en-IN" sz="1400" dirty="0"/>
              <a:t> a crucial role within </a:t>
            </a:r>
            <a:r>
              <a:rPr lang="en-IN" sz="1400" dirty="0" err="1"/>
              <a:t>blockchain</a:t>
            </a:r>
            <a:r>
              <a:rPr lang="en-IN" sz="1400" dirty="0"/>
              <a:t> systems and are the reason </a:t>
            </a:r>
            <a:r>
              <a:rPr lang="en-IN" sz="1400" dirty="0" err="1"/>
              <a:t>blockchain</a:t>
            </a:r>
            <a:r>
              <a:rPr lang="en-IN" sz="1400" dirty="0"/>
              <a:t> works in the first place</a:t>
            </a:r>
            <a:r>
              <a:rPr lang="en-IN" sz="1400" dirty="0" smtClean="0"/>
              <a:t>.</a:t>
            </a:r>
            <a:endParaRPr lang="en-IN" sz="1400" dirty="0"/>
          </a:p>
          <a:p>
            <a:pPr algn="just">
              <a:buFont typeface="Wingdings" panose="05000000000000000000" pitchFamily="2" charset="2"/>
              <a:buChar char="q"/>
            </a:pPr>
            <a:r>
              <a:rPr lang="en-IN" sz="1400" dirty="0"/>
              <a:t>Hashes appear as a variable series of numbers and letters on a block, such as 4760RFLG07LDD492K8381O82P78C29QWMN02C1051B6624E99. This number-letter combination is generated from the data within a block and functions as its digital signature</a:t>
            </a:r>
            <a:r>
              <a:rPr lang="en-IN" sz="1400" dirty="0" smtClean="0"/>
              <a:t>.</a:t>
            </a:r>
            <a:endParaRPr lang="en-IN" sz="1400" dirty="0"/>
          </a:p>
          <a:p>
            <a:pPr algn="just">
              <a:buFont typeface="Wingdings" panose="05000000000000000000" pitchFamily="2" charset="2"/>
              <a:buChar char="q"/>
            </a:pPr>
            <a:r>
              <a:rPr lang="en-IN" sz="1400" dirty="0"/>
              <a:t>Each block includes the hash of the previous block in its chain. This is how blocks are linked together and how </a:t>
            </a:r>
            <a:r>
              <a:rPr lang="en-IN" sz="1400" dirty="0" err="1"/>
              <a:t>blockchain</a:t>
            </a:r>
            <a:r>
              <a:rPr lang="en-IN" sz="1400" dirty="0"/>
              <a:t> networks maintain their integrity. Modifying any content within a block would change the hash, which is a red flag for others in the network</a:t>
            </a:r>
            <a:r>
              <a:rPr lang="en-IN" sz="1400" dirty="0" smtClean="0"/>
              <a:t>.</a:t>
            </a:r>
            <a:endParaRPr lang="en-IN" sz="1400" dirty="0"/>
          </a:p>
          <a:p>
            <a:pPr algn="just">
              <a:buFont typeface="Wingdings" panose="05000000000000000000" pitchFamily="2" charset="2"/>
              <a:buChar char="q"/>
            </a:pPr>
            <a:r>
              <a:rPr lang="en-IN" sz="1400" dirty="0"/>
              <a:t>Put it all together, and you get a self-regulated network without intermediaries, where third parties cannot monitor or interfere with transactions</a:t>
            </a:r>
            <a:r>
              <a:rPr lang="en-IN" sz="1400" dirty="0" smtClean="0"/>
              <a:t>.</a:t>
            </a:r>
            <a:endParaRPr lang="en-IN" sz="1400" dirty="0" smtClean="0"/>
          </a:p>
          <a:p>
            <a:pPr algn="just">
              <a:buFont typeface="Wingdings" panose="05000000000000000000" pitchFamily="2" charset="2"/>
              <a:buChar char="q"/>
            </a:pPr>
            <a:endParaRPr lang="en-IN" sz="1400" dirty="0" smtClean="0"/>
          </a:p>
          <a:p>
            <a:pPr algn="just">
              <a:buFont typeface="Wingdings" panose="05000000000000000000" pitchFamily="2" charset="2"/>
              <a:buChar char="q"/>
            </a:pPr>
            <a:endParaRPr lang="en-IN" sz="1400" dirty="0"/>
          </a:p>
          <a:p>
            <a:pPr algn="just">
              <a:buFont typeface="Wingdings" panose="05000000000000000000" pitchFamily="2" charset="2"/>
              <a:buChar char="q"/>
            </a:pPr>
            <a:endParaRPr lang="en-IN" sz="1400" dirty="0" smtClean="0"/>
          </a:p>
          <a:p>
            <a:pPr algn="just">
              <a:buFont typeface="Wingdings" panose="05000000000000000000" pitchFamily="2" charset="2"/>
              <a:buChar char="q"/>
            </a:pPr>
            <a:endParaRPr lang="en-IN" sz="1400" dirty="0"/>
          </a:p>
          <a:p>
            <a:pPr lvl="0" algn="just">
              <a:buFont typeface="Wingdings" panose="05000000000000000000" pitchFamily="2" charset="2"/>
              <a:buChar char="q"/>
            </a:pPr>
            <a:endParaRPr lang="en-IN" sz="1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727650" y="1176675"/>
            <a:ext cx="7688700" cy="535200"/>
          </a:xfrm>
          <a:prstGeom prst="rect">
            <a:avLst/>
          </a:prstGeom>
        </p:spPr>
        <p:txBody>
          <a:bodyPr spcFirstLastPara="1" wrap="square" lIns="91425" tIns="91425" rIns="91425" bIns="91425" anchor="t" anchorCtr="0">
            <a:noAutofit/>
          </a:bodyPr>
          <a:lstStyle/>
          <a:p>
            <a:pPr lvl="0"/>
            <a:r>
              <a:rPr lang="en-IN" sz="2400" dirty="0">
                <a:latin typeface="Lato" panose="020F0502020204030203" charset="0"/>
                <a:cs typeface="Times New Roman" panose="02020603050405020304" pitchFamily="18" charset="0"/>
              </a:rPr>
              <a:t>Why </a:t>
            </a:r>
            <a:r>
              <a:rPr lang="en-IN" sz="2400" dirty="0" err="1">
                <a:latin typeface="Lato" panose="020F0502020204030203" charset="0"/>
                <a:cs typeface="Times New Roman" panose="02020603050405020304" pitchFamily="18" charset="0"/>
              </a:rPr>
              <a:t>blockchain</a:t>
            </a:r>
            <a:r>
              <a:rPr lang="en-IN" sz="2400" dirty="0">
                <a:latin typeface="Lato" panose="020F0502020204030203" charset="0"/>
                <a:cs typeface="Times New Roman" panose="02020603050405020304" pitchFamily="18" charset="0"/>
              </a:rPr>
              <a:t> is important?</a:t>
            </a:r>
            <a:endParaRPr lang="en-IN" sz="2400" dirty="0">
              <a:latin typeface="Lato" panose="020F0502020204030203" charset="0"/>
              <a:cs typeface="Times New Roman" panose="02020603050405020304" pitchFamily="18" charset="0"/>
            </a:endParaRPr>
          </a:p>
        </p:txBody>
      </p:sp>
      <p:sp>
        <p:nvSpPr>
          <p:cNvPr id="107" name="Google Shape;107;p14"/>
          <p:cNvSpPr txBox="1">
            <a:spLocks noGrp="1"/>
          </p:cNvSpPr>
          <p:nvPr>
            <p:ph type="body" idx="1"/>
          </p:nvPr>
        </p:nvSpPr>
        <p:spPr>
          <a:xfrm>
            <a:off x="152028" y="1622636"/>
            <a:ext cx="8839945" cy="3346233"/>
          </a:xfrm>
          <a:prstGeom prst="rect">
            <a:avLst/>
          </a:prstGeom>
        </p:spPr>
        <p:txBody>
          <a:bodyPr spcFirstLastPara="1" wrap="square" lIns="91425" tIns="91425" rIns="91425" bIns="91425" anchor="t" anchorCtr="0">
            <a:noAutofit/>
          </a:bodyPr>
          <a:lstStyle/>
          <a:p>
            <a:pPr algn="just">
              <a:buFont typeface="Wingdings" panose="05000000000000000000" pitchFamily="2" charset="2"/>
              <a:buChar char="q"/>
            </a:pPr>
            <a:r>
              <a:rPr lang="en-IN" sz="1400" dirty="0"/>
              <a:t>Business runs on information. The faster it’s received and the more accurate it is, the better. </a:t>
            </a:r>
            <a:endParaRPr lang="en-IN" sz="1400" dirty="0" smtClean="0"/>
          </a:p>
          <a:p>
            <a:pPr algn="just">
              <a:buFont typeface="Wingdings" panose="05000000000000000000" pitchFamily="2" charset="2"/>
              <a:buChar char="q"/>
            </a:pPr>
            <a:r>
              <a:rPr lang="en-IN" sz="1400" dirty="0" smtClean="0"/>
              <a:t>Blockchain </a:t>
            </a:r>
            <a:r>
              <a:rPr lang="en-IN" sz="1400" dirty="0"/>
              <a:t>is ideal for delivering that information because it provides immediate, shared and completely transparent information stored on an immutable ledger that can be accessed only by permissioned network members. </a:t>
            </a:r>
            <a:endParaRPr lang="en-IN" sz="1400" dirty="0" smtClean="0"/>
          </a:p>
          <a:p>
            <a:pPr algn="just">
              <a:buFont typeface="Wingdings" panose="05000000000000000000" pitchFamily="2" charset="2"/>
              <a:buChar char="q"/>
            </a:pPr>
            <a:r>
              <a:rPr lang="en-IN" sz="1400" dirty="0" smtClean="0"/>
              <a:t>A </a:t>
            </a:r>
            <a:r>
              <a:rPr lang="en-IN" sz="1400" dirty="0" err="1"/>
              <a:t>blockchain</a:t>
            </a:r>
            <a:r>
              <a:rPr lang="en-IN" sz="1400" dirty="0"/>
              <a:t> network can track orders, payments, accounts, production and much more. And because members share a single view of the truth, you can see all details of a transaction end to end, giving you greater confidence, as well as new efficiencies and opportunities</a:t>
            </a:r>
            <a:r>
              <a:rPr lang="en-IN" sz="1400" dirty="0" smtClean="0"/>
              <a:t>.</a:t>
            </a:r>
            <a:endParaRPr lang="en-IN" sz="1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026" name="Picture 2" descr="A diagram showing how blockchain technology works in five step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0403" y="597830"/>
            <a:ext cx="8563194" cy="4281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2050" name="Picture 2" descr="blockchain us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03574" y="1026187"/>
            <a:ext cx="7136853" cy="4017784"/>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06;p14"/>
          <p:cNvSpPr txBox="1"/>
          <p:nvPr/>
        </p:nvSpPr>
        <p:spPr>
          <a:xfrm>
            <a:off x="727650" y="514646"/>
            <a:ext cx="7688700" cy="535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sz="2400" b="1" dirty="0" smtClean="0">
                <a:solidFill>
                  <a:srgbClr val="3399FF"/>
                </a:solidFill>
                <a:latin typeface="Lato" panose="020F0502020204030203" charset="0"/>
                <a:cs typeface="Times New Roman" panose="02020603050405020304" pitchFamily="18" charset="0"/>
              </a:rPr>
              <a:t>Blockchain Applications</a:t>
            </a:r>
            <a:endParaRPr lang="en-IN" sz="2400" b="1" dirty="0">
              <a:solidFill>
                <a:srgbClr val="3399FF"/>
              </a:solidFill>
              <a:latin typeface="Lato" panose="020F0502020204030203"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1963" r="2750"/>
          <a:stretch>
            <a:fillRect/>
          </a:stretch>
        </p:blipFill>
        <p:spPr>
          <a:xfrm>
            <a:off x="787016" y="549823"/>
            <a:ext cx="7569968" cy="446875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688235" y="1176675"/>
            <a:ext cx="7688700" cy="535200"/>
          </a:xfrm>
          <a:prstGeom prst="rect">
            <a:avLst/>
          </a:prstGeom>
        </p:spPr>
        <p:txBody>
          <a:bodyPr spcFirstLastPara="1" wrap="square" lIns="91425" tIns="91425" rIns="91425" bIns="91425" anchor="t" anchorCtr="0">
            <a:noAutofit/>
          </a:bodyPr>
          <a:lstStyle/>
          <a:p>
            <a:pPr lvl="0"/>
            <a:r>
              <a:rPr lang="en-IN" sz="2400" dirty="0" smtClean="0">
                <a:latin typeface="Lato" panose="020F0502020204030203" charset="0"/>
                <a:cs typeface="Times New Roman" panose="02020603050405020304" pitchFamily="18" charset="0"/>
              </a:rPr>
              <a:t>About </a:t>
            </a:r>
            <a:r>
              <a:rPr lang="en-IN" sz="2400" dirty="0">
                <a:latin typeface="Lato" panose="020F0502020204030203" charset="0"/>
                <a:cs typeface="Times New Roman" panose="02020603050405020304" pitchFamily="18" charset="0"/>
              </a:rPr>
              <a:t>Cybersecurity</a:t>
            </a:r>
            <a:endParaRPr lang="en-IN" sz="2400" dirty="0">
              <a:latin typeface="Lato" panose="020F0502020204030203" charset="0"/>
              <a:cs typeface="Times New Roman" panose="02020603050405020304" pitchFamily="18" charset="0"/>
            </a:endParaRPr>
          </a:p>
        </p:txBody>
      </p:sp>
      <p:sp>
        <p:nvSpPr>
          <p:cNvPr id="107" name="Google Shape;107;p14"/>
          <p:cNvSpPr txBox="1">
            <a:spLocks noGrp="1"/>
          </p:cNvSpPr>
          <p:nvPr>
            <p:ph type="body" idx="1"/>
          </p:nvPr>
        </p:nvSpPr>
        <p:spPr>
          <a:xfrm>
            <a:off x="152028" y="1622636"/>
            <a:ext cx="8839945" cy="3453861"/>
          </a:xfrm>
          <a:prstGeom prst="rect">
            <a:avLst/>
          </a:prstGeom>
        </p:spPr>
        <p:txBody>
          <a:bodyPr spcFirstLastPara="1" wrap="square" lIns="91425" tIns="91425" rIns="91425" bIns="91425" anchor="t" anchorCtr="0">
            <a:noAutofit/>
          </a:bodyPr>
          <a:lstStyle/>
          <a:p>
            <a:pPr algn="just">
              <a:buFont typeface="Wingdings" panose="05000000000000000000" pitchFamily="2" charset="2"/>
              <a:buChar char="q"/>
            </a:pPr>
            <a:r>
              <a:rPr lang="en-IN" sz="1400" dirty="0"/>
              <a:t>We can divide cybersecurity into two parts one is cyber, and the other is security. Cyber refers to the technology that includes systems, networks, programs, and data</a:t>
            </a:r>
            <a:r>
              <a:rPr lang="en-IN" sz="1400" dirty="0" smtClean="0"/>
              <a:t>.</a:t>
            </a:r>
            <a:endParaRPr lang="en-IN" sz="1400" dirty="0" smtClean="0"/>
          </a:p>
          <a:p>
            <a:pPr algn="just">
              <a:buFont typeface="Wingdings" panose="05000000000000000000" pitchFamily="2" charset="2"/>
              <a:buChar char="q"/>
            </a:pPr>
            <a:r>
              <a:rPr lang="en-IN" sz="1400" dirty="0"/>
              <a:t>And security is concerned with the protection of systems, networks, applications, and information. In some cases, it is also called electronic information security or information technology security</a:t>
            </a:r>
            <a:r>
              <a:rPr lang="en-IN" sz="1400" dirty="0" smtClean="0"/>
              <a:t>.</a:t>
            </a:r>
            <a:endParaRPr lang="en-IN" sz="1400" dirty="0" smtClean="0"/>
          </a:p>
          <a:p>
            <a:pPr algn="just">
              <a:buFont typeface="Wingdings" panose="05000000000000000000" pitchFamily="2" charset="2"/>
              <a:buChar char="q"/>
            </a:pPr>
            <a:r>
              <a:rPr lang="en-IN" sz="1400" dirty="0" smtClean="0"/>
              <a:t>Cybersecurity </a:t>
            </a:r>
            <a:r>
              <a:rPr lang="en-IN" sz="1400" dirty="0"/>
              <a:t>refers to any technology, measure or practice for preventing cyberattacks or mitigating their impact</a:t>
            </a:r>
            <a:r>
              <a:rPr lang="en-IN" sz="1400" dirty="0" smtClean="0"/>
              <a:t>.</a:t>
            </a:r>
            <a:endParaRPr lang="en-IN" sz="1400" dirty="0" smtClean="0"/>
          </a:p>
          <a:p>
            <a:pPr algn="just">
              <a:buFont typeface="Wingdings" panose="05000000000000000000" pitchFamily="2" charset="2"/>
              <a:buChar char="q"/>
            </a:pPr>
            <a:r>
              <a:rPr lang="en-IN" sz="1400" dirty="0"/>
              <a:t>Cybersecurity is the protection of internet-connected systems such as hardware, software and data from </a:t>
            </a:r>
            <a:r>
              <a:rPr lang="en-IN" sz="1400" dirty="0" smtClean="0"/>
              <a:t>cyber threats. </a:t>
            </a:r>
            <a:endParaRPr lang="en-IN" sz="1400" dirty="0" smtClean="0"/>
          </a:p>
          <a:p>
            <a:pPr algn="just">
              <a:buFont typeface="Wingdings" panose="05000000000000000000" pitchFamily="2" charset="2"/>
              <a:buChar char="q"/>
            </a:pPr>
            <a:r>
              <a:rPr lang="en-IN" sz="1400" dirty="0" smtClean="0"/>
              <a:t>Cybersecurity </a:t>
            </a:r>
            <a:r>
              <a:rPr lang="en-IN" sz="1400" dirty="0"/>
              <a:t>aims to protect individuals’ and organizations’ systems, applications, computing devices, sensitive data and financial assets against simple and annoying computer viruses, sophisticated and costly ransomware attacks, and everything in between</a:t>
            </a:r>
            <a:r>
              <a:rPr lang="en-IN" sz="1400" dirty="0" smtClean="0"/>
              <a:t>.</a:t>
            </a:r>
            <a:endParaRPr lang="en-IN" sz="1400" dirty="0" smtClean="0"/>
          </a:p>
          <a:p>
            <a:pPr algn="just">
              <a:buFont typeface="Wingdings" panose="05000000000000000000" pitchFamily="2" charset="2"/>
              <a:buChar char="q"/>
            </a:pPr>
            <a:r>
              <a:rPr lang="en-IN" sz="1400" dirty="0"/>
              <a:t>The need for secure, reliable connections is of utmost importance to prevent smart factory information and manufacturing lines from cyber threats</a:t>
            </a:r>
            <a:r>
              <a:rPr lang="en-IN" sz="1400" dirty="0" smtClean="0"/>
              <a:t>.</a:t>
            </a:r>
            <a:endParaRPr lang="en-IN" sz="1400" dirty="0" smtClean="0"/>
          </a:p>
          <a:p>
            <a:pPr algn="just">
              <a:buFont typeface="Wingdings" panose="05000000000000000000" pitchFamily="2" charset="2"/>
              <a:buChar char="q"/>
            </a:pPr>
            <a:endParaRPr lang="en-IN" sz="1400" dirty="0"/>
          </a:p>
          <a:p>
            <a:pPr lvl="0" algn="just">
              <a:buFont typeface="Wingdings" panose="05000000000000000000" pitchFamily="2" charset="2"/>
              <a:buChar char="q"/>
            </a:pPr>
            <a:endParaRPr lang="en-IN" sz="1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2" name="Google Shape;107;p14"/>
          <p:cNvSpPr txBox="1">
            <a:spLocks noGrp="1"/>
          </p:cNvSpPr>
          <p:nvPr>
            <p:ph type="body" idx="1"/>
          </p:nvPr>
        </p:nvSpPr>
        <p:spPr>
          <a:xfrm>
            <a:off x="152028" y="455979"/>
            <a:ext cx="8839945" cy="4581104"/>
          </a:xfrm>
          <a:prstGeom prst="rect">
            <a:avLst/>
          </a:prstGeom>
        </p:spPr>
        <p:txBody>
          <a:bodyPr spcFirstLastPara="1" wrap="square" lIns="91425" tIns="91425" rIns="91425" bIns="91425" anchor="t" anchorCtr="0">
            <a:noAutofit/>
          </a:bodyPr>
          <a:lstStyle/>
          <a:p>
            <a:pPr algn="just">
              <a:buFont typeface="Wingdings" panose="05000000000000000000" pitchFamily="2" charset="2"/>
              <a:buChar char="q"/>
            </a:pPr>
            <a:r>
              <a:rPr lang="en-IN" sz="1400" dirty="0" smtClean="0"/>
              <a:t>Due to demand for better Internet connectivity and communication protocols in Industry 4.0, there is a need to secure and protect industrial data processing systems from hackers and other cyber security threats.</a:t>
            </a:r>
            <a:endParaRPr lang="en-IN" sz="1400" dirty="0" smtClean="0"/>
          </a:p>
          <a:p>
            <a:pPr marL="228600" indent="0" algn="just"/>
            <a:endParaRPr lang="en-IN" sz="1400" dirty="0" smtClean="0"/>
          </a:p>
          <a:p>
            <a:pPr marL="361950" indent="-361950" algn="just">
              <a:buFont typeface="Wingdings" panose="05000000000000000000" pitchFamily="2" charset="2"/>
              <a:buChar char="v"/>
            </a:pPr>
            <a:r>
              <a:rPr lang="en-IN" sz="1600" dirty="0" smtClean="0">
                <a:solidFill>
                  <a:srgbClr val="FF3399"/>
                </a:solidFill>
              </a:rPr>
              <a:t>The </a:t>
            </a:r>
            <a:r>
              <a:rPr lang="en-IN" sz="1600" dirty="0">
                <a:solidFill>
                  <a:srgbClr val="FF3399"/>
                </a:solidFill>
              </a:rPr>
              <a:t>following are the system that can be affected by security breaches and attacks:</a:t>
            </a:r>
            <a:endParaRPr lang="en-IN" sz="1600" dirty="0" smtClean="0">
              <a:solidFill>
                <a:srgbClr val="FF3399"/>
              </a:solidFill>
            </a:endParaRPr>
          </a:p>
          <a:p>
            <a:pPr marL="146050" indent="0" algn="just">
              <a:buNone/>
            </a:pPr>
            <a:endParaRPr lang="en-IN" sz="1400" dirty="0"/>
          </a:p>
          <a:p>
            <a:pPr algn="just">
              <a:buFont typeface="Wingdings" panose="05000000000000000000" pitchFamily="2" charset="2"/>
              <a:buChar char="q"/>
            </a:pPr>
            <a:r>
              <a:rPr lang="en-IN" sz="1400" dirty="0">
                <a:solidFill>
                  <a:srgbClr val="3399FF"/>
                </a:solidFill>
              </a:rPr>
              <a:t>Communication: </a:t>
            </a:r>
            <a:r>
              <a:rPr lang="en-IN" sz="1400" dirty="0"/>
              <a:t>Cyber attackers can use phone calls, emails, text messages, and messaging apps for cyberattacks.</a:t>
            </a:r>
            <a:endParaRPr lang="en-IN" sz="1400" dirty="0"/>
          </a:p>
          <a:p>
            <a:pPr algn="just">
              <a:buFont typeface="Wingdings" panose="05000000000000000000" pitchFamily="2" charset="2"/>
              <a:buChar char="q"/>
            </a:pPr>
            <a:r>
              <a:rPr lang="en-IN" sz="1400" dirty="0">
                <a:solidFill>
                  <a:srgbClr val="3399FF"/>
                </a:solidFill>
              </a:rPr>
              <a:t>Finance: </a:t>
            </a:r>
            <a:r>
              <a:rPr lang="en-IN" sz="1400" dirty="0"/>
              <a:t>This system deals with the risk of financial information like bank and credit card detail. This information is naturally a primary target for cyber attackers.</a:t>
            </a:r>
            <a:endParaRPr lang="en-IN" sz="1400" dirty="0"/>
          </a:p>
          <a:p>
            <a:pPr algn="just">
              <a:buFont typeface="Wingdings" panose="05000000000000000000" pitchFamily="2" charset="2"/>
              <a:buChar char="q"/>
            </a:pPr>
            <a:r>
              <a:rPr lang="en-IN" sz="1400" dirty="0">
                <a:solidFill>
                  <a:srgbClr val="3399FF"/>
                </a:solidFill>
              </a:rPr>
              <a:t>Governments: </a:t>
            </a:r>
            <a:r>
              <a:rPr lang="en-IN" sz="1400" dirty="0"/>
              <a:t>The cybercriminal generally targets the government institutions </a:t>
            </a:r>
            <a:r>
              <a:rPr lang="en-IN" sz="1400" dirty="0" smtClean="0"/>
              <a:t>like </a:t>
            </a:r>
            <a:r>
              <a:rPr lang="en-IN" sz="1400" dirty="0" smtClean="0"/>
              <a:t>defence, finance, etc. to </a:t>
            </a:r>
            <a:r>
              <a:rPr lang="en-IN" sz="1400" dirty="0"/>
              <a:t>get confidential public data or private citizen information.</a:t>
            </a:r>
            <a:endParaRPr lang="en-IN" sz="1400" dirty="0"/>
          </a:p>
          <a:p>
            <a:pPr algn="just">
              <a:buFont typeface="Wingdings" panose="05000000000000000000" pitchFamily="2" charset="2"/>
              <a:buChar char="q"/>
            </a:pPr>
            <a:r>
              <a:rPr lang="en-IN" sz="1400" dirty="0">
                <a:solidFill>
                  <a:srgbClr val="3399FF"/>
                </a:solidFill>
              </a:rPr>
              <a:t>Transportation: </a:t>
            </a:r>
            <a:r>
              <a:rPr lang="en-IN" sz="1400" dirty="0"/>
              <a:t>In this system, cybercriminals generally target connected cars, traffic control systems, and smart road infrastructure.</a:t>
            </a:r>
            <a:endParaRPr lang="en-IN" sz="1400" dirty="0"/>
          </a:p>
          <a:p>
            <a:pPr algn="just">
              <a:buFont typeface="Wingdings" panose="05000000000000000000" pitchFamily="2" charset="2"/>
              <a:buChar char="q"/>
            </a:pPr>
            <a:r>
              <a:rPr lang="en-IN" sz="1400" dirty="0">
                <a:solidFill>
                  <a:srgbClr val="3399FF"/>
                </a:solidFill>
              </a:rPr>
              <a:t>Healthcare: </a:t>
            </a:r>
            <a:r>
              <a:rPr lang="en-IN" sz="1400" dirty="0"/>
              <a:t>A cybercriminal targets the healthcare system to get the information stored at a local clinic to critical care systems at a national hospital.</a:t>
            </a:r>
            <a:endParaRPr lang="en-IN" sz="1400" dirty="0"/>
          </a:p>
          <a:p>
            <a:pPr algn="just">
              <a:buFont typeface="Wingdings" panose="05000000000000000000" pitchFamily="2" charset="2"/>
              <a:buChar char="q"/>
            </a:pPr>
            <a:r>
              <a:rPr lang="en-IN" sz="1400" dirty="0">
                <a:solidFill>
                  <a:srgbClr val="3399FF"/>
                </a:solidFill>
              </a:rPr>
              <a:t>Education: </a:t>
            </a:r>
            <a:r>
              <a:rPr lang="en-IN" sz="1400" dirty="0"/>
              <a:t>A cybercriminals target educational institutions to get their confidential research data and information of students and employees.</a:t>
            </a:r>
            <a:endParaRPr lang="en-IN" sz="1400" dirty="0" smtClean="0"/>
          </a:p>
          <a:p>
            <a:pPr algn="just">
              <a:buFont typeface="Wingdings" panose="05000000000000000000" pitchFamily="2" charset="2"/>
              <a:buChar char="q"/>
            </a:pPr>
            <a:endParaRPr lang="en-IN" sz="1400" dirty="0"/>
          </a:p>
          <a:p>
            <a:pPr lvl="0" algn="just">
              <a:buFont typeface="Wingdings" panose="05000000000000000000" pitchFamily="2" charset="2"/>
              <a:buChar char="q"/>
            </a:pPr>
            <a:endParaRPr lang="en-IN" sz="1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4" name="Google Shape;107;p14"/>
          <p:cNvSpPr txBox="1">
            <a:spLocks noGrp="1"/>
          </p:cNvSpPr>
          <p:nvPr>
            <p:ph type="body" idx="1"/>
          </p:nvPr>
        </p:nvSpPr>
        <p:spPr>
          <a:xfrm>
            <a:off x="206270" y="492737"/>
            <a:ext cx="8731460" cy="4560112"/>
          </a:xfrm>
          <a:prstGeom prst="rect">
            <a:avLst/>
          </a:prstGeom>
        </p:spPr>
        <p:txBody>
          <a:bodyPr spcFirstLastPara="1" wrap="square" lIns="91425" tIns="91425" rIns="91425" bIns="91425" anchor="t" anchorCtr="0">
            <a:noAutofit/>
          </a:bodyPr>
          <a:lstStyle/>
          <a:p>
            <a:pPr marL="468630" indent="-285750" algn="just">
              <a:buFont typeface="Wingdings" panose="05000000000000000000" pitchFamily="2" charset="2"/>
              <a:buChar char="v"/>
            </a:pPr>
            <a:r>
              <a:rPr lang="en-IN" sz="1400" dirty="0" smtClean="0">
                <a:solidFill>
                  <a:srgbClr val="FF0000"/>
                </a:solidFill>
              </a:rPr>
              <a:t>Why </a:t>
            </a:r>
            <a:r>
              <a:rPr lang="en-IN" sz="1400" dirty="0">
                <a:solidFill>
                  <a:srgbClr val="FF0000"/>
                </a:solidFill>
              </a:rPr>
              <a:t>is cybersecurity important?</a:t>
            </a:r>
            <a:endParaRPr lang="en-IN" sz="1400" dirty="0">
              <a:solidFill>
                <a:srgbClr val="FF0000"/>
              </a:solidFill>
            </a:endParaRPr>
          </a:p>
          <a:p>
            <a:pPr marL="182880" indent="0" algn="just"/>
            <a:endParaRPr lang="en-IN" sz="1400" dirty="0" smtClean="0"/>
          </a:p>
          <a:p>
            <a:pPr marL="717550" indent="-355600" algn="just">
              <a:buFont typeface="Wingdings" panose="05000000000000000000" pitchFamily="2" charset="2"/>
              <a:buChar char="Ø"/>
            </a:pPr>
            <a:r>
              <a:rPr lang="en-IN" sz="1400" dirty="0"/>
              <a:t>In today’s connected world, everyone benefits from advanced </a:t>
            </a:r>
            <a:r>
              <a:rPr lang="en-IN" sz="1400" dirty="0" err="1"/>
              <a:t>cyberdefense</a:t>
            </a:r>
            <a:r>
              <a:rPr lang="en-IN" sz="1400" dirty="0"/>
              <a:t> programs. At an individual level, a cybersecurity attack can result in everything from identity theft, to extortion attempts, to the loss of important data like family photos. </a:t>
            </a:r>
            <a:endParaRPr lang="en-IN" sz="1400" dirty="0" smtClean="0"/>
          </a:p>
          <a:p>
            <a:pPr marL="717550" indent="-355600" algn="just">
              <a:buFont typeface="Wingdings" panose="05000000000000000000" pitchFamily="2" charset="2"/>
              <a:buChar char="Ø"/>
            </a:pPr>
            <a:r>
              <a:rPr lang="en-IN" sz="1400" dirty="0" smtClean="0"/>
              <a:t>Everyone </a:t>
            </a:r>
            <a:r>
              <a:rPr lang="en-IN" sz="1400" dirty="0"/>
              <a:t>relies on critical infrastructure like power plants, hospitals, and financial service companies. Securing these and other organizations is essential to keeping our society functioning</a:t>
            </a:r>
            <a:r>
              <a:rPr lang="en-IN" sz="1400" dirty="0" smtClean="0"/>
              <a:t>.</a:t>
            </a:r>
            <a:endParaRPr lang="en-IN" sz="1400" dirty="0" smtClean="0"/>
          </a:p>
          <a:p>
            <a:pPr marL="361950" indent="0" algn="just"/>
            <a:endParaRPr lang="en-IN" sz="1400" dirty="0" smtClean="0"/>
          </a:p>
          <a:p>
            <a:pPr marL="361950" indent="0" algn="just"/>
            <a:endParaRPr lang="en-IN" sz="1400" dirty="0"/>
          </a:p>
          <a:p>
            <a:pPr marL="468630" indent="-285750" algn="just">
              <a:buFont typeface="Wingdings" panose="05000000000000000000" pitchFamily="2" charset="2"/>
              <a:buChar char="v"/>
            </a:pPr>
            <a:r>
              <a:rPr lang="en-IN" sz="1400" dirty="0">
                <a:solidFill>
                  <a:srgbClr val="FF0000"/>
                </a:solidFill>
              </a:rPr>
              <a:t>Types of cyber </a:t>
            </a:r>
            <a:r>
              <a:rPr lang="en-IN" sz="1400" dirty="0" smtClean="0">
                <a:solidFill>
                  <a:srgbClr val="FF0000"/>
                </a:solidFill>
              </a:rPr>
              <a:t>threats</a:t>
            </a:r>
            <a:endParaRPr lang="en-IN" sz="1400" dirty="0" smtClean="0">
              <a:solidFill>
                <a:srgbClr val="FF0000"/>
              </a:solidFill>
            </a:endParaRPr>
          </a:p>
          <a:p>
            <a:pPr marL="468630" indent="-285750" algn="just">
              <a:buFont typeface="Wingdings" panose="05000000000000000000" pitchFamily="2" charset="2"/>
              <a:buChar char="v"/>
            </a:pPr>
            <a:endParaRPr lang="en-IN" sz="1400" dirty="0">
              <a:solidFill>
                <a:srgbClr val="FF0000"/>
              </a:solidFill>
            </a:endParaRPr>
          </a:p>
          <a:p>
            <a:pPr marL="449580" indent="0" algn="just"/>
            <a:r>
              <a:rPr lang="en-IN" sz="1400" dirty="0"/>
              <a:t>The threats countered by cyber-security are three-fold:</a:t>
            </a:r>
            <a:endParaRPr lang="en-IN" sz="1400" dirty="0"/>
          </a:p>
          <a:p>
            <a:pPr marL="182880" indent="0" algn="just"/>
            <a:endParaRPr lang="en-IN" sz="1400" dirty="0"/>
          </a:p>
          <a:p>
            <a:pPr marL="717550" indent="-355600" algn="just">
              <a:buFont typeface="Wingdings" panose="05000000000000000000" pitchFamily="2" charset="2"/>
              <a:buChar char="Ø"/>
            </a:pPr>
            <a:r>
              <a:rPr lang="en-IN" sz="1400" dirty="0" smtClean="0">
                <a:solidFill>
                  <a:srgbClr val="FF3399"/>
                </a:solidFill>
              </a:rPr>
              <a:t>Cybercrime</a:t>
            </a:r>
            <a:r>
              <a:rPr lang="en-IN" sz="1400" dirty="0" smtClean="0"/>
              <a:t> </a:t>
            </a:r>
            <a:r>
              <a:rPr lang="en-IN" sz="1400" dirty="0"/>
              <a:t>includes single actors or groups targeting systems for financial gain or to cause disruption.</a:t>
            </a:r>
            <a:endParaRPr lang="en-IN" sz="1400" dirty="0"/>
          </a:p>
          <a:p>
            <a:pPr marL="717550" indent="-355600" algn="just">
              <a:buFont typeface="Wingdings" panose="05000000000000000000" pitchFamily="2" charset="2"/>
              <a:buChar char="Ø"/>
            </a:pPr>
            <a:endParaRPr lang="en-IN" sz="1400" dirty="0"/>
          </a:p>
          <a:p>
            <a:pPr marL="717550" indent="-355600" algn="just">
              <a:buFont typeface="Wingdings" panose="05000000000000000000" pitchFamily="2" charset="2"/>
              <a:buChar char="Ø"/>
            </a:pPr>
            <a:r>
              <a:rPr lang="en-IN" sz="1400" dirty="0">
                <a:solidFill>
                  <a:srgbClr val="FF3399"/>
                </a:solidFill>
              </a:rPr>
              <a:t>Cyber-attack</a:t>
            </a:r>
            <a:r>
              <a:rPr lang="en-IN" sz="1400" dirty="0" smtClean="0"/>
              <a:t> </a:t>
            </a:r>
            <a:r>
              <a:rPr lang="en-IN" sz="1400" dirty="0"/>
              <a:t>often involves politically motivated information gathering.</a:t>
            </a:r>
            <a:endParaRPr lang="en-IN" sz="1400" dirty="0"/>
          </a:p>
          <a:p>
            <a:pPr marL="717550" indent="-355600" algn="just">
              <a:buFont typeface="Wingdings" panose="05000000000000000000" pitchFamily="2" charset="2"/>
              <a:buChar char="Ø"/>
            </a:pPr>
            <a:endParaRPr lang="en-IN" sz="1400" dirty="0"/>
          </a:p>
          <a:p>
            <a:pPr marL="717550" indent="-355600" algn="just">
              <a:buFont typeface="Wingdings" panose="05000000000000000000" pitchFamily="2" charset="2"/>
              <a:buChar char="Ø"/>
            </a:pPr>
            <a:r>
              <a:rPr lang="en-IN" sz="1400" dirty="0" smtClean="0">
                <a:solidFill>
                  <a:srgbClr val="FF3399"/>
                </a:solidFill>
              </a:rPr>
              <a:t>C</a:t>
            </a:r>
            <a:r>
              <a:rPr lang="en-IN" sz="1400" dirty="0">
                <a:solidFill>
                  <a:srgbClr val="FF3399"/>
                </a:solidFill>
              </a:rPr>
              <a:t>yberterrorism </a:t>
            </a:r>
            <a:r>
              <a:rPr lang="en-IN" sz="1400" dirty="0"/>
              <a:t>is intended to undermine electronic systems to cause panic or fear</a:t>
            </a:r>
            <a:r>
              <a:rPr lang="en-IN" sz="1400" dirty="0" smtClean="0"/>
              <a:t>.</a:t>
            </a:r>
            <a:endParaRPr lang="en-IN" sz="1400" dirty="0"/>
          </a:p>
          <a:p>
            <a:pPr marL="361950" indent="0" algn="just"/>
            <a:endParaRPr lang="en-IN"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4" name="Google Shape;107;p14"/>
          <p:cNvSpPr txBox="1">
            <a:spLocks noGrp="1"/>
          </p:cNvSpPr>
          <p:nvPr>
            <p:ph type="body" idx="1"/>
          </p:nvPr>
        </p:nvSpPr>
        <p:spPr>
          <a:xfrm>
            <a:off x="206270" y="492737"/>
            <a:ext cx="8731460" cy="4560112"/>
          </a:xfrm>
          <a:prstGeom prst="rect">
            <a:avLst/>
          </a:prstGeom>
        </p:spPr>
        <p:txBody>
          <a:bodyPr spcFirstLastPara="1" wrap="square" lIns="91425" tIns="91425" rIns="91425" bIns="91425" anchor="t" anchorCtr="0">
            <a:noAutofit/>
          </a:bodyPr>
          <a:lstStyle/>
          <a:p>
            <a:pPr marL="468630" indent="-285750" algn="just">
              <a:buFont typeface="Wingdings" panose="05000000000000000000" pitchFamily="2" charset="2"/>
              <a:buChar char="v"/>
            </a:pPr>
            <a:r>
              <a:rPr lang="en-IN" sz="1400" dirty="0">
                <a:solidFill>
                  <a:srgbClr val="FF0000"/>
                </a:solidFill>
              </a:rPr>
              <a:t>Types of cybersecurity </a:t>
            </a:r>
            <a:r>
              <a:rPr lang="en-IN" sz="1400" dirty="0" smtClean="0">
                <a:solidFill>
                  <a:srgbClr val="FF0000"/>
                </a:solidFill>
              </a:rPr>
              <a:t>threats</a:t>
            </a:r>
            <a:endParaRPr lang="en-IN" sz="1400" dirty="0">
              <a:solidFill>
                <a:srgbClr val="FF0000"/>
              </a:solidFill>
            </a:endParaRPr>
          </a:p>
          <a:p>
            <a:pPr marL="182880" indent="0" algn="just"/>
            <a:endParaRPr lang="en-IN" sz="1400" dirty="0" smtClean="0"/>
          </a:p>
          <a:p>
            <a:pPr marL="717550" indent="-355600" algn="just">
              <a:buFont typeface="+mj-lt"/>
              <a:buAutoNum type="arabicPeriod"/>
            </a:pPr>
            <a:r>
              <a:rPr lang="en-IN" sz="1400" dirty="0">
                <a:solidFill>
                  <a:srgbClr val="FF3399"/>
                </a:solidFill>
              </a:rPr>
              <a:t>Phishing</a:t>
            </a:r>
            <a:r>
              <a:rPr lang="en-IN" sz="1400" dirty="0"/>
              <a:t> is the practice of sending fraudulent emails that resemble emails from reputable sources. The aim is to steal sensitive data like credit card numbers and login information. It’s the most common type of cyber attack. You can help protect yourself through education or a technology solution that filters malicious </a:t>
            </a:r>
            <a:r>
              <a:rPr lang="en-IN" sz="1400" dirty="0" smtClean="0"/>
              <a:t>emails.</a:t>
            </a:r>
            <a:endParaRPr lang="en-IN" sz="1400" dirty="0"/>
          </a:p>
          <a:p>
            <a:pPr marL="717550" indent="-355600" algn="just">
              <a:buFont typeface="+mj-lt"/>
              <a:buAutoNum type="arabicPeriod"/>
            </a:pPr>
            <a:r>
              <a:rPr lang="en-IN" sz="1400" dirty="0" smtClean="0">
                <a:solidFill>
                  <a:srgbClr val="FF3399"/>
                </a:solidFill>
              </a:rPr>
              <a:t>Social </a:t>
            </a:r>
            <a:r>
              <a:rPr lang="en-IN" sz="1400" dirty="0">
                <a:solidFill>
                  <a:srgbClr val="FF3399"/>
                </a:solidFill>
              </a:rPr>
              <a:t>engineering </a:t>
            </a:r>
            <a:r>
              <a:rPr lang="en-IN" sz="1400" dirty="0" smtClean="0"/>
              <a:t>is </a:t>
            </a:r>
            <a:r>
              <a:rPr lang="en-IN" sz="1400" dirty="0"/>
              <a:t>an attack that relies on human interaction. It tricks users into breaking security procedures to gain sensitive information that is typically </a:t>
            </a:r>
            <a:r>
              <a:rPr lang="en-IN" sz="1400" dirty="0" smtClean="0"/>
              <a:t>protected.</a:t>
            </a:r>
            <a:endParaRPr lang="en-IN" sz="1400" dirty="0" smtClean="0"/>
          </a:p>
          <a:p>
            <a:pPr marL="717550" indent="-355600" algn="just">
              <a:buFont typeface="+mj-lt"/>
              <a:buAutoNum type="arabicPeriod"/>
            </a:pPr>
            <a:r>
              <a:rPr lang="en-IN" sz="1400" dirty="0">
                <a:solidFill>
                  <a:srgbClr val="FF3399"/>
                </a:solidFill>
              </a:rPr>
              <a:t>Ransomware</a:t>
            </a:r>
            <a:r>
              <a:rPr lang="en-IN" sz="1400" dirty="0"/>
              <a:t> is a type of malicious software. It is designed to extort money by blocking access to files or the computer system until the ransom is paid. Paying the ransom does not guarantee that the files will be recovered or the system restored</a:t>
            </a:r>
            <a:r>
              <a:rPr lang="en-IN" sz="1400" dirty="0" smtClean="0"/>
              <a:t>.</a:t>
            </a:r>
            <a:endParaRPr lang="en-IN" sz="1400" dirty="0" smtClean="0"/>
          </a:p>
          <a:p>
            <a:pPr marL="717550" indent="-355600" algn="just">
              <a:buFont typeface="+mj-lt"/>
              <a:buAutoNum type="arabicPeriod"/>
            </a:pPr>
            <a:r>
              <a:rPr lang="en-IN" sz="1400" dirty="0">
                <a:solidFill>
                  <a:srgbClr val="FF3399"/>
                </a:solidFill>
              </a:rPr>
              <a:t>Malware</a:t>
            </a:r>
            <a:r>
              <a:rPr lang="en-IN" sz="1400" dirty="0"/>
              <a:t> is a type of software designed to gain unauthorized access or to cause damage to a computer. </a:t>
            </a:r>
            <a:r>
              <a:rPr lang="en-IN" sz="1400" dirty="0" smtClean="0"/>
              <a:t>Examples of malware include Virus, Trojans, Spyware, etc.</a:t>
            </a:r>
            <a:endParaRPr lang="en-IN" sz="1400" dirty="0" smtClean="0"/>
          </a:p>
          <a:p>
            <a:pPr marL="717550" indent="-355600" algn="just">
              <a:buFont typeface="Wingdings" panose="05000000000000000000" pitchFamily="2" charset="2"/>
              <a:buChar char="Ø"/>
            </a:pPr>
            <a:endParaRPr lang="en-IN" sz="1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4" name="Google Shape;107;p14"/>
          <p:cNvSpPr txBox="1">
            <a:spLocks noGrp="1"/>
          </p:cNvSpPr>
          <p:nvPr>
            <p:ph type="body" idx="1"/>
          </p:nvPr>
        </p:nvSpPr>
        <p:spPr>
          <a:xfrm>
            <a:off x="206270" y="492737"/>
            <a:ext cx="8731460" cy="4560112"/>
          </a:xfrm>
          <a:prstGeom prst="rect">
            <a:avLst/>
          </a:prstGeom>
        </p:spPr>
        <p:txBody>
          <a:bodyPr spcFirstLastPara="1" wrap="square" lIns="91425" tIns="91425" rIns="91425" bIns="91425" anchor="t" anchorCtr="0">
            <a:noAutofit/>
          </a:bodyPr>
          <a:lstStyle/>
          <a:p>
            <a:pPr marL="468630" indent="-285750" algn="just">
              <a:buFont typeface="Wingdings" panose="05000000000000000000" pitchFamily="2" charset="2"/>
              <a:buChar char="v"/>
            </a:pPr>
            <a:r>
              <a:rPr lang="en-IN" sz="1400" dirty="0">
                <a:solidFill>
                  <a:srgbClr val="FF0000"/>
                </a:solidFill>
              </a:rPr>
              <a:t>What are </a:t>
            </a:r>
            <a:r>
              <a:rPr lang="en-IN" sz="1400" dirty="0" smtClean="0">
                <a:solidFill>
                  <a:srgbClr val="FF0000"/>
                </a:solidFill>
              </a:rPr>
              <a:t>different types </a:t>
            </a:r>
            <a:r>
              <a:rPr lang="en-IN" sz="1400" dirty="0">
                <a:solidFill>
                  <a:srgbClr val="FF0000"/>
                </a:solidFill>
              </a:rPr>
              <a:t>of cyber security</a:t>
            </a:r>
            <a:r>
              <a:rPr lang="en-IN" sz="1400" dirty="0" smtClean="0">
                <a:solidFill>
                  <a:srgbClr val="FF0000"/>
                </a:solidFill>
              </a:rPr>
              <a:t>?</a:t>
            </a:r>
            <a:endParaRPr lang="en-IN" sz="1400" dirty="0" smtClean="0">
              <a:solidFill>
                <a:srgbClr val="FF0000"/>
              </a:solidFill>
            </a:endParaRPr>
          </a:p>
          <a:p>
            <a:pPr marL="468630" indent="-285750" algn="just">
              <a:buFont typeface="Wingdings" panose="05000000000000000000" pitchFamily="2" charset="2"/>
              <a:buChar char="v"/>
            </a:pPr>
            <a:endParaRPr lang="en-IN" sz="1400" dirty="0">
              <a:solidFill>
                <a:srgbClr val="FF0000"/>
              </a:solidFill>
            </a:endParaRPr>
          </a:p>
          <a:p>
            <a:pPr marL="182880" indent="0" algn="just"/>
            <a:endParaRPr lang="en-IN" sz="1400" dirty="0" smtClean="0"/>
          </a:p>
          <a:p>
            <a:pPr marL="717550" indent="-355600" algn="just">
              <a:buFont typeface="+mj-lt"/>
              <a:buAutoNum type="arabicPeriod"/>
            </a:pPr>
            <a:r>
              <a:rPr lang="en-IN" sz="1400" dirty="0" smtClean="0">
                <a:solidFill>
                  <a:srgbClr val="FF3399"/>
                </a:solidFill>
              </a:rPr>
              <a:t>Network security: </a:t>
            </a:r>
            <a:r>
              <a:rPr lang="en-IN" sz="1400" dirty="0"/>
              <a:t>It involves implementing the hardware and software to secure a computer network from unauthorized access, intruders, attacks, disruption, and misuse. This security helps an organization to protect its assets against external and internal threats</a:t>
            </a:r>
            <a:r>
              <a:rPr lang="en-IN" sz="1400" dirty="0" smtClean="0"/>
              <a:t>.</a:t>
            </a:r>
            <a:endParaRPr lang="en-IN" sz="1400" dirty="0" smtClean="0"/>
          </a:p>
          <a:p>
            <a:pPr marL="717550" indent="-355600" algn="just">
              <a:buFont typeface="+mj-lt"/>
              <a:buAutoNum type="arabicPeriod"/>
            </a:pPr>
            <a:r>
              <a:rPr lang="en-IN" sz="1400" dirty="0">
                <a:solidFill>
                  <a:srgbClr val="FF3399"/>
                </a:solidFill>
              </a:rPr>
              <a:t>Cloud </a:t>
            </a:r>
            <a:r>
              <a:rPr lang="en-IN" sz="1400" dirty="0" smtClean="0">
                <a:solidFill>
                  <a:srgbClr val="FF3399"/>
                </a:solidFill>
              </a:rPr>
              <a:t>security: </a:t>
            </a:r>
            <a:r>
              <a:rPr lang="en-IN" sz="1400" dirty="0" smtClean="0"/>
              <a:t>Cloud </a:t>
            </a:r>
            <a:r>
              <a:rPr lang="en-IN" sz="1400" dirty="0"/>
              <a:t>security is concerned with securing data, applications, and infrastructure in the Cloud</a:t>
            </a:r>
            <a:r>
              <a:rPr lang="en-IN" sz="1400" dirty="0" smtClean="0"/>
              <a:t>.</a:t>
            </a:r>
            <a:endParaRPr lang="en-IN" sz="1400" dirty="0" smtClean="0"/>
          </a:p>
          <a:p>
            <a:pPr marL="717550" indent="-355600" algn="just">
              <a:buFont typeface="+mj-lt"/>
              <a:buAutoNum type="arabicPeriod"/>
            </a:pPr>
            <a:r>
              <a:rPr lang="en-IN" sz="1400" dirty="0" err="1">
                <a:solidFill>
                  <a:srgbClr val="FF3399"/>
                </a:solidFill>
              </a:rPr>
              <a:t>IoT</a:t>
            </a:r>
            <a:r>
              <a:rPr lang="en-IN" sz="1400" dirty="0">
                <a:solidFill>
                  <a:srgbClr val="FF3399"/>
                </a:solidFill>
              </a:rPr>
              <a:t> (Internet of Things) </a:t>
            </a:r>
            <a:r>
              <a:rPr lang="en-IN" sz="1400" dirty="0" smtClean="0">
                <a:solidFill>
                  <a:srgbClr val="FF3399"/>
                </a:solidFill>
              </a:rPr>
              <a:t>security: </a:t>
            </a:r>
            <a:r>
              <a:rPr lang="en-IN" sz="1400" dirty="0" err="1" smtClean="0"/>
              <a:t>IoT</a:t>
            </a:r>
            <a:r>
              <a:rPr lang="en-IN" sz="1400" dirty="0" smtClean="0"/>
              <a:t> </a:t>
            </a:r>
            <a:r>
              <a:rPr lang="en-IN" sz="1400" dirty="0"/>
              <a:t>security involves securing smart devices and networks connected to the </a:t>
            </a:r>
            <a:r>
              <a:rPr lang="en-IN" sz="1400" dirty="0" err="1"/>
              <a:t>IoT</a:t>
            </a:r>
            <a:r>
              <a:rPr lang="en-IN" sz="1400" dirty="0"/>
              <a:t>. </a:t>
            </a:r>
            <a:r>
              <a:rPr lang="en-IN" sz="1400" dirty="0" err="1"/>
              <a:t>IoT</a:t>
            </a:r>
            <a:r>
              <a:rPr lang="en-IN" sz="1400" dirty="0"/>
              <a:t> devices include things that connect to the Internet without human intervention, such as smart fire alarms, lights, thermostats, and other appliances</a:t>
            </a:r>
            <a:r>
              <a:rPr lang="en-IN" sz="1400" dirty="0" smtClean="0"/>
              <a:t>.</a:t>
            </a:r>
            <a:endParaRPr lang="en-IN" sz="1400" dirty="0" smtClean="0"/>
          </a:p>
          <a:p>
            <a:pPr marL="717550" indent="-355600" algn="just">
              <a:buFont typeface="+mj-lt"/>
              <a:buAutoNum type="arabicPeriod"/>
            </a:pPr>
            <a:r>
              <a:rPr lang="en-IN" sz="1400" dirty="0">
                <a:solidFill>
                  <a:srgbClr val="FF3399"/>
                </a:solidFill>
              </a:rPr>
              <a:t>Application security: </a:t>
            </a:r>
            <a:r>
              <a:rPr lang="en-IN" sz="1400" dirty="0"/>
              <a:t>It involves protecting the software and devices from unwanted threats. This protection can be done by constantly updating the apps to ensure they are secure from attacks</a:t>
            </a:r>
            <a:r>
              <a:rPr lang="en-IN" sz="1400" dirty="0" smtClean="0"/>
              <a:t>.</a:t>
            </a:r>
            <a:endParaRPr lang="en-IN" sz="1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4" name="Google Shape;107;p14"/>
          <p:cNvSpPr txBox="1">
            <a:spLocks noGrp="1"/>
          </p:cNvSpPr>
          <p:nvPr>
            <p:ph type="body" idx="1"/>
          </p:nvPr>
        </p:nvSpPr>
        <p:spPr>
          <a:xfrm>
            <a:off x="206270" y="492737"/>
            <a:ext cx="8731460" cy="4560112"/>
          </a:xfrm>
          <a:prstGeom prst="rect">
            <a:avLst/>
          </a:prstGeom>
        </p:spPr>
        <p:txBody>
          <a:bodyPr spcFirstLastPara="1" wrap="square" lIns="91425" tIns="91425" rIns="91425" bIns="91425" anchor="t" anchorCtr="0">
            <a:noAutofit/>
          </a:bodyPr>
          <a:lstStyle/>
          <a:p>
            <a:pPr marL="468630" indent="-285750" algn="just">
              <a:buFont typeface="Wingdings" panose="05000000000000000000" pitchFamily="2" charset="2"/>
              <a:buChar char="v"/>
            </a:pPr>
            <a:r>
              <a:rPr lang="en-IN" sz="1400" dirty="0">
                <a:solidFill>
                  <a:srgbClr val="FF0000"/>
                </a:solidFill>
              </a:rPr>
              <a:t>Cyber safety tips - protect yourself against </a:t>
            </a:r>
            <a:r>
              <a:rPr lang="en-IN" sz="1400" dirty="0" smtClean="0">
                <a:solidFill>
                  <a:srgbClr val="FF0000"/>
                </a:solidFill>
              </a:rPr>
              <a:t>cyberattacks</a:t>
            </a:r>
            <a:endParaRPr lang="en-IN" sz="1400" dirty="0" smtClean="0">
              <a:solidFill>
                <a:srgbClr val="FF0000"/>
              </a:solidFill>
            </a:endParaRPr>
          </a:p>
          <a:p>
            <a:pPr marL="182880" indent="0" algn="just"/>
            <a:endParaRPr lang="en-IN" sz="1400" dirty="0" smtClean="0"/>
          </a:p>
          <a:p>
            <a:pPr marL="717550" indent="-355600" algn="just">
              <a:spcAft>
                <a:spcPts val="600"/>
              </a:spcAft>
              <a:buFont typeface="+mj-lt"/>
              <a:buAutoNum type="arabicPeriod"/>
            </a:pPr>
            <a:r>
              <a:rPr lang="en-IN" sz="1400" dirty="0" smtClean="0">
                <a:solidFill>
                  <a:srgbClr val="FF3399"/>
                </a:solidFill>
              </a:rPr>
              <a:t>Update </a:t>
            </a:r>
            <a:r>
              <a:rPr lang="en-IN" sz="1400" dirty="0">
                <a:solidFill>
                  <a:srgbClr val="FF3399"/>
                </a:solidFill>
              </a:rPr>
              <a:t>your software and operating system: </a:t>
            </a:r>
            <a:r>
              <a:rPr lang="en-IN" sz="1400" dirty="0"/>
              <a:t>This means you benefit from the latest security patches</a:t>
            </a:r>
            <a:r>
              <a:rPr lang="en-IN" sz="1400" dirty="0" smtClean="0"/>
              <a:t>.</a:t>
            </a:r>
            <a:endParaRPr lang="en-IN" sz="1400" dirty="0"/>
          </a:p>
          <a:p>
            <a:pPr marL="717550" indent="-355600" algn="just">
              <a:spcAft>
                <a:spcPts val="600"/>
              </a:spcAft>
              <a:buFont typeface="+mj-lt"/>
              <a:buAutoNum type="arabicPeriod"/>
            </a:pPr>
            <a:r>
              <a:rPr lang="en-IN" sz="1400" dirty="0" smtClean="0">
                <a:solidFill>
                  <a:srgbClr val="FF3399"/>
                </a:solidFill>
              </a:rPr>
              <a:t>Use </a:t>
            </a:r>
            <a:r>
              <a:rPr lang="en-IN" sz="1400" dirty="0">
                <a:solidFill>
                  <a:srgbClr val="FF3399"/>
                </a:solidFill>
              </a:rPr>
              <a:t>anti-virus software: </a:t>
            </a:r>
            <a:r>
              <a:rPr lang="en-IN" sz="1400" dirty="0"/>
              <a:t>Security solutions like Kaspersky Total Security will detect and removes threats. Keep your software updated for the best level of protection</a:t>
            </a:r>
            <a:r>
              <a:rPr lang="en-IN" sz="1400" dirty="0" smtClean="0"/>
              <a:t>.</a:t>
            </a:r>
            <a:endParaRPr lang="en-IN" sz="1400" dirty="0"/>
          </a:p>
          <a:p>
            <a:pPr marL="717550" indent="-355600" algn="just">
              <a:spcAft>
                <a:spcPts val="600"/>
              </a:spcAft>
              <a:buFont typeface="+mj-lt"/>
              <a:buAutoNum type="arabicPeriod"/>
            </a:pPr>
            <a:r>
              <a:rPr lang="en-IN" sz="1400" dirty="0" smtClean="0">
                <a:solidFill>
                  <a:srgbClr val="FF3399"/>
                </a:solidFill>
              </a:rPr>
              <a:t>Use </a:t>
            </a:r>
            <a:r>
              <a:rPr lang="en-IN" sz="1400" dirty="0">
                <a:solidFill>
                  <a:srgbClr val="FF3399"/>
                </a:solidFill>
              </a:rPr>
              <a:t>strong passwords: </a:t>
            </a:r>
            <a:r>
              <a:rPr lang="en-IN" sz="1400" dirty="0"/>
              <a:t>Ensure your passwords are not easily guessable</a:t>
            </a:r>
            <a:r>
              <a:rPr lang="en-IN" sz="1400" dirty="0" smtClean="0"/>
              <a:t>.</a:t>
            </a:r>
            <a:endParaRPr lang="en-IN" sz="1400" dirty="0"/>
          </a:p>
          <a:p>
            <a:pPr marL="717550" indent="-355600" algn="just">
              <a:spcAft>
                <a:spcPts val="600"/>
              </a:spcAft>
              <a:buFont typeface="+mj-lt"/>
              <a:buAutoNum type="arabicPeriod"/>
            </a:pPr>
            <a:r>
              <a:rPr lang="en-IN" sz="1400" dirty="0" smtClean="0">
                <a:solidFill>
                  <a:srgbClr val="FF3399"/>
                </a:solidFill>
              </a:rPr>
              <a:t>Do </a:t>
            </a:r>
            <a:r>
              <a:rPr lang="en-IN" sz="1400" dirty="0">
                <a:solidFill>
                  <a:srgbClr val="FF3399"/>
                </a:solidFill>
              </a:rPr>
              <a:t>not open email attachments from unknown senders: </a:t>
            </a:r>
            <a:r>
              <a:rPr lang="en-IN" sz="1400" dirty="0"/>
              <a:t>These could be infected with malware</a:t>
            </a:r>
            <a:r>
              <a:rPr lang="en-IN" sz="1400" dirty="0" smtClean="0"/>
              <a:t>.</a:t>
            </a:r>
            <a:endParaRPr lang="en-IN" sz="1400" dirty="0"/>
          </a:p>
          <a:p>
            <a:pPr marL="717550" indent="-355600" algn="just">
              <a:spcAft>
                <a:spcPts val="600"/>
              </a:spcAft>
              <a:buFont typeface="+mj-lt"/>
              <a:buAutoNum type="arabicPeriod"/>
            </a:pPr>
            <a:r>
              <a:rPr lang="en-IN" sz="1400" dirty="0" smtClean="0">
                <a:solidFill>
                  <a:srgbClr val="FF3399"/>
                </a:solidFill>
              </a:rPr>
              <a:t>Do </a:t>
            </a:r>
            <a:r>
              <a:rPr lang="en-IN" sz="1400" dirty="0">
                <a:solidFill>
                  <a:srgbClr val="FF3399"/>
                </a:solidFill>
              </a:rPr>
              <a:t>not click on links in emails from unknown senders or unfamiliar websites</a:t>
            </a:r>
            <a:r>
              <a:rPr lang="en-IN" sz="1400" dirty="0" smtClean="0">
                <a:solidFill>
                  <a:srgbClr val="FF3399"/>
                </a:solidFill>
              </a:rPr>
              <a:t>: </a:t>
            </a:r>
            <a:r>
              <a:rPr lang="en-IN" sz="1400" dirty="0" smtClean="0"/>
              <a:t>This </a:t>
            </a:r>
            <a:r>
              <a:rPr lang="en-IN" sz="1400" dirty="0"/>
              <a:t>is a common way that malware is spread</a:t>
            </a:r>
            <a:r>
              <a:rPr lang="en-IN" sz="1400" dirty="0" smtClean="0"/>
              <a:t>.</a:t>
            </a:r>
            <a:endParaRPr lang="en-IN" sz="1400" dirty="0"/>
          </a:p>
          <a:p>
            <a:pPr marL="717550" indent="-355600" algn="just">
              <a:spcAft>
                <a:spcPts val="600"/>
              </a:spcAft>
              <a:buFont typeface="+mj-lt"/>
              <a:buAutoNum type="arabicPeriod"/>
            </a:pPr>
            <a:r>
              <a:rPr lang="en-IN" sz="1400" dirty="0" smtClean="0">
                <a:solidFill>
                  <a:srgbClr val="FF3399"/>
                </a:solidFill>
              </a:rPr>
              <a:t>Avoid </a:t>
            </a:r>
            <a:r>
              <a:rPr lang="en-IN" sz="1400" dirty="0">
                <a:solidFill>
                  <a:srgbClr val="FF3399"/>
                </a:solidFill>
              </a:rPr>
              <a:t>using unsecure </a:t>
            </a:r>
            <a:r>
              <a:rPr lang="en-IN" sz="1400" dirty="0" smtClean="0">
                <a:solidFill>
                  <a:srgbClr val="FF3399"/>
                </a:solidFill>
              </a:rPr>
              <a:t>Wi-Fi </a:t>
            </a:r>
            <a:r>
              <a:rPr lang="en-IN" sz="1400" dirty="0">
                <a:solidFill>
                  <a:srgbClr val="FF3399"/>
                </a:solidFill>
              </a:rPr>
              <a:t>networks in public places: </a:t>
            </a:r>
            <a:r>
              <a:rPr lang="en-IN" sz="1400" dirty="0"/>
              <a:t>Unsecure networks leave you vulnerable to man-in-the-middle attacks</a:t>
            </a:r>
            <a:r>
              <a:rPr lang="en-IN" sz="1400" dirty="0" smtClean="0"/>
              <a:t>.</a:t>
            </a:r>
            <a:endParaRPr lang="en-IN" sz="1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4" name="Google Shape;107;p14"/>
          <p:cNvSpPr txBox="1">
            <a:spLocks noGrp="1"/>
          </p:cNvSpPr>
          <p:nvPr>
            <p:ph type="body" idx="1"/>
          </p:nvPr>
        </p:nvSpPr>
        <p:spPr>
          <a:xfrm>
            <a:off x="206270" y="492737"/>
            <a:ext cx="8731460" cy="4560112"/>
          </a:xfrm>
          <a:prstGeom prst="rect">
            <a:avLst/>
          </a:prstGeom>
        </p:spPr>
        <p:txBody>
          <a:bodyPr spcFirstLastPara="1" wrap="square" lIns="91425" tIns="91425" rIns="91425" bIns="91425" anchor="t" anchorCtr="0">
            <a:noAutofit/>
          </a:bodyPr>
          <a:lstStyle/>
          <a:p>
            <a:pPr marL="468630" indent="-285750" algn="just">
              <a:buFont typeface="Wingdings" panose="05000000000000000000" pitchFamily="2" charset="2"/>
              <a:buChar char="v"/>
            </a:pPr>
            <a:r>
              <a:rPr lang="en-IN" sz="1400" dirty="0">
                <a:solidFill>
                  <a:srgbClr val="FF0000"/>
                </a:solidFill>
              </a:rPr>
              <a:t>What are the benefits of cybersecurity</a:t>
            </a:r>
            <a:r>
              <a:rPr lang="en-IN" sz="1400" dirty="0" smtClean="0">
                <a:solidFill>
                  <a:srgbClr val="FF0000"/>
                </a:solidFill>
              </a:rPr>
              <a:t>?</a:t>
            </a:r>
            <a:endParaRPr lang="en-IN" sz="1400" dirty="0" smtClean="0">
              <a:solidFill>
                <a:srgbClr val="FF0000"/>
              </a:solidFill>
            </a:endParaRPr>
          </a:p>
          <a:p>
            <a:pPr marL="536575" indent="0" algn="just"/>
            <a:endParaRPr lang="en-IN" sz="1400" dirty="0" smtClean="0"/>
          </a:p>
          <a:p>
            <a:pPr marL="536575" indent="0" algn="just"/>
            <a:r>
              <a:rPr lang="en-IN" sz="1400" dirty="0" smtClean="0"/>
              <a:t>The </a:t>
            </a:r>
            <a:r>
              <a:rPr lang="en-IN" sz="1400" dirty="0"/>
              <a:t>benefits of implementing and maintaining cybersecurity practices include:</a:t>
            </a:r>
            <a:endParaRPr lang="en-IN" sz="1400" dirty="0"/>
          </a:p>
          <a:p>
            <a:pPr marL="182880" indent="0" algn="just"/>
            <a:endParaRPr lang="en-IN" sz="1400" dirty="0" smtClean="0"/>
          </a:p>
          <a:p>
            <a:pPr marL="717550" indent="-355600" algn="just">
              <a:spcAft>
                <a:spcPts val="600"/>
              </a:spcAft>
              <a:buFont typeface="+mj-lt"/>
              <a:buAutoNum type="arabicPeriod"/>
            </a:pPr>
            <a:r>
              <a:rPr lang="en-IN" sz="1400" dirty="0"/>
              <a:t>Business protection against cyberattacks and data breaches.</a:t>
            </a:r>
            <a:endParaRPr lang="en-IN" sz="1400" dirty="0"/>
          </a:p>
          <a:p>
            <a:pPr marL="717550" indent="-355600" algn="just">
              <a:spcAft>
                <a:spcPts val="600"/>
              </a:spcAft>
              <a:buFont typeface="+mj-lt"/>
              <a:buAutoNum type="arabicPeriod"/>
            </a:pPr>
            <a:r>
              <a:rPr lang="en-IN" sz="1400" dirty="0"/>
              <a:t>Protection for data and networks.</a:t>
            </a:r>
            <a:endParaRPr lang="en-IN" sz="1400" dirty="0"/>
          </a:p>
          <a:p>
            <a:pPr marL="717550" indent="-355600" algn="just">
              <a:spcAft>
                <a:spcPts val="600"/>
              </a:spcAft>
              <a:buFont typeface="+mj-lt"/>
              <a:buAutoNum type="arabicPeriod"/>
            </a:pPr>
            <a:r>
              <a:rPr lang="en-IN" sz="1400" dirty="0"/>
              <a:t>Prevention of unauthorized user access.</a:t>
            </a:r>
            <a:endParaRPr lang="en-IN" sz="1400" dirty="0"/>
          </a:p>
          <a:p>
            <a:pPr marL="717550" indent="-355600" algn="just">
              <a:spcAft>
                <a:spcPts val="600"/>
              </a:spcAft>
              <a:buFont typeface="+mj-lt"/>
              <a:buAutoNum type="arabicPeriod"/>
            </a:pPr>
            <a:r>
              <a:rPr lang="en-IN" sz="1400" dirty="0" smtClean="0"/>
              <a:t>Protection </a:t>
            </a:r>
            <a:r>
              <a:rPr lang="en-IN" sz="1400" dirty="0"/>
              <a:t>for end users and endpoint devices.</a:t>
            </a:r>
            <a:endParaRPr lang="en-IN" sz="1400" dirty="0"/>
          </a:p>
          <a:p>
            <a:pPr marL="717550" indent="-355600" algn="just">
              <a:spcAft>
                <a:spcPts val="600"/>
              </a:spcAft>
              <a:buFont typeface="+mj-lt"/>
              <a:buAutoNum type="arabicPeriod"/>
            </a:pPr>
            <a:r>
              <a:rPr lang="en-IN" sz="1400" dirty="0" smtClean="0"/>
              <a:t>Improved </a:t>
            </a:r>
            <a:r>
              <a:rPr lang="en-IN" sz="1400" dirty="0"/>
              <a:t>confidence in the company's reputation and trust for developers, partners, customers, stakeholders and employees</a:t>
            </a:r>
            <a:r>
              <a:rPr lang="en-IN" sz="1400" dirty="0" smtClean="0"/>
              <a:t>.</a:t>
            </a:r>
            <a:endParaRPr lang="en-IN" sz="1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9846</Words>
  <Application>WPS Presentation</Application>
  <PresentationFormat>On-screen Show (16:9)</PresentationFormat>
  <Paragraphs>132</Paragraphs>
  <Slides>18</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SimSun</vt:lpstr>
      <vt:lpstr>Wingdings</vt:lpstr>
      <vt:lpstr>Arial</vt:lpstr>
      <vt:lpstr>Raleway</vt:lpstr>
      <vt:lpstr>Lato</vt:lpstr>
      <vt:lpstr>Lato</vt:lpstr>
      <vt:lpstr>Times New Roman</vt:lpstr>
      <vt:lpstr>Microsoft YaHei</vt:lpstr>
      <vt:lpstr>Arial Unicode MS</vt:lpstr>
      <vt:lpstr>Streamline</vt:lpstr>
      <vt:lpstr>Cybersecurity and Block Chain</vt:lpstr>
      <vt:lpstr>PowerPoint 演示文稿</vt:lpstr>
      <vt:lpstr>About Cybersecurity</vt:lpstr>
      <vt:lpstr>PowerPoint 演示文稿</vt:lpstr>
      <vt:lpstr>PowerPoint 演示文稿</vt:lpstr>
      <vt:lpstr>PowerPoint 演示文稿</vt:lpstr>
      <vt:lpstr>PowerPoint 演示文稿</vt:lpstr>
      <vt:lpstr>PowerPoint 演示文稿</vt:lpstr>
      <vt:lpstr>PowerPoint 演示文稿</vt:lpstr>
      <vt:lpstr>Block Chain</vt:lpstr>
      <vt:lpstr>Blockchain Overview</vt:lpstr>
      <vt:lpstr>PowerPoint 演示文稿</vt:lpstr>
      <vt:lpstr>PowerPoint 演示文稿</vt:lpstr>
      <vt:lpstr>Key elements of a blockchain</vt:lpstr>
      <vt:lpstr>How does blockchain work?</vt:lpstr>
      <vt:lpstr>Why blockchain is important?</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Additive Technology  (CAD, 3D Printing)</dc:title>
  <dc:creator/>
  <cp:lastModifiedBy>KIIT</cp:lastModifiedBy>
  <cp:revision>413</cp:revision>
  <dcterms:created xsi:type="dcterms:W3CDTF">2023-10-30T06:42:28Z</dcterms:created>
  <dcterms:modified xsi:type="dcterms:W3CDTF">2023-10-30T06:43:03Z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97353E85C68C41F7BBC79FA9F7C7B046_13</vt:lpwstr>
  </property>
  <property fmtid="{D5CDD505-2E9C-101B-9397-08002B2CF9AE}" pid="3" name="KSOProductBuildVer">
    <vt:lpwstr>1033-12.2.0.13266</vt:lpwstr>
  </property>
</Properties>
</file>