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80" r:id="rId5"/>
    <p:sldId id="281" r:id="rId6"/>
    <p:sldId id="266" r:id="rId7"/>
    <p:sldId id="282" r:id="rId8"/>
    <p:sldId id="283" r:id="rId9"/>
    <p:sldId id="267" r:id="rId10"/>
    <p:sldId id="284" r:id="rId11"/>
    <p:sldId id="286"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Lst>
  <p:sldSz cx="9144000" cy="5143500" type="screen16x9"/>
  <p:notesSz cx="6858000" cy="9144000"/>
  <p:embeddedFontLst>
    <p:embeddedFont>
      <p:font typeface="Raleway"/>
      <p:regular r:id="rId47"/>
    </p:embeddedFont>
    <p:embeddedFont>
      <p:font typeface="Lato" panose="020F0502020204030203"/>
      <p:regular r:id="rId48"/>
    </p:embeddedFont>
    <p:embeddedFont>
      <p:font typeface="Bookman Old Style" panose="02050604050505020204" pitchFamily="18" charset="0"/>
      <p:regular r:id="rId49"/>
      <p:bold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93" autoAdjust="0"/>
    <p:restoredTop sz="86375" autoAdjust="0"/>
  </p:normalViewPr>
  <p:slideViewPr>
    <p:cSldViewPr snapToGrid="0" showGuides="1">
      <p:cViewPr>
        <p:scale>
          <a:sx n="69" d="100"/>
          <a:sy n="69" d="100"/>
        </p:scale>
        <p:origin x="-912" y="-232"/>
      </p:cViewPr>
      <p:guideLst>
        <p:guide orient="horz" pos="1620"/>
        <p:guide pos="2880"/>
      </p:guideLst>
    </p:cSldViewPr>
  </p:slideViewPr>
  <p:outlineViewPr>
    <p:cViewPr>
      <p:scale>
        <a:sx n="33" d="100"/>
        <a:sy n="33" d="100"/>
      </p:scale>
      <p:origin x="264" y="32424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2.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dirty="0"/>
          </a:p>
          <a:p>
            <a:pPr marL="0" lvl="0" indent="0" algn="l" rtl="0">
              <a:spcBef>
                <a:spcPts val="0"/>
              </a:spcBef>
              <a:spcAft>
                <a:spcPts val="0"/>
              </a:spcAft>
              <a:buNone/>
            </a:pPr>
            <a:r>
              <a:rPr lang="en-GB"/>
              <a:t>Similarly, second figure shows a simple embedded system for switching a device on/off wirelessly.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830393" y="1191256"/>
            <a:ext cx="745764"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2"/>
          <p:cNvSpPr txBox="1">
            <a:spLocks noGrp="1"/>
          </p:cNvSpPr>
          <p:nvPr>
            <p:ph type="subTitle" idx="1"/>
          </p:nvPr>
        </p:nvSpPr>
        <p:spPr>
          <a:xfrm>
            <a:off x="729626"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8" name="Google Shape;18;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9" name="Google Shape;19;p2"/>
          <p:cNvPicPr preferRelativeResize="0"/>
          <p:nvPr/>
        </p:nvPicPr>
        <p:blipFill>
          <a:blip r:embed="rId2"/>
          <a:stretch>
            <a:fillRect/>
          </a:stretch>
        </p:blipFill>
        <p:spPr>
          <a:xfrm>
            <a:off x="182452" y="53775"/>
            <a:ext cx="1027772" cy="737252"/>
          </a:xfrm>
          <a:prstGeom prst="rect">
            <a:avLst/>
          </a:prstGeom>
          <a:noFill/>
          <a:ln>
            <a:noFill/>
          </a:ln>
        </p:spPr>
      </p:pic>
      <p:pic>
        <p:nvPicPr>
          <p:cNvPr id="20" name="Google Shape;20;p2"/>
          <p:cNvPicPr preferRelativeResize="0"/>
          <p:nvPr/>
        </p:nvPicPr>
        <p:blipFill rotWithShape="1">
          <a:blip r:embed="rId3"/>
          <a:srcRect l="14239" t="7996" r="28410" b="38512"/>
          <a:stretch>
            <a:fillRect/>
          </a:stretch>
        </p:blipFill>
        <p:spPr>
          <a:xfrm>
            <a:off x="7948152" y="53775"/>
            <a:ext cx="1027774" cy="7905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4"/>
        <p:cNvGrpSpPr/>
        <p:nvPr/>
      </p:nvGrpSpPr>
      <p:grpSpPr>
        <a:xfrm>
          <a:off x="0" y="0"/>
          <a:ext cx="0" cy="0"/>
          <a:chOff x="0" y="0"/>
          <a:chExt cx="0" cy="0"/>
        </a:xfrm>
      </p:grpSpPr>
      <p:sp>
        <p:nvSpPr>
          <p:cNvPr id="95" name="Google Shape;95;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2"/>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830393" y="1191256"/>
            <a:ext cx="745764" cy="45826"/>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3"/>
          <p:cNvSpPr txBox="1">
            <a:spLocks noGrp="1"/>
          </p:cNvSpPr>
          <p:nvPr>
            <p:ph type="title"/>
          </p:nvPr>
        </p:nvSpPr>
        <p:spPr>
          <a:xfrm>
            <a:off x="729452"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accent3"/>
              </a:buClr>
              <a:buSzPts val="3600"/>
              <a:buNone/>
              <a:defRPr sz="3600">
                <a:solidFill>
                  <a:schemeClr val="accent3"/>
                </a:solidFill>
              </a:defRPr>
            </a:lvl1pPr>
            <a:lvl2pPr lvl="1">
              <a:spcBef>
                <a:spcPts val="0"/>
              </a:spcBef>
              <a:spcAft>
                <a:spcPts val="0"/>
              </a:spcAft>
              <a:buClr>
                <a:schemeClr val="accent3"/>
              </a:buClr>
              <a:buSzPts val="3600"/>
              <a:buNone/>
              <a:defRPr sz="3600">
                <a:solidFill>
                  <a:schemeClr val="accent3"/>
                </a:solidFill>
              </a:defRPr>
            </a:lvl2pPr>
            <a:lvl3pPr lvl="2">
              <a:spcBef>
                <a:spcPts val="0"/>
              </a:spcBef>
              <a:spcAft>
                <a:spcPts val="0"/>
              </a:spcAft>
              <a:buClr>
                <a:schemeClr val="accent3"/>
              </a:buClr>
              <a:buSzPts val="3600"/>
              <a:buNone/>
              <a:defRPr sz="3600">
                <a:solidFill>
                  <a:schemeClr val="accent3"/>
                </a:solidFill>
              </a:defRPr>
            </a:lvl3pPr>
            <a:lvl4pPr lvl="3">
              <a:spcBef>
                <a:spcPts val="0"/>
              </a:spcBef>
              <a:spcAft>
                <a:spcPts val="0"/>
              </a:spcAft>
              <a:buClr>
                <a:schemeClr val="accent3"/>
              </a:buClr>
              <a:buSzPts val="3600"/>
              <a:buNone/>
              <a:defRPr sz="3600">
                <a:solidFill>
                  <a:schemeClr val="accent3"/>
                </a:solidFill>
              </a:defRPr>
            </a:lvl4pPr>
            <a:lvl5pPr lvl="4">
              <a:spcBef>
                <a:spcPts val="0"/>
              </a:spcBef>
              <a:spcAft>
                <a:spcPts val="0"/>
              </a:spcAft>
              <a:buClr>
                <a:schemeClr val="accent3"/>
              </a:buClr>
              <a:buSzPts val="3600"/>
              <a:buNone/>
              <a:defRPr sz="3600">
                <a:solidFill>
                  <a:schemeClr val="accent3"/>
                </a:solidFill>
              </a:defRPr>
            </a:lvl5pPr>
            <a:lvl6pPr lvl="5">
              <a:spcBef>
                <a:spcPts val="0"/>
              </a:spcBef>
              <a:spcAft>
                <a:spcPts val="0"/>
              </a:spcAft>
              <a:buClr>
                <a:schemeClr val="accent3"/>
              </a:buClr>
              <a:buSzPts val="3600"/>
              <a:buNone/>
              <a:defRPr sz="3600">
                <a:solidFill>
                  <a:schemeClr val="accent3"/>
                </a:solidFill>
              </a:defRPr>
            </a:lvl6pPr>
            <a:lvl7pPr lvl="6">
              <a:spcBef>
                <a:spcPts val="0"/>
              </a:spcBef>
              <a:spcAft>
                <a:spcPts val="0"/>
              </a:spcAft>
              <a:buClr>
                <a:schemeClr val="accent3"/>
              </a:buClr>
              <a:buSzPts val="3600"/>
              <a:buNone/>
              <a:defRPr sz="3600">
                <a:solidFill>
                  <a:schemeClr val="accent3"/>
                </a:solidFill>
              </a:defRPr>
            </a:lvl7pPr>
            <a:lvl8pPr lvl="7">
              <a:spcBef>
                <a:spcPts val="0"/>
              </a:spcBef>
              <a:spcAft>
                <a:spcPts val="0"/>
              </a:spcAft>
              <a:buClr>
                <a:schemeClr val="accent3"/>
              </a:buClr>
              <a:buSzPts val="3600"/>
              <a:buNone/>
              <a:defRPr sz="3600">
                <a:solidFill>
                  <a:schemeClr val="accent3"/>
                </a:solidFill>
              </a:defRPr>
            </a:lvl8pPr>
            <a:lvl9pPr lvl="8">
              <a:spcBef>
                <a:spcPts val="0"/>
              </a:spcBef>
              <a:spcAft>
                <a:spcPts val="0"/>
              </a:spcAft>
              <a:buClr>
                <a:schemeClr val="accent3"/>
              </a:buClr>
              <a:buSzPts val="3600"/>
              <a:buNone/>
              <a:defRPr sz="3600">
                <a:solidFill>
                  <a:schemeClr val="accent3"/>
                </a:solidFill>
              </a:defRPr>
            </a:lvl9pPr>
          </a:lstStyle>
          <a:p/>
        </p:txBody>
      </p:sp>
      <p:sp>
        <p:nvSpPr>
          <p:cNvPr id="26" name="Google Shape;2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7"/>
        <p:cNvGrpSpPr/>
        <p:nvPr/>
      </p:nvGrpSpPr>
      <p:grpSpPr>
        <a:xfrm>
          <a:off x="0" y="0"/>
          <a:ext cx="0" cy="0"/>
          <a:chOff x="0" y="0"/>
          <a:chExt cx="0" cy="0"/>
        </a:xfrm>
      </p:grpSpPr>
      <p:sp>
        <p:nvSpPr>
          <p:cNvPr id="28" name="Google Shape;28;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 name="Google Shape;29;p4"/>
          <p:cNvGrpSpPr/>
          <p:nvPr/>
        </p:nvGrpSpPr>
        <p:grpSpPr>
          <a:xfrm>
            <a:off x="830393" y="1191256"/>
            <a:ext cx="745764" cy="45826"/>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32;p4"/>
          <p:cNvSpPr txBox="1">
            <a:spLocks noGrp="1"/>
          </p:cNvSpPr>
          <p:nvPr>
            <p:ph type="title"/>
          </p:nvPr>
        </p:nvSpPr>
        <p:spPr>
          <a:xfrm>
            <a:off x="729451" y="1318651"/>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a:spLocks noGrp="1"/>
          </p:cNvSpPr>
          <p:nvPr>
            <p:ph type="body" idx="1"/>
          </p:nvPr>
        </p:nvSpPr>
        <p:spPr>
          <a:xfrm>
            <a:off x="729451"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4" name="Google Shape;34;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5" name="Google Shape;35;p4"/>
          <p:cNvPicPr preferRelativeResize="0"/>
          <p:nvPr/>
        </p:nvPicPr>
        <p:blipFill>
          <a:blip r:embed="rId2"/>
          <a:stretch>
            <a:fillRect/>
          </a:stretch>
        </p:blipFill>
        <p:spPr>
          <a:xfrm>
            <a:off x="182450" y="53775"/>
            <a:ext cx="548700" cy="393598"/>
          </a:xfrm>
          <a:prstGeom prst="rect">
            <a:avLst/>
          </a:prstGeom>
          <a:noFill/>
          <a:ln>
            <a:noFill/>
          </a:ln>
        </p:spPr>
      </p:pic>
      <p:pic>
        <p:nvPicPr>
          <p:cNvPr id="36" name="Google Shape;36;p4"/>
          <p:cNvPicPr preferRelativeResize="0"/>
          <p:nvPr/>
        </p:nvPicPr>
        <p:blipFill rotWithShape="1">
          <a:blip r:embed="rId3"/>
          <a:srcRect l="14239" t="7996" r="28410" b="38512"/>
          <a:stretch>
            <a:fillRect/>
          </a:stretch>
        </p:blipFill>
        <p:spPr>
          <a:xfrm>
            <a:off x="8427225" y="53776"/>
            <a:ext cx="548700" cy="4220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8"/>
        <p:cNvGrpSpPr/>
        <p:nvPr/>
      </p:nvGrpSpPr>
      <p:grpSpPr>
        <a:xfrm>
          <a:off x="0" y="0"/>
          <a:ext cx="0" cy="0"/>
          <a:chOff x="0" y="0"/>
          <a:chExt cx="0" cy="0"/>
        </a:xfrm>
      </p:grpSpPr>
      <p:sp>
        <p:nvSpPr>
          <p:cNvPr id="49" name="Google Shape;4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6"/>
          <p:cNvGrpSpPr/>
          <p:nvPr/>
        </p:nvGrpSpPr>
        <p:grpSpPr>
          <a:xfrm>
            <a:off x="830393" y="1191256"/>
            <a:ext cx="745764" cy="45826"/>
            <a:chOff x="4580561" y="2589004"/>
            <a:chExt cx="1064464" cy="25200"/>
          </a:xfrm>
        </p:grpSpPr>
        <p:sp>
          <p:nvSpPr>
            <p:cNvPr id="51" name="Google Shape;5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6"/>
          <p:cNvSpPr txBox="1">
            <a:spLocks noGrp="1"/>
          </p:cNvSpPr>
          <p:nvPr>
            <p:ph type="title"/>
          </p:nvPr>
        </p:nvSpPr>
        <p:spPr>
          <a:xfrm>
            <a:off x="729452" y="1318651"/>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55" name="Google Shape;55;p6"/>
          <p:cNvPicPr preferRelativeResize="0"/>
          <p:nvPr/>
        </p:nvPicPr>
        <p:blipFill>
          <a:blip r:embed="rId2"/>
          <a:stretch>
            <a:fillRect/>
          </a:stretch>
        </p:blipFill>
        <p:spPr>
          <a:xfrm>
            <a:off x="182450" y="53775"/>
            <a:ext cx="548700" cy="393598"/>
          </a:xfrm>
          <a:prstGeom prst="rect">
            <a:avLst/>
          </a:prstGeom>
          <a:noFill/>
          <a:ln>
            <a:noFill/>
          </a:ln>
        </p:spPr>
      </p:pic>
      <p:pic>
        <p:nvPicPr>
          <p:cNvPr id="56" name="Google Shape;56;p6"/>
          <p:cNvPicPr preferRelativeResize="0"/>
          <p:nvPr/>
        </p:nvPicPr>
        <p:blipFill rotWithShape="1">
          <a:blip r:embed="rId3"/>
          <a:srcRect l="14239" t="7996" r="28410" b="38512"/>
          <a:stretch>
            <a:fillRect/>
          </a:stretch>
        </p:blipFill>
        <p:spPr>
          <a:xfrm>
            <a:off x="8427225" y="53776"/>
            <a:ext cx="548700" cy="42206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59;p7"/>
          <p:cNvGrpSpPr/>
          <p:nvPr/>
        </p:nvGrpSpPr>
        <p:grpSpPr>
          <a:xfrm>
            <a:off x="830393" y="1191256"/>
            <a:ext cx="745764" cy="45826"/>
            <a:chOff x="4580561" y="2589004"/>
            <a:chExt cx="1064464" cy="25200"/>
          </a:xfrm>
        </p:grpSpPr>
        <p:sp>
          <p:nvSpPr>
            <p:cNvPr id="60" name="Google Shape;6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 name="Google Shape;6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3" name="Google Shape;6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4" name="Google Shape;6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65" name="Google Shape;65;p7"/>
          <p:cNvPicPr preferRelativeResize="0"/>
          <p:nvPr/>
        </p:nvPicPr>
        <p:blipFill>
          <a:blip r:embed="rId2"/>
          <a:stretch>
            <a:fillRect/>
          </a:stretch>
        </p:blipFill>
        <p:spPr>
          <a:xfrm>
            <a:off x="182450" y="53775"/>
            <a:ext cx="548700" cy="393598"/>
          </a:xfrm>
          <a:prstGeom prst="rect">
            <a:avLst/>
          </a:prstGeom>
          <a:noFill/>
          <a:ln>
            <a:noFill/>
          </a:ln>
        </p:spPr>
      </p:pic>
      <p:pic>
        <p:nvPicPr>
          <p:cNvPr id="66" name="Google Shape;66;p7"/>
          <p:cNvPicPr preferRelativeResize="0"/>
          <p:nvPr/>
        </p:nvPicPr>
        <p:blipFill rotWithShape="1">
          <a:blip r:embed="rId3"/>
          <a:srcRect l="14239" t="7996" r="28410" b="38512"/>
          <a:stretch>
            <a:fillRect/>
          </a:stretch>
        </p:blipFill>
        <p:spPr>
          <a:xfrm>
            <a:off x="8427225" y="53776"/>
            <a:ext cx="548700" cy="42206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7"/>
        <p:cNvGrpSpPr/>
        <p:nvPr/>
      </p:nvGrpSpPr>
      <p:grpSpPr>
        <a:xfrm>
          <a:off x="0" y="0"/>
          <a:ext cx="0" cy="0"/>
          <a:chOff x="0" y="0"/>
          <a:chExt cx="0" cy="0"/>
        </a:xfrm>
      </p:grpSpPr>
      <p:grpSp>
        <p:nvGrpSpPr>
          <p:cNvPr id="68" name="Google Shape;68;p8"/>
          <p:cNvGrpSpPr/>
          <p:nvPr/>
        </p:nvGrpSpPr>
        <p:grpSpPr>
          <a:xfrm>
            <a:off x="830393" y="4169130"/>
            <a:ext cx="745764" cy="45826"/>
            <a:chOff x="4580561" y="2589004"/>
            <a:chExt cx="1064464" cy="25200"/>
          </a:xfrm>
        </p:grpSpPr>
        <p:sp>
          <p:nvSpPr>
            <p:cNvPr id="69" name="Google Shape;6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8"/>
          <p:cNvSpPr txBox="1">
            <a:spLocks noGrp="1"/>
          </p:cNvSpPr>
          <p:nvPr>
            <p:ph type="title"/>
          </p:nvPr>
        </p:nvSpPr>
        <p:spPr>
          <a:xfrm>
            <a:off x="729452"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2" name="Google Shape;72;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75;p9"/>
          <p:cNvGrpSpPr/>
          <p:nvPr/>
        </p:nvGrpSpPr>
        <p:grpSpPr>
          <a:xfrm>
            <a:off x="830393" y="1191256"/>
            <a:ext cx="745764" cy="45826"/>
            <a:chOff x="4580561" y="2589004"/>
            <a:chExt cx="1064464" cy="25200"/>
          </a:xfrm>
        </p:grpSpPr>
        <p:sp>
          <p:nvSpPr>
            <p:cNvPr id="76" name="Google Shape;7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 name="Google Shape;78;p9"/>
          <p:cNvSpPr txBox="1">
            <a:spLocks noGrp="1"/>
          </p:cNvSpPr>
          <p:nvPr>
            <p:ph type="title"/>
          </p:nvPr>
        </p:nvSpPr>
        <p:spPr>
          <a:xfrm>
            <a:off x="730000" y="1318651"/>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9" name="Google Shape;79;p9"/>
          <p:cNvSpPr txBox="1">
            <a:spLocks noGrp="1"/>
          </p:cNvSpPr>
          <p:nvPr>
            <p:ph type="subTitle" idx="1"/>
          </p:nvPr>
        </p:nvSpPr>
        <p:spPr>
          <a:xfrm>
            <a:off x="724951"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80" name="Google Shape;80;p9"/>
          <p:cNvSpPr txBox="1">
            <a:spLocks noGrp="1"/>
          </p:cNvSpPr>
          <p:nvPr>
            <p:ph type="body" idx="2"/>
          </p:nvPr>
        </p:nvSpPr>
        <p:spPr>
          <a:xfrm>
            <a:off x="5174226" y="1352626"/>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81" name="Google Shape;81;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9"/>
          <p:cNvPicPr preferRelativeResize="0"/>
          <p:nvPr/>
        </p:nvPicPr>
        <p:blipFill>
          <a:blip r:embed="rId2"/>
          <a:stretch>
            <a:fillRect/>
          </a:stretch>
        </p:blipFill>
        <p:spPr>
          <a:xfrm>
            <a:off x="182450" y="53775"/>
            <a:ext cx="548700" cy="393598"/>
          </a:xfrm>
          <a:prstGeom prst="rect">
            <a:avLst/>
          </a:prstGeom>
          <a:noFill/>
          <a:ln>
            <a:noFill/>
          </a:ln>
        </p:spPr>
      </p:pic>
      <p:pic>
        <p:nvPicPr>
          <p:cNvPr id="83" name="Google Shape;83;p9"/>
          <p:cNvPicPr preferRelativeResize="0"/>
          <p:nvPr/>
        </p:nvPicPr>
        <p:blipFill rotWithShape="1">
          <a:blip r:embed="rId3"/>
          <a:srcRect l="14239" t="7996" r="28410" b="38512"/>
          <a:stretch>
            <a:fillRect/>
          </a:stretch>
        </p:blipFill>
        <p:spPr>
          <a:xfrm>
            <a:off x="8427225" y="53776"/>
            <a:ext cx="548700" cy="42206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body" idx="1"/>
          </p:nvPr>
        </p:nvSpPr>
        <p:spPr>
          <a:xfrm>
            <a:off x="724949" y="4372551"/>
            <a:ext cx="7697401"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86" name="Google Shape;86;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7"/>
        <p:cNvGrpSpPr/>
        <p:nvPr/>
      </p:nvGrpSpPr>
      <p:grpSpPr>
        <a:xfrm>
          <a:off x="0" y="0"/>
          <a:ext cx="0" cy="0"/>
          <a:chOff x="0" y="0"/>
          <a:chExt cx="0" cy="0"/>
        </a:xfrm>
      </p:grpSpPr>
      <p:grpSp>
        <p:nvGrpSpPr>
          <p:cNvPr id="88" name="Google Shape;88;p11"/>
          <p:cNvGrpSpPr/>
          <p:nvPr/>
        </p:nvGrpSpPr>
        <p:grpSpPr>
          <a:xfrm>
            <a:off x="830393" y="4169130"/>
            <a:ext cx="745764" cy="45826"/>
            <a:chOff x="4580561" y="2589004"/>
            <a:chExt cx="1064464" cy="25200"/>
          </a:xfrm>
        </p:grpSpPr>
        <p:sp>
          <p:nvSpPr>
            <p:cNvPr id="89" name="Google Shape;8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11"/>
          <p:cNvSpPr txBox="1">
            <a:spLocks noGrp="1"/>
          </p:cNvSpPr>
          <p:nvPr>
            <p:ph type="title" hasCustomPrompt="1"/>
          </p:nvPr>
        </p:nvSpPr>
        <p:spPr>
          <a:xfrm>
            <a:off x="729452"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92" name="Google Shape;92;p11"/>
          <p:cNvSpPr txBox="1">
            <a:spLocks noGrp="1"/>
          </p:cNvSpPr>
          <p:nvPr>
            <p:ph type="body" idx="1"/>
          </p:nvPr>
        </p:nvSpPr>
        <p:spPr>
          <a:xfrm>
            <a:off x="729452"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93" name="Google Shape;93;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11"/>
          <a:stretch>
            <a:fillRect/>
          </a:stretch>
        </p:blipFill>
        <p:spPr>
          <a:xfrm>
            <a:off x="182450" y="53775"/>
            <a:ext cx="548700" cy="393598"/>
          </a:xfrm>
          <a:prstGeom prst="rect">
            <a:avLst/>
          </a:prstGeom>
          <a:noFill/>
          <a:ln>
            <a:noFill/>
          </a:ln>
        </p:spPr>
      </p:pic>
      <p:pic>
        <p:nvPicPr>
          <p:cNvPr id="10" name="Google Shape;10;p1"/>
          <p:cNvPicPr preferRelativeResize="0"/>
          <p:nvPr/>
        </p:nvPicPr>
        <p:blipFill rotWithShape="1">
          <a:blip r:embed="rId12"/>
          <a:srcRect l="14239" t="7996" r="28410" b="38512"/>
          <a:stretch>
            <a:fillRect/>
          </a:stretch>
        </p:blipFill>
        <p:spPr>
          <a:xfrm>
            <a:off x="8427225" y="53776"/>
            <a:ext cx="548700" cy="4220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85980" y="1322450"/>
            <a:ext cx="8756542" cy="1664700"/>
          </a:xfrm>
        </p:spPr>
        <p:txBody>
          <a:bodyPr>
            <a:noAutofit/>
          </a:bodyPr>
          <a:lstStyle/>
          <a:p>
            <a:pPr lvl="0"/>
            <a:r>
              <a:rPr lang="en-US" sz="3600" dirty="0" smtClean="0">
                <a:latin typeface="Bookman Old Style" panose="02050604050505020204" pitchFamily="18" charset="0"/>
              </a:rPr>
              <a:t>Case Study: Infrastructure/Food &amp; Beverage/ Insurance/ Legal/HR/ Customer</a:t>
            </a:r>
            <a:endParaRPr lang="en-US" sz="3600" dirty="0">
              <a:latin typeface="Bookman Old Style" panose="02050604050505020204" pitchFamily="18" charset="0"/>
            </a:endParaRPr>
          </a:p>
        </p:txBody>
      </p:sp>
      <p:sp>
        <p:nvSpPr>
          <p:cNvPr id="4" name="Subtitle 3"/>
          <p:cNvSpPr>
            <a:spLocks noGrp="1"/>
          </p:cNvSpPr>
          <p:nvPr>
            <p:ph type="subTitle" idx="1"/>
          </p:nvPr>
        </p:nvSpPr>
        <p:spPr/>
        <p:txBody>
          <a:bodyPr/>
          <a:lstStyle/>
          <a:p>
            <a:r>
              <a:rPr lang="en-US" dirty="0" smtClean="0"/>
              <a:t>Prepared by- Prof. Tapaswini Biswal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 y="443345"/>
            <a:ext cx="8968508" cy="830997"/>
          </a:xfrm>
          <a:prstGeom prst="rect">
            <a:avLst/>
          </a:prstGeom>
        </p:spPr>
        <p:txBody>
          <a:bodyPr wrap="square">
            <a:spAutoFit/>
          </a:bodyPr>
          <a:lstStyle/>
          <a:p>
            <a:pPr algn="just"/>
            <a:r>
              <a:rPr lang="en-US" sz="1600" dirty="0" smtClean="0">
                <a:solidFill>
                  <a:srgbClr val="C00000"/>
                </a:solidFill>
                <a:latin typeface="Bookman Old Style" panose="02050604050505020204" pitchFamily="18" charset="0"/>
              </a:rPr>
              <a:t>Q. How </a:t>
            </a:r>
            <a:r>
              <a:rPr lang="en-US" sz="1600" dirty="0">
                <a:solidFill>
                  <a:srgbClr val="C00000"/>
                </a:solidFill>
                <a:latin typeface="Bookman Old Style" panose="02050604050505020204" pitchFamily="18" charset="0"/>
              </a:rPr>
              <a:t>has the integration of IoT and </a:t>
            </a:r>
            <a:r>
              <a:rPr lang="en-US" sz="1600" dirty="0" err="1">
                <a:solidFill>
                  <a:srgbClr val="C00000"/>
                </a:solidFill>
                <a:latin typeface="Bookman Old Style" panose="02050604050505020204" pitchFamily="18" charset="0"/>
              </a:rPr>
              <a:t>blockchain</a:t>
            </a:r>
            <a:r>
              <a:rPr lang="en-US" sz="1600" dirty="0">
                <a:solidFill>
                  <a:srgbClr val="C00000"/>
                </a:solidFill>
                <a:latin typeface="Bookman Old Style" panose="02050604050505020204" pitchFamily="18" charset="0"/>
              </a:rPr>
              <a:t> technology enhanced food traceability and transparency in the supply chain, and what benefits does this offer to both consumers and producers?</a:t>
            </a:r>
            <a:endParaRPr lang="en-US" sz="1600" dirty="0" smtClean="0">
              <a:solidFill>
                <a:srgbClr val="C00000"/>
              </a:solidFill>
              <a:latin typeface="Bookman Old Style" panose="02050604050505020204" pitchFamily="18" charset="0"/>
            </a:endParaRPr>
          </a:p>
        </p:txBody>
      </p:sp>
      <p:sp>
        <p:nvSpPr>
          <p:cNvPr id="4" name="Rectangle 3"/>
          <p:cNvSpPr/>
          <p:nvPr/>
        </p:nvSpPr>
        <p:spPr>
          <a:xfrm>
            <a:off x="129309" y="1274342"/>
            <a:ext cx="8709891" cy="1169551"/>
          </a:xfrm>
          <a:prstGeom prst="rect">
            <a:avLst/>
          </a:prstGeom>
        </p:spPr>
        <p:txBody>
          <a:bodyPr wrap="square">
            <a:spAutoFit/>
          </a:bodyPr>
          <a:lstStyle/>
          <a:p>
            <a:pPr algn="just"/>
            <a:r>
              <a:rPr lang="en-US" dirty="0">
                <a:latin typeface="Bookman Old Style" panose="02050604050505020204" pitchFamily="18" charset="0"/>
              </a:rPr>
              <a:t>The integration of IoT (Internet of Things) and </a:t>
            </a:r>
            <a:r>
              <a:rPr lang="en-US" dirty="0" smtClean="0">
                <a:latin typeface="Bookman Old Style" panose="02050604050505020204" pitchFamily="18" charset="0"/>
              </a:rPr>
              <a:t>block chain </a:t>
            </a:r>
            <a:r>
              <a:rPr lang="en-US" dirty="0">
                <a:latin typeface="Bookman Old Style" panose="02050604050505020204" pitchFamily="18" charset="0"/>
              </a:rPr>
              <a:t>technology has significantly enhanced food traceability and transparency in the supply chain, offering numerous benefits to both consumers and producers. This combination has revolutionized the way we track, verify, and share information about food products as they move from farm to fork. Here's how it works and the advantages it provides:</a:t>
            </a:r>
            <a:endParaRPr lang="en-US" dirty="0">
              <a:latin typeface="Bookman Old Style" panose="02050604050505020204" pitchFamily="18" charset="0"/>
            </a:endParaRPr>
          </a:p>
        </p:txBody>
      </p:sp>
      <p:sp>
        <p:nvSpPr>
          <p:cNvPr id="5" name="Rectangle 4"/>
          <p:cNvSpPr/>
          <p:nvPr/>
        </p:nvSpPr>
        <p:spPr>
          <a:xfrm>
            <a:off x="129310" y="2443893"/>
            <a:ext cx="8709890" cy="2492990"/>
          </a:xfrm>
          <a:prstGeom prst="rect">
            <a:avLst/>
          </a:prstGeom>
        </p:spPr>
        <p:txBody>
          <a:bodyPr wrap="square">
            <a:spAutoFit/>
          </a:bodyPr>
          <a:lstStyle/>
          <a:p>
            <a:pPr algn="just"/>
            <a:r>
              <a:rPr lang="en-US" sz="1200" b="1" dirty="0">
                <a:latin typeface="Bookman Old Style" panose="02050604050505020204" pitchFamily="18" charset="0"/>
              </a:rPr>
              <a:t>1. Enhanced Traceability:</a:t>
            </a:r>
            <a:endParaRPr lang="en-US" sz="1200" dirty="0">
              <a:latin typeface="Bookman Old Style" panose="02050604050505020204" pitchFamily="18" charset="0"/>
            </a:endParaRPr>
          </a:p>
          <a:p>
            <a:pPr algn="just"/>
            <a:r>
              <a:rPr lang="en-US" sz="1200" b="1" dirty="0">
                <a:latin typeface="Bookman Old Style" panose="02050604050505020204" pitchFamily="18" charset="0"/>
              </a:rPr>
              <a:t>IoT Sensors:</a:t>
            </a:r>
            <a:r>
              <a:rPr lang="en-US" sz="1200" dirty="0">
                <a:latin typeface="Bookman Old Style" panose="02050604050505020204" pitchFamily="18" charset="0"/>
              </a:rPr>
              <a:t> IoT sensors are deployed throughout the supply chain, from farms and production facilities to transportation and storage. These sensors collect data on various parameters such as temperature, humidity, location, and handling conditions.</a:t>
            </a:r>
            <a:endParaRPr lang="en-US" sz="1200" dirty="0">
              <a:latin typeface="Bookman Old Style" panose="02050604050505020204" pitchFamily="18" charset="0"/>
            </a:endParaRPr>
          </a:p>
          <a:p>
            <a:pPr algn="just"/>
            <a:r>
              <a:rPr lang="en-US" sz="1200" b="1" dirty="0" err="1">
                <a:latin typeface="Bookman Old Style" panose="02050604050505020204" pitchFamily="18" charset="0"/>
              </a:rPr>
              <a:t>Blockchain</a:t>
            </a:r>
            <a:r>
              <a:rPr lang="en-US" sz="1200" b="1" dirty="0">
                <a:latin typeface="Bookman Old Style" panose="02050604050505020204" pitchFamily="18" charset="0"/>
              </a:rPr>
              <a:t> Ledger:</a:t>
            </a:r>
            <a:r>
              <a:rPr lang="en-US" sz="1200" dirty="0">
                <a:latin typeface="Bookman Old Style" panose="02050604050505020204" pitchFamily="18" charset="0"/>
              </a:rPr>
              <a:t> Data from IoT sensors is recorded on a </a:t>
            </a:r>
            <a:r>
              <a:rPr lang="en-US" sz="1200" dirty="0" err="1">
                <a:latin typeface="Bookman Old Style" panose="02050604050505020204" pitchFamily="18" charset="0"/>
              </a:rPr>
              <a:t>blockchain</a:t>
            </a:r>
            <a:r>
              <a:rPr lang="en-US" sz="1200" dirty="0">
                <a:latin typeface="Bookman Old Style" panose="02050604050505020204" pitchFamily="18" charset="0"/>
              </a:rPr>
              <a:t>, creating an immutable ledger of information. Each participant in the supply chain can add data, but once recorded, it cannot be altered or deleted.</a:t>
            </a:r>
            <a:endParaRPr lang="en-US" sz="1200" dirty="0">
              <a:latin typeface="Bookman Old Style" panose="02050604050505020204" pitchFamily="18" charset="0"/>
            </a:endParaRPr>
          </a:p>
          <a:p>
            <a:pPr algn="just"/>
            <a:r>
              <a:rPr lang="en-US" sz="1200" b="1" dirty="0">
                <a:latin typeface="Bookman Old Style" panose="02050604050505020204" pitchFamily="18" charset="0"/>
              </a:rPr>
              <a:t>2. Real-Time Visibility:</a:t>
            </a:r>
            <a:endParaRPr lang="en-US" sz="1200" dirty="0">
              <a:latin typeface="Bookman Old Style" panose="02050604050505020204" pitchFamily="18" charset="0"/>
            </a:endParaRPr>
          </a:p>
          <a:p>
            <a:pPr algn="just"/>
            <a:r>
              <a:rPr lang="en-US" sz="1200" b="1" dirty="0">
                <a:latin typeface="Bookman Old Style" panose="02050604050505020204" pitchFamily="18" charset="0"/>
              </a:rPr>
              <a:t>IoT Data:</a:t>
            </a:r>
            <a:r>
              <a:rPr lang="en-US" sz="1200" dirty="0">
                <a:latin typeface="Bookman Old Style" panose="02050604050505020204" pitchFamily="18" charset="0"/>
              </a:rPr>
              <a:t> The real-time data collected by IoT sensors is immediately accessible to all stakeholders. This provides a clear, continuous view of the product's conditions and location.</a:t>
            </a:r>
            <a:endParaRPr lang="en-US" sz="1200" dirty="0">
              <a:latin typeface="Bookman Old Style" panose="02050604050505020204" pitchFamily="18" charset="0"/>
            </a:endParaRPr>
          </a:p>
          <a:p>
            <a:pPr algn="just"/>
            <a:r>
              <a:rPr lang="en-US" sz="1200" b="1" dirty="0">
                <a:latin typeface="Bookman Old Style" panose="02050604050505020204" pitchFamily="18" charset="0"/>
              </a:rPr>
              <a:t>3. Verification and Trust:</a:t>
            </a:r>
            <a:endParaRPr lang="en-US" sz="1200" dirty="0">
              <a:latin typeface="Bookman Old Style" panose="02050604050505020204" pitchFamily="18" charset="0"/>
            </a:endParaRPr>
          </a:p>
          <a:p>
            <a:pPr algn="just"/>
            <a:r>
              <a:rPr lang="en-US" sz="1200" b="1" dirty="0" err="1">
                <a:latin typeface="Bookman Old Style" panose="02050604050505020204" pitchFamily="18" charset="0"/>
              </a:rPr>
              <a:t>Blockchain</a:t>
            </a:r>
            <a:r>
              <a:rPr lang="en-US" sz="1200" b="1" dirty="0">
                <a:latin typeface="Bookman Old Style" panose="02050604050505020204" pitchFamily="18" charset="0"/>
              </a:rPr>
              <a:t> Transparency:</a:t>
            </a:r>
            <a:r>
              <a:rPr lang="en-US" sz="1200" dirty="0">
                <a:latin typeface="Bookman Old Style" panose="02050604050505020204" pitchFamily="18" charset="0"/>
              </a:rPr>
              <a:t> All parties, including consumers, can trace a product's journey, verifying its authenticity and conditions at each stage. This transparency builds trust in the supply chain</a:t>
            </a:r>
            <a:r>
              <a:rPr lang="en-US" sz="1200" dirty="0" smtClean="0">
                <a:latin typeface="Bookman Old Style" panose="02050604050505020204" pitchFamily="18" charset="0"/>
              </a:rPr>
              <a:t>.</a:t>
            </a:r>
            <a:endParaRPr lang="en-US" sz="12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3" name="Rectangle 2"/>
          <p:cNvSpPr/>
          <p:nvPr/>
        </p:nvSpPr>
        <p:spPr>
          <a:xfrm>
            <a:off x="143163" y="620530"/>
            <a:ext cx="8880764" cy="3785652"/>
          </a:xfrm>
          <a:prstGeom prst="rect">
            <a:avLst/>
          </a:prstGeom>
        </p:spPr>
        <p:txBody>
          <a:bodyPr wrap="square">
            <a:spAutoFit/>
          </a:bodyPr>
          <a:lstStyle/>
          <a:p>
            <a:pPr algn="just"/>
            <a:r>
              <a:rPr lang="en-US" sz="1600" b="1" dirty="0">
                <a:latin typeface="Bookman Old Style" panose="02050604050505020204" pitchFamily="18" charset="0"/>
              </a:rPr>
              <a:t>Benefits for Consumers</a:t>
            </a:r>
            <a:r>
              <a:rPr lang="en-US" sz="1600" b="1" dirty="0" smtClean="0">
                <a:latin typeface="Bookman Old Style" panose="02050604050505020204" pitchFamily="18" charset="0"/>
              </a:rPr>
              <a:t>:</a:t>
            </a:r>
            <a:endParaRPr lang="en-US" sz="1600" b="1"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1. Safety </a:t>
            </a:r>
            <a:r>
              <a:rPr lang="en-US" sz="1600" b="1" dirty="0">
                <a:latin typeface="Bookman Old Style" panose="02050604050505020204" pitchFamily="18" charset="0"/>
              </a:rPr>
              <a:t>Assurance:</a:t>
            </a:r>
            <a:r>
              <a:rPr lang="en-US" sz="1600" dirty="0">
                <a:latin typeface="Bookman Old Style" panose="02050604050505020204" pitchFamily="18" charset="0"/>
              </a:rPr>
              <a:t> Consumers can verify that the food products they buy have been handled and stored within safe conditions, reducing the risk of contamination and foodborne illnesses.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Product </a:t>
            </a:r>
            <a:r>
              <a:rPr lang="en-US" sz="1600" b="1" dirty="0">
                <a:latin typeface="Bookman Old Style" panose="02050604050505020204" pitchFamily="18" charset="0"/>
              </a:rPr>
              <a:t>Authenticity:</a:t>
            </a:r>
            <a:r>
              <a:rPr lang="en-US" sz="1600" dirty="0">
                <a:latin typeface="Bookman Old Style" panose="02050604050505020204" pitchFamily="18" charset="0"/>
              </a:rPr>
              <a:t> Consumers can ensure the authenticity of the products they purchase, minimizing the chances of counterfeit or fraudulent items entering the market.</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Sustainability </a:t>
            </a:r>
            <a:r>
              <a:rPr lang="en-US" sz="1600" b="1" dirty="0">
                <a:latin typeface="Bookman Old Style" panose="02050604050505020204" pitchFamily="18" charset="0"/>
              </a:rPr>
              <a:t>Awareness:</a:t>
            </a:r>
            <a:r>
              <a:rPr lang="en-US" sz="1600" dirty="0">
                <a:latin typeface="Bookman Old Style" panose="02050604050505020204" pitchFamily="18" charset="0"/>
              </a:rPr>
              <a:t> Transparency in the supply chain allows consumers to make informed decisions based on the environmental and ethical practices of producers, contributing to sustainable consumption.</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Recall </a:t>
            </a:r>
            <a:r>
              <a:rPr lang="en-US" sz="1600" b="1" dirty="0">
                <a:latin typeface="Bookman Old Style" panose="02050604050505020204" pitchFamily="18" charset="0"/>
              </a:rPr>
              <a:t>Management:</a:t>
            </a:r>
            <a:r>
              <a:rPr lang="en-US" sz="1600" dirty="0">
                <a:latin typeface="Bookman Old Style" panose="02050604050505020204" pitchFamily="18" charset="0"/>
              </a:rPr>
              <a:t> In case of a product recall, consumers can quickly and accurately identify affected products and take necessary precautions.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5. Dietary </a:t>
            </a:r>
            <a:r>
              <a:rPr lang="en-US" sz="1600" b="1" dirty="0">
                <a:latin typeface="Bookman Old Style" panose="02050604050505020204" pitchFamily="18" charset="0"/>
              </a:rPr>
              <a:t>Preferences:</a:t>
            </a:r>
            <a:r>
              <a:rPr lang="en-US" sz="1600" dirty="0">
                <a:latin typeface="Bookman Old Style" panose="02050604050505020204" pitchFamily="18" charset="0"/>
              </a:rPr>
              <a:t> For those with dietary preferences, religious restrictions, or allergies, this technology allows for easy confirmation of product suitability.</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93965" y="586591"/>
            <a:ext cx="8829962" cy="3785652"/>
          </a:xfrm>
          <a:prstGeom prst="rect">
            <a:avLst/>
          </a:prstGeom>
        </p:spPr>
        <p:txBody>
          <a:bodyPr wrap="square">
            <a:spAutoFit/>
          </a:bodyPr>
          <a:lstStyle/>
          <a:p>
            <a:pPr algn="just"/>
            <a:r>
              <a:rPr lang="en-US" sz="1600" b="1" dirty="0">
                <a:latin typeface="Bookman Old Style" panose="02050604050505020204" pitchFamily="18" charset="0"/>
              </a:rPr>
              <a:t>Benefits for Producers:</a:t>
            </a:r>
            <a:endParaRPr lang="en-US" sz="1600" dirty="0">
              <a:latin typeface="Bookman Old Style" panose="02050604050505020204" pitchFamily="18" charset="0"/>
            </a:endParaRPr>
          </a:p>
          <a:p>
            <a:pPr algn="just"/>
            <a:endParaRPr lang="en-US" sz="1600" b="1" dirty="0" smtClean="0">
              <a:latin typeface="Bookman Old Style" panose="02050604050505020204" pitchFamily="18" charset="0"/>
            </a:endParaRPr>
          </a:p>
          <a:p>
            <a:pPr algn="just"/>
            <a:endParaRPr lang="en-US" sz="1600" b="1" dirty="0">
              <a:latin typeface="Bookman Old Style" panose="02050604050505020204" pitchFamily="18" charset="0"/>
            </a:endParaRPr>
          </a:p>
          <a:p>
            <a:pPr algn="just"/>
            <a:r>
              <a:rPr lang="en-US" sz="1600" b="1" dirty="0" smtClean="0">
                <a:latin typeface="Bookman Old Style" panose="02050604050505020204" pitchFamily="18" charset="0"/>
              </a:rPr>
              <a:t>1. Efficient </a:t>
            </a:r>
            <a:r>
              <a:rPr lang="en-US" sz="1600" b="1" dirty="0">
                <a:latin typeface="Bookman Old Style" panose="02050604050505020204" pitchFamily="18" charset="0"/>
              </a:rPr>
              <a:t>Recall Management:</a:t>
            </a:r>
            <a:r>
              <a:rPr lang="en-US" sz="1600" dirty="0">
                <a:latin typeface="Bookman Old Style" panose="02050604050505020204" pitchFamily="18" charset="0"/>
              </a:rPr>
              <a:t> In the event of a recall, producers can precisely identify affected batches and minimize the scope of the recall, reducing losses.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Quality </a:t>
            </a:r>
            <a:r>
              <a:rPr lang="en-US" sz="1600" b="1" dirty="0">
                <a:latin typeface="Bookman Old Style" panose="02050604050505020204" pitchFamily="18" charset="0"/>
              </a:rPr>
              <a:t>Control:</a:t>
            </a:r>
            <a:r>
              <a:rPr lang="en-US" sz="1600" dirty="0">
                <a:latin typeface="Bookman Old Style" panose="02050604050505020204" pitchFamily="18" charset="0"/>
              </a:rPr>
              <a:t> Producers can maintain the quality of their products throughout the supply chain, ensuring customer satisfaction and brand integrity.</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Supply </a:t>
            </a:r>
            <a:r>
              <a:rPr lang="en-US" sz="1600" b="1" dirty="0">
                <a:latin typeface="Bookman Old Style" panose="02050604050505020204" pitchFamily="18" charset="0"/>
              </a:rPr>
              <a:t>Chain Optimization:</a:t>
            </a:r>
            <a:r>
              <a:rPr lang="en-US" sz="1600" dirty="0">
                <a:latin typeface="Bookman Old Style" panose="02050604050505020204" pitchFamily="18" charset="0"/>
              </a:rPr>
              <a:t> Data analytics from IoT sensors can help producers optimize their supply chain, reducing waste and improving resource utilization.</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Market </a:t>
            </a:r>
            <a:r>
              <a:rPr lang="en-US" sz="1600" b="1" dirty="0">
                <a:latin typeface="Bookman Old Style" panose="02050604050505020204" pitchFamily="18" charset="0"/>
              </a:rPr>
              <a:t>Differentiation:</a:t>
            </a:r>
            <a:r>
              <a:rPr lang="en-US" sz="1600" dirty="0">
                <a:latin typeface="Bookman Old Style" panose="02050604050505020204" pitchFamily="18" charset="0"/>
              </a:rPr>
              <a:t> Producers with transparent supply chains can use this as a unique selling point, appealing to consumers who prioritize safety, authenticity, and ethical practices.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5. Reduced </a:t>
            </a:r>
            <a:r>
              <a:rPr lang="en-US" sz="1600" b="1" dirty="0">
                <a:latin typeface="Bookman Old Style" panose="02050604050505020204" pitchFamily="18" charset="0"/>
              </a:rPr>
              <a:t>Disputes:</a:t>
            </a:r>
            <a:r>
              <a:rPr lang="en-US" sz="1600" dirty="0">
                <a:latin typeface="Bookman Old Style" panose="02050604050505020204" pitchFamily="18" charset="0"/>
              </a:rPr>
              <a:t> In case of disputes, the immutable nature of </a:t>
            </a:r>
            <a:r>
              <a:rPr lang="en-US" sz="1600" dirty="0" err="1">
                <a:latin typeface="Bookman Old Style" panose="02050604050505020204" pitchFamily="18" charset="0"/>
              </a:rPr>
              <a:t>blockchain</a:t>
            </a:r>
            <a:r>
              <a:rPr lang="en-US" sz="1600" dirty="0">
                <a:latin typeface="Bookman Old Style" panose="02050604050505020204" pitchFamily="18" charset="0"/>
              </a:rPr>
              <a:t> records can provide a clear history of the product's journey, helping to resolve conflicts swiftly.</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 y="443345"/>
            <a:ext cx="8968508" cy="830997"/>
          </a:xfrm>
          <a:prstGeom prst="rect">
            <a:avLst/>
          </a:prstGeom>
        </p:spPr>
        <p:txBody>
          <a:bodyPr wrap="square">
            <a:spAutoFit/>
          </a:bodyPr>
          <a:lstStyle/>
          <a:p>
            <a:pPr algn="just"/>
            <a:r>
              <a:rPr lang="en-US" sz="1600" dirty="0" smtClean="0">
                <a:solidFill>
                  <a:srgbClr val="C00000"/>
                </a:solidFill>
                <a:latin typeface="Bookman Old Style" panose="02050604050505020204" pitchFamily="18" charset="0"/>
              </a:rPr>
              <a:t>Q. </a:t>
            </a:r>
            <a:r>
              <a:rPr lang="en-US" sz="1600" dirty="0">
                <a:solidFill>
                  <a:srgbClr val="C00000"/>
                </a:solidFill>
                <a:latin typeface="Bookman Old Style" panose="02050604050505020204" pitchFamily="18" charset="0"/>
              </a:rPr>
              <a:t>Can you elaborate on the role of IoT in ensuring the freshness and safety of perishable food products, such as seafood and dairy, during transportation and storage</a:t>
            </a:r>
            <a:r>
              <a:rPr lang="en-US" sz="1600" dirty="0">
                <a:solidFill>
                  <a:srgbClr val="C00000"/>
                </a:solidFill>
              </a:rPr>
              <a:t>?</a:t>
            </a:r>
            <a:endParaRPr lang="en-US" sz="1600" dirty="0" smtClean="0">
              <a:solidFill>
                <a:srgbClr val="C00000"/>
              </a:solidFill>
              <a:latin typeface="Bookman Old Style" panose="02050604050505020204" pitchFamily="18" charset="0"/>
            </a:endParaRPr>
          </a:p>
        </p:txBody>
      </p:sp>
      <p:sp>
        <p:nvSpPr>
          <p:cNvPr id="3" name="Rectangle 2"/>
          <p:cNvSpPr/>
          <p:nvPr/>
        </p:nvSpPr>
        <p:spPr>
          <a:xfrm>
            <a:off x="73891" y="1274342"/>
            <a:ext cx="9070109" cy="3539430"/>
          </a:xfrm>
          <a:prstGeom prst="rect">
            <a:avLst/>
          </a:prstGeom>
        </p:spPr>
        <p:txBody>
          <a:bodyPr wrap="square">
            <a:spAutoFit/>
          </a:bodyPr>
          <a:lstStyle/>
          <a:p>
            <a:pPr algn="just"/>
            <a:r>
              <a:rPr lang="en-US" dirty="0">
                <a:latin typeface="Bookman Old Style" panose="02050604050505020204" pitchFamily="18" charset="0"/>
              </a:rPr>
              <a:t>The Internet of Things (IoT) plays a crucial role in ensuring the freshness and safety of perishable food products, such as seafood and dairy, during transportation and storage. Here's how IoT technologies are employed to maintain quality and safety throughout the supply chain:</a:t>
            </a:r>
            <a:endParaRPr lang="en-US" dirty="0">
              <a:latin typeface="Bookman Old Style" panose="02050604050505020204" pitchFamily="18" charset="0"/>
            </a:endParaRPr>
          </a:p>
          <a:p>
            <a:pPr algn="just"/>
            <a:r>
              <a:rPr lang="en-US" b="1" dirty="0">
                <a:latin typeface="Bookman Old Style" panose="02050604050505020204" pitchFamily="18" charset="0"/>
              </a:rPr>
              <a:t>1. Monitoring Environmental Conditions:</a:t>
            </a:r>
            <a:endParaRPr lang="en-US" dirty="0">
              <a:latin typeface="Bookman Old Style" panose="02050604050505020204" pitchFamily="18" charset="0"/>
            </a:endParaRPr>
          </a:p>
          <a:p>
            <a:pPr algn="just"/>
            <a:r>
              <a:rPr lang="en-US" b="1" dirty="0">
                <a:latin typeface="Bookman Old Style" panose="02050604050505020204" pitchFamily="18" charset="0"/>
              </a:rPr>
              <a:t>Temperature:</a:t>
            </a:r>
            <a:r>
              <a:rPr lang="en-US" dirty="0">
                <a:latin typeface="Bookman Old Style" panose="02050604050505020204" pitchFamily="18" charset="0"/>
              </a:rPr>
              <a:t> IoT sensors are placed in refrigerated trucks, shipping containers, and storage facilities to continuously monitor the temperature of the perishable products. Temperature fluctuations can be disastrous for perishables, so maintaining the correct temperature is vital to prevent spoilage.</a:t>
            </a:r>
            <a:endParaRPr lang="en-US" dirty="0">
              <a:latin typeface="Bookman Old Style" panose="02050604050505020204" pitchFamily="18" charset="0"/>
            </a:endParaRPr>
          </a:p>
          <a:p>
            <a:pPr algn="just"/>
            <a:r>
              <a:rPr lang="en-US" b="1" dirty="0">
                <a:latin typeface="Bookman Old Style" panose="02050604050505020204" pitchFamily="18" charset="0"/>
              </a:rPr>
              <a:t>Humidity:</a:t>
            </a:r>
            <a:r>
              <a:rPr lang="en-US" dirty="0">
                <a:latin typeface="Bookman Old Style" panose="02050604050505020204" pitchFamily="18" charset="0"/>
              </a:rPr>
              <a:t> Humidity levels affect the moisture content and texture of food. IoT sensors measure humidity to ensure the environment remains suitable for the specific product being transported or stored.</a:t>
            </a:r>
            <a:endParaRPr lang="en-US" dirty="0">
              <a:latin typeface="Bookman Old Style" panose="02050604050505020204" pitchFamily="18" charset="0"/>
            </a:endParaRPr>
          </a:p>
          <a:p>
            <a:pPr algn="just"/>
            <a:r>
              <a:rPr lang="en-US" b="1" dirty="0">
                <a:latin typeface="Bookman Old Style" panose="02050604050505020204" pitchFamily="18" charset="0"/>
              </a:rPr>
              <a:t>Air Quality:</a:t>
            </a:r>
            <a:r>
              <a:rPr lang="en-US" dirty="0">
                <a:latin typeface="Bookman Old Style" panose="02050604050505020204" pitchFamily="18" charset="0"/>
              </a:rPr>
              <a:t> Monitoring air quality can help detect the presence of gases, such as ethylene, which can accelerate ripening or spoilage in fruits and vegetables. This information allows for timely intervention.</a:t>
            </a:r>
            <a:endParaRPr lang="en-US" dirty="0">
              <a:latin typeface="Bookman Old Style" panose="02050604050505020204" pitchFamily="18" charset="0"/>
            </a:endParaRPr>
          </a:p>
          <a:p>
            <a:pPr algn="just"/>
            <a:r>
              <a:rPr lang="en-US" b="1" dirty="0">
                <a:latin typeface="Bookman Old Style" panose="02050604050505020204" pitchFamily="18" charset="0"/>
              </a:rPr>
              <a:t>Location:</a:t>
            </a:r>
            <a:r>
              <a:rPr lang="en-US" dirty="0">
                <a:latin typeface="Bookman Old Style" panose="02050604050505020204" pitchFamily="18" charset="0"/>
              </a:rPr>
              <a:t> GPS-enabled IoT devices provide real-time location tracking, helping in the event of delays or route diversions</a:t>
            </a:r>
            <a:r>
              <a:rPr lang="en-US" dirty="0" smtClean="0">
                <a:latin typeface="Bookman Old Style" panose="02050604050505020204" pitchFamily="18" charset="0"/>
              </a:rPr>
              <a:t>.</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4" name="Rectangle 3"/>
          <p:cNvSpPr/>
          <p:nvPr/>
        </p:nvSpPr>
        <p:spPr>
          <a:xfrm>
            <a:off x="92364" y="637309"/>
            <a:ext cx="9051636" cy="1600438"/>
          </a:xfrm>
          <a:prstGeom prst="rect">
            <a:avLst/>
          </a:prstGeom>
        </p:spPr>
        <p:txBody>
          <a:bodyPr wrap="square">
            <a:spAutoFit/>
          </a:bodyPr>
          <a:lstStyle/>
          <a:p>
            <a:pPr algn="just"/>
            <a:r>
              <a:rPr lang="en-US" b="1" dirty="0">
                <a:latin typeface="Bookman Old Style" panose="02050604050505020204" pitchFamily="18" charset="0"/>
              </a:rPr>
              <a:t>2. Data Collection and Transmission:</a:t>
            </a:r>
            <a:endParaRPr lang="en-US" dirty="0">
              <a:latin typeface="Bookman Old Style" panose="02050604050505020204" pitchFamily="18" charset="0"/>
            </a:endParaRPr>
          </a:p>
          <a:p>
            <a:pPr algn="just"/>
            <a:r>
              <a:rPr lang="en-US" dirty="0">
                <a:latin typeface="Bookman Old Style" panose="02050604050505020204" pitchFamily="18" charset="0"/>
              </a:rPr>
              <a:t>IoT sensors collect data on these environmental parameters, and this data is transmitted in real-time to a central system or cloud platform, making it accessible to all stakeholders in the supply chain.</a:t>
            </a:r>
            <a:endParaRPr lang="en-US" dirty="0">
              <a:latin typeface="Bookman Old Style" panose="02050604050505020204" pitchFamily="18" charset="0"/>
            </a:endParaRPr>
          </a:p>
          <a:p>
            <a:pPr algn="just"/>
            <a:r>
              <a:rPr lang="en-US" b="1" dirty="0">
                <a:latin typeface="Bookman Old Style" panose="02050604050505020204" pitchFamily="18" charset="0"/>
              </a:rPr>
              <a:t>3. Alerts and Notifications:</a:t>
            </a:r>
            <a:endParaRPr lang="en-US" dirty="0">
              <a:latin typeface="Bookman Old Style" panose="02050604050505020204" pitchFamily="18" charset="0"/>
            </a:endParaRPr>
          </a:p>
          <a:p>
            <a:pPr algn="just"/>
            <a:r>
              <a:rPr lang="en-US" dirty="0">
                <a:latin typeface="Bookman Old Style" panose="02050604050505020204" pitchFamily="18" charset="0"/>
              </a:rPr>
              <a:t>If the data collected by IoT sensors indicates any deviation from the set parameters (e.g., temperature going out of the safe range), automatic alerts and notifications are generated. These alerts can be sent to responsible parties, such as truck drivers, warehouse managers, or quality control personnel.</a:t>
            </a:r>
            <a:endParaRPr lang="en-US" dirty="0">
              <a:latin typeface="Bookman Old Style" panose="02050604050505020204" pitchFamily="18" charset="0"/>
            </a:endParaRPr>
          </a:p>
        </p:txBody>
      </p:sp>
      <p:sp>
        <p:nvSpPr>
          <p:cNvPr id="5" name="Rectangle 4"/>
          <p:cNvSpPr/>
          <p:nvPr/>
        </p:nvSpPr>
        <p:spPr>
          <a:xfrm>
            <a:off x="46182" y="2237747"/>
            <a:ext cx="8986982" cy="2031325"/>
          </a:xfrm>
          <a:prstGeom prst="rect">
            <a:avLst/>
          </a:prstGeom>
        </p:spPr>
        <p:txBody>
          <a:bodyPr wrap="square">
            <a:spAutoFit/>
          </a:bodyPr>
          <a:lstStyle/>
          <a:p>
            <a:r>
              <a:rPr lang="en-US" b="1" dirty="0">
                <a:latin typeface="Bookman Old Style" panose="02050604050505020204" pitchFamily="18" charset="0"/>
              </a:rPr>
              <a:t>4. Proactive Intervention:</a:t>
            </a:r>
            <a:endParaRPr lang="en-US" dirty="0">
              <a:latin typeface="Bookman Old Style" panose="02050604050505020204" pitchFamily="18" charset="0"/>
            </a:endParaRPr>
          </a:p>
          <a:p>
            <a:r>
              <a:rPr lang="en-US" dirty="0">
                <a:latin typeface="Bookman Old Style" panose="02050604050505020204" pitchFamily="18" charset="0"/>
              </a:rPr>
              <a:t>With real-time data at their disposal, supply chain managers can take immediate corrective actions in response to alerts. For instance, if the temperature in a refrigerated truck rises above the safe range, the driver can be directed to adjust the settings or take a different route to reach a nearby facility for temporary storage.</a:t>
            </a:r>
            <a:endParaRPr lang="en-US" dirty="0">
              <a:latin typeface="Bookman Old Style" panose="02050604050505020204" pitchFamily="18" charset="0"/>
            </a:endParaRPr>
          </a:p>
          <a:p>
            <a:r>
              <a:rPr lang="en-US" b="1" dirty="0">
                <a:latin typeface="Bookman Old Style" panose="02050604050505020204" pitchFamily="18" charset="0"/>
              </a:rPr>
              <a:t>5. Data Analytics:</a:t>
            </a:r>
            <a:endParaRPr lang="en-US" dirty="0">
              <a:latin typeface="Bookman Old Style" panose="02050604050505020204" pitchFamily="18" charset="0"/>
            </a:endParaRPr>
          </a:p>
          <a:p>
            <a:r>
              <a:rPr lang="en-US" dirty="0">
                <a:latin typeface="Bookman Old Style" panose="02050604050505020204" pitchFamily="18" charset="0"/>
              </a:rPr>
              <a:t>IoT-generated data is subjected to data analytics to identify patterns and trends. This data can reveal inefficiencies or potential problems in the supply chain that need to be addressed for better quality control and cost-effectiveness.</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38545" y="591126"/>
            <a:ext cx="8811491" cy="4031873"/>
          </a:xfrm>
          <a:prstGeom prst="rect">
            <a:avLst/>
          </a:prstGeom>
        </p:spPr>
        <p:txBody>
          <a:bodyPr wrap="square">
            <a:spAutoFit/>
          </a:bodyPr>
          <a:lstStyle/>
          <a:p>
            <a:pPr algn="just"/>
            <a:r>
              <a:rPr lang="en-US" sz="1600" b="1" dirty="0">
                <a:solidFill>
                  <a:srgbClr val="C00000"/>
                </a:solidFill>
                <a:latin typeface="Bookman Old Style" panose="02050604050505020204" pitchFamily="18" charset="0"/>
              </a:rPr>
              <a:t>Benefits of IoT in Ensuring Freshness and Safety:</a:t>
            </a:r>
            <a:endParaRPr lang="en-US" sz="1600" dirty="0">
              <a:solidFill>
                <a:srgbClr val="C00000"/>
              </a:solidFill>
              <a:latin typeface="Bookman Old Style" panose="02050604050505020204" pitchFamily="18" charset="0"/>
            </a:endParaRPr>
          </a:p>
          <a:p>
            <a:pPr algn="just"/>
            <a:r>
              <a:rPr lang="en-US" sz="1600" b="1" dirty="0">
                <a:latin typeface="Bookman Old Style" panose="02050604050505020204" pitchFamily="18" charset="0"/>
              </a:rPr>
              <a:t>Prevention of Spoilage:</a:t>
            </a:r>
            <a:r>
              <a:rPr lang="en-US" sz="1600" dirty="0">
                <a:latin typeface="Bookman Old Style" panose="02050604050505020204" pitchFamily="18" charset="0"/>
              </a:rPr>
              <a:t> IoT ensures that temperature and humidity conditions are maintained at optimal levels, reducing the risk of spoilage or bacterial growth in perishable foods.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Quality Control:</a:t>
            </a:r>
            <a:r>
              <a:rPr lang="en-US" sz="1600" dirty="0">
                <a:latin typeface="Bookman Old Style" panose="02050604050505020204" pitchFamily="18" charset="0"/>
              </a:rPr>
              <a:t> Monitoring air quality and other factors helps maintain the quality and freshness of products, ensuring that they reach consumers in the best possible condition.</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Timely Response to Issues:</a:t>
            </a:r>
            <a:r>
              <a:rPr lang="en-US" sz="1600" dirty="0">
                <a:latin typeface="Bookman Old Style" panose="02050604050505020204" pitchFamily="18" charset="0"/>
              </a:rPr>
              <a:t> Real-time alerts allow for immediate action when conditions deviate from the acceptable range, preventing significant losses.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Reduced Food Waste:</a:t>
            </a:r>
            <a:r>
              <a:rPr lang="en-US" sz="1600" dirty="0">
                <a:latin typeface="Bookman Old Style" panose="02050604050505020204" pitchFamily="18" charset="0"/>
              </a:rPr>
              <a:t> By monitoring and optimizing environmental conditions, IoT helps reduce food waste, a critical concern in the food industry.</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Compliance and Traceability:</a:t>
            </a:r>
            <a:r>
              <a:rPr lang="en-US" sz="1600" dirty="0">
                <a:latin typeface="Bookman Old Style" panose="02050604050505020204" pitchFamily="18" charset="0"/>
              </a:rPr>
              <a:t> IoT data can be used to demonstrate compliance with food safety regulations and provide end-to-end traceability for product recalls or quality assurance.</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Operational Efficiency:</a:t>
            </a:r>
            <a:r>
              <a:rPr lang="en-US" sz="1600" dirty="0">
                <a:latin typeface="Bookman Old Style" panose="02050604050505020204" pitchFamily="18" charset="0"/>
              </a:rPr>
              <a:t> Data analytics can reveal areas for improvement in the supply chain, leading to greater operational efficiency and cost savings</a:t>
            </a:r>
            <a:r>
              <a:rPr lang="en-US" dirty="0">
                <a:latin typeface="Bookman Old Style" panose="02050604050505020204" pitchFamily="18" charset="0"/>
              </a:rPr>
              <a:t>.</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2" name="Rectangle 1"/>
          <p:cNvSpPr/>
          <p:nvPr/>
        </p:nvSpPr>
        <p:spPr>
          <a:xfrm>
            <a:off x="1" y="443345"/>
            <a:ext cx="8968508" cy="1077218"/>
          </a:xfrm>
          <a:prstGeom prst="rect">
            <a:avLst/>
          </a:prstGeom>
        </p:spPr>
        <p:txBody>
          <a:bodyPr wrap="square">
            <a:spAutoFit/>
          </a:bodyPr>
          <a:lstStyle/>
          <a:p>
            <a:pPr algn="just"/>
            <a:r>
              <a:rPr lang="en-US" sz="1600" dirty="0" smtClean="0">
                <a:solidFill>
                  <a:srgbClr val="C00000"/>
                </a:solidFill>
                <a:latin typeface="Bookman Old Style" panose="02050604050505020204" pitchFamily="18" charset="0"/>
              </a:rPr>
              <a:t>Q.</a:t>
            </a:r>
            <a:r>
              <a:rPr lang="en-IN" sz="1600" dirty="0">
                <a:solidFill>
                  <a:srgbClr val="C00000"/>
                </a:solidFill>
                <a:latin typeface="Bookman Old Style" panose="02050604050505020204" pitchFamily="18" charset="0"/>
              </a:rPr>
              <a:t> What are the regulatory considerations and standards in place to govern the use of IoT devices in food safety and quality assurance, and how can companies ensure compliance?</a:t>
            </a:r>
            <a:endParaRPr lang="en-US" sz="1600" dirty="0">
              <a:solidFill>
                <a:srgbClr val="C00000"/>
              </a:solidFill>
              <a:latin typeface="Bookman Old Style" panose="02050604050505020204" pitchFamily="18" charset="0"/>
            </a:endParaRPr>
          </a:p>
          <a:p>
            <a:pPr algn="just"/>
            <a:r>
              <a:rPr lang="en-US" sz="1600" dirty="0" smtClean="0">
                <a:solidFill>
                  <a:srgbClr val="C00000"/>
                </a:solidFill>
                <a:latin typeface="Bookman Old Style" panose="02050604050505020204" pitchFamily="18" charset="0"/>
              </a:rPr>
              <a:t> </a:t>
            </a:r>
            <a:endParaRPr lang="en-US" sz="1600" dirty="0" smtClean="0">
              <a:solidFill>
                <a:srgbClr val="C00000"/>
              </a:solidFill>
              <a:latin typeface="Bookman Old Style" panose="02050604050505020204" pitchFamily="18" charset="0"/>
            </a:endParaRPr>
          </a:p>
        </p:txBody>
      </p:sp>
      <p:sp>
        <p:nvSpPr>
          <p:cNvPr id="4" name="Rectangle 3"/>
          <p:cNvSpPr/>
          <p:nvPr/>
        </p:nvSpPr>
        <p:spPr>
          <a:xfrm>
            <a:off x="46183" y="1248172"/>
            <a:ext cx="8922326" cy="1169551"/>
          </a:xfrm>
          <a:prstGeom prst="rect">
            <a:avLst/>
          </a:prstGeom>
        </p:spPr>
        <p:txBody>
          <a:bodyPr wrap="square">
            <a:spAutoFit/>
          </a:bodyPr>
          <a:lstStyle/>
          <a:p>
            <a:pPr algn="just"/>
            <a:r>
              <a:rPr lang="en-US" dirty="0">
                <a:latin typeface="Bookman Old Style" panose="02050604050505020204" pitchFamily="18" charset="0"/>
              </a:rPr>
              <a:t>The use of IoT devices in food safety and quality assurance is subject to various regulatory considerations and standards to ensure the safety and integrity of food products. Compliance with these regulations is essential for companies to avoid legal issues and maintain consumer trust. Here are some of the key regulatory considerations and standards, as well as ways companies can ensure compliance:</a:t>
            </a:r>
            <a:endParaRPr lang="en-US" dirty="0">
              <a:latin typeface="Bookman Old Style" panose="02050604050505020204" pitchFamily="18" charset="0"/>
            </a:endParaRPr>
          </a:p>
        </p:txBody>
      </p:sp>
      <p:sp>
        <p:nvSpPr>
          <p:cNvPr id="5" name="Rectangle 4"/>
          <p:cNvSpPr/>
          <p:nvPr/>
        </p:nvSpPr>
        <p:spPr>
          <a:xfrm>
            <a:off x="152400" y="2417723"/>
            <a:ext cx="8991600" cy="2677656"/>
          </a:xfrm>
          <a:prstGeom prst="rect">
            <a:avLst/>
          </a:prstGeom>
        </p:spPr>
        <p:txBody>
          <a:bodyPr wrap="square">
            <a:spAutoFit/>
          </a:bodyPr>
          <a:lstStyle/>
          <a:p>
            <a:pPr algn="just"/>
            <a:r>
              <a:rPr lang="en-US" b="1" dirty="0">
                <a:latin typeface="Bookman Old Style" panose="02050604050505020204" pitchFamily="18" charset="0"/>
              </a:rPr>
              <a:t>1. Food Safety Modernization Act (FSMA):</a:t>
            </a:r>
            <a:endParaRPr lang="en-US" dirty="0">
              <a:latin typeface="Bookman Old Style" panose="02050604050505020204" pitchFamily="18" charset="0"/>
            </a:endParaRPr>
          </a:p>
          <a:p>
            <a:pPr algn="just"/>
            <a:r>
              <a:rPr lang="en-US" dirty="0">
                <a:latin typeface="Bookman Old Style" panose="02050604050505020204" pitchFamily="18" charset="0"/>
              </a:rPr>
              <a:t>The FSMA, enacted by the U.S. FDA, requires food companies to implement preventive measures for food safety. This includes monitoring and controlling environmental conditions during transportation and storage, which IoT devices can help achieve.</a:t>
            </a:r>
            <a:endParaRPr lang="en-US" dirty="0">
              <a:latin typeface="Bookman Old Style" panose="02050604050505020204" pitchFamily="18" charset="0"/>
            </a:endParaRPr>
          </a:p>
          <a:p>
            <a:pPr algn="just"/>
            <a:r>
              <a:rPr lang="en-US" dirty="0">
                <a:latin typeface="Bookman Old Style" panose="02050604050505020204" pitchFamily="18" charset="0"/>
              </a:rPr>
              <a:t>Companies should ensure that their IoT systems meet FSMA requirements for data accuracy, reporting, and traceability.</a:t>
            </a:r>
            <a:endParaRPr lang="en-US" dirty="0">
              <a:latin typeface="Bookman Old Style" panose="02050604050505020204" pitchFamily="18" charset="0"/>
            </a:endParaRPr>
          </a:p>
          <a:p>
            <a:pPr algn="just"/>
            <a:r>
              <a:rPr lang="en-US" b="1" dirty="0">
                <a:latin typeface="Bookman Old Style" panose="02050604050505020204" pitchFamily="18" charset="0"/>
              </a:rPr>
              <a:t>2. Good Manufacturing Practices (GMP):</a:t>
            </a:r>
            <a:endParaRPr lang="en-US" dirty="0">
              <a:latin typeface="Bookman Old Style" panose="02050604050505020204" pitchFamily="18" charset="0"/>
            </a:endParaRPr>
          </a:p>
          <a:p>
            <a:pPr algn="just"/>
            <a:r>
              <a:rPr lang="en-US" dirty="0">
                <a:latin typeface="Bookman Old Style" panose="02050604050505020204" pitchFamily="18" charset="0"/>
              </a:rPr>
              <a:t>GMP regulations establish the minimum requirements for the methods, facilities, and controls used in the manufacturing, processing, and packing of food products. IoT devices must support compliance with these requirements.</a:t>
            </a:r>
            <a:endParaRPr lang="en-US" dirty="0">
              <a:latin typeface="Bookman Old Style" panose="02050604050505020204" pitchFamily="18" charset="0"/>
            </a:endParaRPr>
          </a:p>
          <a:p>
            <a:pPr algn="just"/>
            <a:r>
              <a:rPr lang="en-US" dirty="0">
                <a:latin typeface="Bookman Old Style" panose="02050604050505020204" pitchFamily="18" charset="0"/>
              </a:rPr>
              <a:t>Companies should maintain records of IoT system validation, monitoring, and maintenance to demonstrate GMP compliance.</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3" name="Rectangle 2"/>
          <p:cNvSpPr/>
          <p:nvPr/>
        </p:nvSpPr>
        <p:spPr>
          <a:xfrm>
            <a:off x="147781" y="586591"/>
            <a:ext cx="8866909" cy="2462213"/>
          </a:xfrm>
          <a:prstGeom prst="rect">
            <a:avLst/>
          </a:prstGeom>
        </p:spPr>
        <p:txBody>
          <a:bodyPr wrap="square">
            <a:spAutoFit/>
          </a:bodyPr>
          <a:lstStyle/>
          <a:p>
            <a:pPr algn="just"/>
            <a:r>
              <a:rPr lang="en-US" b="1" dirty="0">
                <a:latin typeface="Bookman Old Style" panose="02050604050505020204" pitchFamily="18" charset="0"/>
              </a:rPr>
              <a:t>3. Hazard Analysis and Critical Control Points (HACCP):</a:t>
            </a:r>
            <a:endParaRPr lang="en-US" dirty="0">
              <a:latin typeface="Bookman Old Style" panose="02050604050505020204" pitchFamily="18" charset="0"/>
            </a:endParaRPr>
          </a:p>
          <a:p>
            <a:pPr algn="just"/>
            <a:r>
              <a:rPr lang="en-US" dirty="0">
                <a:latin typeface="Bookman Old Style" panose="02050604050505020204" pitchFamily="18" charset="0"/>
              </a:rPr>
              <a:t>HACCP is a systematic approach to food safety that identifies, evaluates, and controls physical, chemical, and biological hazards. IoT devices can help monitor and control critical points in the production process.</a:t>
            </a:r>
            <a:endParaRPr lang="en-US" dirty="0">
              <a:latin typeface="Bookman Old Style" panose="02050604050505020204" pitchFamily="18" charset="0"/>
            </a:endParaRPr>
          </a:p>
          <a:p>
            <a:pPr algn="just"/>
            <a:r>
              <a:rPr lang="en-US" dirty="0">
                <a:latin typeface="Bookman Old Style" panose="02050604050505020204" pitchFamily="18" charset="0"/>
              </a:rPr>
              <a:t>Companies should ensure their IoT systems integrate with HACCP principles and allow for real-time monitoring and corrective actions.</a:t>
            </a:r>
            <a:endParaRPr lang="en-US" dirty="0">
              <a:latin typeface="Bookman Old Style" panose="02050604050505020204" pitchFamily="18" charset="0"/>
            </a:endParaRPr>
          </a:p>
          <a:p>
            <a:pPr algn="just"/>
            <a:r>
              <a:rPr lang="en-US" b="1" dirty="0">
                <a:latin typeface="Bookman Old Style" panose="02050604050505020204" pitchFamily="18" charset="0"/>
              </a:rPr>
              <a:t>4. International Organization for Standardization (ISO) Standards:</a:t>
            </a:r>
            <a:endParaRPr lang="en-US" dirty="0">
              <a:latin typeface="Bookman Old Style" panose="02050604050505020204" pitchFamily="18" charset="0"/>
            </a:endParaRPr>
          </a:p>
          <a:p>
            <a:pPr algn="just"/>
            <a:r>
              <a:rPr lang="en-US" dirty="0">
                <a:latin typeface="Bookman Old Style" panose="02050604050505020204" pitchFamily="18" charset="0"/>
              </a:rPr>
              <a:t>ISO standards, such as ISO 22000 for food safety management and ISO 9001 for quality management, provide guidelines for companies to follow in ensuring food safety and quality.</a:t>
            </a:r>
            <a:endParaRPr lang="en-US" dirty="0">
              <a:latin typeface="Bookman Old Style" panose="02050604050505020204" pitchFamily="18" charset="0"/>
            </a:endParaRPr>
          </a:p>
          <a:p>
            <a:pPr algn="just"/>
            <a:r>
              <a:rPr lang="en-US" dirty="0">
                <a:latin typeface="Bookman Old Style" panose="02050604050505020204" pitchFamily="18" charset="0"/>
              </a:rPr>
              <a:t>Companies should align their IoT systems with relevant ISO standards and seek certification to demonstrate compliance.</a:t>
            </a:r>
            <a:endParaRPr lang="en-US" dirty="0">
              <a:latin typeface="Bookman Old Style" panose="02050604050505020204" pitchFamily="18" charset="0"/>
            </a:endParaRPr>
          </a:p>
        </p:txBody>
      </p:sp>
      <p:sp>
        <p:nvSpPr>
          <p:cNvPr id="6" name="Rectangle 5"/>
          <p:cNvSpPr/>
          <p:nvPr/>
        </p:nvSpPr>
        <p:spPr>
          <a:xfrm>
            <a:off x="152398" y="3007001"/>
            <a:ext cx="8862291" cy="1384995"/>
          </a:xfrm>
          <a:prstGeom prst="rect">
            <a:avLst/>
          </a:prstGeom>
        </p:spPr>
        <p:txBody>
          <a:bodyPr wrap="square">
            <a:spAutoFit/>
          </a:bodyPr>
          <a:lstStyle/>
          <a:p>
            <a:pPr algn="just"/>
            <a:r>
              <a:rPr lang="en-US" b="1" dirty="0">
                <a:latin typeface="Bookman Old Style" panose="02050604050505020204" pitchFamily="18" charset="0"/>
              </a:rPr>
              <a:t>5. Global Food Safety Initiative (GFSI):</a:t>
            </a:r>
            <a:endParaRPr lang="en-US" dirty="0">
              <a:latin typeface="Bookman Old Style" panose="02050604050505020204" pitchFamily="18" charset="0"/>
            </a:endParaRPr>
          </a:p>
          <a:p>
            <a:pPr algn="just"/>
            <a:r>
              <a:rPr lang="en-US" dirty="0">
                <a:latin typeface="Bookman Old Style" panose="02050604050505020204" pitchFamily="18" charset="0"/>
              </a:rPr>
              <a:t>GFSI, through recognized schemes like SQF, BRC, and FSSC 22000, establishes global standards for food safety and quality. Companies can use these schemes as a framework for their IoT-based quality assurance systems.</a:t>
            </a:r>
            <a:endParaRPr lang="en-US" dirty="0">
              <a:latin typeface="Bookman Old Style" panose="02050604050505020204" pitchFamily="18" charset="0"/>
            </a:endParaRPr>
          </a:p>
          <a:p>
            <a:pPr algn="just"/>
            <a:r>
              <a:rPr lang="en-US" dirty="0">
                <a:latin typeface="Bookman Old Style" panose="02050604050505020204" pitchFamily="18" charset="0"/>
              </a:rPr>
              <a:t>Companies should work toward achieving GFSI certification by implementing IoT devices that meet the respective scheme requirements.</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2" name="Rectangle 1"/>
          <p:cNvSpPr/>
          <p:nvPr/>
        </p:nvSpPr>
        <p:spPr>
          <a:xfrm>
            <a:off x="64655" y="508000"/>
            <a:ext cx="8968509" cy="1569660"/>
          </a:xfrm>
          <a:prstGeom prst="rect">
            <a:avLst/>
          </a:prstGeom>
        </p:spPr>
        <p:txBody>
          <a:bodyPr wrap="square">
            <a:spAutoFit/>
          </a:bodyPr>
          <a:lstStyle/>
          <a:p>
            <a:pPr algn="just"/>
            <a:r>
              <a:rPr lang="en-US" sz="1600" b="1" dirty="0">
                <a:latin typeface="Bookman Old Style" panose="02050604050505020204" pitchFamily="18" charset="0"/>
              </a:rPr>
              <a:t>6. Privacy and Data Protection Regulations:</a:t>
            </a:r>
            <a:endParaRPr lang="en-US" sz="1600" dirty="0">
              <a:latin typeface="Bookman Old Style" panose="02050604050505020204" pitchFamily="18" charset="0"/>
            </a:endParaRPr>
          </a:p>
          <a:p>
            <a:pPr algn="just"/>
            <a:r>
              <a:rPr lang="en-US" sz="1600" dirty="0">
                <a:latin typeface="Bookman Old Style" panose="02050604050505020204" pitchFamily="18" charset="0"/>
              </a:rPr>
              <a:t>Privacy laws, such as the European General Data Protection Regulation (GDPR), apply when IoT devices collect and process personal data. Companies must ensure that data collected from IoT devices is handled in compliance with these regulations.</a:t>
            </a:r>
            <a:endParaRPr lang="en-US" sz="1600" dirty="0">
              <a:latin typeface="Bookman Old Style" panose="02050604050505020204" pitchFamily="18" charset="0"/>
            </a:endParaRPr>
          </a:p>
          <a:p>
            <a:pPr algn="just"/>
            <a:r>
              <a:rPr lang="en-US" sz="1600" dirty="0">
                <a:latin typeface="Bookman Old Style" panose="02050604050505020204" pitchFamily="18" charset="0"/>
              </a:rPr>
              <a:t>Data encryption, consent management, and clear data handling policies are important aspects of compliance with privacy regulations.</a:t>
            </a:r>
            <a:endParaRPr lang="en-US" sz="1600" dirty="0">
              <a:latin typeface="Bookman Old Style" panose="02050604050505020204" pitchFamily="18" charset="0"/>
            </a:endParaRPr>
          </a:p>
        </p:txBody>
      </p:sp>
      <p:sp>
        <p:nvSpPr>
          <p:cNvPr id="4" name="Rectangle 3"/>
          <p:cNvSpPr/>
          <p:nvPr/>
        </p:nvSpPr>
        <p:spPr>
          <a:xfrm>
            <a:off x="226291" y="2262908"/>
            <a:ext cx="8645236" cy="1569660"/>
          </a:xfrm>
          <a:prstGeom prst="rect">
            <a:avLst/>
          </a:prstGeom>
        </p:spPr>
        <p:txBody>
          <a:bodyPr wrap="square">
            <a:spAutoFit/>
          </a:bodyPr>
          <a:lstStyle/>
          <a:p>
            <a:pPr algn="just"/>
            <a:r>
              <a:rPr lang="en-US" sz="1600" b="1" dirty="0">
                <a:latin typeface="Bookman Old Style" panose="02050604050505020204" pitchFamily="18" charset="0"/>
              </a:rPr>
              <a:t>7. Supply Chain Transparency and Traceability:</a:t>
            </a:r>
            <a:endParaRPr lang="en-US" sz="1600" dirty="0">
              <a:latin typeface="Bookman Old Style" panose="02050604050505020204" pitchFamily="18" charset="0"/>
            </a:endParaRPr>
          </a:p>
          <a:p>
            <a:pPr algn="just"/>
            <a:r>
              <a:rPr lang="en-US" sz="1600" dirty="0">
                <a:latin typeface="Bookman Old Style" panose="02050604050505020204" pitchFamily="18" charset="0"/>
              </a:rPr>
              <a:t>Many countries have introduced regulations related to supply chain transparency and traceability. IoT devices can assist in providing this transparency, especially during recalls.</a:t>
            </a:r>
            <a:endParaRPr lang="en-US" sz="1600" dirty="0">
              <a:latin typeface="Bookman Old Style" panose="02050604050505020204" pitchFamily="18" charset="0"/>
            </a:endParaRPr>
          </a:p>
          <a:p>
            <a:pPr algn="just"/>
            <a:r>
              <a:rPr lang="en-US" sz="1600" dirty="0">
                <a:latin typeface="Bookman Old Style" panose="02050604050505020204" pitchFamily="18" charset="0"/>
              </a:rPr>
              <a:t>Companies should ensure that their IoT systems enable end-to-end traceability, allowing them to respond promptly to recalls or contamination incidents.</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3" name="Rectangle 2"/>
          <p:cNvSpPr/>
          <p:nvPr/>
        </p:nvSpPr>
        <p:spPr>
          <a:xfrm>
            <a:off x="129310" y="599157"/>
            <a:ext cx="8977745" cy="4278094"/>
          </a:xfrm>
          <a:prstGeom prst="rect">
            <a:avLst/>
          </a:prstGeom>
        </p:spPr>
        <p:txBody>
          <a:bodyPr wrap="square">
            <a:spAutoFit/>
          </a:bodyPr>
          <a:lstStyle/>
          <a:p>
            <a:pPr algn="just"/>
            <a:r>
              <a:rPr lang="en-US" sz="1600" b="1" dirty="0">
                <a:latin typeface="Bookman Old Style" panose="02050604050505020204" pitchFamily="18" charset="0"/>
              </a:rPr>
              <a:t>How Companies Can Ensure Compliance:</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Risk Assessment:</a:t>
            </a:r>
            <a:r>
              <a:rPr lang="en-US" sz="1600" dirty="0">
                <a:latin typeface="Bookman Old Style" panose="02050604050505020204" pitchFamily="18" charset="0"/>
              </a:rPr>
              <a:t> Companies should conduct a thorough risk assessment to identify potential regulatory challenges and ensure that their IoT solutions address these challenges.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Regular Audits:</a:t>
            </a:r>
            <a:r>
              <a:rPr lang="en-US" sz="1600" dirty="0">
                <a:latin typeface="Bookman Old Style" panose="02050604050505020204" pitchFamily="18" charset="0"/>
              </a:rPr>
              <a:t> Conduct regular audits and assessments of IoT systems to ensure they meet regulatory requirements and standards. Involve third-party auditors when necessary.</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Staff Training:</a:t>
            </a:r>
            <a:r>
              <a:rPr lang="en-US" sz="1600" dirty="0">
                <a:latin typeface="Bookman Old Style" panose="02050604050505020204" pitchFamily="18" charset="0"/>
              </a:rPr>
              <a:t> Ensure that employees responsible for IoT system management and data handling are trained in regulatory compliance.</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Documentation:</a:t>
            </a:r>
            <a:r>
              <a:rPr lang="en-US" sz="1600" dirty="0">
                <a:latin typeface="Bookman Old Style" panose="02050604050505020204" pitchFamily="18" charset="0"/>
              </a:rPr>
              <a:t> Maintain accurate and comprehensive documentation of IoT system design, validation, maintenance, and data handling practices.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Collaboration:</a:t>
            </a:r>
            <a:r>
              <a:rPr lang="en-US" sz="1600" dirty="0">
                <a:latin typeface="Bookman Old Style" panose="02050604050505020204" pitchFamily="18" charset="0"/>
              </a:rPr>
              <a:t> Collaborate with regulatory authorities, industry associations, and certification bodies to stay updated on evolving regulations and standards.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Data Security:</a:t>
            </a:r>
            <a:r>
              <a:rPr lang="en-US" sz="1600" dirty="0">
                <a:latin typeface="Bookman Old Style" panose="02050604050505020204" pitchFamily="18" charset="0"/>
              </a:rPr>
              <a:t> Implement robust data security measures to protect sensitive information collected by IoT devices.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Third-Party Verification:</a:t>
            </a:r>
            <a:r>
              <a:rPr lang="en-US" sz="1600" dirty="0">
                <a:latin typeface="Bookman Old Style" panose="02050604050505020204" pitchFamily="18" charset="0"/>
              </a:rPr>
              <a:t> Consider third-party verification or certification for your IoT system to demonstrate compliance to regulatory authorities and consumers.</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00" y="1683528"/>
            <a:ext cx="8469745" cy="646331"/>
          </a:xfrm>
          <a:prstGeom prst="rect">
            <a:avLst/>
          </a:prstGeom>
        </p:spPr>
        <p:txBody>
          <a:bodyPr wrap="square">
            <a:spAutoFit/>
          </a:bodyPr>
          <a:lstStyle/>
          <a:p>
            <a:pPr lvl="0" algn="ctr"/>
            <a:r>
              <a:rPr lang="en-US" sz="3600" b="1" dirty="0">
                <a:solidFill>
                  <a:srgbClr val="FF0000"/>
                </a:solidFill>
                <a:latin typeface="Bookman Old Style" panose="02050604050505020204" pitchFamily="18" charset="0"/>
              </a:rPr>
              <a:t>Case Study: </a:t>
            </a:r>
            <a:r>
              <a:rPr lang="en-US" sz="3600" b="1" dirty="0" smtClean="0">
                <a:solidFill>
                  <a:srgbClr val="FF0000"/>
                </a:solidFill>
                <a:latin typeface="Bookman Old Style" panose="02050604050505020204" pitchFamily="18" charset="0"/>
              </a:rPr>
              <a:t>Infrastructure</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2" name="Rectangle 1"/>
          <p:cNvSpPr/>
          <p:nvPr/>
        </p:nvSpPr>
        <p:spPr>
          <a:xfrm>
            <a:off x="1" y="443345"/>
            <a:ext cx="8968508" cy="830997"/>
          </a:xfrm>
          <a:prstGeom prst="rect">
            <a:avLst/>
          </a:prstGeom>
        </p:spPr>
        <p:txBody>
          <a:bodyPr wrap="square">
            <a:spAutoFit/>
          </a:bodyPr>
          <a:lstStyle/>
          <a:p>
            <a:pPr algn="just"/>
            <a:r>
              <a:rPr lang="en-US" sz="1600" dirty="0" smtClean="0">
                <a:solidFill>
                  <a:srgbClr val="C00000"/>
                </a:solidFill>
                <a:latin typeface="Bookman Old Style" panose="02050604050505020204" pitchFamily="18" charset="0"/>
              </a:rPr>
              <a:t>Q.</a:t>
            </a:r>
            <a:r>
              <a:rPr lang="en-IN" sz="1600" dirty="0">
                <a:solidFill>
                  <a:srgbClr val="C00000"/>
                </a:solidFill>
                <a:latin typeface="Bookman Old Style" panose="02050604050505020204" pitchFamily="18" charset="0"/>
              </a:rPr>
              <a:t> How is IoT enabling smart kitchens and restaurants to enhance operational efficiency, improve the dining experience, and reduce food preparation wastage, and what trends are emerging in this space?</a:t>
            </a:r>
            <a:endParaRPr lang="en-US" sz="1600" dirty="0">
              <a:solidFill>
                <a:srgbClr val="C00000"/>
              </a:solidFill>
              <a:latin typeface="Bookman Old Style" panose="02050604050505020204" pitchFamily="18" charset="0"/>
            </a:endParaRPr>
          </a:p>
        </p:txBody>
      </p:sp>
      <p:sp>
        <p:nvSpPr>
          <p:cNvPr id="3" name="Rectangle 2"/>
          <p:cNvSpPr/>
          <p:nvPr/>
        </p:nvSpPr>
        <p:spPr>
          <a:xfrm>
            <a:off x="138544" y="1402199"/>
            <a:ext cx="8691420" cy="1077218"/>
          </a:xfrm>
          <a:prstGeom prst="rect">
            <a:avLst/>
          </a:prstGeom>
        </p:spPr>
        <p:txBody>
          <a:bodyPr wrap="square">
            <a:spAutoFit/>
          </a:bodyPr>
          <a:lstStyle/>
          <a:p>
            <a:pPr algn="just"/>
            <a:r>
              <a:rPr lang="en-US" sz="1600" dirty="0">
                <a:latin typeface="Bookman Old Style" panose="02050604050505020204" pitchFamily="18" charset="0"/>
              </a:rPr>
              <a:t>IoT is revolutionizing the restaurant and food service industry by enabling smart kitchens and restaurants to enhance operational efficiency, improve the dining experience, and reduce food preparation wastage. Here's how IoT is transforming this space and some emerging trends:</a:t>
            </a:r>
            <a:endParaRPr lang="en-US" sz="1600" dirty="0">
              <a:latin typeface="Bookman Old Style" panose="02050604050505020204" pitchFamily="18" charset="0"/>
            </a:endParaRPr>
          </a:p>
        </p:txBody>
      </p:sp>
      <p:sp>
        <p:nvSpPr>
          <p:cNvPr id="6" name="Rectangle 5"/>
          <p:cNvSpPr/>
          <p:nvPr/>
        </p:nvSpPr>
        <p:spPr>
          <a:xfrm>
            <a:off x="138544" y="2511689"/>
            <a:ext cx="9005456" cy="2308324"/>
          </a:xfrm>
          <a:prstGeom prst="rect">
            <a:avLst/>
          </a:prstGeom>
        </p:spPr>
        <p:txBody>
          <a:bodyPr wrap="square">
            <a:spAutoFit/>
          </a:bodyPr>
          <a:lstStyle/>
          <a:p>
            <a:pPr algn="just"/>
            <a:r>
              <a:rPr lang="en-US" sz="1600" b="1" dirty="0">
                <a:latin typeface="Bookman Old Style" panose="02050604050505020204" pitchFamily="18" charset="0"/>
              </a:rPr>
              <a:t>1. Operational Efficiency:</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Inventory Management:</a:t>
            </a:r>
            <a:r>
              <a:rPr lang="en-US" sz="1600" dirty="0">
                <a:latin typeface="Bookman Old Style" panose="02050604050505020204" pitchFamily="18" charset="0"/>
              </a:rPr>
              <a:t> IoT sensors can monitor inventory levels in real-time. When an ingredient or product is running low, the system can automatically generate an order or alert kitchen staff to restock, reducing the risk of running out of key items during peak hours.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Energy Efficiency:</a:t>
            </a:r>
            <a:r>
              <a:rPr lang="en-US" sz="1600" dirty="0">
                <a:latin typeface="Bookman Old Style" panose="02050604050505020204" pitchFamily="18" charset="0"/>
              </a:rPr>
              <a:t> IoT-enabled kitchen appliances and HVAC systems can adjust their settings based on occupancy and demand, reducing energy consumption and costs.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Equipment Maintenance:</a:t>
            </a:r>
            <a:r>
              <a:rPr lang="en-US" sz="1600" dirty="0">
                <a:latin typeface="Bookman Old Style" panose="02050604050505020204" pitchFamily="18" charset="0"/>
              </a:rPr>
              <a:t> Predictive maintenance using IoT data helps reduce downtime by identifying issues with kitchen equipment before they lead to breakdowns.</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4" name="Rectangle 3"/>
          <p:cNvSpPr/>
          <p:nvPr/>
        </p:nvSpPr>
        <p:spPr>
          <a:xfrm>
            <a:off x="147782" y="694313"/>
            <a:ext cx="8746836" cy="3539430"/>
          </a:xfrm>
          <a:prstGeom prst="rect">
            <a:avLst/>
          </a:prstGeom>
        </p:spPr>
        <p:txBody>
          <a:bodyPr wrap="square">
            <a:spAutoFit/>
          </a:bodyPr>
          <a:lstStyle/>
          <a:p>
            <a:pPr algn="just"/>
            <a:r>
              <a:rPr lang="en-US" sz="1600" b="1" dirty="0">
                <a:latin typeface="Bookman Old Style" panose="02050604050505020204" pitchFamily="18" charset="0"/>
              </a:rPr>
              <a:t>2. Enhanced Dining Experience:</a:t>
            </a:r>
            <a:endParaRPr lang="en-US" sz="1600" dirty="0">
              <a:latin typeface="Bookman Old Style" panose="02050604050505020204" pitchFamily="18" charset="0"/>
            </a:endParaRPr>
          </a:p>
          <a:p>
            <a:pPr algn="just"/>
            <a:endParaRPr lang="en-US" sz="1600" b="1" dirty="0" smtClean="0">
              <a:latin typeface="Bookman Old Style" panose="02050604050505020204" pitchFamily="18" charset="0"/>
            </a:endParaRPr>
          </a:p>
          <a:p>
            <a:pPr algn="just"/>
            <a:r>
              <a:rPr lang="en-US" sz="1600" b="1" dirty="0" smtClean="0">
                <a:latin typeface="Bookman Old Style" panose="02050604050505020204" pitchFamily="18" charset="0"/>
              </a:rPr>
              <a:t>Tableside </a:t>
            </a:r>
            <a:r>
              <a:rPr lang="en-US" sz="1600" b="1" dirty="0">
                <a:latin typeface="Bookman Old Style" panose="02050604050505020204" pitchFamily="18" charset="0"/>
              </a:rPr>
              <a:t>Ordering:</a:t>
            </a:r>
            <a:r>
              <a:rPr lang="en-US" sz="1600" dirty="0">
                <a:latin typeface="Bookman Old Style" panose="02050604050505020204" pitchFamily="18" charset="0"/>
              </a:rPr>
              <a:t> Restaurants can provide tablets or smartphones to diners for ordering, paying bills, and even customizing their dining experience, improving order accuracy and efficiency.</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Personalized Recommendations:</a:t>
            </a:r>
            <a:r>
              <a:rPr lang="en-US" sz="1600" dirty="0">
                <a:latin typeface="Bookman Old Style" panose="02050604050505020204" pitchFamily="18" charset="0"/>
              </a:rPr>
              <a:t> IoT systems can analyze customer data and preferences to make personalized meal recommendations, enhancing the dining experience and increasing revenue.</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Interactive Menus:</a:t>
            </a:r>
            <a:r>
              <a:rPr lang="en-US" sz="1600" dirty="0">
                <a:latin typeface="Bookman Old Style" panose="02050604050505020204" pitchFamily="18" charset="0"/>
              </a:rPr>
              <a:t> Digital menu boards and interactive kiosks can display real-time information on specials, ingredient sourcing, and nutritional details, helping customers make informed choices.</a:t>
            </a:r>
            <a:endParaRPr lang="en-US" sz="1600" dirty="0">
              <a:latin typeface="Bookman Old Style" panose="02050604050505020204" pitchFamily="18" charset="0"/>
            </a:endParaRPr>
          </a:p>
          <a:p>
            <a:pPr algn="just"/>
            <a:r>
              <a:rPr lang="en-US" sz="1600" b="1" dirty="0">
                <a:latin typeface="Bookman Old Style" panose="02050604050505020204" pitchFamily="18" charset="0"/>
              </a:rPr>
              <a:t>Kitchen Automation:</a:t>
            </a:r>
            <a:r>
              <a:rPr lang="en-US" sz="1600" dirty="0">
                <a:latin typeface="Bookman Old Style" panose="02050604050505020204" pitchFamily="18" charset="0"/>
              </a:rPr>
              <a:t> IoT-driven kitchen automation systems streamline food preparation and reduce wait times, ensuring a faster and more efficient dining experience.</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2" name="Rectangle 1"/>
          <p:cNvSpPr/>
          <p:nvPr/>
        </p:nvSpPr>
        <p:spPr>
          <a:xfrm>
            <a:off x="-1" y="628074"/>
            <a:ext cx="8968509" cy="2800767"/>
          </a:xfrm>
          <a:prstGeom prst="rect">
            <a:avLst/>
          </a:prstGeom>
        </p:spPr>
        <p:txBody>
          <a:bodyPr wrap="square">
            <a:spAutoFit/>
          </a:bodyPr>
          <a:lstStyle/>
          <a:p>
            <a:r>
              <a:rPr lang="en-US" sz="1600" b="1" dirty="0" smtClean="0">
                <a:latin typeface="Bookman Old Style" panose="02050604050505020204" pitchFamily="18" charset="0"/>
              </a:rPr>
              <a:t>3. </a:t>
            </a:r>
            <a:r>
              <a:rPr lang="en-US" sz="1600" b="1" dirty="0">
                <a:latin typeface="Bookman Old Style" panose="02050604050505020204" pitchFamily="18" charset="0"/>
              </a:rPr>
              <a:t>Food Preparation Waste Reduction:</a:t>
            </a:r>
            <a:endParaRPr lang="en-US" sz="1600" dirty="0">
              <a:latin typeface="Bookman Old Style" panose="02050604050505020204" pitchFamily="18" charset="0"/>
            </a:endParaRPr>
          </a:p>
          <a:p>
            <a:endParaRPr lang="en-US" sz="1600" b="1" dirty="0" smtClean="0">
              <a:latin typeface="Bookman Old Style" panose="02050604050505020204" pitchFamily="18" charset="0"/>
            </a:endParaRPr>
          </a:p>
          <a:p>
            <a:r>
              <a:rPr lang="en-US" sz="1600" b="1" dirty="0" smtClean="0">
                <a:latin typeface="Bookman Old Style" panose="02050604050505020204" pitchFamily="18" charset="0"/>
              </a:rPr>
              <a:t>Smart </a:t>
            </a:r>
            <a:r>
              <a:rPr lang="en-US" sz="1600" b="1" dirty="0">
                <a:latin typeface="Bookman Old Style" panose="02050604050505020204" pitchFamily="18" charset="0"/>
              </a:rPr>
              <a:t>Fridges and Freezers:</a:t>
            </a:r>
            <a:r>
              <a:rPr lang="en-US" sz="1600" dirty="0">
                <a:latin typeface="Bookman Old Style" panose="02050604050505020204" pitchFamily="18" charset="0"/>
              </a:rPr>
              <a:t> IoT-enabled cold storage devices can monitor temperature and humidity to prevent spoilage and extend the shelf life of perishable ingredients, reducing food waste</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endParaRPr lang="en-US" sz="1600" dirty="0">
              <a:latin typeface="Bookman Old Style" panose="02050604050505020204" pitchFamily="18" charset="0"/>
            </a:endParaRPr>
          </a:p>
          <a:p>
            <a:r>
              <a:rPr lang="en-US" sz="1600" b="1" dirty="0">
                <a:latin typeface="Bookman Old Style" panose="02050604050505020204" pitchFamily="18" charset="0"/>
              </a:rPr>
              <a:t>Portion Control:</a:t>
            </a:r>
            <a:r>
              <a:rPr lang="en-US" sz="1600" dirty="0">
                <a:latin typeface="Bookman Old Style" panose="02050604050505020204" pitchFamily="18" charset="0"/>
              </a:rPr>
              <a:t> Smart kitchen scales and sensors can help chefs and kitchen staff control portion sizes, reducing overproduction and plate waste</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endParaRPr lang="en-US" sz="1600" dirty="0">
              <a:latin typeface="Bookman Old Style" panose="02050604050505020204" pitchFamily="18" charset="0"/>
            </a:endParaRPr>
          </a:p>
          <a:p>
            <a:r>
              <a:rPr lang="en-US" sz="1600" b="1" dirty="0">
                <a:latin typeface="Bookman Old Style" panose="02050604050505020204" pitchFamily="18" charset="0"/>
              </a:rPr>
              <a:t>Inventory Tracking:</a:t>
            </a:r>
            <a:r>
              <a:rPr lang="en-US" sz="1600" dirty="0">
                <a:latin typeface="Bookman Old Style" panose="02050604050505020204" pitchFamily="18" charset="0"/>
              </a:rPr>
              <a:t> Real-time inventory tracking helps kitchen staff use ingredients before they expire, reducing the disposal of expired products.</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3" name="Rectangle 2"/>
          <p:cNvSpPr/>
          <p:nvPr/>
        </p:nvSpPr>
        <p:spPr>
          <a:xfrm>
            <a:off x="83127" y="563418"/>
            <a:ext cx="8885382" cy="4278094"/>
          </a:xfrm>
          <a:prstGeom prst="rect">
            <a:avLst/>
          </a:prstGeom>
        </p:spPr>
        <p:txBody>
          <a:bodyPr wrap="square">
            <a:spAutoFit/>
          </a:bodyPr>
          <a:lstStyle/>
          <a:p>
            <a:pPr algn="just"/>
            <a:r>
              <a:rPr lang="en-US" sz="1600" b="1" dirty="0">
                <a:latin typeface="Bookman Old Style" panose="02050604050505020204" pitchFamily="18" charset="0"/>
              </a:rPr>
              <a:t>Emerging Trends in IoT-Enabled Smart Kitchens and Restaurants</a:t>
            </a:r>
            <a:r>
              <a:rPr lang="en-US" sz="1600" b="1" dirty="0" smtClean="0">
                <a:latin typeface="Bookman Old Style" panose="02050604050505020204" pitchFamily="18" charset="0"/>
              </a:rPr>
              <a:t>:</a:t>
            </a:r>
            <a:endParaRPr lang="en-US" sz="1600" b="1"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1. </a:t>
            </a:r>
            <a:r>
              <a:rPr lang="en-US" sz="1600" b="1" dirty="0" err="1" smtClean="0">
                <a:latin typeface="Bookman Old Style" panose="02050604050505020204" pitchFamily="18" charset="0"/>
              </a:rPr>
              <a:t>Blockchain</a:t>
            </a:r>
            <a:r>
              <a:rPr lang="en-US" sz="1600" b="1" dirty="0" smtClean="0">
                <a:latin typeface="Bookman Old Style" panose="02050604050505020204" pitchFamily="18" charset="0"/>
              </a:rPr>
              <a:t> </a:t>
            </a:r>
            <a:r>
              <a:rPr lang="en-US" sz="1600" b="1" dirty="0">
                <a:latin typeface="Bookman Old Style" panose="02050604050505020204" pitchFamily="18" charset="0"/>
              </a:rPr>
              <a:t>for Food Safety:</a:t>
            </a:r>
            <a:r>
              <a:rPr lang="en-US" sz="1600" dirty="0">
                <a:latin typeface="Bookman Old Style" panose="02050604050505020204" pitchFamily="18" charset="0"/>
              </a:rPr>
              <a:t> The use of </a:t>
            </a:r>
            <a:r>
              <a:rPr lang="en-US" sz="1600" dirty="0" err="1">
                <a:latin typeface="Bookman Old Style" panose="02050604050505020204" pitchFamily="18" charset="0"/>
              </a:rPr>
              <a:t>blockchain</a:t>
            </a:r>
            <a:r>
              <a:rPr lang="en-US" sz="1600" dirty="0">
                <a:latin typeface="Bookman Old Style" panose="02050604050505020204" pitchFamily="18" charset="0"/>
              </a:rPr>
              <a:t> technology to create an immutable record of food product provenance and safety is gaining traction. This adds an extra layer of transparency and trust for consumers.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Voice-Activated </a:t>
            </a:r>
            <a:r>
              <a:rPr lang="en-US" sz="1600" b="1" dirty="0">
                <a:latin typeface="Bookman Old Style" panose="02050604050505020204" pitchFamily="18" charset="0"/>
              </a:rPr>
              <a:t>Kitchen Appliances:</a:t>
            </a:r>
            <a:r>
              <a:rPr lang="en-US" sz="1600" dirty="0">
                <a:latin typeface="Bookman Old Style" panose="02050604050505020204" pitchFamily="18" charset="0"/>
              </a:rPr>
              <a:t> Integration of voice assistants, like </a:t>
            </a:r>
            <a:r>
              <a:rPr lang="en-US" sz="1600" dirty="0" err="1">
                <a:latin typeface="Bookman Old Style" panose="02050604050505020204" pitchFamily="18" charset="0"/>
              </a:rPr>
              <a:t>Alexa</a:t>
            </a:r>
            <a:r>
              <a:rPr lang="en-US" sz="1600" dirty="0">
                <a:latin typeface="Bookman Old Style" panose="02050604050505020204" pitchFamily="18" charset="0"/>
              </a:rPr>
              <a:t> and Google Assistant, into kitchen appliances, allowing for hands-free control and voice-guided cooking.</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AI-Powered </a:t>
            </a:r>
            <a:r>
              <a:rPr lang="en-US" sz="1600" b="1" dirty="0">
                <a:latin typeface="Bookman Old Style" panose="02050604050505020204" pitchFamily="18" charset="0"/>
              </a:rPr>
              <a:t>Kitchen Optimization:</a:t>
            </a:r>
            <a:r>
              <a:rPr lang="en-US" sz="1600" dirty="0">
                <a:latin typeface="Bookman Old Style" panose="02050604050505020204" pitchFamily="18" charset="0"/>
              </a:rPr>
              <a:t> AI algorithms are being used to optimize kitchen operations, from predicting demand and ingredient freshness to dynamically adjusting cooking temperatures and times.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Robotics </a:t>
            </a:r>
            <a:r>
              <a:rPr lang="en-US" sz="1600" b="1" dirty="0">
                <a:latin typeface="Bookman Old Style" panose="02050604050505020204" pitchFamily="18" charset="0"/>
              </a:rPr>
              <a:t>and Automation:</a:t>
            </a:r>
            <a:r>
              <a:rPr lang="en-US" sz="1600" dirty="0">
                <a:latin typeface="Bookman Old Style" panose="02050604050505020204" pitchFamily="18" charset="0"/>
              </a:rPr>
              <a:t> The use of kitchen robots for tasks such as food preparation, cooking, and even dishwashing is becoming more common, especially in fast-food and QSR (Quick Service Restaurant) chains.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5. Contactless </a:t>
            </a:r>
            <a:r>
              <a:rPr lang="en-US" sz="1600" b="1" dirty="0">
                <a:latin typeface="Bookman Old Style" panose="02050604050505020204" pitchFamily="18" charset="0"/>
              </a:rPr>
              <a:t>and Mobile Payments:</a:t>
            </a:r>
            <a:r>
              <a:rPr lang="en-US" sz="1600" dirty="0">
                <a:latin typeface="Bookman Old Style" panose="02050604050505020204" pitchFamily="18" charset="0"/>
              </a:rPr>
              <a:t> With the rise of mobile wallets and contactless payment options, more restaurants are adopting IoT-based payment systems to enhance the checkout experience.</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in Industry 4.0</a:t>
            </a:r>
            <a:endParaRPr sz="2000" dirty="0">
              <a:latin typeface="Bookman Old Style" panose="02050604050505020204" pitchFamily="18" charset="0"/>
            </a:endParaRPr>
          </a:p>
        </p:txBody>
      </p:sp>
      <p:sp>
        <p:nvSpPr>
          <p:cNvPr id="6" name="Rectangle 5"/>
          <p:cNvSpPr/>
          <p:nvPr/>
        </p:nvSpPr>
        <p:spPr>
          <a:xfrm>
            <a:off x="64655" y="586591"/>
            <a:ext cx="8959271" cy="3046988"/>
          </a:xfrm>
          <a:prstGeom prst="rect">
            <a:avLst/>
          </a:prstGeom>
        </p:spPr>
        <p:txBody>
          <a:bodyPr wrap="square">
            <a:spAutoFit/>
          </a:bodyPr>
          <a:lstStyle/>
          <a:p>
            <a:pPr algn="just"/>
            <a:r>
              <a:rPr lang="en-US" sz="1600" b="1" dirty="0" smtClean="0">
                <a:latin typeface="Bookman Old Style" panose="02050604050505020204" pitchFamily="18" charset="0"/>
              </a:rPr>
              <a:t>6. IoT-Connected </a:t>
            </a:r>
            <a:r>
              <a:rPr lang="en-US" sz="1600" b="1" dirty="0">
                <a:latin typeface="Bookman Old Style" panose="02050604050505020204" pitchFamily="18" charset="0"/>
              </a:rPr>
              <a:t>Appliances:</a:t>
            </a:r>
            <a:r>
              <a:rPr lang="en-US" sz="1600" dirty="0">
                <a:latin typeface="Bookman Old Style" panose="02050604050505020204" pitchFamily="18" charset="0"/>
              </a:rPr>
              <a:t> Smart ovens, refrigerators, and cooking devices are becoming more interconnected, allowing for remote control, monitoring, and recipe recommendations through mobile apps.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7. Sustainability </a:t>
            </a:r>
            <a:r>
              <a:rPr lang="en-US" sz="1600" b="1" dirty="0">
                <a:latin typeface="Bookman Old Style" panose="02050604050505020204" pitchFamily="18" charset="0"/>
              </a:rPr>
              <a:t>Initiatives:</a:t>
            </a:r>
            <a:r>
              <a:rPr lang="en-US" sz="1600" dirty="0">
                <a:latin typeface="Bookman Old Style" panose="02050604050505020204" pitchFamily="18" charset="0"/>
              </a:rPr>
              <a:t> IoT is helping restaurants and kitchens reduce waste and conserve resources by optimizing energy use, water consumption, and ingredient procurement.</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8. Virtual </a:t>
            </a:r>
            <a:r>
              <a:rPr lang="en-US" sz="1600" b="1" dirty="0">
                <a:latin typeface="Bookman Old Style" panose="02050604050505020204" pitchFamily="18" charset="0"/>
              </a:rPr>
              <a:t>and Augmented Reality:</a:t>
            </a:r>
            <a:r>
              <a:rPr lang="en-US" sz="1600" dirty="0">
                <a:latin typeface="Bookman Old Style" panose="02050604050505020204" pitchFamily="18" charset="0"/>
              </a:rPr>
              <a:t> AR and VR technologies are being used to provide immersive dining experiences and offer virtual tours of kitchens or food sourcing locations.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9. Data </a:t>
            </a:r>
            <a:r>
              <a:rPr lang="en-US" sz="1600" b="1" dirty="0">
                <a:latin typeface="Bookman Old Style" panose="02050604050505020204" pitchFamily="18" charset="0"/>
              </a:rPr>
              <a:t>Analytics for Menu Planning:</a:t>
            </a:r>
            <a:r>
              <a:rPr lang="en-US" sz="1600" dirty="0">
                <a:latin typeface="Bookman Old Style" panose="02050604050505020204" pitchFamily="18" charset="0"/>
              </a:rPr>
              <a:t> Restaurants are increasingly using data analytics to optimize their menus, pricing, and supply chain, reducing food waste and improving profitability</a:t>
            </a:r>
            <a:r>
              <a:rPr lang="en-US" sz="1600" dirty="0" smtClean="0">
                <a:latin typeface="Bookman Old Style" panose="02050604050505020204" pitchFamily="18" charset="0"/>
              </a:rPr>
              <a:t>.</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00" y="1683528"/>
            <a:ext cx="8469745" cy="646331"/>
          </a:xfrm>
          <a:prstGeom prst="rect">
            <a:avLst/>
          </a:prstGeom>
        </p:spPr>
        <p:txBody>
          <a:bodyPr wrap="square">
            <a:spAutoFit/>
          </a:bodyPr>
          <a:lstStyle/>
          <a:p>
            <a:pPr lvl="0" algn="ctr"/>
            <a:r>
              <a:rPr lang="en-US" sz="3600" b="1" dirty="0">
                <a:solidFill>
                  <a:srgbClr val="FF0000"/>
                </a:solidFill>
                <a:latin typeface="Bookman Old Style" panose="02050604050505020204" pitchFamily="18" charset="0"/>
              </a:rPr>
              <a:t>Case Study: </a:t>
            </a:r>
            <a:r>
              <a:rPr lang="en-US" sz="3600" b="1" dirty="0" smtClean="0">
                <a:solidFill>
                  <a:srgbClr val="FF0000"/>
                </a:solidFill>
                <a:latin typeface="Bookman Old Style" panose="02050604050505020204" pitchFamily="18" charset="0"/>
              </a:rPr>
              <a:t>Insurance</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Insurance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3" name="Rectangle 2"/>
          <p:cNvSpPr/>
          <p:nvPr/>
        </p:nvSpPr>
        <p:spPr>
          <a:xfrm>
            <a:off x="258618" y="648146"/>
            <a:ext cx="8257309" cy="1384995"/>
          </a:xfrm>
          <a:prstGeom prst="rect">
            <a:avLst/>
          </a:prstGeom>
        </p:spPr>
        <p:txBody>
          <a:bodyPr wrap="square">
            <a:spAutoFit/>
          </a:bodyPr>
          <a:lstStyle/>
          <a:p>
            <a:pPr algn="just"/>
            <a:r>
              <a:rPr lang="en-US" dirty="0">
                <a:latin typeface="Bookman Old Style" panose="02050604050505020204" pitchFamily="18" charset="0"/>
              </a:rPr>
              <a:t>The insurance industry is undergoing a significant transformation as it adapts to the challenges and opportunities presented by Industry 4.0. Industry 4.0, also known as the fourth industrial revolution, is characterized by the integration of digital technologies, data analytics, the Internet of Things (IoT), and automation into various sectors, including manufacturing, logistics, and healthcare. This case study explores how Industry 4.0 is reshaping the insurance industry, with a focus on key trends, challenges, and opportunities.</a:t>
            </a:r>
            <a:endParaRPr lang="en-US" dirty="0">
              <a:latin typeface="Bookman Old Style" panose="02050604050505020204" pitchFamily="18" charset="0"/>
            </a:endParaRPr>
          </a:p>
        </p:txBody>
      </p:sp>
      <p:sp>
        <p:nvSpPr>
          <p:cNvPr id="4" name="Rectangle 3"/>
          <p:cNvSpPr/>
          <p:nvPr/>
        </p:nvSpPr>
        <p:spPr>
          <a:xfrm>
            <a:off x="327890" y="2093260"/>
            <a:ext cx="8548255" cy="2708434"/>
          </a:xfrm>
          <a:prstGeom prst="rect">
            <a:avLst/>
          </a:prstGeom>
        </p:spPr>
        <p:txBody>
          <a:bodyPr wrap="square">
            <a:spAutoFit/>
          </a:bodyPr>
          <a:lstStyle/>
          <a:p>
            <a:pPr algn="just"/>
            <a:r>
              <a:rPr lang="en-US" sz="1600" b="1" dirty="0">
                <a:solidFill>
                  <a:srgbClr val="FF0000"/>
                </a:solidFill>
                <a:latin typeface="Bookman Old Style" panose="02050604050505020204" pitchFamily="18" charset="0"/>
              </a:rPr>
              <a:t>Challenges in the Insurance Industry:</a:t>
            </a:r>
            <a:endParaRPr lang="en-US" sz="1600" b="1" dirty="0">
              <a:solidFill>
                <a:srgbClr val="FF0000"/>
              </a:solidFill>
              <a:latin typeface="Bookman Old Style" panose="02050604050505020204" pitchFamily="18" charset="0"/>
            </a:endParaRPr>
          </a:p>
          <a:p>
            <a:pPr algn="just"/>
            <a:r>
              <a:rPr lang="en-US" b="1" dirty="0" smtClean="0">
                <a:latin typeface="Bookman Old Style" panose="02050604050505020204" pitchFamily="18" charset="0"/>
              </a:rPr>
              <a:t>1. Data </a:t>
            </a:r>
            <a:r>
              <a:rPr lang="en-US" b="1" dirty="0">
                <a:latin typeface="Bookman Old Style" panose="02050604050505020204" pitchFamily="18" charset="0"/>
              </a:rPr>
              <a:t>Overload:</a:t>
            </a:r>
            <a:r>
              <a:rPr lang="en-US" dirty="0">
                <a:latin typeface="Bookman Old Style" panose="02050604050505020204" pitchFamily="18" charset="0"/>
              </a:rPr>
              <a:t> With the proliferation of IoT devices and sensors in various industries, insurance companies are faced with massive amounts of data. Effectively processing, analyzing, and deriving actionable insights from this data is a significant challenge.</a:t>
            </a:r>
            <a:endParaRPr lang="en-US" dirty="0">
              <a:latin typeface="Bookman Old Style" panose="02050604050505020204" pitchFamily="18" charset="0"/>
            </a:endParaRPr>
          </a:p>
          <a:p>
            <a:pPr algn="just"/>
            <a:r>
              <a:rPr lang="en-US" b="1" dirty="0" smtClean="0">
                <a:latin typeface="Bookman Old Style" panose="02050604050505020204" pitchFamily="18" charset="0"/>
              </a:rPr>
              <a:t>2. Risk </a:t>
            </a:r>
            <a:r>
              <a:rPr lang="en-US" b="1" dirty="0">
                <a:latin typeface="Bookman Old Style" panose="02050604050505020204" pitchFamily="18" charset="0"/>
              </a:rPr>
              <a:t>Assessment:</a:t>
            </a:r>
            <a:r>
              <a:rPr lang="en-US" dirty="0">
                <a:latin typeface="Bookman Old Style" panose="02050604050505020204" pitchFamily="18" charset="0"/>
              </a:rPr>
              <a:t> Traditional methods of risk assessment may become obsolete as new, technology-driven risks emerge. Insurers must adapt to assess risks associated with autonomous vehicles, cyber threats, and other Industry 4.0 innovations.</a:t>
            </a:r>
            <a:endParaRPr lang="en-US" dirty="0">
              <a:latin typeface="Bookman Old Style" panose="02050604050505020204" pitchFamily="18" charset="0"/>
            </a:endParaRPr>
          </a:p>
          <a:p>
            <a:pPr algn="just"/>
            <a:r>
              <a:rPr lang="en-US" b="1" dirty="0" smtClean="0">
                <a:latin typeface="Bookman Old Style" panose="02050604050505020204" pitchFamily="18" charset="0"/>
              </a:rPr>
              <a:t>3. Customer </a:t>
            </a:r>
            <a:r>
              <a:rPr lang="en-US" b="1" dirty="0">
                <a:latin typeface="Bookman Old Style" panose="02050604050505020204" pitchFamily="18" charset="0"/>
              </a:rPr>
              <a:t>Expectations:</a:t>
            </a:r>
            <a:r>
              <a:rPr lang="en-US" dirty="0">
                <a:latin typeface="Bookman Old Style" panose="02050604050505020204" pitchFamily="18" charset="0"/>
              </a:rPr>
              <a:t> Policyholders now expect personalized, on-demand services. They demand more transparency and faster claims processing, which legacy systems may struggle to provide.</a:t>
            </a:r>
            <a:endParaRPr lang="en-US" dirty="0">
              <a:latin typeface="Bookman Old Style" panose="02050604050505020204" pitchFamily="18" charset="0"/>
            </a:endParaRPr>
          </a:p>
          <a:p>
            <a:pPr algn="just"/>
            <a:r>
              <a:rPr lang="en-US" b="1" dirty="0" smtClean="0">
                <a:latin typeface="Bookman Old Style" panose="02050604050505020204" pitchFamily="18" charset="0"/>
              </a:rPr>
              <a:t>4. Fraud </a:t>
            </a:r>
            <a:r>
              <a:rPr lang="en-US" b="1" dirty="0">
                <a:latin typeface="Bookman Old Style" panose="02050604050505020204" pitchFamily="18" charset="0"/>
              </a:rPr>
              <a:t>Detection:</a:t>
            </a:r>
            <a:r>
              <a:rPr lang="en-US" dirty="0">
                <a:latin typeface="Bookman Old Style" panose="02050604050505020204" pitchFamily="18" charset="0"/>
              </a:rPr>
              <a:t> As the digital landscape evolves, so do the methods of fraud. Detecting and preventing insurance fraud requires advanced tools and techniques.</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Insurance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212438" y="731366"/>
            <a:ext cx="8894617" cy="3847207"/>
          </a:xfrm>
          <a:prstGeom prst="rect">
            <a:avLst/>
          </a:prstGeom>
        </p:spPr>
        <p:txBody>
          <a:bodyPr wrap="square">
            <a:spAutoFit/>
          </a:bodyPr>
          <a:lstStyle/>
          <a:p>
            <a:r>
              <a:rPr lang="en-US" sz="2000" b="1" dirty="0">
                <a:solidFill>
                  <a:srgbClr val="FF0000"/>
                </a:solidFill>
                <a:latin typeface="Bookman Old Style" panose="02050604050505020204" pitchFamily="18" charset="0"/>
              </a:rPr>
              <a:t>How Industry 4.0 Addresses These Challenges:</a:t>
            </a:r>
            <a:endParaRPr lang="en-US" sz="2000" b="1" dirty="0">
              <a:solidFill>
                <a:srgbClr val="FF0000"/>
              </a:solidFill>
              <a:latin typeface="Bookman Old Style" panose="02050604050505020204" pitchFamily="18" charset="0"/>
            </a:endParaRPr>
          </a:p>
          <a:p>
            <a:endParaRPr lang="en-US" sz="1600" b="1" dirty="0" smtClean="0">
              <a:latin typeface="Bookman Old Style" panose="02050604050505020204" pitchFamily="18" charset="0"/>
            </a:endParaRPr>
          </a:p>
          <a:p>
            <a:endParaRPr lang="en-US" sz="1600" b="1" dirty="0">
              <a:latin typeface="Bookman Old Style" panose="02050604050505020204" pitchFamily="18" charset="0"/>
            </a:endParaRPr>
          </a:p>
          <a:p>
            <a:pPr algn="just"/>
            <a:r>
              <a:rPr lang="en-US" sz="1600" b="1" dirty="0" smtClean="0">
                <a:latin typeface="Bookman Old Style" panose="02050604050505020204" pitchFamily="18" charset="0"/>
              </a:rPr>
              <a:t>1. Data </a:t>
            </a:r>
            <a:r>
              <a:rPr lang="en-US" sz="1600" b="1" dirty="0">
                <a:latin typeface="Bookman Old Style" panose="02050604050505020204" pitchFamily="18" charset="0"/>
              </a:rPr>
              <a:t>Analytics:</a:t>
            </a:r>
            <a:r>
              <a:rPr lang="en-US" sz="1600" dirty="0">
                <a:latin typeface="Bookman Old Style" panose="02050604050505020204" pitchFamily="18" charset="0"/>
              </a:rPr>
              <a:t> Insurers are leveraging advanced data analytics and machine learning to process and analyze vast amounts of data. This helps in risk assessment, fraud detection, and creating more accurate pricing models.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Telematics </a:t>
            </a:r>
            <a:r>
              <a:rPr lang="en-US" sz="1600" b="1" dirty="0">
                <a:latin typeface="Bookman Old Style" panose="02050604050505020204" pitchFamily="18" charset="0"/>
              </a:rPr>
              <a:t>and IoT:</a:t>
            </a:r>
            <a:r>
              <a:rPr lang="en-US" sz="1600" dirty="0">
                <a:latin typeface="Bookman Old Style" panose="02050604050505020204" pitchFamily="18" charset="0"/>
              </a:rPr>
              <a:t> The integration of telematics and IoT devices allows insurers to collect real-time data on insured assets and individuals. This enables personalized risk assessment, usage-based policies, and proactive loss prevention.</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a:t>
            </a:r>
            <a:r>
              <a:rPr lang="en-US" sz="1600" b="1" dirty="0" err="1" smtClean="0">
                <a:latin typeface="Bookman Old Style" panose="02050604050505020204" pitchFamily="18" charset="0"/>
              </a:rPr>
              <a:t>Blockchain</a:t>
            </a:r>
            <a:r>
              <a:rPr lang="en-US" sz="1600" b="1" dirty="0">
                <a:latin typeface="Bookman Old Style" panose="02050604050505020204" pitchFamily="18" charset="0"/>
              </a:rPr>
              <a:t>:</a:t>
            </a:r>
            <a:r>
              <a:rPr lang="en-US" sz="1600" dirty="0">
                <a:latin typeface="Bookman Old Style" panose="02050604050505020204" pitchFamily="18" charset="0"/>
              </a:rPr>
              <a:t> </a:t>
            </a:r>
            <a:r>
              <a:rPr lang="en-US" sz="1600" dirty="0" err="1">
                <a:latin typeface="Bookman Old Style" panose="02050604050505020204" pitchFamily="18" charset="0"/>
              </a:rPr>
              <a:t>Blockchain</a:t>
            </a:r>
            <a:r>
              <a:rPr lang="en-US" sz="1600" dirty="0">
                <a:latin typeface="Bookman Old Style" panose="02050604050505020204" pitchFamily="18" charset="0"/>
              </a:rPr>
              <a:t> technology is being used to enhance transparency, security, and trust in insurance contracts and claims processing. It can also expedite the settlement of claims.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AI-Powered </a:t>
            </a:r>
            <a:r>
              <a:rPr lang="en-US" sz="1600" b="1" dirty="0" err="1">
                <a:latin typeface="Bookman Old Style" panose="02050604050505020204" pitchFamily="18" charset="0"/>
              </a:rPr>
              <a:t>Chatbots</a:t>
            </a:r>
            <a:r>
              <a:rPr lang="en-US" sz="1600" b="1" dirty="0">
                <a:latin typeface="Bookman Old Style" panose="02050604050505020204" pitchFamily="18" charset="0"/>
              </a:rPr>
              <a:t>:</a:t>
            </a:r>
            <a:r>
              <a:rPr lang="en-US" sz="1600" dirty="0">
                <a:latin typeface="Bookman Old Style" panose="02050604050505020204" pitchFamily="18" charset="0"/>
              </a:rPr>
              <a:t> AI-driven </a:t>
            </a:r>
            <a:r>
              <a:rPr lang="en-US" sz="1600" dirty="0" err="1">
                <a:latin typeface="Bookman Old Style" panose="02050604050505020204" pitchFamily="18" charset="0"/>
              </a:rPr>
              <a:t>chatbots</a:t>
            </a:r>
            <a:r>
              <a:rPr lang="en-US" sz="1600" dirty="0">
                <a:latin typeface="Bookman Old Style" panose="02050604050505020204" pitchFamily="18" charset="0"/>
              </a:rPr>
              <a:t> are improving customer service by providing instant, personalized support, and claims processing. This meets policyholders' expectations for efficiency and transparency.</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Insurance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3" name="Rectangle 2"/>
          <p:cNvSpPr/>
          <p:nvPr/>
        </p:nvSpPr>
        <p:spPr>
          <a:xfrm>
            <a:off x="92364" y="478870"/>
            <a:ext cx="8793018" cy="4647426"/>
          </a:xfrm>
          <a:prstGeom prst="rect">
            <a:avLst/>
          </a:prstGeom>
        </p:spPr>
        <p:txBody>
          <a:bodyPr wrap="square">
            <a:spAutoFit/>
          </a:bodyPr>
          <a:lstStyle/>
          <a:p>
            <a:pPr algn="just"/>
            <a:r>
              <a:rPr lang="en-US" sz="2000" b="1" dirty="0">
                <a:solidFill>
                  <a:srgbClr val="FF0000"/>
                </a:solidFill>
                <a:latin typeface="Bookman Old Style" panose="02050604050505020204" pitchFamily="18" charset="0"/>
              </a:rPr>
              <a:t>Case Study: Usage-Based Auto Insurance</a:t>
            </a:r>
            <a:endParaRPr lang="en-US" sz="2000" b="1" dirty="0">
              <a:solidFill>
                <a:srgbClr val="FF0000"/>
              </a:solidFill>
              <a:latin typeface="Bookman Old Style" panose="02050604050505020204" pitchFamily="18" charset="0"/>
            </a:endParaRPr>
          </a:p>
          <a:p>
            <a:pPr algn="just"/>
            <a:endParaRPr lang="en-US" sz="2000" b="1" dirty="0">
              <a:solidFill>
                <a:srgbClr val="FF0000"/>
              </a:solidFill>
              <a:latin typeface="Bookman Old Style" panose="02050604050505020204" pitchFamily="18" charset="0"/>
            </a:endParaRPr>
          </a:p>
          <a:p>
            <a:pPr algn="just"/>
            <a:r>
              <a:rPr lang="en-US" sz="1600" dirty="0" smtClean="0">
                <a:latin typeface="Bookman Old Style" panose="02050604050505020204" pitchFamily="18" charset="0"/>
              </a:rPr>
              <a:t>A </a:t>
            </a:r>
            <a:r>
              <a:rPr lang="en-US" sz="1600" dirty="0">
                <a:latin typeface="Bookman Old Style" panose="02050604050505020204" pitchFamily="18" charset="0"/>
              </a:rPr>
              <a:t>leading insurance company has embraced Industry 4.0 principles by introducing a usage-based auto insurance policy. Key features of this innovation include</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1. Telematics </a:t>
            </a:r>
            <a:r>
              <a:rPr lang="en-US" sz="1600" b="1" dirty="0">
                <a:latin typeface="Bookman Old Style" panose="02050604050505020204" pitchFamily="18" charset="0"/>
              </a:rPr>
              <a:t>Devices:</a:t>
            </a:r>
            <a:r>
              <a:rPr lang="en-US" sz="1600" dirty="0">
                <a:latin typeface="Bookman Old Style" panose="02050604050505020204" pitchFamily="18" charset="0"/>
              </a:rPr>
              <a:t> Policyholders are offered small telematics devices that plug into their vehicles. These devices collect data on driving behavior, such as speed, acceleration, braking, and location</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Personalized </a:t>
            </a:r>
            <a:r>
              <a:rPr lang="en-US" sz="1600" b="1" dirty="0">
                <a:latin typeface="Bookman Old Style" panose="02050604050505020204" pitchFamily="18" charset="0"/>
              </a:rPr>
              <a:t>Premiums:</a:t>
            </a:r>
            <a:r>
              <a:rPr lang="en-US" sz="1600" dirty="0">
                <a:latin typeface="Bookman Old Style" panose="02050604050505020204" pitchFamily="18" charset="0"/>
              </a:rPr>
              <a:t> The insurance company uses data from these devices to assess individual risk accurately. Safer drivers pay lower premiums, while those with riskier driving habits may pay higher rates</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Real-Time </a:t>
            </a:r>
            <a:r>
              <a:rPr lang="en-US" sz="1600" b="1" dirty="0">
                <a:latin typeface="Bookman Old Style" panose="02050604050505020204" pitchFamily="18" charset="0"/>
              </a:rPr>
              <a:t>Feedback:</a:t>
            </a:r>
            <a:r>
              <a:rPr lang="en-US" sz="1600" dirty="0">
                <a:latin typeface="Bookman Old Style" panose="02050604050505020204" pitchFamily="18" charset="0"/>
              </a:rPr>
              <a:t> The insurer offers a mobile app that provides policyholders with real-time feedback on their driving habits, encouraging safer behavior</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Faster </a:t>
            </a:r>
            <a:r>
              <a:rPr lang="en-US" sz="1600" b="1" dirty="0">
                <a:latin typeface="Bookman Old Style" panose="02050604050505020204" pitchFamily="18" charset="0"/>
              </a:rPr>
              <a:t>Claims Processing:</a:t>
            </a:r>
            <a:r>
              <a:rPr lang="en-US" sz="1600" dirty="0">
                <a:latin typeface="Bookman Old Style" panose="02050604050505020204" pitchFamily="18" charset="0"/>
              </a:rPr>
              <a:t> In the event of an accident, the telematics data can be used to expedite claims processing, improving customer satisfaction.</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00" y="1683528"/>
            <a:ext cx="8469745" cy="646331"/>
          </a:xfrm>
          <a:prstGeom prst="rect">
            <a:avLst/>
          </a:prstGeom>
        </p:spPr>
        <p:txBody>
          <a:bodyPr wrap="square">
            <a:spAutoFit/>
          </a:bodyPr>
          <a:lstStyle/>
          <a:p>
            <a:pPr lvl="0" algn="ctr"/>
            <a:r>
              <a:rPr lang="en-US" sz="3600" b="1" dirty="0">
                <a:solidFill>
                  <a:srgbClr val="FF0000"/>
                </a:solidFill>
                <a:latin typeface="Bookman Old Style" panose="02050604050505020204" pitchFamily="18" charset="0"/>
              </a:rPr>
              <a:t>Case Study: </a:t>
            </a:r>
            <a:r>
              <a:rPr lang="en-US" sz="3600" b="1" dirty="0" smtClean="0">
                <a:solidFill>
                  <a:srgbClr val="FF0000"/>
                </a:solidFill>
                <a:latin typeface="Bookman Old Style" panose="02050604050505020204" pitchFamily="18" charset="0"/>
              </a:rPr>
              <a:t>Legal</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80658" y="0"/>
            <a:ext cx="7688700" cy="535200"/>
          </a:xfrm>
          <a:prstGeom prst="rect">
            <a:avLst/>
          </a:prstGeom>
        </p:spPr>
        <p:txBody>
          <a:bodyPr spcFirstLastPara="1" wrap="square" lIns="91425" tIns="91425" rIns="91425" bIns="91425" anchor="t" anchorCtr="0">
            <a:noAutofit/>
          </a:bodyPr>
          <a:lstStyle/>
          <a:p>
            <a:pPr lvl="0" algn="ctr"/>
            <a:r>
              <a:rPr lang="en-IN" sz="2400" dirty="0" smtClean="0">
                <a:latin typeface="Bookman Old Style" panose="02050604050505020204" pitchFamily="18" charset="0"/>
              </a:rPr>
              <a:t>Case Study: Infrastructure in Industry 4.0</a:t>
            </a:r>
            <a:endParaRPr sz="2400" dirty="0">
              <a:latin typeface="Bookman Old Style" panose="02050604050505020204" pitchFamily="18" charset="0"/>
            </a:endParaRPr>
          </a:p>
        </p:txBody>
      </p:sp>
      <p:sp>
        <p:nvSpPr>
          <p:cNvPr id="2" name="Rectangle 1"/>
          <p:cNvSpPr/>
          <p:nvPr/>
        </p:nvSpPr>
        <p:spPr>
          <a:xfrm>
            <a:off x="379709" y="619777"/>
            <a:ext cx="8655803" cy="1169551"/>
          </a:xfrm>
          <a:prstGeom prst="rect">
            <a:avLst/>
          </a:prstGeom>
        </p:spPr>
        <p:txBody>
          <a:bodyPr wrap="square">
            <a:spAutoFit/>
          </a:bodyPr>
          <a:lstStyle/>
          <a:p>
            <a:pPr algn="just"/>
            <a:r>
              <a:rPr lang="en-US" dirty="0">
                <a:latin typeface="Bookman Old Style" panose="02050604050505020204" pitchFamily="18" charset="0"/>
              </a:rPr>
              <a:t>Infrastructure in Industry 4.0 is a critical component of the fourth industrial revolution, which is characterized by the </a:t>
            </a:r>
            <a:r>
              <a:rPr lang="en-US" dirty="0">
                <a:solidFill>
                  <a:srgbClr val="FF0000"/>
                </a:solidFill>
                <a:latin typeface="Bookman Old Style" panose="02050604050505020204" pitchFamily="18" charset="0"/>
              </a:rPr>
              <a:t>integration of digital technologies, automation, and data-driven decision-making in manufacturing</a:t>
            </a:r>
            <a:r>
              <a:rPr lang="en-US" dirty="0">
                <a:latin typeface="Bookman Old Style" panose="02050604050505020204" pitchFamily="18" charset="0"/>
              </a:rPr>
              <a:t> and other industries. </a:t>
            </a:r>
            <a:r>
              <a:rPr lang="en-US" dirty="0" smtClean="0">
                <a:latin typeface="Bookman Old Style" panose="02050604050505020204" pitchFamily="18" charset="0"/>
              </a:rPr>
              <a:t>To </a:t>
            </a:r>
            <a:r>
              <a:rPr lang="en-US" dirty="0">
                <a:latin typeface="Bookman Old Style" panose="02050604050505020204" pitchFamily="18" charset="0"/>
              </a:rPr>
              <a:t>illustrate the importance of infrastructure in Industry 4.0, let's consider a hypothetical case study of a smart factory that has embraced Industry 4.0 principles.</a:t>
            </a:r>
            <a:endParaRPr lang="en-US" dirty="0">
              <a:latin typeface="Bookman Old Style" panose="02050604050505020204" pitchFamily="18" charset="0"/>
            </a:endParaRPr>
          </a:p>
        </p:txBody>
      </p:sp>
      <p:sp>
        <p:nvSpPr>
          <p:cNvPr id="5" name="Rectangle 4"/>
          <p:cNvSpPr/>
          <p:nvPr/>
        </p:nvSpPr>
        <p:spPr>
          <a:xfrm>
            <a:off x="379710" y="1961342"/>
            <a:ext cx="8578310" cy="2462213"/>
          </a:xfrm>
          <a:prstGeom prst="rect">
            <a:avLst/>
          </a:prstGeom>
        </p:spPr>
        <p:txBody>
          <a:bodyPr wrap="square">
            <a:spAutoFit/>
          </a:bodyPr>
          <a:lstStyle/>
          <a:p>
            <a:pPr algn="just"/>
            <a:r>
              <a:rPr lang="en-US" b="1" dirty="0">
                <a:solidFill>
                  <a:srgbClr val="FF0000"/>
                </a:solidFill>
                <a:latin typeface="Bookman Old Style" panose="02050604050505020204" pitchFamily="18" charset="0"/>
              </a:rPr>
              <a:t>Challenges:</a:t>
            </a:r>
            <a:r>
              <a:rPr lang="en-US" dirty="0">
                <a:solidFill>
                  <a:srgbClr val="FF0000"/>
                </a:solidFill>
                <a:latin typeface="Bookman Old Style" panose="02050604050505020204" pitchFamily="18" charset="0"/>
              </a:rPr>
              <a:t> </a:t>
            </a:r>
            <a:r>
              <a:rPr lang="en-US" dirty="0">
                <a:latin typeface="Bookman Old Style" panose="02050604050505020204" pitchFamily="18" charset="0"/>
              </a:rPr>
              <a:t>XYZ Manufacturing faced several challenges that prompted the adoption of Industry 4.0 practices</a:t>
            </a:r>
            <a:r>
              <a:rPr lang="en-US" dirty="0" smtClean="0">
                <a:latin typeface="Bookman Old Style" panose="02050604050505020204" pitchFamily="18" charset="0"/>
              </a:rPr>
              <a:t>:</a:t>
            </a:r>
            <a:endParaRPr lang="en-US" dirty="0" smtClean="0">
              <a:latin typeface="Bookman Old Style" panose="02050604050505020204" pitchFamily="18" charset="0"/>
            </a:endParaRPr>
          </a:p>
          <a:p>
            <a:pPr algn="just"/>
            <a:endParaRPr lang="en-US" dirty="0">
              <a:latin typeface="Bookman Old Style" panose="02050604050505020204" pitchFamily="18" charset="0"/>
            </a:endParaRPr>
          </a:p>
          <a:p>
            <a:pPr algn="just"/>
            <a:r>
              <a:rPr lang="en-US" b="1" dirty="0" smtClean="0">
                <a:latin typeface="Bookman Old Style" panose="02050604050505020204" pitchFamily="18" charset="0"/>
              </a:rPr>
              <a:t>1. Inefficiency</a:t>
            </a:r>
            <a:r>
              <a:rPr lang="en-US" b="1" dirty="0">
                <a:latin typeface="Bookman Old Style" panose="02050604050505020204" pitchFamily="18" charset="0"/>
              </a:rPr>
              <a:t>:</a:t>
            </a:r>
            <a:r>
              <a:rPr lang="en-US" dirty="0">
                <a:latin typeface="Bookman Old Style" panose="02050604050505020204" pitchFamily="18" charset="0"/>
              </a:rPr>
              <a:t> Legacy manufacturing processes were labor-intensive and lacked agility. Production delays and errors were common</a:t>
            </a:r>
            <a:r>
              <a:rPr lang="en-US" dirty="0" smtClean="0">
                <a:latin typeface="Bookman Old Style" panose="02050604050505020204" pitchFamily="18" charset="0"/>
              </a:rPr>
              <a:t>.</a:t>
            </a:r>
            <a:endParaRPr lang="en-US" dirty="0" smtClean="0">
              <a:latin typeface="Bookman Old Style" panose="02050604050505020204" pitchFamily="18" charset="0"/>
            </a:endParaRPr>
          </a:p>
          <a:p>
            <a:pPr algn="just"/>
            <a:endParaRPr lang="en-US" dirty="0">
              <a:latin typeface="Bookman Old Style" panose="02050604050505020204" pitchFamily="18" charset="0"/>
            </a:endParaRPr>
          </a:p>
          <a:p>
            <a:pPr algn="just"/>
            <a:r>
              <a:rPr lang="en-US" b="1" dirty="0" smtClean="0">
                <a:latin typeface="Bookman Old Style" panose="02050604050505020204" pitchFamily="18" charset="0"/>
              </a:rPr>
              <a:t>2. Lack </a:t>
            </a:r>
            <a:r>
              <a:rPr lang="en-US" b="1" dirty="0">
                <a:latin typeface="Bookman Old Style" panose="02050604050505020204" pitchFamily="18" charset="0"/>
              </a:rPr>
              <a:t>of Real-time Data:</a:t>
            </a:r>
            <a:r>
              <a:rPr lang="en-US" dirty="0">
                <a:latin typeface="Bookman Old Style" panose="02050604050505020204" pitchFamily="18" charset="0"/>
              </a:rPr>
              <a:t> The company struggled to collect, process, and leverage real-time data for decision-making and predictive maintenance</a:t>
            </a:r>
            <a:r>
              <a:rPr lang="en-US" dirty="0" smtClean="0">
                <a:latin typeface="Bookman Old Style" panose="02050604050505020204" pitchFamily="18" charset="0"/>
              </a:rPr>
              <a:t>.</a:t>
            </a:r>
            <a:endParaRPr lang="en-US" dirty="0" smtClean="0">
              <a:latin typeface="Bookman Old Style" panose="02050604050505020204" pitchFamily="18" charset="0"/>
            </a:endParaRPr>
          </a:p>
          <a:p>
            <a:pPr algn="just"/>
            <a:endParaRPr lang="en-US" dirty="0">
              <a:latin typeface="Bookman Old Style" panose="02050604050505020204" pitchFamily="18" charset="0"/>
            </a:endParaRPr>
          </a:p>
          <a:p>
            <a:pPr algn="just"/>
            <a:r>
              <a:rPr lang="en-US" b="1" dirty="0" smtClean="0">
                <a:latin typeface="Bookman Old Style" panose="02050604050505020204" pitchFamily="18" charset="0"/>
              </a:rPr>
              <a:t>3. Competitive </a:t>
            </a:r>
            <a:r>
              <a:rPr lang="en-US" b="1" dirty="0">
                <a:latin typeface="Bookman Old Style" panose="02050604050505020204" pitchFamily="18" charset="0"/>
              </a:rPr>
              <a:t>Pressures:</a:t>
            </a:r>
            <a:r>
              <a:rPr lang="en-US" dirty="0">
                <a:latin typeface="Bookman Old Style" panose="02050604050505020204" pitchFamily="18" charset="0"/>
              </a:rPr>
              <a:t> Rivals were adopting Industry 4.0 technologies, increasing the need for XYZ Manufacturing to remain competitive.</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Legal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96982" y="540425"/>
            <a:ext cx="8890000" cy="1569660"/>
          </a:xfrm>
          <a:prstGeom prst="rect">
            <a:avLst/>
          </a:prstGeom>
        </p:spPr>
        <p:txBody>
          <a:bodyPr wrap="square">
            <a:spAutoFit/>
          </a:bodyPr>
          <a:lstStyle/>
          <a:p>
            <a:pPr algn="just"/>
            <a:r>
              <a:rPr lang="en-US" sz="1600" dirty="0">
                <a:latin typeface="Bookman Old Style" panose="02050604050505020204" pitchFamily="18" charset="0"/>
              </a:rPr>
              <a:t>The legal industry, traditionally seen as conservative and resistant to change, is undergoing a profound transformation in the age of Industry 4.0. Industry 4.0, characterized by digital technologies, automation, data analytics, and connectivity, has prompted legal professionals to adopt innovative approaches to their practice. This case study explores how Industry 4.0 is reshaping the legal sector, focusing on key trends, challenges, and opportunities.</a:t>
            </a:r>
            <a:endParaRPr lang="en-US" sz="1600" dirty="0">
              <a:latin typeface="Bookman Old Style" panose="02050604050505020204" pitchFamily="18" charset="0"/>
            </a:endParaRPr>
          </a:p>
        </p:txBody>
      </p:sp>
      <p:sp>
        <p:nvSpPr>
          <p:cNvPr id="4" name="Rectangle 3"/>
          <p:cNvSpPr/>
          <p:nvPr/>
        </p:nvSpPr>
        <p:spPr>
          <a:xfrm>
            <a:off x="175491" y="1791854"/>
            <a:ext cx="8811491" cy="2769989"/>
          </a:xfrm>
          <a:prstGeom prst="rect">
            <a:avLst/>
          </a:prstGeom>
        </p:spPr>
        <p:txBody>
          <a:bodyPr wrap="square">
            <a:spAutoFit/>
          </a:bodyPr>
          <a:lstStyle/>
          <a:p>
            <a:endParaRPr lang="en-US" dirty="0" smtClean="0"/>
          </a:p>
          <a:p>
            <a:endParaRPr lang="en-US" dirty="0"/>
          </a:p>
          <a:p>
            <a:pPr algn="just"/>
            <a:r>
              <a:rPr lang="en-US" sz="1800" b="1" dirty="0" smtClean="0">
                <a:solidFill>
                  <a:srgbClr val="FF0000"/>
                </a:solidFill>
                <a:latin typeface="Bookman Old Style" panose="02050604050505020204" pitchFamily="18" charset="0"/>
              </a:rPr>
              <a:t>Challenges </a:t>
            </a:r>
            <a:r>
              <a:rPr lang="en-US" sz="1800" b="1" dirty="0">
                <a:solidFill>
                  <a:srgbClr val="FF0000"/>
                </a:solidFill>
                <a:latin typeface="Bookman Old Style" panose="02050604050505020204" pitchFamily="18" charset="0"/>
              </a:rPr>
              <a:t>in the Legal Industry:</a:t>
            </a:r>
            <a:endParaRPr lang="en-US" sz="1800" b="1" dirty="0">
              <a:solidFill>
                <a:srgbClr val="FF0000"/>
              </a:solidFill>
              <a:latin typeface="Bookman Old Style" panose="02050604050505020204" pitchFamily="18" charset="0"/>
            </a:endParaRPr>
          </a:p>
          <a:p>
            <a:pPr algn="just"/>
            <a:r>
              <a:rPr lang="en-US" sz="1600" b="1" dirty="0" smtClean="0">
                <a:latin typeface="Bookman Old Style" panose="02050604050505020204" pitchFamily="18" charset="0"/>
              </a:rPr>
              <a:t>1. Data </a:t>
            </a:r>
            <a:r>
              <a:rPr lang="en-US" sz="1600" b="1" dirty="0">
                <a:latin typeface="Bookman Old Style" panose="02050604050505020204" pitchFamily="18" charset="0"/>
              </a:rPr>
              <a:t>Management:</a:t>
            </a:r>
            <a:r>
              <a:rPr lang="en-US" sz="1600" dirty="0">
                <a:latin typeface="Bookman Old Style" panose="02050604050505020204" pitchFamily="18" charset="0"/>
              </a:rPr>
              <a:t> Legal professionals deal with vast volumes of data, making efficient data management and retrieval a significant challenge.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Workflow </a:t>
            </a:r>
            <a:r>
              <a:rPr lang="en-US" sz="1600" b="1" dirty="0">
                <a:latin typeface="Bookman Old Style" panose="02050604050505020204" pitchFamily="18" charset="0"/>
              </a:rPr>
              <a:t>Efficiency:</a:t>
            </a:r>
            <a:r>
              <a:rPr lang="en-US" sz="1600" dirty="0">
                <a:latin typeface="Bookman Old Style" panose="02050604050505020204" pitchFamily="18" charset="0"/>
              </a:rPr>
              <a:t> The legal process, often manual and time-consuming, requires streamlining and automation to improve efficiency.</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Security </a:t>
            </a:r>
            <a:r>
              <a:rPr lang="en-US" sz="1600" b="1" dirty="0">
                <a:latin typeface="Bookman Old Style" panose="02050604050505020204" pitchFamily="18" charset="0"/>
              </a:rPr>
              <a:t>and Privacy:</a:t>
            </a:r>
            <a:r>
              <a:rPr lang="en-US" sz="1600" dirty="0">
                <a:latin typeface="Bookman Old Style" panose="02050604050505020204" pitchFamily="18" charset="0"/>
              </a:rPr>
              <a:t> Safeguarding sensitive legal information is of paramount importance, and the digital era brings new </a:t>
            </a:r>
            <a:r>
              <a:rPr lang="en-US" sz="1600" dirty="0" smtClean="0">
                <a:latin typeface="Bookman Old Style" panose="02050604050505020204" pitchFamily="18" charset="0"/>
              </a:rPr>
              <a:t>cyber security </a:t>
            </a:r>
            <a:r>
              <a:rPr lang="en-US" sz="1600" dirty="0">
                <a:latin typeface="Bookman Old Style" panose="02050604050505020204" pitchFamily="18" charset="0"/>
              </a:rPr>
              <a:t>challenges.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Client </a:t>
            </a:r>
            <a:r>
              <a:rPr lang="en-US" sz="1600" b="1" dirty="0">
                <a:latin typeface="Bookman Old Style" panose="02050604050505020204" pitchFamily="18" charset="0"/>
              </a:rPr>
              <a:t>Expectations:</a:t>
            </a:r>
            <a:r>
              <a:rPr lang="en-US" sz="1600" dirty="0">
                <a:latin typeface="Bookman Old Style" panose="02050604050505020204" pitchFamily="18" charset="0"/>
              </a:rPr>
              <a:t> Clients now expect legal services to be more cost-effective, transparent, and technology-driven.</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Legal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3" name="Rectangle 2"/>
          <p:cNvSpPr/>
          <p:nvPr/>
        </p:nvSpPr>
        <p:spPr>
          <a:xfrm>
            <a:off x="258619" y="712679"/>
            <a:ext cx="8617527" cy="3570208"/>
          </a:xfrm>
          <a:prstGeom prst="rect">
            <a:avLst/>
          </a:prstGeom>
        </p:spPr>
        <p:txBody>
          <a:bodyPr wrap="square">
            <a:spAutoFit/>
          </a:bodyPr>
          <a:lstStyle/>
          <a:p>
            <a:pPr algn="just"/>
            <a:r>
              <a:rPr lang="en-US" sz="1800" b="1" dirty="0">
                <a:solidFill>
                  <a:srgbClr val="FF0000"/>
                </a:solidFill>
                <a:latin typeface="Bookman Old Style" panose="02050604050505020204" pitchFamily="18" charset="0"/>
              </a:rPr>
              <a:t>How Industry 4.0 Addresses These Challenges</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marL="342900" indent="-342900" algn="just">
              <a:buAutoNum type="arabicPeriod"/>
            </a:pPr>
            <a:r>
              <a:rPr lang="en-US" sz="1600" b="1" dirty="0" smtClean="0">
                <a:latin typeface="Bookman Old Style" panose="02050604050505020204" pitchFamily="18" charset="0"/>
              </a:rPr>
              <a:t>Legal </a:t>
            </a:r>
            <a:r>
              <a:rPr lang="en-US" sz="1600" b="1" dirty="0">
                <a:latin typeface="Bookman Old Style" panose="02050604050505020204" pitchFamily="18" charset="0"/>
              </a:rPr>
              <a:t>Tech and AI:</a:t>
            </a:r>
            <a:r>
              <a:rPr lang="en-US" sz="1600" dirty="0">
                <a:latin typeface="Bookman Old Style" panose="02050604050505020204" pitchFamily="18" charset="0"/>
              </a:rPr>
              <a:t> Legal technology and artificial intelligence are used for contract analysis, due diligence, and legal research, reducing the time and effort required for these tasks</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Document </a:t>
            </a:r>
            <a:r>
              <a:rPr lang="en-US" sz="1600" b="1" dirty="0">
                <a:latin typeface="Bookman Old Style" panose="02050604050505020204" pitchFamily="18" charset="0"/>
              </a:rPr>
              <a:t>Automation:</a:t>
            </a:r>
            <a:r>
              <a:rPr lang="en-US" sz="1600" dirty="0">
                <a:latin typeface="Bookman Old Style" panose="02050604050505020204" pitchFamily="18" charset="0"/>
              </a:rPr>
              <a:t> Automated systems generate legal documents, contracts, and forms, improving workflow efficiency and reducing errors</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Block  chain </a:t>
            </a:r>
            <a:r>
              <a:rPr lang="en-US" sz="1600" b="1" dirty="0">
                <a:latin typeface="Bookman Old Style" panose="02050604050505020204" pitchFamily="18" charset="0"/>
              </a:rPr>
              <a:t>and Secure Data Storage:</a:t>
            </a:r>
            <a:r>
              <a:rPr lang="en-US" sz="1600" dirty="0">
                <a:latin typeface="Bookman Old Style" panose="02050604050505020204" pitchFamily="18" charset="0"/>
              </a:rPr>
              <a:t> </a:t>
            </a:r>
            <a:r>
              <a:rPr lang="en-US" sz="1600" dirty="0" smtClean="0">
                <a:latin typeface="Bookman Old Style" panose="02050604050505020204" pitchFamily="18" charset="0"/>
              </a:rPr>
              <a:t>Block chain </a:t>
            </a:r>
            <a:r>
              <a:rPr lang="en-US" sz="1600" dirty="0">
                <a:latin typeface="Bookman Old Style" panose="02050604050505020204" pitchFamily="18" charset="0"/>
              </a:rPr>
              <a:t>technology enhances the security and integrity of legal documents, making them tamper-proof and traceable</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Online </a:t>
            </a:r>
            <a:r>
              <a:rPr lang="en-US" sz="1600" b="1" dirty="0">
                <a:latin typeface="Bookman Old Style" panose="02050604050505020204" pitchFamily="18" charset="0"/>
              </a:rPr>
              <a:t>Collaboration:</a:t>
            </a:r>
            <a:r>
              <a:rPr lang="en-US" sz="1600" dirty="0">
                <a:latin typeface="Bookman Old Style" panose="02050604050505020204" pitchFamily="18" charset="0"/>
              </a:rPr>
              <a:t> Cloud-based platforms and virtual law firms enable remote work, collaboration, and improved client communication.</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Legal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29309" y="586591"/>
            <a:ext cx="8913091" cy="3600986"/>
          </a:xfrm>
          <a:prstGeom prst="rect">
            <a:avLst/>
          </a:prstGeom>
        </p:spPr>
        <p:txBody>
          <a:bodyPr wrap="square">
            <a:spAutoFit/>
          </a:bodyPr>
          <a:lstStyle/>
          <a:p>
            <a:pPr algn="just"/>
            <a:r>
              <a:rPr lang="en-US" sz="2000" b="1" dirty="0">
                <a:solidFill>
                  <a:srgbClr val="FF0000"/>
                </a:solidFill>
                <a:latin typeface="Bookman Old Style" panose="02050604050505020204" pitchFamily="18" charset="0"/>
              </a:rPr>
              <a:t>Case Study: AI-Powered Contract Review</a:t>
            </a:r>
            <a:endParaRPr lang="en-US" sz="2000" b="1" dirty="0">
              <a:solidFill>
                <a:srgbClr val="FF0000"/>
              </a:solidFill>
              <a:latin typeface="Bookman Old Style" panose="02050604050505020204" pitchFamily="18" charset="0"/>
            </a:endParaRPr>
          </a:p>
          <a:p>
            <a:pPr algn="just"/>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dirty="0" smtClean="0">
                <a:latin typeface="Bookman Old Style" panose="02050604050505020204" pitchFamily="18" charset="0"/>
              </a:rPr>
              <a:t>A </a:t>
            </a:r>
            <a:r>
              <a:rPr lang="en-US" sz="1600" dirty="0">
                <a:latin typeface="Bookman Old Style" panose="02050604050505020204" pitchFamily="18" charset="0"/>
              </a:rPr>
              <a:t>prominent law firm has integrated AI into its contract review process. Key features of this transformation include: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1. Natural </a:t>
            </a:r>
            <a:r>
              <a:rPr lang="en-US" sz="1600" b="1" dirty="0">
                <a:latin typeface="Bookman Old Style" panose="02050604050505020204" pitchFamily="18" charset="0"/>
              </a:rPr>
              <a:t>Language Processing (NLP):</a:t>
            </a:r>
            <a:r>
              <a:rPr lang="en-US" sz="1600" dirty="0">
                <a:latin typeface="Bookman Old Style" panose="02050604050505020204" pitchFamily="18" charset="0"/>
              </a:rPr>
              <a:t> NLP algorithms analyze contracts to identify key terms, clauses, and potential issues. This speeds up contract review significantly.</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Due </a:t>
            </a:r>
            <a:r>
              <a:rPr lang="en-US" sz="1600" b="1" dirty="0">
                <a:latin typeface="Bookman Old Style" panose="02050604050505020204" pitchFamily="18" charset="0"/>
              </a:rPr>
              <a:t>Diligence Automation:</a:t>
            </a:r>
            <a:r>
              <a:rPr lang="en-US" sz="1600" dirty="0">
                <a:latin typeface="Bookman Old Style" panose="02050604050505020204" pitchFamily="18" charset="0"/>
              </a:rPr>
              <a:t> AI algorithms assist in due diligence tasks, such as searching for relevant information in large document sets. This reduces the time and cost associated with due diligence.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Quality </a:t>
            </a:r>
            <a:r>
              <a:rPr lang="en-US" sz="1600" b="1" dirty="0">
                <a:latin typeface="Bookman Old Style" panose="02050604050505020204" pitchFamily="18" charset="0"/>
              </a:rPr>
              <a:t>Assurance:</a:t>
            </a:r>
            <a:r>
              <a:rPr lang="en-US" sz="1600" dirty="0">
                <a:latin typeface="Bookman Old Style" panose="02050604050505020204" pitchFamily="18" charset="0"/>
              </a:rPr>
              <a:t> Legal professionals still play a vital role in the process, but AI-assisted reviews improve accuracy and reduce the likelihood of human error.</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Scalability</a:t>
            </a:r>
            <a:r>
              <a:rPr lang="en-US" sz="1600" b="1" dirty="0">
                <a:latin typeface="Bookman Old Style" panose="02050604050505020204" pitchFamily="18" charset="0"/>
              </a:rPr>
              <a:t>:</a:t>
            </a:r>
            <a:r>
              <a:rPr lang="en-US" sz="1600" dirty="0">
                <a:latin typeface="Bookman Old Style" panose="02050604050505020204" pitchFamily="18" charset="0"/>
              </a:rPr>
              <a:t> The firm can handle a larger volume of contract reviews and due diligence projects without significantly increasing staff.</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00" y="1683528"/>
            <a:ext cx="8469745" cy="646331"/>
          </a:xfrm>
          <a:prstGeom prst="rect">
            <a:avLst/>
          </a:prstGeom>
        </p:spPr>
        <p:txBody>
          <a:bodyPr wrap="square">
            <a:spAutoFit/>
          </a:bodyPr>
          <a:lstStyle/>
          <a:p>
            <a:pPr lvl="0" algn="ctr"/>
            <a:r>
              <a:rPr lang="en-US" sz="3600" b="1" dirty="0">
                <a:solidFill>
                  <a:srgbClr val="FF0000"/>
                </a:solidFill>
                <a:latin typeface="Bookman Old Style" panose="02050604050505020204" pitchFamily="18" charset="0"/>
              </a:rPr>
              <a:t>Case Study: </a:t>
            </a:r>
            <a:r>
              <a:rPr lang="en-US" sz="3600" b="1" dirty="0" smtClean="0">
                <a:solidFill>
                  <a:srgbClr val="FF0000"/>
                </a:solidFill>
                <a:latin typeface="Bookman Old Style" panose="02050604050505020204" pitchFamily="18" charset="0"/>
              </a:rPr>
              <a:t>HR</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0" y="0"/>
            <a:ext cx="9143999" cy="535200"/>
          </a:xfrm>
          <a:prstGeom prst="rect">
            <a:avLst/>
          </a:prstGeom>
        </p:spPr>
        <p:txBody>
          <a:bodyPr spcFirstLastPara="1" wrap="square" lIns="91425" tIns="91425" rIns="91425" bIns="91425" anchor="t" anchorCtr="0">
            <a:normAutofit/>
          </a:bodyPr>
          <a:lstStyle/>
          <a:p>
            <a:pPr lvl="0" algn="ctr"/>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HR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3" name="Rectangle 2"/>
          <p:cNvSpPr/>
          <p:nvPr/>
        </p:nvSpPr>
        <p:spPr>
          <a:xfrm>
            <a:off x="152399" y="638573"/>
            <a:ext cx="8853055" cy="1169551"/>
          </a:xfrm>
          <a:prstGeom prst="rect">
            <a:avLst/>
          </a:prstGeom>
        </p:spPr>
        <p:txBody>
          <a:bodyPr wrap="square">
            <a:spAutoFit/>
          </a:bodyPr>
          <a:lstStyle/>
          <a:p>
            <a:pPr algn="just"/>
            <a:r>
              <a:rPr lang="en-US" dirty="0">
                <a:latin typeface="Bookman Old Style" panose="02050604050505020204" pitchFamily="18" charset="0"/>
              </a:rPr>
              <a:t>The Human Resources (HR) function is experiencing a profound transformation in the era of Industry 4.0. Industry 4.0, characterized by advanced digital technologies, automation, and data-driven decision-making, has led to significant changes in how HR operates within organizations. This case study explores how Industry 4.0 is reshaping HR practices, focusing on key trends, challenges, and opportunities.</a:t>
            </a:r>
            <a:endParaRPr lang="en-US" dirty="0">
              <a:latin typeface="Bookman Old Style" panose="02050604050505020204" pitchFamily="18" charset="0"/>
            </a:endParaRPr>
          </a:p>
        </p:txBody>
      </p:sp>
      <p:sp>
        <p:nvSpPr>
          <p:cNvPr id="4" name="Rectangle 3"/>
          <p:cNvSpPr/>
          <p:nvPr/>
        </p:nvSpPr>
        <p:spPr>
          <a:xfrm>
            <a:off x="235528" y="1808124"/>
            <a:ext cx="8696036" cy="3046988"/>
          </a:xfrm>
          <a:prstGeom prst="rect">
            <a:avLst/>
          </a:prstGeom>
        </p:spPr>
        <p:txBody>
          <a:bodyPr wrap="square">
            <a:spAutoFit/>
          </a:bodyPr>
          <a:lstStyle/>
          <a:p>
            <a:pPr algn="just"/>
            <a:r>
              <a:rPr lang="en-US" sz="1600" b="1" dirty="0">
                <a:solidFill>
                  <a:srgbClr val="FF0000"/>
                </a:solidFill>
                <a:latin typeface="Bookman Old Style" panose="02050604050505020204" pitchFamily="18" charset="0"/>
              </a:rPr>
              <a:t>Challenges in HR in Industry 4.0:</a:t>
            </a:r>
            <a:endParaRPr lang="en-US" sz="1600" b="1" dirty="0">
              <a:solidFill>
                <a:srgbClr val="FF0000"/>
              </a:solidFill>
              <a:latin typeface="Bookman Old Style" panose="02050604050505020204" pitchFamily="18" charset="0"/>
            </a:endParaRPr>
          </a:p>
          <a:p>
            <a:pPr algn="just"/>
            <a:r>
              <a:rPr lang="en-US" sz="1600" b="1" dirty="0" smtClean="0">
                <a:latin typeface="Bookman Old Style" panose="02050604050505020204" pitchFamily="18" charset="0"/>
              </a:rPr>
              <a:t>1. Digital </a:t>
            </a:r>
            <a:r>
              <a:rPr lang="en-US" sz="1600" b="1" dirty="0">
                <a:latin typeface="Bookman Old Style" panose="02050604050505020204" pitchFamily="18" charset="0"/>
              </a:rPr>
              <a:t>Skills Gap:</a:t>
            </a:r>
            <a:r>
              <a:rPr lang="en-US" sz="1600" dirty="0">
                <a:latin typeface="Bookman Old Style" panose="02050604050505020204" pitchFamily="18" charset="0"/>
              </a:rPr>
              <a:t> As organizations adopt advanced technologies, there is a growing need for employees with digital skills, creating a skills gap for traditional HR roles.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Talent </a:t>
            </a:r>
            <a:r>
              <a:rPr lang="en-US" sz="1600" b="1" dirty="0">
                <a:latin typeface="Bookman Old Style" panose="02050604050505020204" pitchFamily="18" charset="0"/>
              </a:rPr>
              <a:t>Attraction and Retention:</a:t>
            </a:r>
            <a:r>
              <a:rPr lang="en-US" sz="1600" dirty="0">
                <a:latin typeface="Bookman Old Style" panose="02050604050505020204" pitchFamily="18" charset="0"/>
              </a:rPr>
              <a:t> The competition for digital talent is fierce, making it challenging for HR to attract and retain the right workforce.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Data </a:t>
            </a:r>
            <a:r>
              <a:rPr lang="en-US" sz="1600" b="1" dirty="0">
                <a:latin typeface="Bookman Old Style" panose="02050604050505020204" pitchFamily="18" charset="0"/>
              </a:rPr>
              <a:t>Management:</a:t>
            </a:r>
            <a:r>
              <a:rPr lang="en-US" sz="1600" dirty="0">
                <a:latin typeface="Bookman Old Style" panose="02050604050505020204" pitchFamily="18" charset="0"/>
              </a:rPr>
              <a:t> HR must manage vast amounts of data, from employee information to performance metrics, requiring efficient data management and analytics.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Remote </a:t>
            </a:r>
            <a:r>
              <a:rPr lang="en-US" sz="1600" b="1" dirty="0">
                <a:latin typeface="Bookman Old Style" panose="02050604050505020204" pitchFamily="18" charset="0"/>
              </a:rPr>
              <a:t>Work and Employee Well-being:</a:t>
            </a:r>
            <a:r>
              <a:rPr lang="en-US" sz="1600" dirty="0">
                <a:latin typeface="Bookman Old Style" panose="02050604050505020204" pitchFamily="18" charset="0"/>
              </a:rPr>
              <a:t> The rise of remote work and changing work patterns pose challenges for managing and ensuring the well-being of a dispersed workforce.</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0" y="0"/>
            <a:ext cx="9143999" cy="535200"/>
          </a:xfrm>
          <a:prstGeom prst="rect">
            <a:avLst/>
          </a:prstGeom>
        </p:spPr>
        <p:txBody>
          <a:bodyPr spcFirstLastPara="1" wrap="square" lIns="91425" tIns="91425" rIns="91425" bIns="91425" anchor="t" anchorCtr="0">
            <a:normAutofit/>
          </a:bodyPr>
          <a:lstStyle/>
          <a:p>
            <a:pPr lvl="0" algn="ctr"/>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HR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66255" y="694313"/>
            <a:ext cx="8866909" cy="3785652"/>
          </a:xfrm>
          <a:prstGeom prst="rect">
            <a:avLst/>
          </a:prstGeom>
        </p:spPr>
        <p:txBody>
          <a:bodyPr wrap="square">
            <a:spAutoFit/>
          </a:bodyPr>
          <a:lstStyle/>
          <a:p>
            <a:r>
              <a:rPr lang="en-US" sz="1800" b="1" dirty="0">
                <a:solidFill>
                  <a:srgbClr val="FF0000"/>
                </a:solidFill>
                <a:latin typeface="Bookman Old Style" panose="02050604050505020204" pitchFamily="18" charset="0"/>
              </a:rPr>
              <a:t>How Industry 4.0 Addresses These Challenges</a:t>
            </a:r>
            <a:r>
              <a:rPr lang="en-US" sz="1800" b="1" dirty="0" smtClean="0">
                <a:solidFill>
                  <a:srgbClr val="FF0000"/>
                </a:solidFill>
                <a:latin typeface="Bookman Old Style" panose="02050604050505020204" pitchFamily="18" charset="0"/>
              </a:rPr>
              <a:t>:</a:t>
            </a:r>
            <a:endParaRPr lang="en-US" sz="1800" b="1" dirty="0" smtClean="0">
              <a:solidFill>
                <a:srgbClr val="FF0000"/>
              </a:solidFill>
              <a:latin typeface="Bookman Old Style" panose="02050604050505020204" pitchFamily="18" charset="0"/>
            </a:endParaRPr>
          </a:p>
          <a:p>
            <a:endParaRPr lang="en-US" sz="1600" dirty="0">
              <a:latin typeface="Bookman Old Style" panose="02050604050505020204" pitchFamily="18" charset="0"/>
            </a:endParaRPr>
          </a:p>
          <a:p>
            <a:r>
              <a:rPr lang="en-US" sz="1600" b="1" dirty="0" smtClean="0">
                <a:latin typeface="Bookman Old Style" panose="02050604050505020204" pitchFamily="18" charset="0"/>
              </a:rPr>
              <a:t>1. Digital </a:t>
            </a:r>
            <a:r>
              <a:rPr lang="en-US" sz="1600" b="1" dirty="0">
                <a:latin typeface="Bookman Old Style" panose="02050604050505020204" pitchFamily="18" charset="0"/>
              </a:rPr>
              <a:t>HR Tools:</a:t>
            </a:r>
            <a:r>
              <a:rPr lang="en-US" sz="1600" dirty="0">
                <a:latin typeface="Bookman Old Style" panose="02050604050505020204" pitchFamily="18" charset="0"/>
              </a:rPr>
              <a:t> Industry 4.0 brings a range of digital HR tools, from applicant tracking systems (ATS) to employee self-service platforms, streamlining HR processes</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endParaRPr lang="en-US" sz="1600" dirty="0">
              <a:latin typeface="Bookman Old Style" panose="02050604050505020204" pitchFamily="18" charset="0"/>
            </a:endParaRPr>
          </a:p>
          <a:p>
            <a:r>
              <a:rPr lang="en-US" sz="1600" b="1" dirty="0" smtClean="0">
                <a:latin typeface="Bookman Old Style" panose="02050604050505020204" pitchFamily="18" charset="0"/>
              </a:rPr>
              <a:t>2. AI </a:t>
            </a:r>
            <a:r>
              <a:rPr lang="en-US" sz="1600" b="1" dirty="0">
                <a:latin typeface="Bookman Old Style" panose="02050604050505020204" pitchFamily="18" charset="0"/>
              </a:rPr>
              <a:t>for Talent Acquisition:</a:t>
            </a:r>
            <a:r>
              <a:rPr lang="en-US" sz="1600" dirty="0">
                <a:latin typeface="Bookman Old Style" panose="02050604050505020204" pitchFamily="18" charset="0"/>
              </a:rPr>
              <a:t> AI and data analytics are used for more effective talent sourcing, matching candidates to job roles, and predicting employee turnover</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endParaRPr lang="en-US" sz="1600" dirty="0">
              <a:latin typeface="Bookman Old Style" panose="02050604050505020204" pitchFamily="18" charset="0"/>
            </a:endParaRPr>
          </a:p>
          <a:p>
            <a:r>
              <a:rPr lang="en-US" sz="1600" b="1" dirty="0" smtClean="0">
                <a:latin typeface="Bookman Old Style" panose="02050604050505020204" pitchFamily="18" charset="0"/>
              </a:rPr>
              <a:t>3. People </a:t>
            </a:r>
            <a:r>
              <a:rPr lang="en-US" sz="1600" b="1" dirty="0">
                <a:latin typeface="Bookman Old Style" panose="02050604050505020204" pitchFamily="18" charset="0"/>
              </a:rPr>
              <a:t>Analytics:</a:t>
            </a:r>
            <a:r>
              <a:rPr lang="en-US" sz="1600" dirty="0">
                <a:latin typeface="Bookman Old Style" panose="02050604050505020204" pitchFamily="18" charset="0"/>
              </a:rPr>
              <a:t> Advanced data analytics enable HR professionals to make data-driven decisions regarding workforce planning, performance management, and employee engagement</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endParaRPr lang="en-US" sz="1600" dirty="0">
              <a:latin typeface="Bookman Old Style" panose="02050604050505020204" pitchFamily="18" charset="0"/>
            </a:endParaRPr>
          </a:p>
          <a:p>
            <a:r>
              <a:rPr lang="en-US" sz="1600" b="1" dirty="0" smtClean="0">
                <a:latin typeface="Bookman Old Style" panose="02050604050505020204" pitchFamily="18" charset="0"/>
              </a:rPr>
              <a:t>4. Remote </a:t>
            </a:r>
            <a:r>
              <a:rPr lang="en-US" sz="1600" b="1" dirty="0">
                <a:latin typeface="Bookman Old Style" panose="02050604050505020204" pitchFamily="18" charset="0"/>
              </a:rPr>
              <a:t>Work Solutions:</a:t>
            </a:r>
            <a:r>
              <a:rPr lang="en-US" sz="1600" dirty="0">
                <a:latin typeface="Bookman Old Style" panose="02050604050505020204" pitchFamily="18" charset="0"/>
              </a:rPr>
              <a:t> Industry 4.0 has facilitated remote work through cloud-based collaboration tools and remote onboarding solutions, addressing the challenges of managing a remote workforce.</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0" y="0"/>
            <a:ext cx="9143999" cy="535200"/>
          </a:xfrm>
          <a:prstGeom prst="rect">
            <a:avLst/>
          </a:prstGeom>
        </p:spPr>
        <p:txBody>
          <a:bodyPr spcFirstLastPara="1" wrap="square" lIns="91425" tIns="91425" rIns="91425" bIns="91425" anchor="t" anchorCtr="0">
            <a:normAutofit/>
          </a:bodyPr>
          <a:lstStyle/>
          <a:p>
            <a:pPr lvl="0" algn="ctr"/>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HR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3" name="Rectangle 2"/>
          <p:cNvSpPr/>
          <p:nvPr/>
        </p:nvSpPr>
        <p:spPr>
          <a:xfrm>
            <a:off x="323273" y="586591"/>
            <a:ext cx="8589817" cy="3539430"/>
          </a:xfrm>
          <a:prstGeom prst="rect">
            <a:avLst/>
          </a:prstGeom>
        </p:spPr>
        <p:txBody>
          <a:bodyPr wrap="square">
            <a:spAutoFit/>
          </a:bodyPr>
          <a:lstStyle/>
          <a:p>
            <a:pPr algn="just"/>
            <a:r>
              <a:rPr lang="en-US" sz="1800" b="1" dirty="0">
                <a:solidFill>
                  <a:srgbClr val="FF0000"/>
                </a:solidFill>
                <a:latin typeface="Bookman Old Style" panose="02050604050505020204" pitchFamily="18" charset="0"/>
              </a:rPr>
              <a:t>Case Study: AI-Driven Talent Acquisition</a:t>
            </a:r>
            <a:endParaRPr lang="en-US" sz="1800" b="1" dirty="0">
              <a:solidFill>
                <a:srgbClr val="FF0000"/>
              </a:solidFill>
              <a:latin typeface="Bookman Old Style" panose="02050604050505020204" pitchFamily="18" charset="0"/>
            </a:endParaRPr>
          </a:p>
          <a:p>
            <a:pPr algn="just"/>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dirty="0" smtClean="0">
                <a:latin typeface="Bookman Old Style" panose="02050604050505020204" pitchFamily="18" charset="0"/>
              </a:rPr>
              <a:t>A </a:t>
            </a:r>
            <a:r>
              <a:rPr lang="en-US" sz="1600" dirty="0">
                <a:latin typeface="Bookman Old Style" panose="02050604050505020204" pitchFamily="18" charset="0"/>
              </a:rPr>
              <a:t>global tech company has integrated AI into its talent acquisition processes. Key features of this transformation include: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1. AI-Powered </a:t>
            </a:r>
            <a:r>
              <a:rPr lang="en-US" sz="1600" b="1" dirty="0">
                <a:latin typeface="Bookman Old Style" panose="02050604050505020204" pitchFamily="18" charset="0"/>
              </a:rPr>
              <a:t>Candidate Screening:</a:t>
            </a:r>
            <a:r>
              <a:rPr lang="en-US" sz="1600" dirty="0">
                <a:latin typeface="Bookman Old Style" panose="02050604050505020204" pitchFamily="18" charset="0"/>
              </a:rPr>
              <a:t> AI algorithms screen resumes and applications, matching candidates with job requirements and cultural fit.</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Video </a:t>
            </a:r>
            <a:r>
              <a:rPr lang="en-US" sz="1600" b="1" dirty="0">
                <a:latin typeface="Bookman Old Style" panose="02050604050505020204" pitchFamily="18" charset="0"/>
              </a:rPr>
              <a:t>Interview Analysis:</a:t>
            </a:r>
            <a:r>
              <a:rPr lang="en-US" sz="1600" dirty="0">
                <a:latin typeface="Bookman Old Style" panose="02050604050505020204" pitchFamily="18" charset="0"/>
              </a:rPr>
              <a:t> AI analyzes video interviews, assessing candidates' soft skills, facial expressions, and language for a more comprehensive evaluation.</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Predictive </a:t>
            </a:r>
            <a:r>
              <a:rPr lang="en-US" sz="1600" b="1" dirty="0">
                <a:latin typeface="Bookman Old Style" panose="02050604050505020204" pitchFamily="18" charset="0"/>
              </a:rPr>
              <a:t>Turnover Analysis:</a:t>
            </a:r>
            <a:r>
              <a:rPr lang="en-US" sz="1600" dirty="0">
                <a:latin typeface="Bookman Old Style" panose="02050604050505020204" pitchFamily="18" charset="0"/>
              </a:rPr>
              <a:t> Machine learning models analyze historical data to predict which employees are most likely to leave the company. HR can take proactive measures to retain them.</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Data-Driven </a:t>
            </a:r>
            <a:r>
              <a:rPr lang="en-US" sz="1600" b="1" dirty="0">
                <a:latin typeface="Bookman Old Style" panose="02050604050505020204" pitchFamily="18" charset="0"/>
              </a:rPr>
              <a:t>Workforce Planning:</a:t>
            </a:r>
            <a:r>
              <a:rPr lang="en-US" sz="1600" dirty="0">
                <a:latin typeface="Bookman Old Style" panose="02050604050505020204" pitchFamily="18" charset="0"/>
              </a:rPr>
              <a:t> HR uses data analytics to forecast workforce needs, identifying areas where new hires or </a:t>
            </a:r>
            <a:r>
              <a:rPr lang="en-US" sz="1600" dirty="0" err="1">
                <a:latin typeface="Bookman Old Style" panose="02050604050505020204" pitchFamily="18" charset="0"/>
              </a:rPr>
              <a:t>upskilling</a:t>
            </a:r>
            <a:r>
              <a:rPr lang="en-US" sz="1600" dirty="0">
                <a:latin typeface="Bookman Old Style" panose="02050604050505020204" pitchFamily="18" charset="0"/>
              </a:rPr>
              <a:t> are necessary.</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00" y="1683528"/>
            <a:ext cx="8469745" cy="646331"/>
          </a:xfrm>
          <a:prstGeom prst="rect">
            <a:avLst/>
          </a:prstGeom>
        </p:spPr>
        <p:txBody>
          <a:bodyPr wrap="square">
            <a:spAutoFit/>
          </a:bodyPr>
          <a:lstStyle/>
          <a:p>
            <a:pPr lvl="0" algn="ctr"/>
            <a:r>
              <a:rPr lang="en-US" sz="3600" b="1" dirty="0">
                <a:solidFill>
                  <a:srgbClr val="FF0000"/>
                </a:solidFill>
                <a:latin typeface="Bookman Old Style" panose="02050604050505020204" pitchFamily="18" charset="0"/>
              </a:rPr>
              <a:t>Case Study: </a:t>
            </a:r>
            <a:r>
              <a:rPr lang="en-US" sz="3600" b="1" dirty="0" smtClean="0">
                <a:solidFill>
                  <a:srgbClr val="FF0000"/>
                </a:solidFill>
                <a:latin typeface="Bookman Old Style" panose="02050604050505020204" pitchFamily="18" charset="0"/>
              </a:rPr>
              <a:t>Customer</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0" y="0"/>
            <a:ext cx="9143999" cy="535200"/>
          </a:xfrm>
          <a:prstGeom prst="rect">
            <a:avLst/>
          </a:prstGeom>
        </p:spPr>
        <p:txBody>
          <a:bodyPr spcFirstLastPara="1" wrap="square" lIns="91425" tIns="91425" rIns="91425" bIns="91425" anchor="t" anchorCtr="0">
            <a:normAutofit/>
          </a:bodyPr>
          <a:lstStyle/>
          <a:p>
            <a:pPr lvl="0" algn="ctr"/>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Customer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52400" y="675518"/>
            <a:ext cx="8899236" cy="1569660"/>
          </a:xfrm>
          <a:prstGeom prst="rect">
            <a:avLst/>
          </a:prstGeom>
        </p:spPr>
        <p:txBody>
          <a:bodyPr wrap="square">
            <a:spAutoFit/>
          </a:bodyPr>
          <a:lstStyle/>
          <a:p>
            <a:pPr algn="just"/>
            <a:r>
              <a:rPr lang="en-US" sz="1600" dirty="0">
                <a:latin typeface="Bookman Old Style" panose="02050604050505020204" pitchFamily="18" charset="0"/>
              </a:rPr>
              <a:t>Industry 4.0, characterized by the integration of advanced digital technologies, data analytics, automation, and connectivity, is not only reshaping the production and manufacturing processes but also revolutionizing the way companies engage and interact with their customers. This case study explores how Industry 4.0 is transforming customer experiences, with a focus on key trends, challenges, and opportunities.</a:t>
            </a:r>
            <a:endParaRPr lang="en-US" sz="1600" dirty="0">
              <a:latin typeface="Bookman Old Style" panose="02050604050505020204" pitchFamily="18" charset="0"/>
            </a:endParaRPr>
          </a:p>
        </p:txBody>
      </p:sp>
      <p:sp>
        <p:nvSpPr>
          <p:cNvPr id="5" name="Rectangle 4"/>
          <p:cNvSpPr/>
          <p:nvPr/>
        </p:nvSpPr>
        <p:spPr>
          <a:xfrm>
            <a:off x="43872" y="2245178"/>
            <a:ext cx="9007763" cy="2800767"/>
          </a:xfrm>
          <a:prstGeom prst="rect">
            <a:avLst/>
          </a:prstGeom>
        </p:spPr>
        <p:txBody>
          <a:bodyPr wrap="square">
            <a:spAutoFit/>
          </a:bodyPr>
          <a:lstStyle/>
          <a:p>
            <a:pPr algn="just"/>
            <a:r>
              <a:rPr lang="en-US" sz="1600" b="1" dirty="0">
                <a:solidFill>
                  <a:srgbClr val="FF0000"/>
                </a:solidFill>
                <a:latin typeface="Bookman Old Style" panose="02050604050505020204" pitchFamily="18" charset="0"/>
              </a:rPr>
              <a:t>Challenges in Customer Engagement in Industry 4.0:</a:t>
            </a:r>
            <a:endParaRPr lang="en-US" sz="1600" b="1" dirty="0">
              <a:solidFill>
                <a:srgbClr val="FF0000"/>
              </a:solidFill>
              <a:latin typeface="Bookman Old Style" panose="02050604050505020204" pitchFamily="18" charset="0"/>
            </a:endParaRPr>
          </a:p>
          <a:p>
            <a:pPr algn="just"/>
            <a:r>
              <a:rPr lang="en-US" sz="1600" b="1" dirty="0" smtClean="0">
                <a:latin typeface="Bookman Old Style" panose="02050604050505020204" pitchFamily="18" charset="0"/>
              </a:rPr>
              <a:t>1. Changing </a:t>
            </a:r>
            <a:r>
              <a:rPr lang="en-US" sz="1600" b="1" dirty="0">
                <a:latin typeface="Bookman Old Style" panose="02050604050505020204" pitchFamily="18" charset="0"/>
              </a:rPr>
              <a:t>Customer Expectations:</a:t>
            </a:r>
            <a:r>
              <a:rPr lang="en-US" sz="1600" dirty="0">
                <a:latin typeface="Bookman Old Style" panose="02050604050505020204" pitchFamily="18" charset="0"/>
              </a:rPr>
              <a:t> In the digital age, customers demand personalized, real-time, and convenient interactions with companies.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Data </a:t>
            </a:r>
            <a:r>
              <a:rPr lang="en-US" sz="1600" b="1" dirty="0">
                <a:latin typeface="Bookman Old Style" panose="02050604050505020204" pitchFamily="18" charset="0"/>
              </a:rPr>
              <a:t>Privacy Concerns:</a:t>
            </a:r>
            <a:r>
              <a:rPr lang="en-US" sz="1600" dirty="0">
                <a:latin typeface="Bookman Old Style" panose="02050604050505020204" pitchFamily="18" charset="0"/>
              </a:rPr>
              <a:t> As companies collect and analyze vast amounts of customer data, concerns about data privacy and security have grown.</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Omni-Channel </a:t>
            </a:r>
            <a:r>
              <a:rPr lang="en-US" sz="1600" b="1" dirty="0">
                <a:latin typeface="Bookman Old Style" panose="02050604050505020204" pitchFamily="18" charset="0"/>
              </a:rPr>
              <a:t>Communication:</a:t>
            </a:r>
            <a:r>
              <a:rPr lang="en-US" sz="1600" dirty="0">
                <a:latin typeface="Bookman Old Style" panose="02050604050505020204" pitchFamily="18" charset="0"/>
              </a:rPr>
              <a:t> Customers expect seamless interactions across various communication channels, from websites and mobile apps to social media and </a:t>
            </a:r>
            <a:r>
              <a:rPr lang="en-US" sz="1600" dirty="0" err="1">
                <a:latin typeface="Bookman Old Style" panose="02050604050505020204" pitchFamily="18" charset="0"/>
              </a:rPr>
              <a:t>chatbots</a:t>
            </a:r>
            <a:r>
              <a:rPr lang="en-US" sz="1600" dirty="0">
                <a:latin typeface="Bookman Old Style" panose="02050604050505020204" pitchFamily="18" charset="0"/>
              </a:rPr>
              <a:t>.</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Competitive </a:t>
            </a:r>
            <a:r>
              <a:rPr lang="en-US" sz="1600" b="1" dirty="0">
                <a:latin typeface="Bookman Old Style" panose="02050604050505020204" pitchFamily="18" charset="0"/>
              </a:rPr>
              <a:t>Landscape:</a:t>
            </a:r>
            <a:r>
              <a:rPr lang="en-US" sz="1600" dirty="0">
                <a:latin typeface="Bookman Old Style" panose="02050604050505020204" pitchFamily="18" charset="0"/>
              </a:rPr>
              <a:t> As businesses across industries adopt Industry 4.0 technologies to enhance customer experiences, the competitive landscape has intensified.</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0" y="0"/>
            <a:ext cx="9143999" cy="535200"/>
          </a:xfrm>
          <a:prstGeom prst="rect">
            <a:avLst/>
          </a:prstGeom>
        </p:spPr>
        <p:txBody>
          <a:bodyPr spcFirstLastPara="1" wrap="square" lIns="91425" tIns="91425" rIns="91425" bIns="91425" anchor="t" anchorCtr="0">
            <a:normAutofit/>
          </a:bodyPr>
          <a:lstStyle/>
          <a:p>
            <a:pPr lvl="0" algn="ctr"/>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Customer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3" name="Rectangle 2"/>
          <p:cNvSpPr/>
          <p:nvPr/>
        </p:nvSpPr>
        <p:spPr>
          <a:xfrm>
            <a:off x="193965" y="909757"/>
            <a:ext cx="8608290" cy="3847207"/>
          </a:xfrm>
          <a:prstGeom prst="rect">
            <a:avLst/>
          </a:prstGeom>
        </p:spPr>
        <p:txBody>
          <a:bodyPr wrap="square">
            <a:spAutoFit/>
          </a:bodyPr>
          <a:lstStyle/>
          <a:p>
            <a:pPr algn="just"/>
            <a:r>
              <a:rPr lang="en-US" sz="1800" b="1" dirty="0">
                <a:solidFill>
                  <a:srgbClr val="FF0000"/>
                </a:solidFill>
                <a:latin typeface="Bookman Old Style" panose="02050604050505020204" pitchFamily="18" charset="0"/>
              </a:rPr>
              <a:t>How Industry 4.0 Addresses These Challenges:</a:t>
            </a:r>
            <a:endParaRPr lang="en-US" sz="1800" b="1" dirty="0">
              <a:solidFill>
                <a:srgbClr val="FF0000"/>
              </a:solidFill>
              <a:latin typeface="Bookman Old Style" panose="02050604050505020204" pitchFamily="18" charset="0"/>
            </a:endParaRPr>
          </a:p>
          <a:p>
            <a:pPr algn="just"/>
            <a:endParaRPr lang="en-US" sz="1800" b="1" dirty="0" smtClean="0">
              <a:solidFill>
                <a:srgbClr val="FF0000"/>
              </a:solidFill>
              <a:latin typeface="Bookman Old Style" panose="02050604050505020204" pitchFamily="18" charset="0"/>
            </a:endParaRPr>
          </a:p>
          <a:p>
            <a:pPr algn="just"/>
            <a:r>
              <a:rPr lang="en-US" sz="1600" b="1" dirty="0" smtClean="0">
                <a:latin typeface="Bookman Old Style" panose="02050604050505020204" pitchFamily="18" charset="0"/>
              </a:rPr>
              <a:t>Data </a:t>
            </a:r>
            <a:r>
              <a:rPr lang="en-US" sz="1600" b="1" dirty="0">
                <a:latin typeface="Bookman Old Style" panose="02050604050505020204" pitchFamily="18" charset="0"/>
              </a:rPr>
              <a:t>Analytics and Personalization:</a:t>
            </a:r>
            <a:r>
              <a:rPr lang="en-US" sz="1600" dirty="0">
                <a:latin typeface="Bookman Old Style" panose="02050604050505020204" pitchFamily="18" charset="0"/>
              </a:rPr>
              <a:t> Industry 4.0 leverages data analytics to gain insights into customer preferences, behaviors, and needs. This data is used to provide more personalized products and services.</a:t>
            </a:r>
            <a:endParaRPr lang="en-US" sz="1600" dirty="0">
              <a:latin typeface="Bookman Old Style" panose="02050604050505020204" pitchFamily="18" charset="0"/>
            </a:endParaRPr>
          </a:p>
          <a:p>
            <a:pPr algn="just"/>
            <a:endParaRPr lang="en-US" sz="1600" b="1" dirty="0" smtClean="0">
              <a:latin typeface="Bookman Old Style" panose="02050604050505020204" pitchFamily="18" charset="0"/>
            </a:endParaRPr>
          </a:p>
          <a:p>
            <a:pPr algn="just"/>
            <a:r>
              <a:rPr lang="en-US" sz="1600" b="1" dirty="0" smtClean="0">
                <a:latin typeface="Bookman Old Style" panose="02050604050505020204" pitchFamily="18" charset="0"/>
              </a:rPr>
              <a:t>AI-Powered </a:t>
            </a:r>
            <a:r>
              <a:rPr lang="en-US" sz="1600" b="1" dirty="0" err="1">
                <a:latin typeface="Bookman Old Style" panose="02050604050505020204" pitchFamily="18" charset="0"/>
              </a:rPr>
              <a:t>Chatbots</a:t>
            </a:r>
            <a:r>
              <a:rPr lang="en-US" sz="1600" b="1" dirty="0">
                <a:latin typeface="Bookman Old Style" panose="02050604050505020204" pitchFamily="18" charset="0"/>
              </a:rPr>
              <a:t>:</a:t>
            </a:r>
            <a:r>
              <a:rPr lang="en-US" sz="1600" dirty="0">
                <a:latin typeface="Bookman Old Style" panose="02050604050505020204" pitchFamily="18" charset="0"/>
              </a:rPr>
              <a:t> Artificial intelligence (AI) </a:t>
            </a:r>
            <a:r>
              <a:rPr lang="en-US" sz="1600" dirty="0" err="1">
                <a:latin typeface="Bookman Old Style" panose="02050604050505020204" pitchFamily="18" charset="0"/>
              </a:rPr>
              <a:t>chatbots</a:t>
            </a:r>
            <a:r>
              <a:rPr lang="en-US" sz="1600" dirty="0">
                <a:latin typeface="Bookman Old Style" panose="02050604050505020204" pitchFamily="18" charset="0"/>
              </a:rPr>
              <a:t> offer 24/7 customer support, assisting with inquiries and resolving issues in real-time</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a:latin typeface="Bookman Old Style" panose="02050604050505020204" pitchFamily="18" charset="0"/>
              </a:rPr>
              <a:t>IoT and Customer Engagement:</a:t>
            </a:r>
            <a:r>
              <a:rPr lang="en-US" sz="1600" dirty="0">
                <a:latin typeface="Bookman Old Style" panose="02050604050505020204" pitchFamily="18" charset="0"/>
              </a:rPr>
              <a:t> IoT devices, connected products, and </a:t>
            </a:r>
            <a:r>
              <a:rPr lang="en-US" sz="1600" dirty="0" err="1">
                <a:latin typeface="Bookman Old Style" panose="02050604050505020204" pitchFamily="18" charset="0"/>
              </a:rPr>
              <a:t>wearables</a:t>
            </a:r>
            <a:r>
              <a:rPr lang="en-US" sz="1600" dirty="0">
                <a:latin typeface="Bookman Old Style" panose="02050604050505020204" pitchFamily="18" charset="0"/>
              </a:rPr>
              <a:t> provide new opportunities to engage with customers and offer them enhanced experiences</a:t>
            </a:r>
            <a:r>
              <a:rPr lang="en-US" sz="1600" dirty="0" smtClean="0">
                <a:latin typeface="Bookman Old Style" panose="02050604050505020204" pitchFamily="18" charset="0"/>
              </a:rPr>
              <a:t>.</a:t>
            </a:r>
            <a:endParaRPr lang="en-US" sz="1600" dirty="0" smtClean="0">
              <a:latin typeface="Bookman Old Style" panose="02050604050505020204" pitchFamily="18" charset="0"/>
            </a:endParaRPr>
          </a:p>
          <a:p>
            <a:pPr algn="just"/>
            <a:endParaRPr lang="en-US" sz="1600" dirty="0">
              <a:latin typeface="Bookman Old Style" panose="02050604050505020204" pitchFamily="18" charset="0"/>
            </a:endParaRPr>
          </a:p>
          <a:p>
            <a:pPr algn="just"/>
            <a:r>
              <a:rPr lang="en-US" sz="1600" b="1" dirty="0" err="1">
                <a:latin typeface="Bookman Old Style" panose="02050604050505020204" pitchFamily="18" charset="0"/>
              </a:rPr>
              <a:t>Cybersecurity</a:t>
            </a:r>
            <a:r>
              <a:rPr lang="en-US" sz="1600" b="1" dirty="0">
                <a:latin typeface="Bookman Old Style" panose="02050604050505020204" pitchFamily="18" charset="0"/>
              </a:rPr>
              <a:t> Measures:</a:t>
            </a:r>
            <a:r>
              <a:rPr lang="en-US" sz="1600" dirty="0">
                <a:latin typeface="Bookman Old Style" panose="02050604050505020204" pitchFamily="18" charset="0"/>
              </a:rPr>
              <a:t> Companies are investing in robust </a:t>
            </a:r>
            <a:r>
              <a:rPr lang="en-US" sz="1600" dirty="0" err="1">
                <a:latin typeface="Bookman Old Style" panose="02050604050505020204" pitchFamily="18" charset="0"/>
              </a:rPr>
              <a:t>cybersecurity</a:t>
            </a:r>
            <a:r>
              <a:rPr lang="en-US" sz="1600" dirty="0">
                <a:latin typeface="Bookman Old Style" panose="02050604050505020204" pitchFamily="18" charset="0"/>
              </a:rPr>
              <a:t> measures to protect customer data and privacy.</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Rectangle 1"/>
          <p:cNvSpPr/>
          <p:nvPr/>
        </p:nvSpPr>
        <p:spPr>
          <a:xfrm>
            <a:off x="959450" y="116364"/>
            <a:ext cx="6946133" cy="461665"/>
          </a:xfrm>
          <a:prstGeom prst="rect">
            <a:avLst/>
          </a:prstGeom>
        </p:spPr>
        <p:txBody>
          <a:bodyPr wrap="none">
            <a:spAutoFit/>
          </a:bodyPr>
          <a:lstStyle/>
          <a:p>
            <a:pPr algn="ctr"/>
            <a:r>
              <a:rPr lang="en-IN" sz="2400" b="1" dirty="0">
                <a:latin typeface="Bookman Old Style" panose="02050604050505020204" pitchFamily="18" charset="0"/>
              </a:rPr>
              <a:t>Case Study: Infrastructure in Industry 4.0</a:t>
            </a:r>
            <a:endParaRPr lang="en-US" sz="2400" b="1" dirty="0">
              <a:latin typeface="Bookman Old Style" panose="02050604050505020204" pitchFamily="18" charset="0"/>
            </a:endParaRPr>
          </a:p>
        </p:txBody>
      </p:sp>
      <p:sp>
        <p:nvSpPr>
          <p:cNvPr id="3" name="Rectangle 2"/>
          <p:cNvSpPr/>
          <p:nvPr/>
        </p:nvSpPr>
        <p:spPr>
          <a:xfrm>
            <a:off x="340964" y="578029"/>
            <a:ext cx="8617056" cy="4616648"/>
          </a:xfrm>
          <a:prstGeom prst="rect">
            <a:avLst/>
          </a:prstGeom>
        </p:spPr>
        <p:txBody>
          <a:bodyPr wrap="square">
            <a:spAutoFit/>
          </a:bodyPr>
          <a:lstStyle/>
          <a:p>
            <a:pPr algn="just"/>
            <a:r>
              <a:rPr lang="en-US" sz="1600" b="1" dirty="0">
                <a:solidFill>
                  <a:srgbClr val="FF0000"/>
                </a:solidFill>
                <a:latin typeface="Bookman Old Style" panose="02050604050505020204" pitchFamily="18" charset="0"/>
              </a:rPr>
              <a:t>Infrastructure Transformation</a:t>
            </a:r>
            <a:r>
              <a:rPr lang="en-US" sz="1600" b="1" dirty="0" smtClean="0">
                <a:solidFill>
                  <a:srgbClr val="FF0000"/>
                </a:solidFill>
                <a:latin typeface="Bookman Old Style" panose="02050604050505020204" pitchFamily="18" charset="0"/>
              </a:rPr>
              <a:t>:</a:t>
            </a:r>
            <a:endParaRPr lang="en-US" sz="1600" b="1" dirty="0" smtClean="0">
              <a:solidFill>
                <a:srgbClr val="FF0000"/>
              </a:solidFill>
              <a:latin typeface="Bookman Old Style" panose="02050604050505020204" pitchFamily="18" charset="0"/>
            </a:endParaRPr>
          </a:p>
          <a:p>
            <a:pPr algn="just"/>
            <a:endParaRPr lang="en-US" dirty="0">
              <a:latin typeface="Bookman Old Style" panose="02050604050505020204" pitchFamily="18" charset="0"/>
            </a:endParaRPr>
          </a:p>
          <a:p>
            <a:pPr marL="342900" indent="-342900" algn="just">
              <a:buAutoNum type="arabicPeriod"/>
            </a:pPr>
            <a:r>
              <a:rPr lang="en-US" b="1" dirty="0" smtClean="0">
                <a:latin typeface="Bookman Old Style" panose="02050604050505020204" pitchFamily="18" charset="0"/>
              </a:rPr>
              <a:t>Connectivity</a:t>
            </a:r>
            <a:r>
              <a:rPr lang="en-US" b="1" dirty="0">
                <a:latin typeface="Bookman Old Style" panose="02050604050505020204" pitchFamily="18" charset="0"/>
              </a:rPr>
              <a:t>:</a:t>
            </a:r>
            <a:r>
              <a:rPr lang="en-US" dirty="0">
                <a:latin typeface="Bookman Old Style" panose="02050604050505020204" pitchFamily="18" charset="0"/>
              </a:rPr>
              <a:t> XYZ Manufacturing invested in robust network infrastructure. This included implementing 5G connectivity for high-speed data transfer and low-latency communication. Wireless sensors were placed throughout the facility to capture data from machinery and equipment</a:t>
            </a:r>
            <a:r>
              <a:rPr lang="en-US" dirty="0" smtClean="0">
                <a:latin typeface="Bookman Old Style" panose="02050604050505020204" pitchFamily="18" charset="0"/>
              </a:rPr>
              <a:t>.</a:t>
            </a:r>
            <a:endParaRPr lang="en-US" dirty="0">
              <a:latin typeface="Bookman Old Style" panose="02050604050505020204" pitchFamily="18" charset="0"/>
            </a:endParaRPr>
          </a:p>
          <a:p>
            <a:pPr algn="just"/>
            <a:r>
              <a:rPr lang="en-US" b="1" dirty="0">
                <a:latin typeface="Bookman Old Style" panose="02050604050505020204" pitchFamily="18" charset="0"/>
              </a:rPr>
              <a:t>2. Edge Computing:</a:t>
            </a:r>
            <a:r>
              <a:rPr lang="en-US" dirty="0">
                <a:latin typeface="Bookman Old Style" panose="02050604050505020204" pitchFamily="18" charset="0"/>
              </a:rPr>
              <a:t> To process data closer to the source, edge computing devices were deployed. This enabled real-time analysis of data from sensors, reducing latency and improving decision-making in critical processes.</a:t>
            </a:r>
            <a:endParaRPr lang="en-US" dirty="0">
              <a:latin typeface="Bookman Old Style" panose="02050604050505020204" pitchFamily="18" charset="0"/>
            </a:endParaRPr>
          </a:p>
          <a:p>
            <a:pPr algn="just"/>
            <a:r>
              <a:rPr lang="en-US" b="1" dirty="0">
                <a:latin typeface="Bookman Old Style" panose="02050604050505020204" pitchFamily="18" charset="0"/>
              </a:rPr>
              <a:t>3. Cloud Computing:</a:t>
            </a:r>
            <a:r>
              <a:rPr lang="en-US" dirty="0">
                <a:latin typeface="Bookman Old Style" panose="02050604050505020204" pitchFamily="18" charset="0"/>
              </a:rPr>
              <a:t> Collected data was transferred to cloud platforms for long-term storage, analytics, and data sharing. Cloud-based solutions also enabled remote monitoring and management, allowing experts to oversee operations from anywhere.</a:t>
            </a:r>
            <a:endParaRPr lang="en-US" dirty="0">
              <a:latin typeface="Bookman Old Style" panose="02050604050505020204" pitchFamily="18" charset="0"/>
            </a:endParaRPr>
          </a:p>
          <a:p>
            <a:pPr algn="just"/>
            <a:r>
              <a:rPr lang="en-US" b="1" dirty="0">
                <a:latin typeface="Bookman Old Style" panose="02050604050505020204" pitchFamily="18" charset="0"/>
              </a:rPr>
              <a:t>4. IoT Devices:</a:t>
            </a:r>
            <a:r>
              <a:rPr lang="en-US" dirty="0">
                <a:latin typeface="Bookman Old Style" panose="02050604050505020204" pitchFamily="18" charset="0"/>
              </a:rPr>
              <a:t> IoT devices were integrated into manufacturing equipment to monitor their status and performance. Predictive maintenance algorithms were employed to reduce unplanned downtime.</a:t>
            </a:r>
            <a:endParaRPr lang="en-US" dirty="0">
              <a:latin typeface="Bookman Old Style" panose="02050604050505020204" pitchFamily="18" charset="0"/>
            </a:endParaRPr>
          </a:p>
          <a:p>
            <a:pPr algn="just"/>
            <a:r>
              <a:rPr lang="en-US" b="1" dirty="0">
                <a:latin typeface="Bookman Old Style" panose="02050604050505020204" pitchFamily="18" charset="0"/>
              </a:rPr>
              <a:t>5. Digital Twins:</a:t>
            </a:r>
            <a:r>
              <a:rPr lang="en-US" dirty="0">
                <a:latin typeface="Bookman Old Style" panose="02050604050505020204" pitchFamily="18" charset="0"/>
              </a:rPr>
              <a:t> Digital twins of the production line and equipment were created to simulate and optimize operations. This technology helped in predictive quality control and process optimization.</a:t>
            </a:r>
            <a:endParaRPr lang="en-US" dirty="0">
              <a:latin typeface="Bookman Old Style" panose="02050604050505020204" pitchFamily="18" charset="0"/>
            </a:endParaRPr>
          </a:p>
          <a:p>
            <a:pPr algn="just"/>
            <a:r>
              <a:rPr lang="en-US" b="1" dirty="0">
                <a:latin typeface="Bookman Old Style" panose="02050604050505020204" pitchFamily="18" charset="0"/>
              </a:rPr>
              <a:t>6. </a:t>
            </a:r>
            <a:r>
              <a:rPr lang="en-US" b="1" dirty="0" smtClean="0">
                <a:latin typeface="Bookman Old Style" panose="02050604050505020204" pitchFamily="18" charset="0"/>
              </a:rPr>
              <a:t>Cyber security</a:t>
            </a:r>
            <a:r>
              <a:rPr lang="en-US" b="1" dirty="0">
                <a:latin typeface="Bookman Old Style" panose="02050604050505020204" pitchFamily="18" charset="0"/>
              </a:rPr>
              <a:t>:</a:t>
            </a:r>
            <a:r>
              <a:rPr lang="en-US" dirty="0">
                <a:latin typeface="Bookman Old Style" panose="02050604050505020204" pitchFamily="18" charset="0"/>
              </a:rPr>
              <a:t> Strong </a:t>
            </a:r>
            <a:r>
              <a:rPr lang="en-US" dirty="0" smtClean="0">
                <a:latin typeface="Bookman Old Style" panose="02050604050505020204" pitchFamily="18" charset="0"/>
              </a:rPr>
              <a:t>cyber security </a:t>
            </a:r>
            <a:r>
              <a:rPr lang="en-US" dirty="0">
                <a:latin typeface="Bookman Old Style" panose="02050604050505020204" pitchFamily="18" charset="0"/>
              </a:rPr>
              <a:t>measures were implemented to protect data and infrastructure from cyber threats. Regular vulnerability assessments and security updates were performed.</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0" y="0"/>
            <a:ext cx="9143999" cy="535200"/>
          </a:xfrm>
          <a:prstGeom prst="rect">
            <a:avLst/>
          </a:prstGeom>
        </p:spPr>
        <p:txBody>
          <a:bodyPr spcFirstLastPara="1" wrap="square" lIns="91425" tIns="91425" rIns="91425" bIns="91425" anchor="t" anchorCtr="0">
            <a:normAutofit/>
          </a:bodyPr>
          <a:lstStyle/>
          <a:p>
            <a:pPr lvl="0" algn="ctr"/>
            <a:r>
              <a:rPr lang="en-IN" sz="2000" dirty="0" smtClean="0">
                <a:latin typeface="Bookman Old Style" panose="02050604050505020204" pitchFamily="18" charset="0"/>
              </a:rPr>
              <a:t>              Case Study: </a:t>
            </a:r>
            <a:r>
              <a:rPr lang="en-IN" sz="2000" dirty="0" smtClean="0">
                <a:latin typeface="Bookman Old Style" panose="02050604050505020204" pitchFamily="18" charset="0"/>
              </a:rPr>
              <a:t>Customer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66254" y="635888"/>
            <a:ext cx="8691417" cy="3570208"/>
          </a:xfrm>
          <a:prstGeom prst="rect">
            <a:avLst/>
          </a:prstGeom>
        </p:spPr>
        <p:txBody>
          <a:bodyPr wrap="square">
            <a:spAutoFit/>
          </a:bodyPr>
          <a:lstStyle/>
          <a:p>
            <a:pPr algn="just"/>
            <a:r>
              <a:rPr lang="en-US" sz="1800" b="1" dirty="0">
                <a:solidFill>
                  <a:srgbClr val="FF0000"/>
                </a:solidFill>
                <a:latin typeface="Bookman Old Style" panose="02050604050505020204" pitchFamily="18" charset="0"/>
              </a:rPr>
              <a:t>Case Study: Smart Home Ecosystem</a:t>
            </a:r>
            <a:endParaRPr lang="en-US" sz="1800" b="1" dirty="0">
              <a:solidFill>
                <a:srgbClr val="FF0000"/>
              </a:solidFill>
              <a:latin typeface="Bookman Old Style" panose="02050604050505020204" pitchFamily="18" charset="0"/>
            </a:endParaRPr>
          </a:p>
          <a:p>
            <a:pPr algn="just"/>
            <a:r>
              <a:rPr lang="en-US" sz="1600" dirty="0">
                <a:latin typeface="Bookman Old Style" panose="02050604050505020204" pitchFamily="18" charset="0"/>
              </a:rPr>
              <a:t>A leading consumer electronics company has embraced Industry 4.0 principles to create a smart home ecosystem that enhances customer experiences. Key features of this transformation include: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1. IoT-Connected </a:t>
            </a:r>
            <a:r>
              <a:rPr lang="en-US" sz="1600" b="1" dirty="0">
                <a:latin typeface="Bookman Old Style" panose="02050604050505020204" pitchFamily="18" charset="0"/>
              </a:rPr>
              <a:t>Products:</a:t>
            </a:r>
            <a:r>
              <a:rPr lang="en-US" sz="1600" dirty="0">
                <a:latin typeface="Bookman Old Style" panose="02050604050505020204" pitchFamily="18" charset="0"/>
              </a:rPr>
              <a:t> The company offers a range of IoT-connected home appliances, from smart thermostats to connected refrigerators. These devices collect data on user preferences and usage patterns.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Personalized </a:t>
            </a:r>
            <a:r>
              <a:rPr lang="en-US" sz="1600" b="1" dirty="0">
                <a:latin typeface="Bookman Old Style" panose="02050604050505020204" pitchFamily="18" charset="0"/>
              </a:rPr>
              <a:t>Recommendations:</a:t>
            </a:r>
            <a:r>
              <a:rPr lang="en-US" sz="1600" dirty="0">
                <a:latin typeface="Bookman Old Style" panose="02050604050505020204" pitchFamily="18" charset="0"/>
              </a:rPr>
              <a:t> AI algorithms analyze data from these devices to provide personalized product recommendations, energy-saving tips, and maintenance alerts.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Remote </a:t>
            </a:r>
            <a:r>
              <a:rPr lang="en-US" sz="1600" b="1" dirty="0">
                <a:latin typeface="Bookman Old Style" panose="02050604050505020204" pitchFamily="18" charset="0"/>
              </a:rPr>
              <a:t>Monitoring and Control:</a:t>
            </a:r>
            <a:r>
              <a:rPr lang="en-US" sz="1600" dirty="0">
                <a:latin typeface="Bookman Old Style" panose="02050604050505020204" pitchFamily="18" charset="0"/>
              </a:rPr>
              <a:t> Customers can remotely monitor and control their smart home devices via a mobile app, enhancing convenience and control.</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24/7 </a:t>
            </a:r>
            <a:r>
              <a:rPr lang="en-US" sz="1600" b="1" dirty="0">
                <a:latin typeface="Bookman Old Style" panose="02050604050505020204" pitchFamily="18" charset="0"/>
              </a:rPr>
              <a:t>Customer Support:</a:t>
            </a:r>
            <a:r>
              <a:rPr lang="en-US" sz="1600" dirty="0">
                <a:latin typeface="Bookman Old Style" panose="02050604050505020204" pitchFamily="18" charset="0"/>
              </a:rPr>
              <a:t> The company's AI-powered </a:t>
            </a:r>
            <a:r>
              <a:rPr lang="en-US" sz="1600" dirty="0" err="1">
                <a:latin typeface="Bookman Old Style" panose="02050604050505020204" pitchFamily="18" charset="0"/>
              </a:rPr>
              <a:t>chatbot</a:t>
            </a:r>
            <a:r>
              <a:rPr lang="en-US" sz="1600" dirty="0">
                <a:latin typeface="Bookman Old Style" panose="02050604050505020204" pitchFamily="18" charset="0"/>
              </a:rPr>
              <a:t> provides round-the-clock customer support, answering inquiries and assisting with troubleshooting.</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Rectangle 1"/>
          <p:cNvSpPr/>
          <p:nvPr/>
        </p:nvSpPr>
        <p:spPr>
          <a:xfrm>
            <a:off x="959450" y="116364"/>
            <a:ext cx="6946133" cy="461665"/>
          </a:xfrm>
          <a:prstGeom prst="rect">
            <a:avLst/>
          </a:prstGeom>
        </p:spPr>
        <p:txBody>
          <a:bodyPr wrap="none">
            <a:spAutoFit/>
          </a:bodyPr>
          <a:lstStyle/>
          <a:p>
            <a:pPr algn="ctr"/>
            <a:r>
              <a:rPr lang="en-IN" sz="2400" b="1" dirty="0">
                <a:latin typeface="Bookman Old Style" panose="02050604050505020204" pitchFamily="18" charset="0"/>
              </a:rPr>
              <a:t>Case Study: Infrastructure in Industry 4.0</a:t>
            </a:r>
            <a:endParaRPr lang="en-US" sz="2400" b="1" dirty="0">
              <a:latin typeface="Bookman Old Style" panose="02050604050505020204" pitchFamily="18" charset="0"/>
            </a:endParaRPr>
          </a:p>
        </p:txBody>
      </p:sp>
      <p:sp>
        <p:nvSpPr>
          <p:cNvPr id="4" name="Rectangle 3"/>
          <p:cNvSpPr/>
          <p:nvPr/>
        </p:nvSpPr>
        <p:spPr>
          <a:xfrm>
            <a:off x="387927" y="996107"/>
            <a:ext cx="8386618" cy="3785652"/>
          </a:xfrm>
          <a:prstGeom prst="rect">
            <a:avLst/>
          </a:prstGeom>
        </p:spPr>
        <p:txBody>
          <a:bodyPr wrap="square">
            <a:spAutoFit/>
          </a:bodyPr>
          <a:lstStyle/>
          <a:p>
            <a:pPr algn="just"/>
            <a:r>
              <a:rPr lang="en-US" sz="1600" b="1" dirty="0">
                <a:solidFill>
                  <a:srgbClr val="FF0000"/>
                </a:solidFill>
                <a:latin typeface="Bookman Old Style" panose="02050604050505020204" pitchFamily="18" charset="0"/>
              </a:rPr>
              <a:t>Benefits:</a:t>
            </a:r>
            <a:endParaRPr lang="en-US" sz="1600" dirty="0">
              <a:solidFill>
                <a:srgbClr val="FF0000"/>
              </a:solidFill>
              <a:latin typeface="Bookman Old Style" panose="02050604050505020204" pitchFamily="18" charset="0"/>
            </a:endParaRPr>
          </a:p>
          <a:p>
            <a:pPr algn="just"/>
            <a:r>
              <a:rPr lang="en-US" sz="1600" dirty="0">
                <a:latin typeface="Bookman Old Style" panose="02050604050505020204" pitchFamily="18" charset="0"/>
              </a:rPr>
              <a:t>The infrastructure transformation resulted in numerous benefits for XYZ Manufacturing:</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1. Improved </a:t>
            </a:r>
            <a:r>
              <a:rPr lang="en-US" sz="1600" b="1" dirty="0">
                <a:latin typeface="Bookman Old Style" panose="02050604050505020204" pitchFamily="18" charset="0"/>
              </a:rPr>
              <a:t>Efficiency:</a:t>
            </a:r>
            <a:r>
              <a:rPr lang="en-US" sz="1600" dirty="0">
                <a:latin typeface="Bookman Old Style" panose="02050604050505020204" pitchFamily="18" charset="0"/>
              </a:rPr>
              <a:t> Real-time data and automation reduced production errors, improved product quality, and increased production efficiency.</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Cost </a:t>
            </a:r>
            <a:r>
              <a:rPr lang="en-US" sz="1600" b="1" dirty="0">
                <a:latin typeface="Bookman Old Style" panose="02050604050505020204" pitchFamily="18" charset="0"/>
              </a:rPr>
              <a:t>Reduction:</a:t>
            </a:r>
            <a:r>
              <a:rPr lang="en-US" sz="1600" dirty="0">
                <a:latin typeface="Bookman Old Style" panose="02050604050505020204" pitchFamily="18" charset="0"/>
              </a:rPr>
              <a:t> Predictive maintenance and process optimization led to significant cost savings by minimizing downtime and reducing energy consumption.</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Enhanced </a:t>
            </a:r>
            <a:r>
              <a:rPr lang="en-US" sz="1600" b="1" dirty="0">
                <a:latin typeface="Bookman Old Style" panose="02050604050505020204" pitchFamily="18" charset="0"/>
              </a:rPr>
              <a:t>Flexibility:</a:t>
            </a:r>
            <a:r>
              <a:rPr lang="en-US" sz="1600" dirty="0">
                <a:latin typeface="Bookman Old Style" panose="02050604050505020204" pitchFamily="18" charset="0"/>
              </a:rPr>
              <a:t> The smart factory could quickly adapt to changing market demands, making it more agile and responsive.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Data-Driven </a:t>
            </a:r>
            <a:r>
              <a:rPr lang="en-US" sz="1600" b="1" dirty="0">
                <a:latin typeface="Bookman Old Style" panose="02050604050505020204" pitchFamily="18" charset="0"/>
              </a:rPr>
              <a:t>Decision Making:</a:t>
            </a:r>
            <a:r>
              <a:rPr lang="en-US" sz="1600" dirty="0">
                <a:latin typeface="Bookman Old Style" panose="02050604050505020204" pitchFamily="18" charset="0"/>
              </a:rPr>
              <a:t> The availability of real-time data and analytics enabled better decision-making, improving overall operational performance.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5. Competitive </a:t>
            </a:r>
            <a:r>
              <a:rPr lang="en-US" sz="1600" b="1" dirty="0">
                <a:latin typeface="Bookman Old Style" panose="02050604050505020204" pitchFamily="18" charset="0"/>
              </a:rPr>
              <a:t>Advantage:</a:t>
            </a:r>
            <a:r>
              <a:rPr lang="en-US" sz="1600" dirty="0">
                <a:latin typeface="Bookman Old Style" panose="02050604050505020204" pitchFamily="18" charset="0"/>
              </a:rPr>
              <a:t> XYZ Manufacturing gained a competitive edge by adopting Industry 4.0 practices, attracting new customers and retaining existing ones.</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00" y="1683528"/>
            <a:ext cx="8469745" cy="646331"/>
          </a:xfrm>
          <a:prstGeom prst="rect">
            <a:avLst/>
          </a:prstGeom>
        </p:spPr>
        <p:txBody>
          <a:bodyPr wrap="square">
            <a:spAutoFit/>
          </a:bodyPr>
          <a:lstStyle/>
          <a:p>
            <a:pPr lvl="0" algn="ctr"/>
            <a:r>
              <a:rPr lang="en-US" sz="3600" b="1" dirty="0">
                <a:solidFill>
                  <a:srgbClr val="FF0000"/>
                </a:solidFill>
                <a:latin typeface="Bookman Old Style" panose="02050604050505020204" pitchFamily="18" charset="0"/>
              </a:rPr>
              <a:t>Case Study: </a:t>
            </a:r>
            <a:r>
              <a:rPr lang="en-US" sz="3600" b="1" dirty="0" smtClean="0">
                <a:solidFill>
                  <a:srgbClr val="FF0000"/>
                </a:solidFill>
                <a:latin typeface="Bookman Old Style" panose="02050604050505020204" pitchFamily="18" charset="0"/>
              </a:rPr>
              <a:t>Food </a:t>
            </a:r>
            <a:r>
              <a:rPr lang="en-US" sz="3600" b="1" dirty="0" smtClean="0">
                <a:solidFill>
                  <a:srgbClr val="FF0000"/>
                </a:solidFill>
                <a:latin typeface="Bookman Old Style" panose="02050604050505020204" pitchFamily="18" charset="0"/>
              </a:rPr>
              <a:t>and Beverage</a:t>
            </a: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 y="0"/>
            <a:ext cx="8469358" cy="535200"/>
          </a:xfrm>
          <a:prstGeom prst="rect">
            <a:avLst/>
          </a:prstGeom>
        </p:spPr>
        <p:txBody>
          <a:bodyPr spcFirstLastPara="1" wrap="square" lIns="91425" tIns="91425" rIns="91425" bIns="91425" anchor="t" anchorCtr="0">
            <a:normAutofit fontScale="90000"/>
          </a:bodyPr>
          <a:lstStyle/>
          <a:p>
            <a:pPr lvl="0"/>
            <a:r>
              <a:rPr lang="en-IN" dirty="0" smtClean="0"/>
              <a:t>              </a:t>
            </a:r>
            <a:r>
              <a:rPr lang="en-IN" sz="2200" dirty="0" smtClean="0">
                <a:latin typeface="Bookman Old Style" panose="02050604050505020204" pitchFamily="18" charset="0"/>
              </a:rPr>
              <a:t>Case Study: Food </a:t>
            </a:r>
            <a:r>
              <a:rPr lang="en-IN" sz="2200" dirty="0" smtClean="0">
                <a:latin typeface="Bookman Old Style" panose="02050604050505020204" pitchFamily="18" charset="0"/>
              </a:rPr>
              <a:t>and Beverage </a:t>
            </a:r>
            <a:r>
              <a:rPr lang="en-IN" sz="2200" dirty="0" smtClean="0">
                <a:latin typeface="Bookman Old Style" panose="02050604050505020204" pitchFamily="18" charset="0"/>
              </a:rPr>
              <a:t>in Industry 4.0</a:t>
            </a:r>
            <a:endParaRPr sz="2200" dirty="0">
              <a:latin typeface="Bookman Old Style" panose="02050604050505020204" pitchFamily="18" charset="0"/>
            </a:endParaRPr>
          </a:p>
        </p:txBody>
      </p:sp>
      <p:sp>
        <p:nvSpPr>
          <p:cNvPr id="2" name="Rectangle 1"/>
          <p:cNvSpPr/>
          <p:nvPr/>
        </p:nvSpPr>
        <p:spPr>
          <a:xfrm>
            <a:off x="221672" y="540087"/>
            <a:ext cx="8423564" cy="1384995"/>
          </a:xfrm>
          <a:prstGeom prst="rect">
            <a:avLst/>
          </a:prstGeom>
        </p:spPr>
        <p:txBody>
          <a:bodyPr wrap="square">
            <a:spAutoFit/>
          </a:bodyPr>
          <a:lstStyle/>
          <a:p>
            <a:pPr marL="285750" indent="-285750" algn="just">
              <a:buFont typeface="Wingdings" panose="05000000000000000000" pitchFamily="2" charset="2"/>
              <a:buChar char="q"/>
            </a:pPr>
            <a:r>
              <a:rPr lang="en-US" dirty="0">
                <a:latin typeface="Bookman Old Style" panose="02050604050505020204" pitchFamily="18" charset="0"/>
              </a:rPr>
              <a:t>The Food and Beverage (F&amp;B) industry is experiencing a significant transformation with the advent of Industry 4.0 technologies. Industry 4.0, often referred to as the fourth industrial revolution, is characterized by the integration of digital technologies, data analytics, automation, and the Internet of Things (IoT) into manufacturing processes. </a:t>
            </a:r>
            <a:endParaRPr lang="en-US" dirty="0" smtClean="0">
              <a:latin typeface="Bookman Old Style" panose="02050604050505020204" pitchFamily="18" charset="0"/>
            </a:endParaRPr>
          </a:p>
          <a:p>
            <a:pPr marL="285750" indent="-285750" algn="just">
              <a:buFont typeface="Wingdings" panose="05000000000000000000" pitchFamily="2" charset="2"/>
              <a:buChar char="q"/>
            </a:pPr>
            <a:r>
              <a:rPr lang="en-US" dirty="0" smtClean="0">
                <a:latin typeface="Bookman Old Style" panose="02050604050505020204" pitchFamily="18" charset="0"/>
              </a:rPr>
              <a:t>This </a:t>
            </a:r>
            <a:r>
              <a:rPr lang="en-US" dirty="0">
                <a:latin typeface="Bookman Old Style" panose="02050604050505020204" pitchFamily="18" charset="0"/>
              </a:rPr>
              <a:t>case study explores how Industry 4.0 is revolutionizing the F&amp;B industry, improving efficiency, quality, and sustainability.</a:t>
            </a:r>
            <a:endParaRPr lang="en-US" dirty="0">
              <a:latin typeface="Bookman Old Style" panose="02050604050505020204" pitchFamily="18" charset="0"/>
            </a:endParaRPr>
          </a:p>
        </p:txBody>
      </p:sp>
      <p:sp>
        <p:nvSpPr>
          <p:cNvPr id="3" name="Rectangle 2"/>
          <p:cNvSpPr/>
          <p:nvPr/>
        </p:nvSpPr>
        <p:spPr>
          <a:xfrm>
            <a:off x="577271" y="2165228"/>
            <a:ext cx="8067963" cy="2492990"/>
          </a:xfrm>
          <a:prstGeom prst="rect">
            <a:avLst/>
          </a:prstGeom>
        </p:spPr>
        <p:txBody>
          <a:bodyPr wrap="square">
            <a:spAutoFit/>
          </a:bodyPr>
          <a:lstStyle/>
          <a:p>
            <a:r>
              <a:rPr lang="en-US" sz="1600" b="1" dirty="0">
                <a:solidFill>
                  <a:srgbClr val="FF0000"/>
                </a:solidFill>
                <a:latin typeface="Bookman Old Style" panose="02050604050505020204" pitchFamily="18" charset="0"/>
              </a:rPr>
              <a:t>Challenges in the Food and Beverage Industry</a:t>
            </a:r>
            <a:r>
              <a:rPr lang="en-US" sz="1600" b="1" dirty="0" smtClean="0">
                <a:solidFill>
                  <a:srgbClr val="FF0000"/>
                </a:solidFill>
                <a:latin typeface="Bookman Old Style" panose="02050604050505020204" pitchFamily="18" charset="0"/>
              </a:rPr>
              <a:t>:</a:t>
            </a:r>
            <a:endParaRPr lang="en-US" sz="1600" b="1" dirty="0" smtClean="0">
              <a:solidFill>
                <a:srgbClr val="FF0000"/>
              </a:solidFill>
              <a:latin typeface="Bookman Old Style" panose="02050604050505020204" pitchFamily="18" charset="0"/>
            </a:endParaRPr>
          </a:p>
          <a:p>
            <a:endParaRPr lang="en-US" dirty="0"/>
          </a:p>
          <a:p>
            <a:pPr algn="just"/>
            <a:r>
              <a:rPr lang="en-US" b="1" dirty="0" smtClean="0">
                <a:latin typeface="Bookman Old Style" panose="02050604050505020204" pitchFamily="18" charset="0"/>
              </a:rPr>
              <a:t>1. Quality </a:t>
            </a:r>
            <a:r>
              <a:rPr lang="en-US" b="1" dirty="0">
                <a:latin typeface="Bookman Old Style" panose="02050604050505020204" pitchFamily="18" charset="0"/>
              </a:rPr>
              <a:t>Control:</a:t>
            </a:r>
            <a:r>
              <a:rPr lang="en-US" dirty="0">
                <a:latin typeface="Bookman Old Style" panose="02050604050505020204" pitchFamily="18" charset="0"/>
              </a:rPr>
              <a:t> Maintaining consistent product quality is a paramount concern in the F&amp;B industry. Variations in raw materials and processing conditions can lead to inconsistencies.</a:t>
            </a:r>
            <a:endParaRPr lang="en-US" dirty="0">
              <a:latin typeface="Bookman Old Style" panose="02050604050505020204" pitchFamily="18" charset="0"/>
            </a:endParaRPr>
          </a:p>
          <a:p>
            <a:pPr algn="just"/>
            <a:r>
              <a:rPr lang="en-US" b="1" dirty="0" smtClean="0">
                <a:latin typeface="Bookman Old Style" panose="02050604050505020204" pitchFamily="18" charset="0"/>
              </a:rPr>
              <a:t>2. Traceability</a:t>
            </a:r>
            <a:r>
              <a:rPr lang="en-US" b="1" dirty="0">
                <a:latin typeface="Bookman Old Style" panose="02050604050505020204" pitchFamily="18" charset="0"/>
              </a:rPr>
              <a:t>:</a:t>
            </a:r>
            <a:r>
              <a:rPr lang="en-US" dirty="0">
                <a:latin typeface="Bookman Old Style" panose="02050604050505020204" pitchFamily="18" charset="0"/>
              </a:rPr>
              <a:t> Ensuring the traceability of products is critical for safety and regulatory compliance. Traditional methods can be time-consuming and error-prone.</a:t>
            </a:r>
            <a:endParaRPr lang="en-US" dirty="0">
              <a:latin typeface="Bookman Old Style" panose="02050604050505020204" pitchFamily="18" charset="0"/>
            </a:endParaRPr>
          </a:p>
          <a:p>
            <a:pPr algn="just"/>
            <a:r>
              <a:rPr lang="en-US" b="1" dirty="0" smtClean="0">
                <a:latin typeface="Bookman Old Style" panose="02050604050505020204" pitchFamily="18" charset="0"/>
              </a:rPr>
              <a:t>3. Efficiency</a:t>
            </a:r>
            <a:r>
              <a:rPr lang="en-US" b="1" dirty="0">
                <a:latin typeface="Bookman Old Style" panose="02050604050505020204" pitchFamily="18" charset="0"/>
              </a:rPr>
              <a:t>:</a:t>
            </a:r>
            <a:r>
              <a:rPr lang="en-US" dirty="0">
                <a:latin typeface="Bookman Old Style" panose="02050604050505020204" pitchFamily="18" charset="0"/>
              </a:rPr>
              <a:t> F&amp;B production processes can be labor-intensive, leading to high production costs and potential bottlenecks.</a:t>
            </a:r>
            <a:endParaRPr lang="en-US" dirty="0">
              <a:latin typeface="Bookman Old Style" panose="02050604050505020204" pitchFamily="18" charset="0"/>
            </a:endParaRPr>
          </a:p>
          <a:p>
            <a:pPr algn="just"/>
            <a:r>
              <a:rPr lang="en-US" b="1" dirty="0" smtClean="0">
                <a:latin typeface="Bookman Old Style" panose="02050604050505020204" pitchFamily="18" charset="0"/>
              </a:rPr>
              <a:t>4. Sustainability</a:t>
            </a:r>
            <a:r>
              <a:rPr lang="en-US" b="1" dirty="0">
                <a:latin typeface="Bookman Old Style" panose="02050604050505020204" pitchFamily="18" charset="0"/>
              </a:rPr>
              <a:t>:</a:t>
            </a:r>
            <a:r>
              <a:rPr lang="en-US" dirty="0">
                <a:latin typeface="Bookman Old Style" panose="02050604050505020204" pitchFamily="18" charset="0"/>
              </a:rPr>
              <a:t> Reducing waste, energy consumption, and the environmental footprint is a growing concern for both consumers and regulators.</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4" name="Rectangle 3"/>
          <p:cNvSpPr/>
          <p:nvPr/>
        </p:nvSpPr>
        <p:spPr>
          <a:xfrm>
            <a:off x="157018" y="646546"/>
            <a:ext cx="8968509" cy="4154984"/>
          </a:xfrm>
          <a:prstGeom prst="rect">
            <a:avLst/>
          </a:prstGeom>
        </p:spPr>
        <p:txBody>
          <a:bodyPr wrap="square">
            <a:spAutoFit/>
          </a:bodyPr>
          <a:lstStyle/>
          <a:p>
            <a:pPr algn="just"/>
            <a:r>
              <a:rPr lang="en-US" sz="2000" b="1" dirty="0">
                <a:solidFill>
                  <a:srgbClr val="FF0000"/>
                </a:solidFill>
                <a:latin typeface="Bookman Old Style" panose="02050604050505020204" pitchFamily="18" charset="0"/>
              </a:rPr>
              <a:t>How Industry 4.0 Addresses These Challenges</a:t>
            </a:r>
            <a:r>
              <a:rPr lang="en-US" sz="2000" b="1" dirty="0" smtClean="0">
                <a:solidFill>
                  <a:srgbClr val="FF0000"/>
                </a:solidFill>
                <a:latin typeface="Bookman Old Style" panose="02050604050505020204" pitchFamily="18" charset="0"/>
              </a:rPr>
              <a:t>:</a:t>
            </a:r>
            <a:endParaRPr lang="en-US" sz="2000" b="1" dirty="0" smtClean="0">
              <a:solidFill>
                <a:srgbClr val="FF0000"/>
              </a:solidFill>
              <a:latin typeface="Bookman Old Style" panose="02050604050505020204" pitchFamily="18" charset="0"/>
            </a:endParaRPr>
          </a:p>
          <a:p>
            <a:pPr algn="just"/>
            <a:endParaRPr lang="en-US" sz="2000" dirty="0">
              <a:solidFill>
                <a:srgbClr val="FF0000"/>
              </a:solidFill>
              <a:latin typeface="Bookman Old Style" panose="02050604050505020204" pitchFamily="18" charset="0"/>
            </a:endParaRPr>
          </a:p>
          <a:p>
            <a:pPr algn="just"/>
            <a:endParaRPr lang="en-US" dirty="0">
              <a:latin typeface="Bookman Old Style" panose="02050604050505020204" pitchFamily="18" charset="0"/>
            </a:endParaRPr>
          </a:p>
          <a:p>
            <a:pPr algn="just"/>
            <a:r>
              <a:rPr lang="en-US" b="1" dirty="0" smtClean="0">
                <a:latin typeface="Bookman Old Style" panose="02050604050505020204" pitchFamily="18" charset="0"/>
              </a:rPr>
              <a:t>1. Data </a:t>
            </a:r>
            <a:r>
              <a:rPr lang="en-US" b="1" dirty="0">
                <a:latin typeface="Bookman Old Style" panose="02050604050505020204" pitchFamily="18" charset="0"/>
              </a:rPr>
              <a:t>Analytics:</a:t>
            </a:r>
            <a:r>
              <a:rPr lang="en-US" dirty="0">
                <a:latin typeface="Bookman Old Style" panose="02050604050505020204" pitchFamily="18" charset="0"/>
              </a:rPr>
              <a:t> F&amp;B companies are using advanced data analytics to monitor and control production processes. Sensors collect real-time data on parameters such as temperature, humidity, and pressure, enabling quick adjustments to maintain product quality.</a:t>
            </a:r>
            <a:endParaRPr lang="en-US" dirty="0">
              <a:latin typeface="Bookman Old Style" panose="02050604050505020204" pitchFamily="18" charset="0"/>
            </a:endParaRPr>
          </a:p>
          <a:p>
            <a:pPr algn="just"/>
            <a:r>
              <a:rPr lang="en-US" b="1" dirty="0" smtClean="0">
                <a:latin typeface="Bookman Old Style" panose="02050604050505020204" pitchFamily="18" charset="0"/>
              </a:rPr>
              <a:t>2. IoT </a:t>
            </a:r>
            <a:r>
              <a:rPr lang="en-US" b="1" dirty="0">
                <a:latin typeface="Bookman Old Style" panose="02050604050505020204" pitchFamily="18" charset="0"/>
              </a:rPr>
              <a:t>and RFID:</a:t>
            </a:r>
            <a:r>
              <a:rPr lang="en-US" dirty="0">
                <a:latin typeface="Bookman Old Style" panose="02050604050505020204" pitchFamily="18" charset="0"/>
              </a:rPr>
              <a:t> The Internet of Things (IoT) devices and Radio-Frequency Identification (RFID) tags are used for product traceability. These technologies enable companies to track products throughout the supply chain, from farm to fork.</a:t>
            </a:r>
            <a:endParaRPr lang="en-US" dirty="0">
              <a:latin typeface="Bookman Old Style" panose="02050604050505020204" pitchFamily="18" charset="0"/>
            </a:endParaRPr>
          </a:p>
          <a:p>
            <a:pPr algn="just"/>
            <a:r>
              <a:rPr lang="en-US" b="1" dirty="0" smtClean="0">
                <a:latin typeface="Bookman Old Style" panose="02050604050505020204" pitchFamily="18" charset="0"/>
              </a:rPr>
              <a:t>3. Automation </a:t>
            </a:r>
            <a:r>
              <a:rPr lang="en-US" b="1" dirty="0">
                <a:latin typeface="Bookman Old Style" panose="02050604050505020204" pitchFamily="18" charset="0"/>
              </a:rPr>
              <a:t>and Robotics:</a:t>
            </a:r>
            <a:r>
              <a:rPr lang="en-US" dirty="0">
                <a:latin typeface="Bookman Old Style" panose="02050604050505020204" pitchFamily="18" charset="0"/>
              </a:rPr>
              <a:t> Automation, including the use of robots and autonomous systems, is improving production efficiency. Robots can handle tasks like packaging, sorting, and even cooking, reducing labor costs and increasing throughput.</a:t>
            </a:r>
            <a:endParaRPr lang="en-US" dirty="0">
              <a:latin typeface="Bookman Old Style" panose="02050604050505020204" pitchFamily="18" charset="0"/>
            </a:endParaRPr>
          </a:p>
          <a:p>
            <a:pPr algn="just"/>
            <a:r>
              <a:rPr lang="en-US" b="1" dirty="0" smtClean="0">
                <a:latin typeface="Bookman Old Style" panose="02050604050505020204" pitchFamily="18" charset="0"/>
              </a:rPr>
              <a:t>4. Predictive </a:t>
            </a:r>
            <a:r>
              <a:rPr lang="en-US" b="1" dirty="0">
                <a:latin typeface="Bookman Old Style" panose="02050604050505020204" pitchFamily="18" charset="0"/>
              </a:rPr>
              <a:t>Maintenance:</a:t>
            </a:r>
            <a:r>
              <a:rPr lang="en-US" dirty="0">
                <a:latin typeface="Bookman Old Style" panose="02050604050505020204" pitchFamily="18" charset="0"/>
              </a:rPr>
              <a:t> By analyzing sensor data, F&amp;B companies can predict when equipment is likely to fail and schedule maintenance before a breakdown occurs. This reduces downtime and costly repairs.</a:t>
            </a:r>
            <a:endParaRPr lang="en-US" dirty="0">
              <a:latin typeface="Bookman Old Style" panose="02050604050505020204" pitchFamily="18" charset="0"/>
            </a:endParaRPr>
          </a:p>
          <a:p>
            <a:pPr algn="just"/>
            <a:r>
              <a:rPr lang="en-US" b="1" dirty="0" smtClean="0">
                <a:latin typeface="Bookman Old Style" panose="02050604050505020204" pitchFamily="18" charset="0"/>
              </a:rPr>
              <a:t>5. Energy </a:t>
            </a:r>
            <a:r>
              <a:rPr lang="en-US" b="1" dirty="0">
                <a:latin typeface="Bookman Old Style" panose="02050604050505020204" pitchFamily="18" charset="0"/>
              </a:rPr>
              <a:t>Efficiency:</a:t>
            </a:r>
            <a:r>
              <a:rPr lang="en-US" dirty="0">
                <a:latin typeface="Bookman Old Style" panose="02050604050505020204" pitchFamily="18" charset="0"/>
              </a:rPr>
              <a:t> Smart manufacturing processes reduce energy consumption by optimizing resource usage. For instance, AI can adjust oven settings in real-time to minimize energy consumption while maintaining product quality.</a:t>
            </a:r>
            <a:endParaRPr lang="en-US"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23273" y="0"/>
            <a:ext cx="8146085" cy="535200"/>
          </a:xfrm>
          <a:prstGeom prst="rect">
            <a:avLst/>
          </a:prstGeom>
        </p:spPr>
        <p:txBody>
          <a:bodyPr spcFirstLastPara="1" wrap="square" lIns="91425" tIns="91425" rIns="91425" bIns="91425" anchor="t" anchorCtr="0">
            <a:normAutofit/>
          </a:bodyPr>
          <a:lstStyle/>
          <a:p>
            <a:pPr lvl="0"/>
            <a:r>
              <a:rPr lang="en-IN" sz="2000" dirty="0" smtClean="0">
                <a:latin typeface="Bookman Old Style" panose="02050604050505020204" pitchFamily="18" charset="0"/>
              </a:rPr>
              <a:t>              Case Study: Food </a:t>
            </a:r>
            <a:r>
              <a:rPr lang="en-IN" sz="2000" dirty="0" smtClean="0">
                <a:latin typeface="Bookman Old Style" panose="02050604050505020204" pitchFamily="18" charset="0"/>
              </a:rPr>
              <a:t>and Beverage</a:t>
            </a:r>
            <a:r>
              <a:rPr lang="en-IN" sz="2000" dirty="0" smtClean="0">
                <a:latin typeface="Bookman Old Style" panose="02050604050505020204" pitchFamily="18" charset="0"/>
              </a:rPr>
              <a:t> </a:t>
            </a:r>
            <a:r>
              <a:rPr lang="en-IN" sz="2000" dirty="0" smtClean="0">
                <a:latin typeface="Bookman Old Style" panose="02050604050505020204" pitchFamily="18" charset="0"/>
              </a:rPr>
              <a:t>in Industry 4.0</a:t>
            </a:r>
            <a:endParaRPr sz="2000" dirty="0">
              <a:latin typeface="Bookman Old Style" panose="02050604050505020204" pitchFamily="18" charset="0"/>
            </a:endParaRPr>
          </a:p>
        </p:txBody>
      </p:sp>
      <p:sp>
        <p:nvSpPr>
          <p:cNvPr id="2" name="Rectangle 1"/>
          <p:cNvSpPr/>
          <p:nvPr/>
        </p:nvSpPr>
        <p:spPr>
          <a:xfrm>
            <a:off x="1" y="443345"/>
            <a:ext cx="8968508" cy="4401205"/>
          </a:xfrm>
          <a:prstGeom prst="rect">
            <a:avLst/>
          </a:prstGeom>
        </p:spPr>
        <p:txBody>
          <a:bodyPr wrap="square">
            <a:spAutoFit/>
          </a:bodyPr>
          <a:lstStyle/>
          <a:p>
            <a:pPr algn="just"/>
            <a:r>
              <a:rPr lang="en-US" sz="2400" b="1" dirty="0">
                <a:solidFill>
                  <a:srgbClr val="FF0000"/>
                </a:solidFill>
                <a:latin typeface="Bookman Old Style" panose="02050604050505020204" pitchFamily="18" charset="0"/>
              </a:rPr>
              <a:t>Case Study: A Smart Brewery</a:t>
            </a:r>
            <a:endParaRPr lang="en-US" sz="2400" b="1" dirty="0">
              <a:solidFill>
                <a:srgbClr val="FF0000"/>
              </a:solidFill>
              <a:latin typeface="Bookman Old Style" panose="02050604050505020204" pitchFamily="18" charset="0"/>
            </a:endParaRPr>
          </a:p>
          <a:p>
            <a:pPr algn="just"/>
            <a:endParaRPr lang="en-US" sz="1600" dirty="0" smtClean="0">
              <a:latin typeface="Bookman Old Style" panose="02050604050505020204" pitchFamily="18" charset="0"/>
            </a:endParaRPr>
          </a:p>
          <a:p>
            <a:pPr algn="just"/>
            <a:endParaRPr lang="en-US" sz="1600" dirty="0" smtClean="0">
              <a:latin typeface="Bookman Old Style" panose="02050604050505020204" pitchFamily="18" charset="0"/>
            </a:endParaRPr>
          </a:p>
          <a:p>
            <a:pPr algn="just"/>
            <a:r>
              <a:rPr lang="en-US" sz="1600" dirty="0" smtClean="0">
                <a:latin typeface="Bookman Old Style" panose="02050604050505020204" pitchFamily="18" charset="0"/>
              </a:rPr>
              <a:t>A </a:t>
            </a:r>
            <a:r>
              <a:rPr lang="en-US" sz="1600" dirty="0">
                <a:latin typeface="Bookman Old Style" panose="02050604050505020204" pitchFamily="18" charset="0"/>
              </a:rPr>
              <a:t>brewery has embraced Industry 4.0 to improve its brewing and packaging processes. The key features of their transformation include:</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1. Sensors </a:t>
            </a:r>
            <a:r>
              <a:rPr lang="en-US" sz="1600" b="1" dirty="0">
                <a:latin typeface="Bookman Old Style" panose="02050604050505020204" pitchFamily="18" charset="0"/>
              </a:rPr>
              <a:t>Everywhere:</a:t>
            </a:r>
            <a:r>
              <a:rPr lang="en-US" sz="1600" dirty="0">
                <a:latin typeface="Bookman Old Style" panose="02050604050505020204" pitchFamily="18" charset="0"/>
              </a:rPr>
              <a:t> Temperature, pressure, and humidity sensors are placed throughout the brewing process. These sensors continuously collect data, ensuring that the beer is brewed to the highest quality standards.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2. Predictive </a:t>
            </a:r>
            <a:r>
              <a:rPr lang="en-US" sz="1600" b="1" dirty="0">
                <a:latin typeface="Bookman Old Style" panose="02050604050505020204" pitchFamily="18" charset="0"/>
              </a:rPr>
              <a:t>Maintenance:</a:t>
            </a:r>
            <a:r>
              <a:rPr lang="en-US" sz="1600" dirty="0">
                <a:latin typeface="Bookman Old Style" panose="02050604050505020204" pitchFamily="18" charset="0"/>
              </a:rPr>
              <a:t> The brewery uses predictive maintenance to monitor the condition of its equipment. When a pump or valve begins to show signs of wear, maintenance is scheduled before a costly breakdown occurs.</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3. Automated </a:t>
            </a:r>
            <a:r>
              <a:rPr lang="en-US" sz="1600" b="1" dirty="0">
                <a:latin typeface="Bookman Old Style" panose="02050604050505020204" pitchFamily="18" charset="0"/>
              </a:rPr>
              <a:t>Packaging:</a:t>
            </a:r>
            <a:r>
              <a:rPr lang="en-US" sz="1600" dirty="0">
                <a:latin typeface="Bookman Old Style" panose="02050604050505020204" pitchFamily="18" charset="0"/>
              </a:rPr>
              <a:t> Robots handle the packaging process, reducing the need for manual labor. This not only speeds up production but also reduces the risk of contamination.</a:t>
            </a:r>
            <a:endParaRPr lang="en-US" sz="1600" dirty="0">
              <a:latin typeface="Bookman Old Style" panose="02050604050505020204" pitchFamily="18" charset="0"/>
            </a:endParaRPr>
          </a:p>
          <a:p>
            <a:pPr algn="just"/>
            <a:r>
              <a:rPr lang="en-US" sz="1600" b="1" dirty="0" smtClean="0">
                <a:latin typeface="Bookman Old Style" panose="02050604050505020204" pitchFamily="18" charset="0"/>
              </a:rPr>
              <a:t>4. Supply </a:t>
            </a:r>
            <a:r>
              <a:rPr lang="en-US" sz="1600" b="1" dirty="0">
                <a:latin typeface="Bookman Old Style" panose="02050604050505020204" pitchFamily="18" charset="0"/>
              </a:rPr>
              <a:t>Chain Traceability:</a:t>
            </a:r>
            <a:r>
              <a:rPr lang="en-US" sz="1600" dirty="0">
                <a:latin typeface="Bookman Old Style" panose="02050604050505020204" pitchFamily="18" charset="0"/>
              </a:rPr>
              <a:t> RFID tags on raw materials and products enable the brewery to trace the journey of every bottle. In the event of a recall, the affected products can be quickly identified and removed from the market.</a:t>
            </a:r>
            <a:endParaRPr lang="en-US" sz="16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34964</Words>
  <Application>WPS Presentation</Application>
  <PresentationFormat>On-screen Show (16:9)</PresentationFormat>
  <Paragraphs>378</Paragraphs>
  <Slides>40</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SimSun</vt:lpstr>
      <vt:lpstr>Wingdings</vt:lpstr>
      <vt:lpstr>Arial</vt:lpstr>
      <vt:lpstr>Raleway</vt:lpstr>
      <vt:lpstr>Lato</vt:lpstr>
      <vt:lpstr>Bookman Old Style</vt:lpstr>
      <vt:lpstr>Microsoft YaHei</vt:lpstr>
      <vt:lpstr>Arial Unicode MS</vt:lpstr>
      <vt:lpstr>Streamline</vt:lpstr>
      <vt:lpstr>Case Study: Infrastructure/Food &amp; Beverage/ Insurance/ Legal/HR/ Customer</vt:lpstr>
      <vt:lpstr>PowerPoint 演示文稿</vt:lpstr>
      <vt:lpstr>Case Study: Infrastructure in Industry 4.0</vt:lpstr>
      <vt:lpstr>PowerPoint 演示文稿</vt:lpstr>
      <vt:lpstr>PowerPoint 演示文稿</vt:lpstr>
      <vt:lpstr>PowerPoint 演示文稿</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              Case Study: Food and Beverage in Industry 4.0</vt:lpstr>
      <vt:lpstr>PowerPoint 演示文稿</vt:lpstr>
      <vt:lpstr>              Case Study: Insurance in Industry 4.0</vt:lpstr>
      <vt:lpstr>              Case Study: Insurance in Industry 4.0</vt:lpstr>
      <vt:lpstr>              Case Study: Insurance in Industry 4.0</vt:lpstr>
      <vt:lpstr>PowerPoint 演示文稿</vt:lpstr>
      <vt:lpstr>              Case Study: Legal in Industry 4.0</vt:lpstr>
      <vt:lpstr>              Case Study: Legal in Industry 4.0</vt:lpstr>
      <vt:lpstr>              Case Study: Legal in Industry 4.0</vt:lpstr>
      <vt:lpstr>PowerPoint 演示文稿</vt:lpstr>
      <vt:lpstr>              Case Study: HR in Industry 4.0</vt:lpstr>
      <vt:lpstr>              Case Study: HR in Industry 4.0</vt:lpstr>
      <vt:lpstr>              Case Study: HR in Industry 4.0</vt:lpstr>
      <vt:lpstr>PowerPoint 演示文稿</vt:lpstr>
      <vt:lpstr>              Case Study: Customer in Industry 4.0</vt:lpstr>
      <vt:lpstr>              Case Study: Customer in Industry 4.0</vt:lpstr>
      <vt:lpstr>              Case Study: Customer in Industry 4.0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Technology  (CAD, 3D Printing)</dc:title>
  <dc:creator/>
  <cp:lastModifiedBy>KIIT</cp:lastModifiedBy>
  <cp:revision>250</cp:revision>
  <dcterms:created xsi:type="dcterms:W3CDTF">2023-11-02T15:06:31Z</dcterms:created>
  <dcterms:modified xsi:type="dcterms:W3CDTF">2023-11-02T15:06:48Z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4412AF9DD6FE4DB9A4D96D3C372DBC21_13</vt:lpwstr>
  </property>
  <property fmtid="{D5CDD505-2E9C-101B-9397-08002B2CF9AE}" pid="3" name="KSOProductBuildVer">
    <vt:lpwstr>1033-12.2.0.13266</vt:lpwstr>
  </property>
</Properties>
</file>