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5"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772"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F25AB4-4D88-465C-A08A-E803E7346855}"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CB8C3-72DA-4E72-AE14-FF6A05FB565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F25AB4-4D88-465C-A08A-E803E7346855}"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CB8C3-72DA-4E72-AE14-FF6A05FB56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F25AB4-4D88-465C-A08A-E803E7346855}"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CB8C3-72DA-4E72-AE14-FF6A05FB56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F25AB4-4D88-465C-A08A-E803E7346855}"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CB8C3-72DA-4E72-AE14-FF6A05FB56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25AB4-4D88-465C-A08A-E803E7346855}"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CB8C3-72DA-4E72-AE14-FF6A05FB565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F25AB4-4D88-465C-A08A-E803E7346855}"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FCB8C3-72DA-4E72-AE14-FF6A05FB565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F25AB4-4D88-465C-A08A-E803E7346855}"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FCB8C3-72DA-4E72-AE14-FF6A05FB56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F25AB4-4D88-465C-A08A-E803E7346855}"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FCB8C3-72DA-4E72-AE14-FF6A05FB565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25AB4-4D88-465C-A08A-E803E7346855}"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FCB8C3-72DA-4E72-AE14-FF6A05FB56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F25AB4-4D88-465C-A08A-E803E7346855}"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FCB8C3-72DA-4E72-AE14-FF6A05FB565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F25AB4-4D88-465C-A08A-E803E7346855}"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FCB8C3-72DA-4E72-AE14-FF6A05FB565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5AB4-4D88-465C-A08A-E803E7346855}" type="datetimeFigureOut">
              <a:rPr lang="en-US" smtClean="0"/>
              <a:t>11/24/2023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CB8C3-72DA-4E72-AE14-FF6A05FB56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3608" y="908720"/>
            <a:ext cx="7128792" cy="1446550"/>
          </a:xfrm>
          <a:prstGeom prst="rect">
            <a:avLst/>
          </a:prstGeom>
          <a:noFill/>
        </p:spPr>
        <p:txBody>
          <a:bodyPr wrap="square" rtlCol="0">
            <a:spAutoFit/>
          </a:bodyPr>
          <a:lstStyle/>
          <a:p>
            <a:pPr algn="ctr"/>
            <a:r>
              <a:rPr lang="en-US" sz="4400" dirty="0" smtClean="0">
                <a:latin typeface="Times New Roman" pitchFamily="18" charset="0"/>
                <a:cs typeface="Times New Roman" pitchFamily="18" charset="0"/>
              </a:rPr>
              <a:t>Economical Impact on Industry 4.0</a:t>
            </a:r>
            <a:endParaRPr lang="en-US" sz="4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692696"/>
            <a:ext cx="9036496" cy="1477328"/>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 Traditional </a:t>
            </a:r>
            <a:r>
              <a:rPr lang="en-US" dirty="0" smtClean="0">
                <a:latin typeface="Times New Roman" pitchFamily="18" charset="0"/>
                <a:cs typeface="Times New Roman" pitchFamily="18" charset="0"/>
              </a:rPr>
              <a:t>business model with an incremental innovation of both value creation and value delivery has been defined. </a:t>
            </a:r>
            <a:endParaRPr lang="en-US"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Secondly</a:t>
            </a:r>
            <a:r>
              <a:rPr lang="en-US" dirty="0" smtClean="0">
                <a:latin typeface="Times New Roman" pitchFamily="18" charset="0"/>
                <a:cs typeface="Times New Roman" pitchFamily="18" charset="0"/>
              </a:rPr>
              <a:t>, a diversification of the actual business model through the reconfiguration of value networked ecosystems has been described as a radical innovation.</a:t>
            </a:r>
            <a:endParaRPr lang="en-US" dirty="0">
              <a:latin typeface="Times New Roman" pitchFamily="18" charset="0"/>
              <a:cs typeface="Times New Roman" pitchFamily="18" charset="0"/>
            </a:endParaRPr>
          </a:p>
        </p:txBody>
      </p:sp>
      <p:sp>
        <p:nvSpPr>
          <p:cNvPr id="3" name="Rectangle 2"/>
          <p:cNvSpPr/>
          <p:nvPr/>
        </p:nvSpPr>
        <p:spPr>
          <a:xfrm>
            <a:off x="0" y="2420888"/>
            <a:ext cx="8964488" cy="1477328"/>
          </a:xfrm>
          <a:prstGeom prst="rect">
            <a:avLst/>
          </a:prstGeom>
        </p:spPr>
        <p:txBody>
          <a:bodyPr wrap="square">
            <a:spAutoFit/>
          </a:bodyPr>
          <a:lstStyle/>
          <a:p>
            <a:r>
              <a:rPr lang="en-US" dirty="0" smtClean="0">
                <a:latin typeface="Times New Roman" pitchFamily="18" charset="0"/>
                <a:cs typeface="Times New Roman" pitchFamily="18" charset="0"/>
              </a:rPr>
              <a:t>Industry 4.0 is used for three, mutually interconnected factors: </a:t>
            </a:r>
          </a:p>
          <a:p>
            <a:pPr marL="342900" indent="-342900">
              <a:buAutoNum type="arabicPeriod"/>
            </a:pPr>
            <a:r>
              <a:rPr lang="en-US" dirty="0" smtClean="0">
                <a:latin typeface="Times New Roman" pitchFamily="18" charset="0"/>
                <a:cs typeface="Times New Roman" pitchFamily="18" charset="0"/>
              </a:rPr>
              <a:t>Digitization and integration of any simple technical–economical relation in complex technical– economical complex </a:t>
            </a:r>
            <a:r>
              <a:rPr lang="en-US" dirty="0" smtClean="0">
                <a:latin typeface="Times New Roman" pitchFamily="18" charset="0"/>
                <a:cs typeface="Times New Roman" pitchFamily="18" charset="0"/>
              </a:rPr>
              <a:t>networks</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Digitization </a:t>
            </a:r>
            <a:r>
              <a:rPr lang="en-US" dirty="0" smtClean="0">
                <a:latin typeface="Times New Roman" pitchFamily="18" charset="0"/>
                <a:cs typeface="Times New Roman" pitchFamily="18" charset="0"/>
              </a:rPr>
              <a:t>of product and service </a:t>
            </a:r>
            <a:r>
              <a:rPr lang="en-US" dirty="0" smtClean="0">
                <a:latin typeface="Times New Roman" pitchFamily="18" charset="0"/>
                <a:cs typeface="Times New Roman" pitchFamily="18" charset="0"/>
              </a:rPr>
              <a:t>offers.</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New </a:t>
            </a:r>
            <a:r>
              <a:rPr lang="en-US" dirty="0" smtClean="0">
                <a:latin typeface="Times New Roman" pitchFamily="18" charset="0"/>
                <a:cs typeface="Times New Roman" pitchFamily="18" charset="0"/>
              </a:rPr>
              <a:t>market models.</a:t>
            </a:r>
            <a:endParaRPr lang="en-US" dirty="0">
              <a:latin typeface="Times New Roman" pitchFamily="18" charset="0"/>
              <a:cs typeface="Times New Roman" pitchFamily="18" charset="0"/>
            </a:endParaRPr>
          </a:p>
        </p:txBody>
      </p:sp>
      <p:sp>
        <p:nvSpPr>
          <p:cNvPr id="4" name="Rectangle 3"/>
          <p:cNvSpPr/>
          <p:nvPr/>
        </p:nvSpPr>
        <p:spPr>
          <a:xfrm>
            <a:off x="107504" y="4077072"/>
            <a:ext cx="9036496" cy="923330"/>
          </a:xfrm>
          <a:prstGeom prst="rect">
            <a:avLst/>
          </a:prstGeom>
        </p:spPr>
        <p:txBody>
          <a:bodyPr wrap="square">
            <a:spAutoFit/>
          </a:bodyPr>
          <a:lstStyle/>
          <a:p>
            <a:r>
              <a:rPr lang="en-US" dirty="0" smtClean="0">
                <a:latin typeface="Times New Roman" pitchFamily="18" charset="0"/>
                <a:cs typeface="Times New Roman" pitchFamily="18" charset="0"/>
              </a:rPr>
              <a:t>All these human activities are interconnected with a lot of communication systems at the moment. The most promising technologies will be the Internet of Things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Internet of Services (</a:t>
            </a:r>
            <a:r>
              <a:rPr lang="en-US" dirty="0" err="1" smtClean="0">
                <a:latin typeface="Times New Roman" pitchFamily="18" charset="0"/>
                <a:cs typeface="Times New Roman" pitchFamily="18" charset="0"/>
              </a:rPr>
              <a:t>IoS</a:t>
            </a:r>
            <a:r>
              <a:rPr lang="en-US" dirty="0" smtClean="0">
                <a:latin typeface="Times New Roman" pitchFamily="18" charset="0"/>
                <a:cs typeface="Times New Roman" pitchFamily="18" charset="0"/>
              </a:rPr>
              <a:t>), and Internet of People (</a:t>
            </a:r>
            <a:r>
              <a:rPr lang="en-US" dirty="0" err="1" smtClean="0">
                <a:latin typeface="Times New Roman" pitchFamily="18" charset="0"/>
                <a:cs typeface="Times New Roman" pitchFamily="18" charset="0"/>
              </a:rPr>
              <a:t>IoP</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04664"/>
            <a:ext cx="8640960" cy="2862322"/>
          </a:xfrm>
          <a:prstGeom prst="rect">
            <a:avLst/>
          </a:prstGeom>
        </p:spPr>
        <p:txBody>
          <a:bodyPr wrap="square">
            <a:spAutoFit/>
          </a:bodyPr>
          <a:lstStyle/>
          <a:p>
            <a:r>
              <a:rPr lang="en-US" dirty="0" smtClean="0">
                <a:latin typeface="Times New Roman" pitchFamily="18" charset="0"/>
                <a:cs typeface="Times New Roman" pitchFamily="18" charset="0"/>
              </a:rPr>
              <a:t>Education </a:t>
            </a:r>
            <a:r>
              <a:rPr lang="en-US" dirty="0" smtClean="0">
                <a:latin typeface="Times New Roman" pitchFamily="18" charset="0"/>
                <a:cs typeface="Times New Roman" pitchFamily="18" charset="0"/>
              </a:rPr>
              <a:t>plans that pay much more attention to manufacturing topics and put more stress on foreign </a:t>
            </a:r>
            <a:r>
              <a:rPr lang="en-US" dirty="0" smtClean="0">
                <a:latin typeface="Times New Roman" pitchFamily="18" charset="0"/>
                <a:cs typeface="Times New Roman" pitchFamily="18" charset="0"/>
              </a:rPr>
              <a:t>languages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Investment plans that encourage also middle-sized companies to adopt Industry </a:t>
            </a:r>
            <a:r>
              <a:rPr lang="en-US" dirty="0" smtClean="0">
                <a:latin typeface="Times New Roman" pitchFamily="18" charset="0"/>
                <a:cs typeface="Times New Roman" pitchFamily="18" charset="0"/>
              </a:rPr>
              <a:t>4.0.</a:t>
            </a:r>
          </a:p>
          <a:p>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Plans for education focused on computer science and continuous education for the aforementioned intelligent factory </a:t>
            </a:r>
            <a:r>
              <a:rPr lang="en-US" dirty="0" smtClean="0">
                <a:latin typeface="Times New Roman" pitchFamily="18" charset="0"/>
                <a:cs typeface="Times New Roman" pitchFamily="18" charset="0"/>
              </a:rPr>
              <a:t>operators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Policies to deal with the social structure problem due to low birthrate, income instability, work–family imbalance, etc. </a:t>
            </a:r>
            <a:endParaRPr lang="en-US" dirty="0">
              <a:latin typeface="Times New Roman" pitchFamily="18" charset="0"/>
              <a:cs typeface="Times New Roman" pitchFamily="18" charset="0"/>
            </a:endParaRPr>
          </a:p>
        </p:txBody>
      </p:sp>
      <p:sp>
        <p:nvSpPr>
          <p:cNvPr id="3" name="Rectangle 2"/>
          <p:cNvSpPr/>
          <p:nvPr/>
        </p:nvSpPr>
        <p:spPr>
          <a:xfrm>
            <a:off x="180528" y="3352924"/>
            <a:ext cx="9144000" cy="646331"/>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 Industry 4.0 is a factor of growth by either the adoption of manufacturing technologies by existing companies or the formation of new ones in the IT industry</a:t>
            </a:r>
            <a:endParaRPr lang="en-US" dirty="0">
              <a:latin typeface="Times New Roman" pitchFamily="18" charset="0"/>
              <a:cs typeface="Times New Roman" pitchFamily="18" charset="0"/>
            </a:endParaRPr>
          </a:p>
        </p:txBody>
      </p:sp>
      <p:sp>
        <p:nvSpPr>
          <p:cNvPr id="4" name="Rectangle 3"/>
          <p:cNvSpPr/>
          <p:nvPr/>
        </p:nvSpPr>
        <p:spPr>
          <a:xfrm>
            <a:off x="180528" y="4145012"/>
            <a:ext cx="9036496" cy="2031325"/>
          </a:xfrm>
          <a:prstGeom prst="rect">
            <a:avLst/>
          </a:prstGeom>
        </p:spPr>
        <p:txBody>
          <a:bodyPr wrap="square">
            <a:spAutoFit/>
          </a:bodyPr>
          <a:lstStyle/>
          <a:p>
            <a:r>
              <a:rPr lang="en-US" b="1" dirty="0" smtClean="0">
                <a:latin typeface="Times New Roman" pitchFamily="18" charset="0"/>
                <a:cs typeface="Times New Roman" pitchFamily="18" charset="0"/>
              </a:rPr>
              <a:t>Three</a:t>
            </a:r>
            <a:r>
              <a:rPr lang="en-US" dirty="0" smtClean="0">
                <a:latin typeface="Times New Roman" pitchFamily="18" charset="0"/>
                <a:cs typeface="Times New Roman" pitchFamily="18" charset="0"/>
              </a:rPr>
              <a:t> main variants in the development of professional competences are likely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The growing gap scenario, in which the gap between poorly qualified and highly qualified </a:t>
            </a:r>
            <a:r>
              <a:rPr lang="en-US" dirty="0" err="1" smtClean="0">
                <a:latin typeface="Times New Roman" pitchFamily="18" charset="0"/>
                <a:cs typeface="Times New Roman" pitchFamily="18" charset="0"/>
              </a:rPr>
              <a:t>labours</a:t>
            </a:r>
            <a:r>
              <a:rPr lang="en-US" dirty="0" smtClean="0">
                <a:latin typeface="Times New Roman" pitchFamily="18" charset="0"/>
                <a:cs typeface="Times New Roman" pitchFamily="18" charset="0"/>
              </a:rPr>
              <a:t> will </a:t>
            </a:r>
            <a:r>
              <a:rPr lang="en-US" dirty="0" smtClean="0">
                <a:latin typeface="Times New Roman" pitchFamily="18" charset="0"/>
                <a:cs typeface="Times New Roman" pitchFamily="18" charset="0"/>
              </a:rPr>
              <a:t>continue to widen </a:t>
            </a:r>
            <a:r>
              <a:rPr lang="en-US" dirty="0" smtClean="0">
                <a:latin typeface="Times New Roman" pitchFamily="18" charset="0"/>
                <a:cs typeface="Times New Roman" pitchFamily="18" charset="0"/>
              </a:rPr>
              <a:t>significantly</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Demand </a:t>
            </a:r>
            <a:r>
              <a:rPr lang="en-US" dirty="0" smtClean="0">
                <a:latin typeface="Times New Roman" pitchFamily="18" charset="0"/>
                <a:cs typeface="Times New Roman" pitchFamily="18" charset="0"/>
              </a:rPr>
              <a:t>for higher qualifications will be rising, and therefore everyone will be required to obtain advanced qualifications. </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Need </a:t>
            </a:r>
            <a:r>
              <a:rPr lang="en-US" dirty="0" smtClean="0">
                <a:latin typeface="Times New Roman" pitchFamily="18" charset="0"/>
                <a:cs typeface="Times New Roman" pitchFamily="18" charset="0"/>
              </a:rPr>
              <a:t>for higher qualifications and related highly specialized skills in qualified </a:t>
            </a:r>
            <a:r>
              <a:rPr lang="en-US" dirty="0" err="1" smtClean="0">
                <a:latin typeface="Times New Roman" pitchFamily="18" charset="0"/>
                <a:cs typeface="Times New Roman" pitchFamily="18" charset="0"/>
              </a:rPr>
              <a:t>labour</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016" y="1772816"/>
            <a:ext cx="2123728" cy="369332"/>
          </a:xfrm>
          <a:prstGeom prst="rect">
            <a:avLst/>
          </a:prstGeom>
          <a:solidFill>
            <a:srgbClr val="FFFF00"/>
          </a:solidFill>
        </p:spPr>
        <p:txBody>
          <a:bodyPr wrap="square" rtlCol="0">
            <a:spAutoFit/>
          </a:bodyPr>
          <a:lstStyle/>
          <a:p>
            <a:r>
              <a:rPr lang="en-US" b="1" dirty="0" smtClean="0">
                <a:latin typeface="Times New Roman" pitchFamily="18" charset="0"/>
                <a:cs typeface="Times New Roman" pitchFamily="18" charset="0"/>
              </a:rPr>
              <a:t>Circular Economy</a:t>
            </a:r>
            <a:endParaRPr lang="en-US" b="1" dirty="0">
              <a:latin typeface="Times New Roman" pitchFamily="18" charset="0"/>
              <a:cs typeface="Times New Roman" pitchFamily="18" charset="0"/>
            </a:endParaRPr>
          </a:p>
        </p:txBody>
      </p:sp>
      <p:sp>
        <p:nvSpPr>
          <p:cNvPr id="5" name="Rectangle 4"/>
          <p:cNvSpPr/>
          <p:nvPr/>
        </p:nvSpPr>
        <p:spPr>
          <a:xfrm>
            <a:off x="179512" y="2492896"/>
            <a:ext cx="8784976" cy="923330"/>
          </a:xfrm>
          <a:prstGeom prst="rect">
            <a:avLst/>
          </a:prstGeom>
        </p:spPr>
        <p:txBody>
          <a:bodyPr wrap="square">
            <a:spAutoFit/>
          </a:bodyPr>
          <a:lstStyle/>
          <a:p>
            <a:r>
              <a:rPr lang="en-US" b="1" dirty="0" smtClean="0">
                <a:latin typeface="Times New Roman" pitchFamily="18" charset="0"/>
                <a:cs typeface="Times New Roman" pitchFamily="18" charset="0"/>
              </a:rPr>
              <a:t>Circular </a:t>
            </a:r>
            <a:r>
              <a:rPr lang="en-US" b="1" dirty="0">
                <a:latin typeface="Times New Roman" pitchFamily="18" charset="0"/>
                <a:cs typeface="Times New Roman" pitchFamily="18" charset="0"/>
              </a:rPr>
              <a:t>economy </a:t>
            </a:r>
            <a:r>
              <a:rPr lang="en-US" dirty="0">
                <a:latin typeface="Times New Roman" pitchFamily="18" charset="0"/>
                <a:cs typeface="Times New Roman" pitchFamily="18" charset="0"/>
              </a:rPr>
              <a:t>is a model of production and consumption, which involves sharing, leasing, reusing, repairing, refurbishing and recycling existing materials and products as long as possible</a:t>
            </a:r>
          </a:p>
        </p:txBody>
      </p:sp>
      <p:sp>
        <p:nvSpPr>
          <p:cNvPr id="6" name="Rectangle 5"/>
          <p:cNvSpPr/>
          <p:nvPr/>
        </p:nvSpPr>
        <p:spPr>
          <a:xfrm>
            <a:off x="179512" y="3501008"/>
            <a:ext cx="6588224" cy="369332"/>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 Overall, the global economy is currently only 9% circular.</a:t>
            </a:r>
            <a:endParaRPr lang="en-US" dirty="0">
              <a:latin typeface="Times New Roman" pitchFamily="18" charset="0"/>
              <a:cs typeface="Times New Roman" pitchFamily="18" charset="0"/>
            </a:endParaRPr>
          </a:p>
        </p:txBody>
      </p:sp>
      <p:sp>
        <p:nvSpPr>
          <p:cNvPr id="7" name="Rectangle 6"/>
          <p:cNvSpPr/>
          <p:nvPr/>
        </p:nvSpPr>
        <p:spPr>
          <a:xfrm>
            <a:off x="179512" y="3861048"/>
            <a:ext cx="8784976" cy="646331"/>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 Our current production and consumption systems are unable to restore the value of the natural resources that are consumed to produce goods.</a:t>
            </a:r>
            <a:endParaRPr lang="en-US" dirty="0">
              <a:latin typeface="Times New Roman" pitchFamily="18" charset="0"/>
              <a:cs typeface="Times New Roman" pitchFamily="18" charset="0"/>
            </a:endParaRPr>
          </a:p>
        </p:txBody>
      </p:sp>
      <p:sp>
        <p:nvSpPr>
          <p:cNvPr id="8" name="Rectangle 7"/>
          <p:cNvSpPr/>
          <p:nvPr/>
        </p:nvSpPr>
        <p:spPr>
          <a:xfrm>
            <a:off x="107504" y="4581128"/>
            <a:ext cx="8964488" cy="646331"/>
          </a:xfrm>
          <a:prstGeom prst="rect">
            <a:avLst/>
          </a:prstGeom>
        </p:spPr>
        <p:txBody>
          <a:bodyPr wrap="square">
            <a:spAutoFit/>
          </a:bodyPr>
          <a:lstStyle/>
          <a:p>
            <a:pPr>
              <a:buFont typeface="Arial" pitchFamily="34" charset="0"/>
              <a:buChar char="•"/>
            </a:pPr>
            <a:r>
              <a:rPr lang="en-US" b="1" dirty="0" smtClean="0">
                <a:latin typeface="Times New Roman" pitchFamily="18" charset="0"/>
                <a:cs typeface="Times New Roman" pitchFamily="18" charset="0"/>
              </a:rPr>
              <a:t> Sustainable </a:t>
            </a:r>
            <a:r>
              <a:rPr lang="en-US" b="1" dirty="0" smtClean="0">
                <a:latin typeface="Times New Roman" pitchFamily="18" charset="0"/>
                <a:cs typeface="Times New Roman" pitchFamily="18" charset="0"/>
              </a:rPr>
              <a:t>development goals </a:t>
            </a:r>
            <a:r>
              <a:rPr lang="en-US" dirty="0" smtClean="0">
                <a:latin typeface="Times New Roman" pitchFamily="18" charset="0"/>
                <a:cs typeface="Times New Roman" pitchFamily="18" charset="0"/>
              </a:rPr>
              <a:t>(SDGs) will rely on transformative </a:t>
            </a:r>
            <a:r>
              <a:rPr lang="en-US" b="1" dirty="0" smtClean="0">
                <a:latin typeface="Times New Roman" pitchFamily="18" charset="0"/>
                <a:cs typeface="Times New Roman" pitchFamily="18" charset="0"/>
              </a:rPr>
              <a:t>change in methods of designing, producing and consuming products.</a:t>
            </a:r>
            <a:endParaRPr lang="en-US" b="1" dirty="0">
              <a:latin typeface="Times New Roman" pitchFamily="18" charset="0"/>
              <a:cs typeface="Times New Roman" pitchFamily="18" charset="0"/>
            </a:endParaRPr>
          </a:p>
        </p:txBody>
      </p:sp>
      <p:sp>
        <p:nvSpPr>
          <p:cNvPr id="9" name="Rectangle 8"/>
          <p:cNvSpPr/>
          <p:nvPr/>
        </p:nvSpPr>
        <p:spPr>
          <a:xfrm>
            <a:off x="179512" y="404664"/>
            <a:ext cx="8784976" cy="1200329"/>
          </a:xfrm>
          <a:prstGeom prst="rect">
            <a:avLst/>
          </a:prstGeom>
        </p:spPr>
        <p:txBody>
          <a:bodyPr wrap="square">
            <a:spAutoFit/>
          </a:bodyPr>
          <a:lstStyle/>
          <a:p>
            <a:pPr algn="just"/>
            <a:r>
              <a:rPr lang="en-US" dirty="0" smtClean="0">
                <a:latin typeface="Times New Roman" pitchFamily="18" charset="0"/>
                <a:cs typeface="Times New Roman" pitchFamily="18" charset="0"/>
              </a:rPr>
              <a:t>Fundamental difference between these </a:t>
            </a:r>
            <a:r>
              <a:rPr lang="en-US" b="1" dirty="0" smtClean="0">
                <a:latin typeface="Times New Roman" pitchFamily="18" charset="0"/>
                <a:cs typeface="Times New Roman" pitchFamily="18" charset="0"/>
              </a:rPr>
              <a:t>two</a:t>
            </a:r>
            <a:r>
              <a:rPr lang="en-US" dirty="0" smtClean="0">
                <a:latin typeface="Times New Roman" pitchFamily="18" charset="0"/>
                <a:cs typeface="Times New Roman" pitchFamily="18" charset="0"/>
              </a:rPr>
              <a:t> economic models.</a:t>
            </a:r>
          </a:p>
          <a:p>
            <a:pPr algn="just">
              <a:buFont typeface="Arial" pitchFamily="34" charset="0"/>
              <a:buChar cha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Linear economy </a:t>
            </a:r>
            <a:r>
              <a:rPr lang="en-US" dirty="0" smtClean="0">
                <a:latin typeface="Times New Roman" pitchFamily="18" charset="0"/>
                <a:cs typeface="Times New Roman" pitchFamily="18" charset="0"/>
              </a:rPr>
              <a:t>follows the “</a:t>
            </a:r>
            <a:r>
              <a:rPr lang="en-US" b="1" dirty="0" smtClean="0">
                <a:latin typeface="Times New Roman" pitchFamily="18" charset="0"/>
                <a:cs typeface="Times New Roman" pitchFamily="18" charset="0"/>
              </a:rPr>
              <a:t>take-make-waste</a:t>
            </a:r>
            <a:r>
              <a:rPr lang="en-US" dirty="0" smtClean="0">
                <a:latin typeface="Times New Roman" pitchFamily="18" charset="0"/>
                <a:cs typeface="Times New Roman" pitchFamily="18" charset="0"/>
              </a:rPr>
              <a:t>” step plan.</a:t>
            </a:r>
          </a:p>
          <a:p>
            <a:pPr algn="just">
              <a:buFont typeface="Arial" pitchFamily="34" charset="0"/>
              <a:buChar char="•"/>
            </a:pPr>
            <a:r>
              <a:rPr lang="en-US" b="1" dirty="0" smtClean="0">
                <a:latin typeface="Times New Roman" pitchFamily="18" charset="0"/>
                <a:cs typeface="Times New Roman" pitchFamily="18" charset="0"/>
              </a:rPr>
              <a:t>  Circular economy </a:t>
            </a:r>
            <a:r>
              <a:rPr lang="en-US" dirty="0" smtClean="0">
                <a:latin typeface="Times New Roman" pitchFamily="18" charset="0"/>
                <a:cs typeface="Times New Roman" pitchFamily="18" charset="0"/>
              </a:rPr>
              <a:t>follows the 3R approach of “</a:t>
            </a:r>
            <a:r>
              <a:rPr lang="en-US" b="1" dirty="0" smtClean="0">
                <a:latin typeface="Times New Roman" pitchFamily="18" charset="0"/>
                <a:cs typeface="Times New Roman" pitchFamily="18" charset="0"/>
              </a:rPr>
              <a:t>reduce, reuse, and recycle</a:t>
            </a:r>
            <a:r>
              <a:rPr lang="en-US" dirty="0" smtClean="0">
                <a:latin typeface="Times New Roman" pitchFamily="18" charset="0"/>
                <a:cs typeface="Times New Roman" pitchFamily="18" charset="0"/>
              </a:rPr>
              <a:t>”, completely          removing waste from the equation.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32656"/>
            <a:ext cx="9144000" cy="1200329"/>
          </a:xfrm>
          <a:prstGeom prst="rect">
            <a:avLst/>
          </a:prstGeom>
        </p:spPr>
        <p:txBody>
          <a:bodyPr wrap="square">
            <a:spAutoFit/>
          </a:bodyPr>
          <a:lstStyle/>
          <a:p>
            <a:pPr algn="just">
              <a:buFont typeface="Arial" pitchFamily="34" charset="0"/>
              <a:buChar char="•"/>
            </a:pPr>
            <a:r>
              <a:rPr lang="en-US" b="1" dirty="0" smtClean="0">
                <a:latin typeface="Times New Roman" pitchFamily="18" charset="0"/>
                <a:cs typeface="Times New Roman" pitchFamily="18" charset="0"/>
              </a:rPr>
              <a:t> Technologies </a:t>
            </a:r>
            <a:r>
              <a:rPr lang="en-US" b="1" dirty="0" smtClean="0">
                <a:latin typeface="Times New Roman" pitchFamily="18" charset="0"/>
                <a:cs typeface="Times New Roman" pitchFamily="18" charset="0"/>
              </a:rPr>
              <a:t>are economical, innovative and able to connect supply and demand in real time</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decentralize production systems and gather data to assist and predict decision-making. </a:t>
            </a:r>
            <a:r>
              <a:rPr lang="en-US" dirty="0" smtClean="0">
                <a:latin typeface="Times New Roman" pitchFamily="18" charset="0"/>
                <a:cs typeface="Times New Roman" pitchFamily="18" charset="0"/>
              </a:rPr>
              <a:t>Due to these capabilities, production systems can become more economical and environmentally efficient. However, Industry 4.0 technologies also have side effects.</a:t>
            </a:r>
            <a:endParaRPr lang="en-US" dirty="0">
              <a:latin typeface="Times New Roman" pitchFamily="18" charset="0"/>
              <a:cs typeface="Times New Roman" pitchFamily="18" charset="0"/>
            </a:endParaRPr>
          </a:p>
        </p:txBody>
      </p:sp>
      <p:sp>
        <p:nvSpPr>
          <p:cNvPr id="5" name="Rectangle 4"/>
          <p:cNvSpPr/>
          <p:nvPr/>
        </p:nvSpPr>
        <p:spPr>
          <a:xfrm>
            <a:off x="179512" y="1700808"/>
            <a:ext cx="8964488" cy="1200329"/>
          </a:xfrm>
          <a:prstGeom prst="rect">
            <a:avLst/>
          </a:prstGeom>
        </p:spPr>
        <p:txBody>
          <a:bodyPr wrap="square">
            <a:spAutoFit/>
          </a:bodyPr>
          <a:lstStyle/>
          <a:p>
            <a:pPr algn="just"/>
            <a:r>
              <a:rPr lang="en-US" dirty="0" smtClean="0">
                <a:latin typeface="Times New Roman" pitchFamily="18" charset="0"/>
                <a:cs typeface="Times New Roman" pitchFamily="18" charset="0"/>
              </a:rPr>
              <a:t>Digital technologies have been an enabler of the </a:t>
            </a:r>
            <a:r>
              <a:rPr lang="en-US" dirty="0" smtClean="0">
                <a:solidFill>
                  <a:srgbClr val="FF0000"/>
                </a:solidFill>
                <a:latin typeface="Times New Roman" pitchFamily="18" charset="0"/>
                <a:cs typeface="Times New Roman" pitchFamily="18" charset="0"/>
              </a:rPr>
              <a:t>gig economy</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precariat</a:t>
            </a:r>
            <a:r>
              <a:rPr lang="en-US" dirty="0" smtClean="0">
                <a:latin typeface="Times New Roman" pitchFamily="18" charset="0"/>
                <a:cs typeface="Times New Roman" pitchFamily="18" charset="0"/>
              </a:rPr>
              <a:t>’ work format (e.g., zero hours contracts) which can result in a reduction in wages. Hence, digital technologies may negatively influence the social aspects of an economy. In this sense, it is necessary to assess the relationship between Industry 4.0 technologies and corporate sustainability.</a:t>
            </a:r>
            <a:endParaRPr lang="en-US" dirty="0">
              <a:latin typeface="Times New Roman" pitchFamily="18" charset="0"/>
              <a:cs typeface="Times New Roman" pitchFamily="18" charset="0"/>
            </a:endParaRPr>
          </a:p>
        </p:txBody>
      </p:sp>
      <p:grpSp>
        <p:nvGrpSpPr>
          <p:cNvPr id="9" name="Group 9"/>
          <p:cNvGrpSpPr/>
          <p:nvPr/>
        </p:nvGrpSpPr>
        <p:grpSpPr>
          <a:xfrm>
            <a:off x="35496" y="3347700"/>
            <a:ext cx="8964488" cy="945396"/>
            <a:chOff x="0" y="5085184"/>
            <a:chExt cx="9144000" cy="945396"/>
          </a:xfrm>
        </p:grpSpPr>
        <p:sp>
          <p:nvSpPr>
            <p:cNvPr id="7" name="Rectangle 6"/>
            <p:cNvSpPr/>
            <p:nvPr/>
          </p:nvSpPr>
          <p:spPr>
            <a:xfrm>
              <a:off x="6372200" y="5373216"/>
              <a:ext cx="2771800" cy="369332"/>
            </a:xfrm>
            <a:prstGeom prst="rect">
              <a:avLst/>
            </a:prstGeom>
          </p:spPr>
          <p:txBody>
            <a:bodyPr wrap="square">
              <a:spAutoFit/>
            </a:bodyPr>
            <a:lstStyle/>
            <a:p>
              <a:r>
                <a:rPr lang="en-US" dirty="0">
                  <a:latin typeface="Times New Roman" pitchFamily="18" charset="0"/>
                  <a:cs typeface="Times New Roman" pitchFamily="18" charset="0"/>
                </a:rPr>
                <a:t>online platforms such as </a:t>
              </a:r>
              <a:endParaRPr lang="en-US" dirty="0" smtClean="0">
                <a:latin typeface="Times New Roman" pitchFamily="18" charset="0"/>
                <a:cs typeface="Times New Roman" pitchFamily="18" charset="0"/>
              </a:endParaRPr>
            </a:p>
          </p:txBody>
        </p:sp>
        <p:sp>
          <p:nvSpPr>
            <p:cNvPr id="6" name="Rectangle 5"/>
            <p:cNvSpPr/>
            <p:nvPr/>
          </p:nvSpPr>
          <p:spPr>
            <a:xfrm>
              <a:off x="0" y="5085184"/>
              <a:ext cx="9144000" cy="646331"/>
            </a:xfrm>
            <a:prstGeom prst="rect">
              <a:avLst/>
            </a:prstGeom>
          </p:spPr>
          <p:txBody>
            <a:bodyPr wrap="square">
              <a:spAutoFit/>
            </a:bodyPr>
            <a:lstStyle/>
            <a:p>
              <a:r>
                <a:rPr lang="en-US" dirty="0" smtClean="0">
                  <a:latin typeface="Times New Roman" pitchFamily="18" charset="0"/>
                  <a:cs typeface="Times New Roman" pitchFamily="18" charset="0"/>
                </a:rPr>
                <a:t>Gig </a:t>
              </a:r>
              <a:r>
                <a:rPr lang="en-US" dirty="0">
                  <a:latin typeface="Times New Roman" pitchFamily="18" charset="0"/>
                  <a:cs typeface="Times New Roman" pitchFamily="18" charset="0"/>
                </a:rPr>
                <a:t>economy is a free market system in which temporary positions are common and organizations hire independent workers for short-term commitments</a:t>
              </a:r>
            </a:p>
          </p:txBody>
        </p:sp>
        <p:sp>
          <p:nvSpPr>
            <p:cNvPr id="8" name="Rectangle 7"/>
            <p:cNvSpPr/>
            <p:nvPr/>
          </p:nvSpPr>
          <p:spPr>
            <a:xfrm>
              <a:off x="0" y="5661248"/>
              <a:ext cx="3174074" cy="369332"/>
            </a:xfrm>
            <a:prstGeom prst="rect">
              <a:avLst/>
            </a:prstGeom>
          </p:spPr>
          <p:txBody>
            <a:bodyPr wrap="none">
              <a:spAutoFit/>
            </a:bodyPr>
            <a:lstStyle/>
            <a:p>
              <a:r>
                <a:rPr lang="en-US" dirty="0" err="1" smtClean="0">
                  <a:latin typeface="Times New Roman" pitchFamily="18" charset="0"/>
                  <a:cs typeface="Times New Roman" pitchFamily="18" charset="0"/>
                </a:rPr>
                <a:t>Uber</a:t>
              </a:r>
              <a:r>
                <a:rPr lang="en-US" dirty="0" smtClean="0">
                  <a:latin typeface="Times New Roman" pitchFamily="18" charset="0"/>
                  <a:cs typeface="Times New Roman" pitchFamily="18" charset="0"/>
                </a:rPr>
                <a:t>, Ola, </a:t>
              </a:r>
              <a:r>
                <a:rPr lang="en-US" dirty="0" err="1" smtClean="0">
                  <a:latin typeface="Times New Roman" pitchFamily="18" charset="0"/>
                  <a:cs typeface="Times New Roman" pitchFamily="18" charset="0"/>
                </a:rPr>
                <a:t>Swiggy</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Zomato</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8640"/>
            <a:ext cx="9144000" cy="923330"/>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 Combined application of CE business models and Industry 4.0 technologies can improve the organizational performance of firms, including economic, environmental, social and operational measures.</a:t>
            </a:r>
            <a:endParaRPr lang="en-US" dirty="0">
              <a:latin typeface="Times New Roman" pitchFamily="18" charset="0"/>
              <a:cs typeface="Times New Roman" pitchFamily="18" charset="0"/>
            </a:endParaRPr>
          </a:p>
        </p:txBody>
      </p:sp>
      <p:sp>
        <p:nvSpPr>
          <p:cNvPr id="4" name="Rectangle 3"/>
          <p:cNvSpPr/>
          <p:nvPr/>
        </p:nvSpPr>
        <p:spPr>
          <a:xfrm>
            <a:off x="0" y="1268760"/>
            <a:ext cx="9036496" cy="646331"/>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 CE and Industry 4.0 technologies on firms’ sustainability performance (economic, environmental, and social measures) and operational performance</a:t>
            </a:r>
            <a:endParaRPr lang="en-US" dirty="0">
              <a:latin typeface="Times New Roman" pitchFamily="18" charset="0"/>
              <a:cs typeface="Times New Roman" pitchFamily="18" charset="0"/>
            </a:endParaRPr>
          </a:p>
        </p:txBody>
      </p:sp>
      <p:sp>
        <p:nvSpPr>
          <p:cNvPr id="5" name="Rectangle 4"/>
          <p:cNvSpPr/>
          <p:nvPr/>
        </p:nvSpPr>
        <p:spPr>
          <a:xfrm>
            <a:off x="0" y="1988840"/>
            <a:ext cx="9144000" cy="646331"/>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Adoption of CE business models and Industry 4.0 technologies through original primary data, using a rarely studied conceptual lens</a:t>
            </a:r>
            <a:endParaRPr lang="en-US" dirty="0">
              <a:latin typeface="Times New Roman" pitchFamily="18" charset="0"/>
              <a:cs typeface="Times New Roman" pitchFamily="18" charset="0"/>
            </a:endParaRPr>
          </a:p>
        </p:txBody>
      </p:sp>
      <p:sp>
        <p:nvSpPr>
          <p:cNvPr id="6" name="Rectangle 5"/>
          <p:cNvSpPr/>
          <p:nvPr/>
        </p:nvSpPr>
        <p:spPr>
          <a:xfrm>
            <a:off x="0" y="2780928"/>
            <a:ext cx="5128712" cy="400110"/>
          </a:xfrm>
          <a:prstGeom prst="rect">
            <a:avLst/>
          </a:prstGeom>
          <a:solidFill>
            <a:srgbClr val="FFFF00"/>
          </a:solidFill>
        </p:spPr>
        <p:txBody>
          <a:bodyPr wrap="none">
            <a:spAutoFit/>
          </a:bodyPr>
          <a:lstStyle/>
          <a:p>
            <a:r>
              <a:rPr lang="en-US" sz="2000" b="1" dirty="0" smtClean="0">
                <a:latin typeface="Times New Roman" pitchFamily="18" charset="0"/>
                <a:cs typeface="Times New Roman" pitchFamily="18" charset="0"/>
              </a:rPr>
              <a:t>Circular economy and sustainable operations</a:t>
            </a:r>
            <a:endParaRPr lang="en-US" sz="2000" b="1" dirty="0">
              <a:latin typeface="Times New Roman" pitchFamily="18" charset="0"/>
              <a:cs typeface="Times New Roman" pitchFamily="18" charset="0"/>
            </a:endParaRPr>
          </a:p>
        </p:txBody>
      </p:sp>
      <p:sp>
        <p:nvSpPr>
          <p:cNvPr id="7" name="Rectangle 6"/>
          <p:cNvSpPr/>
          <p:nvPr/>
        </p:nvSpPr>
        <p:spPr>
          <a:xfrm>
            <a:off x="0" y="3429000"/>
            <a:ext cx="9144000" cy="2862322"/>
          </a:xfrm>
          <a:prstGeom prst="rect">
            <a:avLst/>
          </a:prstGeom>
        </p:spPr>
        <p:txBody>
          <a:bodyPr wrap="square">
            <a:spAutoFit/>
          </a:bodyPr>
          <a:lstStyle/>
          <a:p>
            <a:r>
              <a:rPr lang="en-US" dirty="0" smtClean="0">
                <a:latin typeface="Times New Roman" pitchFamily="18" charset="0"/>
                <a:cs typeface="Times New Roman" pitchFamily="18" charset="0"/>
              </a:rPr>
              <a:t>Strategies for working towards circular flows of resources presented in the CE perspective are:   </a:t>
            </a:r>
            <a:r>
              <a:rPr lang="en-US" b="1" dirty="0" smtClean="0">
                <a:latin typeface="Times New Roman" pitchFamily="18" charset="0"/>
                <a:cs typeface="Times New Roman" pitchFamily="18" charset="0"/>
              </a:rPr>
              <a:t>slowing resource loops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closing resource loops </a:t>
            </a:r>
            <a:r>
              <a:rPr lang="en-US"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narrowing resource flows</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a:t>
            </a:r>
            <a:r>
              <a:rPr lang="en-US" dirty="0" smtClean="0">
                <a:latin typeface="Times New Roman" pitchFamily="18" charset="0"/>
                <a:cs typeface="Times New Roman" pitchFamily="18" charset="0"/>
              </a:rPr>
              <a:t>irst is based on prolonging the life cycle of products, either by means of design approaches (e.g., designing products to last longer) or product service system strategies (e.g., upgrading products and offering maintenance services, including repairs). </a:t>
            </a:r>
          </a:p>
          <a:p>
            <a:pPr>
              <a:buFont typeface="Arial" pitchFamily="34" charset="0"/>
              <a:buChar char="•"/>
            </a:pPr>
            <a:r>
              <a:rPr lang="en-US" dirty="0" smtClean="0">
                <a:latin typeface="Times New Roman" pitchFamily="18" charset="0"/>
                <a:cs typeface="Times New Roman" pitchFamily="18" charset="0"/>
              </a:rPr>
              <a:t> Second consists of reintroducing post-use items into a particular phase of the production process of a chain, or into another chain. Reuse, remanufacturing, and recycling are methods for implementing the strategy of closing resource loops. </a:t>
            </a:r>
          </a:p>
          <a:p>
            <a:pPr>
              <a:buFont typeface="Arial" pitchFamily="34" charset="0"/>
              <a:buChar cha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Third involves more efficient use of resources, using less resources per product unit.</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016" y="116632"/>
            <a:ext cx="8964488" cy="369332"/>
          </a:xfrm>
          <a:prstGeom prst="rect">
            <a:avLst/>
          </a:prstGeom>
        </p:spPr>
        <p:txBody>
          <a:bodyPr wrap="square">
            <a:spAutoFit/>
          </a:bodyPr>
          <a:lstStyle/>
          <a:p>
            <a:r>
              <a:rPr lang="en-US" b="1" dirty="0" smtClean="0">
                <a:latin typeface="Times New Roman" pitchFamily="18" charset="0"/>
                <a:cs typeface="Times New Roman" pitchFamily="18" charset="0"/>
              </a:rPr>
              <a:t>Six </a:t>
            </a:r>
            <a:r>
              <a:rPr lang="en-US" b="1" dirty="0" smtClean="0">
                <a:latin typeface="Times New Roman" pitchFamily="18" charset="0"/>
                <a:cs typeface="Times New Roman" pitchFamily="18" charset="0"/>
              </a:rPr>
              <a:t>business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models</a:t>
            </a:r>
            <a:r>
              <a:rPr lang="en-US" dirty="0" smtClean="0">
                <a:latin typeface="Times New Roman" pitchFamily="18" charset="0"/>
                <a:cs typeface="Times New Roman" pitchFamily="18" charset="0"/>
              </a:rPr>
              <a:t> that encapsulate the CE principles</a:t>
            </a:r>
            <a:endParaRPr lang="en-US" dirty="0">
              <a:latin typeface="Times New Roman" pitchFamily="18" charset="0"/>
              <a:cs typeface="Times New Roman" pitchFamily="18" charset="0"/>
            </a:endParaRPr>
          </a:p>
        </p:txBody>
      </p:sp>
      <p:sp>
        <p:nvSpPr>
          <p:cNvPr id="3" name="Rectangle 2"/>
          <p:cNvSpPr/>
          <p:nvPr/>
        </p:nvSpPr>
        <p:spPr>
          <a:xfrm>
            <a:off x="35496" y="620688"/>
            <a:ext cx="9036496" cy="3416320"/>
          </a:xfrm>
          <a:prstGeom prst="rect">
            <a:avLst/>
          </a:prstGeom>
        </p:spPr>
        <p:txBody>
          <a:bodyPr wrap="square">
            <a:spAutoFit/>
          </a:bodyPr>
          <a:lstStyle/>
          <a:p>
            <a:pPr algn="just">
              <a:buFont typeface="Arial" pitchFamily="34" charset="0"/>
              <a:buChar char="•"/>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Regenerate</a:t>
            </a:r>
            <a:r>
              <a:rPr lang="en-US" dirty="0" smtClean="0">
                <a:latin typeface="Times New Roman" pitchFamily="18" charset="0"/>
                <a:cs typeface="Times New Roman" pitchFamily="18" charset="0"/>
              </a:rPr>
              <a:t> – based on biological cycles in which organic materials are viewed as the feedstock of an ecosystem, including a shift towards renewable energy and raw materials. </a:t>
            </a:r>
          </a:p>
          <a:p>
            <a:pPr algn="just">
              <a:buFont typeface="Arial" pitchFamily="34" charset="0"/>
              <a:buChar char="•"/>
            </a:pPr>
            <a:r>
              <a:rPr lang="en-US" b="1" dirty="0" smtClean="0">
                <a:latin typeface="Times New Roman" pitchFamily="18" charset="0"/>
                <a:cs typeface="Times New Roman" pitchFamily="18" charset="0"/>
              </a:rPr>
              <a:t> Share </a:t>
            </a:r>
            <a:r>
              <a:rPr lang="en-US" dirty="0" smtClean="0">
                <a:latin typeface="Times New Roman" pitchFamily="18" charset="0"/>
                <a:cs typeface="Times New Roman" pitchFamily="18" charset="0"/>
              </a:rPr>
              <a:t>– the strategy of slowing resource flows is applied in this business model, with the aim of multiple users sharing the same assets, extending the lifespan of products and product-service systems. For example, Renault sells its electric cars without batteries, with the service model of customers leasing batteries and making payments according to their monthly consumption          • </a:t>
            </a:r>
            <a:r>
              <a:rPr lang="en-US" b="1" dirty="0" smtClean="0">
                <a:latin typeface="Times New Roman" pitchFamily="18" charset="0"/>
                <a:cs typeface="Times New Roman" pitchFamily="18" charset="0"/>
              </a:rPr>
              <a:t>Optimize</a:t>
            </a:r>
            <a:r>
              <a:rPr lang="en-US" dirty="0" smtClean="0">
                <a:latin typeface="Times New Roman" pitchFamily="18" charset="0"/>
                <a:cs typeface="Times New Roman" pitchFamily="18" charset="0"/>
              </a:rPr>
              <a:t> – this business model relates to narrowing resource flows, which targets the reduction of waste and improvements in resource usage within supply chains. </a:t>
            </a:r>
          </a:p>
          <a:p>
            <a:pPr algn="just">
              <a:buFont typeface="Arial" pitchFamily="34" charset="0"/>
              <a:buChar char="•"/>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Loop</a:t>
            </a:r>
            <a:r>
              <a:rPr lang="en-US" dirty="0" smtClean="0">
                <a:latin typeface="Times New Roman" pitchFamily="18" charset="0"/>
                <a:cs typeface="Times New Roman" pitchFamily="18" charset="0"/>
              </a:rPr>
              <a:t> – relates to the strategy of closing resource flows. </a:t>
            </a:r>
          </a:p>
          <a:p>
            <a:pPr algn="just">
              <a:buFont typeface="Arial" pitchFamily="34" charset="0"/>
              <a:buChar char="•"/>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Virtualize</a:t>
            </a:r>
            <a:r>
              <a:rPr lang="en-US" dirty="0" smtClean="0">
                <a:latin typeface="Times New Roman" pitchFamily="18" charset="0"/>
                <a:cs typeface="Times New Roman" pitchFamily="18" charset="0"/>
              </a:rPr>
              <a:t> – products are sold as services or access to a virtual resource, thus leading to the dematerialization of products. </a:t>
            </a:r>
          </a:p>
          <a:p>
            <a:pPr algn="just"/>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Exchange</a:t>
            </a:r>
            <a:r>
              <a:rPr lang="en-US" dirty="0" smtClean="0">
                <a:latin typeface="Times New Roman" pitchFamily="18" charset="0"/>
                <a:cs typeface="Times New Roman" pitchFamily="18" charset="0"/>
              </a:rPr>
              <a:t> – focuses on introducing disruptive technologies to offer products and services.</a:t>
            </a:r>
            <a:endParaRPr lang="en-US" dirty="0">
              <a:latin typeface="Times New Roman" pitchFamily="18" charset="0"/>
              <a:cs typeface="Times New Roman" pitchFamily="18" charset="0"/>
            </a:endParaRPr>
          </a:p>
        </p:txBody>
      </p:sp>
      <p:sp>
        <p:nvSpPr>
          <p:cNvPr id="4" name="Rectangle 3"/>
          <p:cNvSpPr/>
          <p:nvPr/>
        </p:nvSpPr>
        <p:spPr>
          <a:xfrm>
            <a:off x="179512" y="4149080"/>
            <a:ext cx="8964488" cy="1477328"/>
          </a:xfrm>
          <a:prstGeom prst="rect">
            <a:avLst/>
          </a:prstGeom>
        </p:spPr>
        <p:txBody>
          <a:bodyPr wrap="square">
            <a:spAutoFit/>
          </a:bodyPr>
          <a:lstStyle/>
          <a:p>
            <a:r>
              <a:rPr lang="en-US" dirty="0" smtClean="0">
                <a:latin typeface="Times New Roman" pitchFamily="18" charset="0"/>
                <a:cs typeface="Times New Roman" pitchFamily="18" charset="0"/>
              </a:rPr>
              <a:t>From the </a:t>
            </a:r>
            <a:r>
              <a:rPr lang="en-US" b="1" dirty="0" smtClean="0">
                <a:latin typeface="Times New Roman" pitchFamily="18" charset="0"/>
                <a:cs typeface="Times New Roman" pitchFamily="18" charset="0"/>
              </a:rPr>
              <a:t>economic perspective, </a:t>
            </a:r>
            <a:r>
              <a:rPr lang="en-US" dirty="0" smtClean="0">
                <a:latin typeface="Times New Roman" pitchFamily="18" charset="0"/>
                <a:cs typeface="Times New Roman" pitchFamily="18" charset="0"/>
              </a:rPr>
              <a:t>CE business models may: reduce the risk of disruptions in supply from production systems due to the closed loop approach; decrease costs related to waste and emissions management; lower expenditure on energy, water and purchase of raw materials; and help to create new market opportunities .</a:t>
            </a:r>
          </a:p>
          <a:p>
            <a:endParaRPr lang="en-US"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8856984" cy="1754326"/>
          </a:xfrm>
          <a:prstGeom prst="rect">
            <a:avLst/>
          </a:prstGeom>
        </p:spPr>
        <p:txBody>
          <a:bodyPr wrap="square">
            <a:spAutoFit/>
          </a:bodyPr>
          <a:lstStyle/>
          <a:p>
            <a:r>
              <a:rPr lang="en-US" dirty="0" smtClean="0">
                <a:latin typeface="Times New Roman" pitchFamily="18" charset="0"/>
                <a:cs typeface="Times New Roman" pitchFamily="18" charset="0"/>
              </a:rPr>
              <a:t>From the </a:t>
            </a:r>
            <a:r>
              <a:rPr lang="en-US" b="1" dirty="0" smtClean="0">
                <a:latin typeface="Times New Roman" pitchFamily="18" charset="0"/>
                <a:cs typeface="Times New Roman" pitchFamily="18" charset="0"/>
              </a:rPr>
              <a:t>environmental point of </a:t>
            </a:r>
            <a:r>
              <a:rPr lang="en-US" dirty="0" smtClean="0">
                <a:latin typeface="Times New Roman" pitchFamily="18" charset="0"/>
                <a:cs typeface="Times New Roman" pitchFamily="18" charset="0"/>
              </a:rPr>
              <a:t>view, CE business models may: avoid the extraction of virgin natural resources through the regenerate model; improve efficiency in the use of energy, water and raw materials; and reduce environmental accidents. Finally, the potential social benefits of using CE business models include the generation of new jobs and businesses due to closed loop and reverse logistics activities, and increased equality in consumption due to the sharing model.</a:t>
            </a:r>
            <a:endParaRPr lang="en-US" dirty="0">
              <a:latin typeface="Times New Roman" pitchFamily="18" charset="0"/>
              <a:cs typeface="Times New Roman" pitchFamily="18" charset="0"/>
            </a:endParaRPr>
          </a:p>
        </p:txBody>
      </p:sp>
      <p:grpSp>
        <p:nvGrpSpPr>
          <p:cNvPr id="3" name="Group 2"/>
          <p:cNvGrpSpPr/>
          <p:nvPr/>
        </p:nvGrpSpPr>
        <p:grpSpPr>
          <a:xfrm>
            <a:off x="108520" y="2682786"/>
            <a:ext cx="9144000" cy="1006371"/>
            <a:chOff x="0" y="188640"/>
            <a:chExt cx="9144000" cy="1006371"/>
          </a:xfrm>
        </p:grpSpPr>
        <p:sp>
          <p:nvSpPr>
            <p:cNvPr id="4" name="Rectangle 3"/>
            <p:cNvSpPr/>
            <p:nvPr/>
          </p:nvSpPr>
          <p:spPr>
            <a:xfrm>
              <a:off x="0" y="188640"/>
              <a:ext cx="9144000" cy="369332"/>
            </a:xfrm>
            <a:prstGeom prst="rect">
              <a:avLst/>
            </a:prstGeom>
          </p:spPr>
          <p:txBody>
            <a:bodyPr wrap="square">
              <a:spAutoFit/>
            </a:bodyPr>
            <a:lstStyle/>
            <a:p>
              <a:r>
                <a:rPr lang="en-US" b="1" dirty="0">
                  <a:latin typeface="Times New Roman" pitchFamily="18" charset="0"/>
                  <a:cs typeface="Times New Roman" pitchFamily="18" charset="0"/>
                </a:rPr>
                <a:t>R</a:t>
              </a:r>
              <a:r>
                <a:rPr lang="en-US" b="1" dirty="0" smtClean="0">
                  <a:latin typeface="Times New Roman" pitchFamily="18" charset="0"/>
                  <a:cs typeface="Times New Roman" pitchFamily="18" charset="0"/>
                </a:rPr>
                <a:t>ebound effect </a:t>
              </a:r>
              <a:r>
                <a:rPr lang="en-US" dirty="0" smtClean="0">
                  <a:latin typeface="Times New Roman" pitchFamily="18" charset="0"/>
                  <a:cs typeface="Times New Roman" pitchFamily="18" charset="0"/>
                </a:rPr>
                <a:t>states that technological advances improve efficiency, which in turn increases</a:t>
              </a:r>
              <a:endParaRPr lang="en-US" dirty="0">
                <a:latin typeface="Times New Roman" pitchFamily="18" charset="0"/>
                <a:cs typeface="Times New Roman" pitchFamily="18" charset="0"/>
              </a:endParaRPr>
            </a:p>
          </p:txBody>
        </p:sp>
        <p:sp>
          <p:nvSpPr>
            <p:cNvPr id="5" name="Rectangle 4"/>
            <p:cNvSpPr/>
            <p:nvPr/>
          </p:nvSpPr>
          <p:spPr>
            <a:xfrm>
              <a:off x="0" y="548680"/>
              <a:ext cx="9144000" cy="646331"/>
            </a:xfrm>
            <a:prstGeom prst="rect">
              <a:avLst/>
            </a:prstGeom>
          </p:spPr>
          <p:txBody>
            <a:bodyPr wrap="square">
              <a:spAutoFit/>
            </a:bodyPr>
            <a:lstStyle/>
            <a:p>
              <a:r>
                <a:rPr lang="en-US" dirty="0" smtClean="0">
                  <a:latin typeface="Times New Roman" pitchFamily="18" charset="0"/>
                  <a:cs typeface="Times New Roman" pitchFamily="18" charset="0"/>
                </a:rPr>
                <a:t>consumption. In other words, higher efficiency reduces the relative cost of using a resource, thus increasing demand for that resource .</a:t>
              </a:r>
              <a:endParaRPr lang="en-US" dirty="0">
                <a:latin typeface="Times New Roman" pitchFamily="18" charset="0"/>
                <a:cs typeface="Times New Roman" pitchFamily="18" charset="0"/>
              </a:endParaRPr>
            </a:p>
          </p:txBody>
        </p:sp>
      </p:grpSp>
      <p:sp>
        <p:nvSpPr>
          <p:cNvPr id="6" name="Rectangle 5"/>
          <p:cNvSpPr/>
          <p:nvPr/>
        </p:nvSpPr>
        <p:spPr>
          <a:xfrm>
            <a:off x="73024" y="3906922"/>
            <a:ext cx="9036496" cy="1754326"/>
          </a:xfrm>
          <a:prstGeom prst="rect">
            <a:avLst/>
          </a:prstGeom>
        </p:spPr>
        <p:txBody>
          <a:bodyPr wrap="square">
            <a:spAutoFit/>
          </a:bodyPr>
          <a:lstStyle/>
          <a:p>
            <a:r>
              <a:rPr lang="en-US" dirty="0" smtClean="0">
                <a:latin typeface="Times New Roman" pitchFamily="18" charset="0"/>
                <a:cs typeface="Times New Roman" pitchFamily="18" charset="0"/>
              </a:rPr>
              <a:t>CE flows may result in a </a:t>
            </a:r>
            <a:r>
              <a:rPr lang="en-US" b="1" dirty="0" smtClean="0">
                <a:latin typeface="Times New Roman" pitchFamily="18" charset="0"/>
                <a:cs typeface="Times New Roman" pitchFamily="18" charset="0"/>
              </a:rPr>
              <a:t>negative impact </a:t>
            </a:r>
            <a:r>
              <a:rPr lang="en-US" dirty="0" smtClean="0">
                <a:latin typeface="Times New Roman" pitchFamily="18" charset="0"/>
                <a:cs typeface="Times New Roman" pitchFamily="18" charset="0"/>
              </a:rPr>
              <a:t>on the environment because the </a:t>
            </a:r>
            <a:r>
              <a:rPr lang="en-US" b="1" dirty="0" smtClean="0">
                <a:latin typeface="Times New Roman" pitchFamily="18" charset="0"/>
                <a:cs typeface="Times New Roman" pitchFamily="18" charset="0"/>
              </a:rPr>
              <a:t>demand for natural resources, energy and water will not decrease</a:t>
            </a:r>
            <a:r>
              <a:rPr lang="en-US" dirty="0" smtClean="0">
                <a:latin typeface="Times New Roman" pitchFamily="18" charset="0"/>
                <a:cs typeface="Times New Roman" pitchFamily="18" charset="0"/>
              </a:rPr>
              <a:t>, despite their implementation. Another limitation of CE is related to the </a:t>
            </a:r>
            <a:r>
              <a:rPr lang="en-US" b="1" dirty="0" smtClean="0">
                <a:latin typeface="Times New Roman" pitchFamily="18" charset="0"/>
                <a:cs typeface="Times New Roman" pitchFamily="18" charset="0"/>
              </a:rPr>
              <a:t>laws of thermodynamics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Recycling processes</a:t>
            </a:r>
            <a:r>
              <a:rPr lang="en-US" dirty="0" smtClean="0">
                <a:latin typeface="Times New Roman" pitchFamily="18" charset="0"/>
                <a:cs typeface="Times New Roman" pitchFamily="18" charset="0"/>
              </a:rPr>
              <a:t>, for example, </a:t>
            </a:r>
            <a:r>
              <a:rPr lang="en-US" b="1" dirty="0" smtClean="0">
                <a:latin typeface="Times New Roman" pitchFamily="18" charset="0"/>
                <a:cs typeface="Times New Roman" pitchFamily="18" charset="0"/>
              </a:rPr>
              <a:t>require energy and generate waste and by-products due to the phenomenon of entropy</a:t>
            </a:r>
            <a:r>
              <a:rPr lang="en-US" dirty="0" smtClean="0">
                <a:latin typeface="Times New Roman" pitchFamily="18" charset="0"/>
                <a:cs typeface="Times New Roman" pitchFamily="18" charset="0"/>
              </a:rPr>
              <a:t>. The circular use of materials may intensify flows, requiring greater energy input and reducing the economic-environmental balance of an ecosystem.</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260648"/>
            <a:ext cx="8964488" cy="369332"/>
          </a:xfrm>
          <a:prstGeom prst="rect">
            <a:avLst/>
          </a:prstGeom>
        </p:spPr>
        <p:txBody>
          <a:bodyPr wrap="square">
            <a:spAutoFit/>
          </a:bodyPr>
          <a:lstStyle/>
          <a:p>
            <a:pPr>
              <a:buFont typeface="Arial" pitchFamily="34" charset="0"/>
              <a:buChar char="•"/>
            </a:pPr>
            <a:r>
              <a:rPr lang="en-US" b="1" dirty="0" smtClean="0">
                <a:latin typeface="Times New Roman" pitchFamily="18" charset="0"/>
                <a:cs typeface="Times New Roman" pitchFamily="18" charset="0"/>
              </a:rPr>
              <a:t> Adoption of CE business models affects the environmental performance of firms.</a:t>
            </a:r>
            <a:endParaRPr lang="en-US" b="1" dirty="0">
              <a:latin typeface="Times New Roman" pitchFamily="18" charset="0"/>
              <a:cs typeface="Times New Roman" pitchFamily="18" charset="0"/>
            </a:endParaRPr>
          </a:p>
        </p:txBody>
      </p:sp>
      <p:sp>
        <p:nvSpPr>
          <p:cNvPr id="7" name="Rectangle 6"/>
          <p:cNvSpPr/>
          <p:nvPr/>
        </p:nvSpPr>
        <p:spPr>
          <a:xfrm>
            <a:off x="179512" y="692696"/>
            <a:ext cx="8964488" cy="646331"/>
          </a:xfrm>
          <a:prstGeom prst="rect">
            <a:avLst/>
          </a:prstGeom>
        </p:spPr>
        <p:txBody>
          <a:bodyPr wrap="square">
            <a:spAutoFit/>
          </a:bodyPr>
          <a:lstStyle/>
          <a:p>
            <a:r>
              <a:rPr lang="en-US" dirty="0" smtClean="0">
                <a:latin typeface="Times New Roman" pitchFamily="18" charset="0"/>
                <a:cs typeface="Times New Roman" pitchFamily="18" charset="0"/>
              </a:rPr>
              <a:t>The social contribution of CE has not been clearly evaluated in the existing research; there is a lack of validated measurement indicators to investigate these benefits of CE </a:t>
            </a:r>
            <a:r>
              <a:rPr lang="en-US" dirty="0" smtClean="0">
                <a:latin typeface="Times New Roman" pitchFamily="18" charset="0"/>
                <a:cs typeface="Times New Roman" pitchFamily="18" charset="0"/>
              </a:rPr>
              <a:t>adoption.</a:t>
            </a:r>
            <a:endParaRPr lang="en-US" dirty="0">
              <a:latin typeface="Times New Roman" pitchFamily="18" charset="0"/>
              <a:cs typeface="Times New Roman" pitchFamily="18" charset="0"/>
            </a:endParaRPr>
          </a:p>
        </p:txBody>
      </p:sp>
      <p:sp>
        <p:nvSpPr>
          <p:cNvPr id="8" name="Rectangle 7"/>
          <p:cNvSpPr/>
          <p:nvPr/>
        </p:nvSpPr>
        <p:spPr>
          <a:xfrm>
            <a:off x="179512" y="1484784"/>
            <a:ext cx="8964488" cy="369332"/>
          </a:xfrm>
          <a:prstGeom prst="rect">
            <a:avLst/>
          </a:prstGeom>
        </p:spPr>
        <p:txBody>
          <a:bodyPr wrap="square">
            <a:spAutoFit/>
          </a:bodyPr>
          <a:lstStyle/>
          <a:p>
            <a:pPr>
              <a:buFont typeface="Arial" pitchFamily="34" charset="0"/>
              <a:buChar char="•"/>
            </a:pPr>
            <a:r>
              <a:rPr lang="en-US" b="1" dirty="0" smtClean="0">
                <a:latin typeface="Times New Roman" pitchFamily="18" charset="0"/>
                <a:cs typeface="Times New Roman" pitchFamily="18" charset="0"/>
              </a:rPr>
              <a:t> Adoption of CE business models affects the social performance of firms</a:t>
            </a:r>
            <a:endParaRPr lang="en-US" b="1" dirty="0">
              <a:latin typeface="Times New Roman" pitchFamily="18" charset="0"/>
              <a:cs typeface="Times New Roman" pitchFamily="18" charset="0"/>
            </a:endParaRPr>
          </a:p>
        </p:txBody>
      </p:sp>
      <p:sp>
        <p:nvSpPr>
          <p:cNvPr id="9" name="Rectangle 8"/>
          <p:cNvSpPr/>
          <p:nvPr/>
        </p:nvSpPr>
        <p:spPr>
          <a:xfrm>
            <a:off x="143001" y="1916832"/>
            <a:ext cx="9001000" cy="646331"/>
          </a:xfrm>
          <a:prstGeom prst="rect">
            <a:avLst/>
          </a:prstGeom>
        </p:spPr>
        <p:txBody>
          <a:bodyPr wrap="square">
            <a:spAutoFit/>
          </a:bodyPr>
          <a:lstStyle/>
          <a:p>
            <a:r>
              <a:rPr lang="en-US" dirty="0" smtClean="0">
                <a:latin typeface="Times New Roman" pitchFamily="18" charset="0"/>
                <a:cs typeface="Times New Roman" pitchFamily="18" charset="0"/>
              </a:rPr>
              <a:t>This connection is embedded in the win-win perspective regarding the environment, eco-efficiency, innovation and competitiveness.</a:t>
            </a:r>
            <a:endParaRPr lang="en-US" dirty="0">
              <a:latin typeface="Times New Roman" pitchFamily="18" charset="0"/>
              <a:cs typeface="Times New Roman" pitchFamily="18" charset="0"/>
            </a:endParaRPr>
          </a:p>
        </p:txBody>
      </p:sp>
      <p:sp>
        <p:nvSpPr>
          <p:cNvPr id="10" name="Rectangle 9"/>
          <p:cNvSpPr/>
          <p:nvPr/>
        </p:nvSpPr>
        <p:spPr>
          <a:xfrm>
            <a:off x="179512" y="2636912"/>
            <a:ext cx="8964488" cy="369332"/>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 Adoption of CE business models affects the operational performance of firms.</a:t>
            </a:r>
            <a:endParaRPr lang="en-US" dirty="0">
              <a:latin typeface="Times New Roman" pitchFamily="18" charset="0"/>
              <a:cs typeface="Times New Roman" pitchFamily="18" charset="0"/>
            </a:endParaRPr>
          </a:p>
        </p:txBody>
      </p:sp>
      <p:sp>
        <p:nvSpPr>
          <p:cNvPr id="11" name="Rectangle 10"/>
          <p:cNvSpPr/>
          <p:nvPr/>
        </p:nvSpPr>
        <p:spPr>
          <a:xfrm>
            <a:off x="73122" y="3070701"/>
            <a:ext cx="9070878" cy="646331"/>
          </a:xfrm>
          <a:prstGeom prst="rect">
            <a:avLst/>
          </a:prstGeom>
        </p:spPr>
        <p:txBody>
          <a:bodyPr wrap="square">
            <a:spAutoFit/>
          </a:bodyPr>
          <a:lstStyle/>
          <a:p>
            <a:r>
              <a:rPr lang="en-US" dirty="0" smtClean="0">
                <a:latin typeface="Times New Roman" pitchFamily="18" charset="0"/>
                <a:cs typeface="Times New Roman" pitchFamily="18" charset="0"/>
              </a:rPr>
              <a:t>Three pillars of sustainability – </a:t>
            </a:r>
            <a:r>
              <a:rPr lang="en-US" b="1" dirty="0" smtClean="0">
                <a:latin typeface="Times New Roman" pitchFamily="18" charset="0"/>
                <a:cs typeface="Times New Roman" pitchFamily="18" charset="0"/>
              </a:rPr>
              <a:t>economic, </a:t>
            </a:r>
            <a:r>
              <a:rPr lang="en-US" b="1" dirty="0" smtClean="0">
                <a:latin typeface="Times New Roman" pitchFamily="18" charset="0"/>
                <a:cs typeface="Times New Roman" pitchFamily="18" charset="0"/>
              </a:rPr>
              <a:t>environmental </a:t>
            </a:r>
            <a:r>
              <a:rPr lang="en-US" b="1" dirty="0" smtClean="0">
                <a:latin typeface="Times New Roman" pitchFamily="18" charset="0"/>
                <a:cs typeface="Times New Roman" pitchFamily="18" charset="0"/>
              </a:rPr>
              <a:t>and social </a:t>
            </a:r>
            <a:r>
              <a:rPr lang="en-US" b="1" dirty="0" smtClean="0">
                <a:latin typeface="Times New Roman" pitchFamily="18" charset="0"/>
                <a:cs typeface="Times New Roman" pitchFamily="18" charset="0"/>
              </a:rPr>
              <a:t>performance, and </a:t>
            </a:r>
            <a:r>
              <a:rPr lang="en-US" b="1" dirty="0" smtClean="0">
                <a:latin typeface="Times New Roman" pitchFamily="18" charset="0"/>
                <a:cs typeface="Times New Roman" pitchFamily="18" charset="0"/>
              </a:rPr>
              <a:t>operational </a:t>
            </a:r>
            <a:r>
              <a:rPr lang="en-US" b="1" dirty="0" smtClean="0">
                <a:latin typeface="Times New Roman" pitchFamily="18" charset="0"/>
                <a:cs typeface="Times New Roman" pitchFamily="18" charset="0"/>
              </a:rPr>
              <a:t>performance.</a:t>
            </a:r>
            <a:endParaRPr lang="en-US" b="1" dirty="0">
              <a:latin typeface="Times New Roman" pitchFamily="18" charset="0"/>
              <a:cs typeface="Times New Roman" pitchFamily="18" charset="0"/>
            </a:endParaRPr>
          </a:p>
        </p:txBody>
      </p:sp>
      <p:sp>
        <p:nvSpPr>
          <p:cNvPr id="12" name="Rectangle 11"/>
          <p:cNvSpPr/>
          <p:nvPr/>
        </p:nvSpPr>
        <p:spPr>
          <a:xfrm>
            <a:off x="0" y="3735030"/>
            <a:ext cx="8964488" cy="369332"/>
          </a:xfrm>
          <a:prstGeom prst="rect">
            <a:avLst/>
          </a:prstGeom>
        </p:spPr>
        <p:txBody>
          <a:bodyPr wrap="square">
            <a:spAutoFit/>
          </a:bodyPr>
          <a:lstStyle/>
          <a:p>
            <a:pPr>
              <a:buFont typeface="Arial" pitchFamily="34" charset="0"/>
              <a:buChar char="•"/>
            </a:pPr>
            <a:r>
              <a:rPr lang="en-US" b="1" dirty="0" smtClean="0">
                <a:latin typeface="Times New Roman" pitchFamily="18" charset="0"/>
                <a:cs typeface="Times New Roman" pitchFamily="18" charset="0"/>
              </a:rPr>
              <a:t> Adoption of Industry 4.0 technologies affects the economic performance of firms</a:t>
            </a:r>
            <a:endParaRPr lang="en-US" b="1" dirty="0">
              <a:latin typeface="Times New Roman" pitchFamily="18" charset="0"/>
              <a:cs typeface="Times New Roman" pitchFamily="18" charset="0"/>
            </a:endParaRPr>
          </a:p>
        </p:txBody>
      </p:sp>
      <p:sp>
        <p:nvSpPr>
          <p:cNvPr id="13" name="Rectangle 12"/>
          <p:cNvSpPr/>
          <p:nvPr/>
        </p:nvSpPr>
        <p:spPr>
          <a:xfrm>
            <a:off x="0" y="4095070"/>
            <a:ext cx="8964488" cy="2862322"/>
          </a:xfrm>
          <a:prstGeom prst="rect">
            <a:avLst/>
          </a:prstGeom>
        </p:spPr>
        <p:txBody>
          <a:bodyPr wrap="square">
            <a:spAutoFit/>
          </a:bodyPr>
          <a:lstStyle/>
          <a:p>
            <a:pPr algn="just"/>
            <a:r>
              <a:rPr lang="en-US" dirty="0" smtClean="0">
                <a:latin typeface="Times New Roman" pitchFamily="18" charset="0"/>
                <a:cs typeface="Times New Roman" pitchFamily="18" charset="0"/>
              </a:rPr>
              <a:t>Use of autonomous material handling processes, such as automated trucks, to move products through a production line can reduce potential damage to products, which can in turn reduce waste. </a:t>
            </a:r>
          </a:p>
          <a:p>
            <a:pPr algn="just"/>
            <a:r>
              <a:rPr lang="en-US" dirty="0" smtClean="0">
                <a:latin typeface="Times New Roman" pitchFamily="18" charset="0"/>
                <a:cs typeface="Times New Roman" pitchFamily="18" charset="0"/>
              </a:rPr>
              <a:t>Use of robots in production lines can increase accuracy during production processes, which leads to reduced defect rates. The reduction of defect rates can in turn reduce waste materials, as well as avoiding extra energy consumption for the repair of damaged products. Thus, such technologies can positively influence environmental factors. </a:t>
            </a:r>
          </a:p>
          <a:p>
            <a:pPr algn="just"/>
            <a:r>
              <a:rPr lang="en-US" dirty="0" smtClean="0">
                <a:latin typeface="Times New Roman" pitchFamily="18" charset="0"/>
                <a:cs typeface="Times New Roman" pitchFamily="18" charset="0"/>
              </a:rPr>
              <a:t>Decentralization of production due to digital and virtual technologies, such as the use of 3D printers, may affect transport decisions. This could create a need for more shipping, meaning that carbon emissions may increase.</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1424</Words>
  <Application>Microsoft Office PowerPoint</Application>
  <PresentationFormat>On-screen Show (4:3)</PresentationFormat>
  <Paragraphs>65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Smitirupa</dc:creator>
  <cp:lastModifiedBy>Smitirupa</cp:lastModifiedBy>
  <cp:revision>2</cp:revision>
  <dcterms:created xsi:type="dcterms:W3CDTF">2023-11-24T05:13:59Z</dcterms:created>
  <dcterms:modified xsi:type="dcterms:W3CDTF">2023-11-24T08:30:43Z</dcterms:modified>
</cp:coreProperties>
</file>