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1" r:id="rId7"/>
    <p:sldId id="274" r:id="rId8"/>
    <p:sldId id="275" r:id="rId9"/>
    <p:sldId id="279" r:id="rId10"/>
    <p:sldId id="263" r:id="rId11"/>
    <p:sldId id="280" r:id="rId12"/>
    <p:sldId id="277" r:id="rId13"/>
    <p:sldId id="267" r:id="rId14"/>
    <p:sldId id="268" r:id="rId15"/>
    <p:sldId id="269" r:id="rId16"/>
    <p:sldId id="281" r:id="rId17"/>
    <p:sldId id="272" r:id="rId18"/>
    <p:sldId id="282" r:id="rId19"/>
    <p:sldId id="288" r:id="rId20"/>
    <p:sldId id="287" r:id="rId21"/>
  </p:sldIdLst>
  <p:sldSz cx="9144000" cy="5143500"/>
  <p:notesSz cx="6858000" cy="9144000"/>
  <p:embeddedFontLst>
    <p:embeddedFont>
      <p:font typeface="Raleway"/>
      <p:regular r:id="rId25"/>
    </p:embeddedFont>
    <p:embeddedFont>
      <p:font typeface="Lato" panose="020F0502020204030203"/>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1" name="Shape 11"/>
        <p:cNvGrpSpPr/>
        <p:nvPr/>
      </p:nvGrpSpPr>
      <p:grpSpPr>
        <a:xfrm>
          <a:off x="0" y="0"/>
          <a:ext cx="0" cy="0"/>
          <a:chOff x="0" y="0"/>
          <a:chExt cx="0" cy="0"/>
        </a:xfrm>
      </p:grpSpPr>
      <p:sp>
        <p:nvSpPr>
          <p:cNvPr id="12" name="Google Shape;12;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8" name="Google Shape;18;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9" name="Google Shape;19;p2"/>
          <p:cNvPicPr preferRelativeResize="0"/>
          <p:nvPr/>
        </p:nvPicPr>
        <p:blipFill>
          <a:blip r:embed="rId2"/>
          <a:stretch>
            <a:fillRect/>
          </a:stretch>
        </p:blipFill>
        <p:spPr>
          <a:xfrm>
            <a:off x="182450" y="53775"/>
            <a:ext cx="1027773" cy="737252"/>
          </a:xfrm>
          <a:prstGeom prst="rect">
            <a:avLst/>
          </a:prstGeom>
          <a:noFill/>
          <a:ln>
            <a:noFill/>
          </a:ln>
        </p:spPr>
      </p:pic>
      <p:pic>
        <p:nvPicPr>
          <p:cNvPr id="20" name="Google Shape;20;p2"/>
          <p:cNvPicPr preferRelativeResize="0"/>
          <p:nvPr/>
        </p:nvPicPr>
        <p:blipFill rotWithShape="1">
          <a:blip r:embed="rId3"/>
          <a:srcRect l="14239" t="7996" r="28410" b="38512"/>
          <a:stretch>
            <a:fillRect/>
          </a:stretch>
        </p:blipFill>
        <p:spPr>
          <a:xfrm>
            <a:off x="7948150" y="53775"/>
            <a:ext cx="1027775" cy="7905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87" name="Shape 87"/>
        <p:cNvGrpSpPr/>
        <p:nvPr/>
      </p:nvGrpSpPr>
      <p:grpSpPr>
        <a:xfrm>
          <a:off x="0" y="0"/>
          <a:ext cx="0" cy="0"/>
          <a:chOff x="0" y="0"/>
          <a:chExt cx="0" cy="0"/>
        </a:xfrm>
      </p:grpSpPr>
      <p:grpSp>
        <p:nvGrpSpPr>
          <p:cNvPr id="88" name="Google Shape;88;p11"/>
          <p:cNvGrpSpPr/>
          <p:nvPr/>
        </p:nvGrpSpPr>
        <p:grpSpPr>
          <a:xfrm>
            <a:off x="830392" y="4169130"/>
            <a:ext cx="745763" cy="45826"/>
            <a:chOff x="4580561" y="2589004"/>
            <a:chExt cx="1064464" cy="25200"/>
          </a:xfrm>
        </p:grpSpPr>
        <p:sp>
          <p:nvSpPr>
            <p:cNvPr id="89" name="Google Shape;8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2" name="Google Shape;92;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93" name="Google Shape;93;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21" name="Shape 21"/>
        <p:cNvGrpSpPr/>
        <p:nvPr/>
      </p:nvGrpSpPr>
      <p:grpSpPr>
        <a:xfrm>
          <a:off x="0" y="0"/>
          <a:ext cx="0" cy="0"/>
          <a:chOff x="0" y="0"/>
          <a:chExt cx="0" cy="0"/>
        </a:xfrm>
      </p:grpSpPr>
      <p:grpSp>
        <p:nvGrpSpPr>
          <p:cNvPr id="22" name="Google Shape;22;p3"/>
          <p:cNvGrpSpPr/>
          <p:nvPr/>
        </p:nvGrpSpPr>
        <p:grpSpPr>
          <a:xfrm>
            <a:off x="830392" y="1191256"/>
            <a:ext cx="745763" cy="45826"/>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accent3"/>
              </a:buClr>
              <a:buSzPts val="3600"/>
              <a:buNone/>
              <a:defRPr sz="3600">
                <a:solidFill>
                  <a:schemeClr val="accent3"/>
                </a:solidFill>
              </a:defRPr>
            </a:lvl1pPr>
            <a:lvl2pPr lvl="1">
              <a:spcBef>
                <a:spcPts val="0"/>
              </a:spcBef>
              <a:spcAft>
                <a:spcPts val="0"/>
              </a:spcAft>
              <a:buClr>
                <a:schemeClr val="accent3"/>
              </a:buClr>
              <a:buSzPts val="3600"/>
              <a:buNone/>
              <a:defRPr sz="3600">
                <a:solidFill>
                  <a:schemeClr val="accent3"/>
                </a:solidFill>
              </a:defRPr>
            </a:lvl2pPr>
            <a:lvl3pPr lvl="2">
              <a:spcBef>
                <a:spcPts val="0"/>
              </a:spcBef>
              <a:spcAft>
                <a:spcPts val="0"/>
              </a:spcAft>
              <a:buClr>
                <a:schemeClr val="accent3"/>
              </a:buClr>
              <a:buSzPts val="3600"/>
              <a:buNone/>
              <a:defRPr sz="3600">
                <a:solidFill>
                  <a:schemeClr val="accent3"/>
                </a:solidFill>
              </a:defRPr>
            </a:lvl3pPr>
            <a:lvl4pPr lvl="3">
              <a:spcBef>
                <a:spcPts val="0"/>
              </a:spcBef>
              <a:spcAft>
                <a:spcPts val="0"/>
              </a:spcAft>
              <a:buClr>
                <a:schemeClr val="accent3"/>
              </a:buClr>
              <a:buSzPts val="3600"/>
              <a:buNone/>
              <a:defRPr sz="3600">
                <a:solidFill>
                  <a:schemeClr val="accent3"/>
                </a:solidFill>
              </a:defRPr>
            </a:lvl4pPr>
            <a:lvl5pPr lvl="4">
              <a:spcBef>
                <a:spcPts val="0"/>
              </a:spcBef>
              <a:spcAft>
                <a:spcPts val="0"/>
              </a:spcAft>
              <a:buClr>
                <a:schemeClr val="accent3"/>
              </a:buClr>
              <a:buSzPts val="3600"/>
              <a:buNone/>
              <a:defRPr sz="3600">
                <a:solidFill>
                  <a:schemeClr val="accent3"/>
                </a:solidFill>
              </a:defRPr>
            </a:lvl5pPr>
            <a:lvl6pPr lvl="5">
              <a:spcBef>
                <a:spcPts val="0"/>
              </a:spcBef>
              <a:spcAft>
                <a:spcPts val="0"/>
              </a:spcAft>
              <a:buClr>
                <a:schemeClr val="accent3"/>
              </a:buClr>
              <a:buSzPts val="3600"/>
              <a:buNone/>
              <a:defRPr sz="3600">
                <a:solidFill>
                  <a:schemeClr val="accent3"/>
                </a:solidFill>
              </a:defRPr>
            </a:lvl6pPr>
            <a:lvl7pPr lvl="6">
              <a:spcBef>
                <a:spcPts val="0"/>
              </a:spcBef>
              <a:spcAft>
                <a:spcPts val="0"/>
              </a:spcAft>
              <a:buClr>
                <a:schemeClr val="accent3"/>
              </a:buClr>
              <a:buSzPts val="3600"/>
              <a:buNone/>
              <a:defRPr sz="3600">
                <a:solidFill>
                  <a:schemeClr val="accent3"/>
                </a:solidFill>
              </a:defRPr>
            </a:lvl7pPr>
            <a:lvl8pPr lvl="7">
              <a:spcBef>
                <a:spcPts val="0"/>
              </a:spcBef>
              <a:spcAft>
                <a:spcPts val="0"/>
              </a:spcAft>
              <a:buClr>
                <a:schemeClr val="accent3"/>
              </a:buClr>
              <a:buSzPts val="3600"/>
              <a:buNone/>
              <a:defRPr sz="3600">
                <a:solidFill>
                  <a:schemeClr val="accent3"/>
                </a:solidFill>
              </a:defRPr>
            </a:lvl8pPr>
            <a:lvl9pPr lvl="8">
              <a:spcBef>
                <a:spcPts val="0"/>
              </a:spcBef>
              <a:spcAft>
                <a:spcPts val="0"/>
              </a:spcAft>
              <a:buClr>
                <a:schemeClr val="accent3"/>
              </a:buClr>
              <a:buSzPts val="3600"/>
              <a:buNone/>
              <a:defRPr sz="3600">
                <a:solidFill>
                  <a:schemeClr val="accent3"/>
                </a:solidFill>
              </a:defRPr>
            </a:lvl9pPr>
          </a:lstStyle>
          <a:p/>
        </p:txBody>
      </p:sp>
      <p:sp>
        <p:nvSpPr>
          <p:cNvPr id="26" name="Google Shape;26;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 name="Google Shape;29;p4"/>
          <p:cNvGrpSpPr/>
          <p:nvPr/>
        </p:nvGrpSpPr>
        <p:grpSpPr>
          <a:xfrm>
            <a:off x="830392" y="1191256"/>
            <a:ext cx="745763" cy="45826"/>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32;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4" name="Google Shape;34;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5" name="Google Shape;35;p4"/>
          <p:cNvPicPr preferRelativeResize="0"/>
          <p:nvPr/>
        </p:nvPicPr>
        <p:blipFill>
          <a:blip r:embed="rId2"/>
          <a:stretch>
            <a:fillRect/>
          </a:stretch>
        </p:blipFill>
        <p:spPr>
          <a:xfrm>
            <a:off x="182450" y="53775"/>
            <a:ext cx="548700" cy="393598"/>
          </a:xfrm>
          <a:prstGeom prst="rect">
            <a:avLst/>
          </a:prstGeom>
          <a:noFill/>
          <a:ln>
            <a:noFill/>
          </a:ln>
        </p:spPr>
      </p:pic>
      <p:pic>
        <p:nvPicPr>
          <p:cNvPr id="36" name="Google Shape;36;p4"/>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7" name="Shape 37"/>
        <p:cNvGrpSpPr/>
        <p:nvPr/>
      </p:nvGrpSpPr>
      <p:grpSpPr>
        <a:xfrm>
          <a:off x="0" y="0"/>
          <a:ext cx="0" cy="0"/>
          <a:chOff x="0" y="0"/>
          <a:chExt cx="0" cy="0"/>
        </a:xfrm>
      </p:grpSpPr>
      <p:sp>
        <p:nvSpPr>
          <p:cNvPr id="38" name="Google Shape;38;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5"/>
          <p:cNvGrpSpPr/>
          <p:nvPr/>
        </p:nvGrpSpPr>
        <p:grpSpPr>
          <a:xfrm>
            <a:off x="830392" y="1191256"/>
            <a:ext cx="745763" cy="45826"/>
            <a:chOff x="4580561" y="2589004"/>
            <a:chExt cx="1064464" cy="25200"/>
          </a:xfrm>
        </p:grpSpPr>
        <p:sp>
          <p:nvSpPr>
            <p:cNvPr id="40" name="Google Shape;40;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3" name="Google Shape;43;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4" name="Google Shape;44;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5" name="Google Shape;45;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6" name="Google Shape;46;p5"/>
          <p:cNvPicPr preferRelativeResize="0"/>
          <p:nvPr/>
        </p:nvPicPr>
        <p:blipFill>
          <a:blip r:embed="rId2"/>
          <a:stretch>
            <a:fillRect/>
          </a:stretch>
        </p:blipFill>
        <p:spPr>
          <a:xfrm>
            <a:off x="182450" y="53775"/>
            <a:ext cx="548700" cy="393598"/>
          </a:xfrm>
          <a:prstGeom prst="rect">
            <a:avLst/>
          </a:prstGeom>
          <a:noFill/>
          <a:ln>
            <a:noFill/>
          </a:ln>
        </p:spPr>
      </p:pic>
      <p:pic>
        <p:nvPicPr>
          <p:cNvPr id="47" name="Google Shape;47;p5"/>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8" name="Shape 48"/>
        <p:cNvGrpSpPr/>
        <p:nvPr/>
      </p:nvGrpSpPr>
      <p:grpSpPr>
        <a:xfrm>
          <a:off x="0" y="0"/>
          <a:ext cx="0" cy="0"/>
          <a:chOff x="0" y="0"/>
          <a:chExt cx="0" cy="0"/>
        </a:xfrm>
      </p:grpSpPr>
      <p:sp>
        <p:nvSpPr>
          <p:cNvPr id="49" name="Google Shape;4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6"/>
          <p:cNvGrpSpPr/>
          <p:nvPr/>
        </p:nvGrpSpPr>
        <p:grpSpPr>
          <a:xfrm>
            <a:off x="830392" y="1191256"/>
            <a:ext cx="745763" cy="45826"/>
            <a:chOff x="4580561" y="2589004"/>
            <a:chExt cx="1064464" cy="25200"/>
          </a:xfrm>
        </p:grpSpPr>
        <p:sp>
          <p:nvSpPr>
            <p:cNvPr id="51" name="Google Shape;5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5" name="Google Shape;55;p6"/>
          <p:cNvPicPr preferRelativeResize="0"/>
          <p:nvPr/>
        </p:nvPicPr>
        <p:blipFill>
          <a:blip r:embed="rId2"/>
          <a:stretch>
            <a:fillRect/>
          </a:stretch>
        </p:blipFill>
        <p:spPr>
          <a:xfrm>
            <a:off x="182450" y="53775"/>
            <a:ext cx="548700" cy="393598"/>
          </a:xfrm>
          <a:prstGeom prst="rect">
            <a:avLst/>
          </a:prstGeom>
          <a:noFill/>
          <a:ln>
            <a:noFill/>
          </a:ln>
        </p:spPr>
      </p:pic>
      <p:pic>
        <p:nvPicPr>
          <p:cNvPr id="56" name="Google Shape;56;p6"/>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7"/>
          <p:cNvGrpSpPr/>
          <p:nvPr/>
        </p:nvGrpSpPr>
        <p:grpSpPr>
          <a:xfrm>
            <a:off x="830392" y="1191256"/>
            <a:ext cx="745763" cy="45826"/>
            <a:chOff x="4580561" y="2589004"/>
            <a:chExt cx="1064464" cy="25200"/>
          </a:xfrm>
        </p:grpSpPr>
        <p:sp>
          <p:nvSpPr>
            <p:cNvPr id="60" name="Google Shape;6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3" name="Google Shape;6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4" name="Google Shape;6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5" name="Google Shape;65;p7"/>
          <p:cNvPicPr preferRelativeResize="0"/>
          <p:nvPr/>
        </p:nvPicPr>
        <p:blipFill>
          <a:blip r:embed="rId2"/>
          <a:stretch>
            <a:fillRect/>
          </a:stretch>
        </p:blipFill>
        <p:spPr>
          <a:xfrm>
            <a:off x="182450" y="53775"/>
            <a:ext cx="548700" cy="393598"/>
          </a:xfrm>
          <a:prstGeom prst="rect">
            <a:avLst/>
          </a:prstGeom>
          <a:noFill/>
          <a:ln>
            <a:noFill/>
          </a:ln>
        </p:spPr>
      </p:pic>
      <p:pic>
        <p:nvPicPr>
          <p:cNvPr id="66" name="Google Shape;66;p7"/>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67" name="Shape 67"/>
        <p:cNvGrpSpPr/>
        <p:nvPr/>
      </p:nvGrpSpPr>
      <p:grpSpPr>
        <a:xfrm>
          <a:off x="0" y="0"/>
          <a:ext cx="0" cy="0"/>
          <a:chOff x="0" y="0"/>
          <a:chExt cx="0" cy="0"/>
        </a:xfrm>
      </p:grpSpPr>
      <p:grpSp>
        <p:nvGrpSpPr>
          <p:cNvPr id="68" name="Google Shape;68;p8"/>
          <p:cNvGrpSpPr/>
          <p:nvPr/>
        </p:nvGrpSpPr>
        <p:grpSpPr>
          <a:xfrm>
            <a:off x="830392" y="4169130"/>
            <a:ext cx="745763" cy="45826"/>
            <a:chOff x="4580561" y="2589004"/>
            <a:chExt cx="1064464" cy="25200"/>
          </a:xfrm>
        </p:grpSpPr>
        <p:sp>
          <p:nvSpPr>
            <p:cNvPr id="69" name="Google Shape;6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2" name="Google Shape;72;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9"/>
          <p:cNvGrpSpPr/>
          <p:nvPr/>
        </p:nvGrpSpPr>
        <p:grpSpPr>
          <a:xfrm>
            <a:off x="830392" y="1191256"/>
            <a:ext cx="745763" cy="45826"/>
            <a:chOff x="4580561" y="2589004"/>
            <a:chExt cx="1064464" cy="25200"/>
          </a:xfrm>
        </p:grpSpPr>
        <p:sp>
          <p:nvSpPr>
            <p:cNvPr id="76" name="Google Shape;7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 name="Google Shape;78;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9" name="Google Shape;79;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80" name="Google Shape;80;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81" name="Google Shape;81;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9"/>
          <p:cNvPicPr preferRelativeResize="0"/>
          <p:nvPr/>
        </p:nvPicPr>
        <p:blipFill>
          <a:blip r:embed="rId2"/>
          <a:stretch>
            <a:fillRect/>
          </a:stretch>
        </p:blipFill>
        <p:spPr>
          <a:xfrm>
            <a:off x="182450" y="53775"/>
            <a:ext cx="548700" cy="393598"/>
          </a:xfrm>
          <a:prstGeom prst="rect">
            <a:avLst/>
          </a:prstGeom>
          <a:noFill/>
          <a:ln>
            <a:noFill/>
          </a:ln>
        </p:spPr>
      </p:pic>
      <p:pic>
        <p:nvPicPr>
          <p:cNvPr id="83" name="Google Shape;83;p9"/>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4" name="Shape 84"/>
        <p:cNvGrpSpPr/>
        <p:nvPr/>
      </p:nvGrpSpPr>
      <p:grpSpPr>
        <a:xfrm>
          <a:off x="0" y="0"/>
          <a:ext cx="0" cy="0"/>
          <a:chOff x="0" y="0"/>
          <a:chExt cx="0" cy="0"/>
        </a:xfrm>
      </p:grpSpPr>
      <p:sp>
        <p:nvSpPr>
          <p:cNvPr id="85" name="Google Shape;85;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86" name="Google Shape;86;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12"/>
          <a:stretch>
            <a:fillRect/>
          </a:stretch>
        </p:blipFill>
        <p:spPr>
          <a:xfrm>
            <a:off x="182450" y="53775"/>
            <a:ext cx="548700" cy="393598"/>
          </a:xfrm>
          <a:prstGeom prst="rect">
            <a:avLst/>
          </a:prstGeom>
          <a:noFill/>
          <a:ln>
            <a:noFill/>
          </a:ln>
        </p:spPr>
      </p:pic>
      <p:pic>
        <p:nvPicPr>
          <p:cNvPr id="10" name="Google Shape;10;p1"/>
          <p:cNvPicPr preferRelativeResize="0"/>
          <p:nvPr/>
        </p:nvPicPr>
        <p:blipFill rotWithShape="1">
          <a:blip r:embed="rId13"/>
          <a:srcRect l="14239" t="7996" r="28410" b="38512"/>
          <a:stretch>
            <a:fillRect/>
          </a:stretch>
        </p:blipFill>
        <p:spPr>
          <a:xfrm>
            <a:off x="8427225" y="53775"/>
            <a:ext cx="548700" cy="422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8.sv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Industry 4.0</a:t>
            </a:r>
            <a:br>
              <a:rPr lang="en-GB"/>
            </a:br>
            <a:r>
              <a:rPr lang="en-US" altLang="en-IN" sz="1800"/>
              <a:t>BIG DATA &amp;ANALYTICS</a:t>
            </a:r>
            <a:endParaRPr lang="en-US" altLang="en-IN" sz="1800"/>
          </a:p>
        </p:txBody>
      </p:sp>
      <p:sp>
        <p:nvSpPr>
          <p:cNvPr id="101" name="Google Shape;101;p13"/>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i="1">
                <a:gradFill>
                  <a:gsLst>
                    <a:gs pos="0">
                      <a:srgbClr val="012D86"/>
                    </a:gs>
                    <a:gs pos="100000">
                      <a:srgbClr val="0E2557"/>
                    </a:gs>
                  </a:gsLst>
                  <a:lin scaled="0"/>
                </a:gradFill>
                <a:latin typeface="Times New Roman" panose="02020603050405020304" charset="0"/>
                <a:cs typeface="Times New Roman" panose="02020603050405020304" charset="0"/>
              </a:rPr>
              <a:t>Prepared by: Prof. </a:t>
            </a:r>
            <a:r>
              <a:rPr lang="en-US" altLang="en-GB" sz="2000" b="1" i="1">
                <a:gradFill>
                  <a:gsLst>
                    <a:gs pos="0">
                      <a:srgbClr val="012D86"/>
                    </a:gs>
                    <a:gs pos="100000">
                      <a:srgbClr val="0E2557"/>
                    </a:gs>
                  </a:gsLst>
                  <a:lin scaled="0"/>
                </a:gradFill>
                <a:latin typeface="Times New Roman" panose="02020603050405020304" charset="0"/>
                <a:cs typeface="Times New Roman" panose="02020603050405020304" charset="0"/>
              </a:rPr>
              <a:t>S Satapathy</a:t>
            </a:r>
            <a:endParaRPr lang="en-US" altLang="en-GB" sz="2000" b="1" i="1">
              <a:gradFill>
                <a:gsLst>
                  <a:gs pos="0">
                    <a:srgbClr val="012D86"/>
                  </a:gs>
                  <a:gs pos="100000">
                    <a:srgbClr val="0E2557"/>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39795" y="268605"/>
            <a:ext cx="2837815" cy="365125"/>
          </a:xfrm>
          <a:prstGeom prst="rect">
            <a:avLst/>
          </a:prstGeom>
          <a:noFill/>
        </p:spPr>
        <p:txBody>
          <a:bodyPr wrap="square" rtlCol="0" anchor="t">
            <a:spAutoFit/>
          </a:bodyPr>
          <a:p>
            <a:pPr algn="ctr">
              <a:buSzTx/>
              <a:buFont typeface="Arial" panose="020B0604020202020204"/>
            </a:pPr>
            <a:r>
              <a:rPr lang="en-US" sz="1780">
                <a:latin typeface="Times New Roman" panose="02020603050405020304" charset="0"/>
                <a:ea typeface="+mn-ea"/>
                <a:cs typeface="+mn-cs"/>
                <a:sym typeface="+mn-ea"/>
              </a:rPr>
              <a:t>Charaterstics of Big Data</a:t>
            </a:r>
            <a:endParaRPr lang="en-US" sz="1780">
              <a:latin typeface="Times New Roman" panose="02020603050405020304" charset="0"/>
              <a:ea typeface="+mn-ea"/>
              <a:cs typeface="+mn-cs"/>
              <a:sym typeface="+mn-ea"/>
            </a:endParaRPr>
          </a:p>
        </p:txBody>
      </p:sp>
      <p:sp>
        <p:nvSpPr>
          <p:cNvPr id="5" name="Text Box 4"/>
          <p:cNvSpPr txBox="1"/>
          <p:nvPr/>
        </p:nvSpPr>
        <p:spPr>
          <a:xfrm>
            <a:off x="496570" y="791845"/>
            <a:ext cx="8159115" cy="4157345"/>
          </a:xfrm>
          <a:prstGeom prst="rect">
            <a:avLst/>
          </a:prstGeom>
          <a:noFill/>
        </p:spPr>
        <p:txBody>
          <a:bodyPr wrap="square" rtlCol="0" anchor="t">
            <a:noAutofit/>
          </a:bodyPr>
          <a:p>
            <a:pPr marL="146050" indent="0">
              <a:buFont typeface="Arial" panose="020B0604020202020204" pitchFamily="34" charset="0"/>
              <a:buNone/>
            </a:pPr>
            <a:r>
              <a:rPr lang="en-US" sz="1500">
                <a:sym typeface="+mn-ea"/>
              </a:rPr>
              <a:t>Big data is a collection of data from many different sources and is often describe by five characteristics: volume, value, variety, velocity, and veracity.</a:t>
            </a:r>
            <a:endParaRPr lang="en-US" sz="1500">
              <a:sym typeface="+mn-ea"/>
            </a:endParaRPr>
          </a:p>
          <a:p>
            <a:pPr marL="146050" indent="0">
              <a:buFont typeface="Arial" panose="020B0604020202020204" pitchFamily="34" charset="0"/>
              <a:buNone/>
            </a:pPr>
            <a:endParaRPr lang="en-US" sz="1500"/>
          </a:p>
          <a:p>
            <a:pPr algn="just">
              <a:buFont typeface="Arial" panose="020B0604020202020204" pitchFamily="34" charset="0"/>
              <a:buChar char="•"/>
            </a:pPr>
            <a:r>
              <a:rPr lang="en-US" sz="1500">
                <a:sym typeface="+mn-ea"/>
              </a:rPr>
              <a:t></a:t>
            </a:r>
            <a:r>
              <a:rPr lang="en-US" sz="1500" i="1">
                <a:solidFill>
                  <a:srgbClr val="C00000"/>
                </a:solidFill>
                <a:latin typeface="Times New Roman" panose="02020603050405020304" charset="0"/>
                <a:cs typeface="Times New Roman" panose="02020603050405020304" charset="0"/>
                <a:sym typeface="+mn-ea"/>
              </a:rPr>
              <a:t>Volume: the size and amounts of big data that companies manage and analyze</a:t>
            </a:r>
            <a:endParaRPr lang="en-US" sz="1500" i="1">
              <a:solidFill>
                <a:srgbClr val="C00000"/>
              </a:solidFill>
              <a:latin typeface="Times New Roman" panose="02020603050405020304" charset="0"/>
              <a:ea typeface="Arial" panose="020B0604020202020204"/>
              <a:cs typeface="Times New Roman" panose="02020603050405020304" charset="0"/>
            </a:endParaRPr>
          </a:p>
          <a:p>
            <a:pPr algn="just">
              <a:buFont typeface="Arial" panose="020B0604020202020204" pitchFamily="34" charset="0"/>
              <a:buChar char="•"/>
            </a:pPr>
            <a:r>
              <a:rPr lang="en-US" sz="1500" i="1">
                <a:solidFill>
                  <a:srgbClr val="C00000"/>
                </a:solidFill>
                <a:latin typeface="Times New Roman" panose="02020603050405020304" charset="0"/>
                <a:cs typeface="Times New Roman" panose="02020603050405020304" charset="0"/>
                <a:sym typeface="+mn-ea"/>
              </a:rPr>
              <a:t>Value: the most important “V” from the perspective of the business, the value of big data usually comes from insight discovery and pattern recognition that lead to more effective operations, stronger customer relationships and other clear and quantifiable business benefits</a:t>
            </a:r>
            <a:endParaRPr lang="en-US" sz="1500" i="1">
              <a:solidFill>
                <a:srgbClr val="C00000"/>
              </a:solidFill>
              <a:latin typeface="Times New Roman" panose="02020603050405020304" charset="0"/>
              <a:ea typeface="Arial" panose="020B0604020202020204"/>
              <a:cs typeface="Times New Roman" panose="02020603050405020304" charset="0"/>
            </a:endParaRPr>
          </a:p>
          <a:p>
            <a:pPr algn="just">
              <a:buFont typeface="Arial" panose="020B0604020202020204" pitchFamily="34" charset="0"/>
              <a:buChar char="•"/>
            </a:pPr>
            <a:r>
              <a:rPr lang="en-US" sz="1500" i="1">
                <a:solidFill>
                  <a:srgbClr val="C00000"/>
                </a:solidFill>
                <a:latin typeface="Times New Roman" panose="02020603050405020304" charset="0"/>
                <a:cs typeface="Times New Roman" panose="02020603050405020304" charset="0"/>
                <a:sym typeface="+mn-ea"/>
              </a:rPr>
              <a:t>Variety: the diversity and range of different data types, including unstructured data, semi-structured data and raw data</a:t>
            </a:r>
            <a:endParaRPr lang="en-US" sz="1500" i="1">
              <a:solidFill>
                <a:srgbClr val="C00000"/>
              </a:solidFill>
              <a:latin typeface="Times New Roman" panose="02020603050405020304" charset="0"/>
              <a:ea typeface="Arial" panose="020B0604020202020204"/>
              <a:cs typeface="Times New Roman" panose="02020603050405020304" charset="0"/>
            </a:endParaRPr>
          </a:p>
          <a:p>
            <a:pPr algn="just">
              <a:buFont typeface="Arial" panose="020B0604020202020204" pitchFamily="34" charset="0"/>
              <a:buChar char="•"/>
            </a:pPr>
            <a:r>
              <a:rPr lang="en-US" sz="1500" i="1">
                <a:solidFill>
                  <a:srgbClr val="C00000"/>
                </a:solidFill>
                <a:latin typeface="Times New Roman" panose="02020603050405020304" charset="0"/>
                <a:cs typeface="Times New Roman" panose="02020603050405020304" charset="0"/>
                <a:sym typeface="+mn-ea"/>
              </a:rPr>
              <a:t>Velocity: the speed at which companies receive, store and manage data – e.g., the specific number of social media posts or search queries received within a day, hour or other unit of time</a:t>
            </a:r>
            <a:endParaRPr lang="en-US" sz="1500" i="1">
              <a:solidFill>
                <a:srgbClr val="C00000"/>
              </a:solidFill>
              <a:latin typeface="Times New Roman" panose="02020603050405020304" charset="0"/>
              <a:ea typeface="Arial" panose="020B0604020202020204"/>
              <a:cs typeface="Times New Roman" panose="02020603050405020304" charset="0"/>
            </a:endParaRPr>
          </a:p>
          <a:p>
            <a:pPr algn="just">
              <a:buFont typeface="Arial" panose="020B0604020202020204" pitchFamily="34" charset="0"/>
              <a:buChar char="•"/>
            </a:pPr>
            <a:r>
              <a:rPr lang="en-US" sz="1500" i="1">
                <a:solidFill>
                  <a:srgbClr val="C00000"/>
                </a:solidFill>
                <a:latin typeface="Times New Roman" panose="02020603050405020304" charset="0"/>
                <a:cs typeface="Times New Roman" panose="02020603050405020304" charset="0"/>
                <a:sym typeface="+mn-ea"/>
              </a:rPr>
              <a:t>Veracity: the “truth” or accuracy of data and information assets, which often determines executive-level confidence</a:t>
            </a:r>
            <a:endParaRPr lang="en-US" sz="1500" i="1">
              <a:solidFill>
                <a:srgbClr val="C00000"/>
              </a:solidFill>
              <a:latin typeface="Times New Roman" panose="02020603050405020304" charset="0"/>
              <a:ea typeface="Arial" panose="020B0604020202020204"/>
              <a:cs typeface="Times New Roman" panose="02020603050405020304" charset="0"/>
            </a:endParaRPr>
          </a:p>
          <a:p>
            <a:pPr algn="just">
              <a:buFont typeface="Arial" panose="020B0604020202020204" pitchFamily="34" charset="0"/>
              <a:buChar char="•"/>
            </a:pPr>
            <a:r>
              <a:rPr lang="en-US" sz="1500" i="1">
                <a:solidFill>
                  <a:srgbClr val="C00000"/>
                </a:solidFill>
                <a:latin typeface="Times New Roman" panose="02020603050405020304" charset="0"/>
                <a:cs typeface="Times New Roman" panose="02020603050405020304" charset="0"/>
                <a:sym typeface="+mn-ea"/>
              </a:rPr>
              <a:t>The additional characteristic of variability can also be considered:</a:t>
            </a:r>
            <a:endParaRPr lang="en-US" sz="1500" i="1">
              <a:solidFill>
                <a:srgbClr val="C00000"/>
              </a:solidFill>
              <a:latin typeface="Times New Roman" panose="02020603050405020304" charset="0"/>
              <a:ea typeface="Arial" panose="020B0604020202020204"/>
              <a:cs typeface="Times New Roman" panose="02020603050405020304" charset="0"/>
            </a:endParaRPr>
          </a:p>
          <a:p>
            <a:pPr algn="just">
              <a:buFont typeface="Arial" panose="020B0604020202020204" pitchFamily="34" charset="0"/>
              <a:buChar char="•"/>
            </a:pPr>
            <a:r>
              <a:rPr lang="en-US" sz="1500" i="1">
                <a:solidFill>
                  <a:srgbClr val="C00000"/>
                </a:solidFill>
                <a:latin typeface="Times New Roman" panose="02020603050405020304" charset="0"/>
                <a:cs typeface="Times New Roman" panose="02020603050405020304" charset="0"/>
                <a:sym typeface="+mn-ea"/>
              </a:rPr>
              <a:t>Variability: the changing nature of the data companies seek to capture, manage and analyze – e.g., in sentiment or text analytics, changes in the meaning of key words or phrases</a:t>
            </a:r>
            <a:endParaRPr lang="en-US" sz="1500" i="1">
              <a:solidFill>
                <a:srgbClr val="C00000"/>
              </a:solidFill>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solidFill>
                  <a:srgbClr val="000000"/>
                </a:solidFill>
                <a:latin typeface="Times New Roman" panose="02020603050405020304" charset="0"/>
                <a:sym typeface="+mn-ea"/>
              </a:rPr>
              <a:t>Data Sources</a:t>
            </a:r>
            <a:endParaRPr lang="en-US"/>
          </a:p>
        </p:txBody>
      </p:sp>
      <p:sp>
        <p:nvSpPr>
          <p:cNvPr id="3" name="Text Placeholder 2"/>
          <p:cNvSpPr/>
          <p:nvPr>
            <p:ph type="body" idx="1"/>
          </p:nvPr>
        </p:nvSpPr>
        <p:spPr/>
        <p:txBody>
          <a:bodyPr/>
          <a:p>
            <a:r>
              <a:rPr lang="en-US"/>
              <a:t>Big data is used by organizations for the sole purpose of analytics.Main sources of big data can be grouped under the headings of social (human), machine (sensor) and transactional.</a:t>
            </a:r>
            <a:endParaRPr lang="en-US"/>
          </a:p>
          <a:p>
            <a:endParaRPr lang="en-US"/>
          </a:p>
        </p:txBody>
      </p:sp>
      <p:pic>
        <p:nvPicPr>
          <p:cNvPr id="100" name="Picture 99"/>
          <p:cNvPicPr/>
          <p:nvPr/>
        </p:nvPicPr>
        <p:blipFill>
          <a:blip r:embed="rId1"/>
          <a:stretch>
            <a:fillRect/>
          </a:stretch>
        </p:blipFill>
        <p:spPr>
          <a:xfrm>
            <a:off x="824230" y="2667635"/>
            <a:ext cx="7527290" cy="212344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833370" y="783590"/>
            <a:ext cx="2647950" cy="347345"/>
          </a:xfrm>
        </p:spPr>
        <p:txBody>
          <a:bodyPr>
            <a:normAutofit fontScale="90000"/>
          </a:bodyPr>
          <a:p>
            <a:r>
              <a:rPr lang="en-US">
                <a:solidFill>
                  <a:srgbClr val="000000"/>
                </a:solidFill>
                <a:latin typeface="Times New Roman" panose="02020603050405020304" charset="0"/>
                <a:sym typeface="+mn-ea"/>
              </a:rPr>
              <a:t>Data Acquistion</a:t>
            </a:r>
            <a:endParaRPr lang="en-US"/>
          </a:p>
        </p:txBody>
      </p:sp>
      <p:sp>
        <p:nvSpPr>
          <p:cNvPr id="3" name="Text Placeholder 2"/>
          <p:cNvSpPr/>
          <p:nvPr>
            <p:ph type="body" idx="1"/>
          </p:nvPr>
        </p:nvSpPr>
        <p:spPr>
          <a:xfrm>
            <a:off x="729615" y="1442720"/>
            <a:ext cx="7688580" cy="3423920"/>
          </a:xfrm>
        </p:spPr>
        <p:txBody>
          <a:bodyPr/>
          <a:p>
            <a:r>
              <a:rPr lang="en-US">
                <a:solidFill>
                  <a:schemeClr val="bg2"/>
                </a:solidFill>
              </a:rPr>
              <a:t>Data acquisition has been understood as the process of gathering, filtering, and cleaning data before the data is put in a data warehouse or any other storage solution.Big Data architecture has to acquire high speed data from a variety of sources like web, DBMS(OLTP), NoSQL, HDFS and the data is also diverse in nature .</a:t>
            </a:r>
            <a:endParaRPr lang="en-US">
              <a:solidFill>
                <a:schemeClr val="bg2"/>
              </a:solidFill>
            </a:endParaRPr>
          </a:p>
          <a:p>
            <a:endParaRPr lang="en-US">
              <a:solidFill>
                <a:schemeClr val="bg2"/>
              </a:solidFill>
            </a:endParaRPr>
          </a:p>
          <a:p>
            <a:endParaRPr lang="en-US">
              <a:solidFill>
                <a:schemeClr val="bg2"/>
              </a:solidFill>
            </a:endParaRPr>
          </a:p>
          <a:p>
            <a:endParaRPr lang="en-US">
              <a:solidFill>
                <a:schemeClr val="bg2"/>
              </a:solidFill>
            </a:endParaRPr>
          </a:p>
          <a:p>
            <a:endParaRPr lang="en-US">
              <a:solidFill>
                <a:schemeClr val="bg2"/>
              </a:solidFill>
            </a:endParaRPr>
          </a:p>
          <a:p>
            <a:endParaRPr lang="en-US">
              <a:solidFill>
                <a:schemeClr val="bg2"/>
              </a:solidFill>
            </a:endParaRPr>
          </a:p>
          <a:p>
            <a:endParaRPr lang="en-US">
              <a:solidFill>
                <a:schemeClr val="bg2"/>
              </a:solidFill>
            </a:endParaRPr>
          </a:p>
          <a:p>
            <a:r>
              <a:rPr lang="en-US">
                <a:solidFill>
                  <a:schemeClr val="bg2"/>
                </a:solidFill>
              </a:rPr>
              <a:t>Frameworks and tech for data gathering</a:t>
            </a:r>
            <a:endParaRPr lang="en-US">
              <a:solidFill>
                <a:schemeClr val="bg2"/>
              </a:solidFill>
            </a:endParaRPr>
          </a:p>
          <a:p>
            <a:pPr marL="146050" indent="0">
              <a:buNone/>
            </a:pPr>
            <a:r>
              <a:rPr lang="en-US">
                <a:solidFill>
                  <a:schemeClr val="bg2"/>
                </a:solidFill>
              </a:rPr>
              <a:t>(Storm,Simply Scalable Streaming System,Kafka,Flume,Hadoop, )</a:t>
            </a:r>
            <a:endParaRPr lang="en-US">
              <a:solidFill>
                <a:schemeClr val="bg2"/>
              </a:solidFill>
            </a:endParaRPr>
          </a:p>
          <a:p>
            <a:endParaRPr lang="en-US">
              <a:solidFill>
                <a:schemeClr val="bg2"/>
              </a:solidFill>
            </a:endParaRPr>
          </a:p>
          <a:p>
            <a:endParaRPr lang="en-US">
              <a:solidFill>
                <a:schemeClr val="bg2"/>
              </a:solidFill>
            </a:endParaRPr>
          </a:p>
        </p:txBody>
      </p:sp>
      <p:pic>
        <p:nvPicPr>
          <p:cNvPr id="4" name="Picture -2147482601"/>
          <p:cNvPicPr>
            <a:picLocks noChangeAspect="1"/>
          </p:cNvPicPr>
          <p:nvPr/>
        </p:nvPicPr>
        <p:blipFill>
          <a:blip r:embed="rId1"/>
          <a:stretch>
            <a:fillRect/>
          </a:stretch>
        </p:blipFill>
        <p:spPr>
          <a:xfrm>
            <a:off x="1583690" y="2453640"/>
            <a:ext cx="5271135" cy="130556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352800" y="706120"/>
            <a:ext cx="2442845" cy="535305"/>
          </a:xfrm>
        </p:spPr>
        <p:txBody>
          <a:bodyPr>
            <a:normAutofit fontScale="90000"/>
          </a:bodyPr>
          <a:p>
            <a:r>
              <a:rPr lang="en-US">
                <a:solidFill>
                  <a:srgbClr val="000000"/>
                </a:solidFill>
                <a:latin typeface="Times New Roman" panose="02020603050405020304" charset="0"/>
                <a:sym typeface="+mn-ea"/>
              </a:rPr>
              <a:t>Data Storage</a:t>
            </a:r>
            <a:endParaRPr lang="en-US"/>
          </a:p>
        </p:txBody>
      </p:sp>
      <p:sp>
        <p:nvSpPr>
          <p:cNvPr id="3" name="Text Placeholder 2"/>
          <p:cNvSpPr/>
          <p:nvPr>
            <p:ph type="body" idx="1"/>
          </p:nvPr>
        </p:nvSpPr>
        <p:spPr>
          <a:xfrm>
            <a:off x="729615" y="1241425"/>
            <a:ext cx="7688580" cy="3098800"/>
          </a:xfrm>
        </p:spPr>
        <p:txBody>
          <a:bodyPr/>
          <a:p>
            <a:r>
              <a:rPr lang="en-US">
                <a:solidFill>
                  <a:schemeClr val="bg2"/>
                </a:solidFill>
                <a:latin typeface="Times New Roman" panose="02020603050405020304" charset="0"/>
                <a:cs typeface="Times New Roman" panose="02020603050405020304" charset="0"/>
              </a:rPr>
              <a:t>Big data storage is a compute-and-storage architecture that collects and manages large data sets and enables real-time data analytics.</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The Data warehouse</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Enterprise Data Warehouse:</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Operational Data Store:</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Data Mart:</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The Data Lake </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Network Attached Storage (NAS)</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The Cloud</a:t>
            </a:r>
            <a:endParaRPr lang="en-US">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a:solidFill>
                  <a:schemeClr val="bg2"/>
                </a:solidFill>
                <a:latin typeface="Times New Roman" panose="02020603050405020304" charset="0"/>
                <a:cs typeface="Times New Roman" panose="02020603050405020304" charset="0"/>
              </a:rPr>
              <a:t>Object Storage</a:t>
            </a:r>
            <a:endParaRPr lang="en-US">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31900" y="1318895"/>
            <a:ext cx="6488430" cy="535305"/>
          </a:xfrm>
        </p:spPr>
        <p:txBody>
          <a:bodyPr>
            <a:normAutofit/>
          </a:bodyPr>
          <a:p>
            <a:r>
              <a:rPr lang="en-US" sz="1555">
                <a:latin typeface="Times New Roman" panose="02020603050405020304" charset="0"/>
                <a:cs typeface="Times New Roman" panose="02020603050405020304" charset="0"/>
                <a:sym typeface="+mn-ea"/>
              </a:rPr>
              <a:t>An ideal Big Data storage system stores an infinite amount of data. </a:t>
            </a:r>
            <a:endParaRPr lang="en-US"/>
          </a:p>
        </p:txBody>
      </p:sp>
      <p:sp>
        <p:nvSpPr>
          <p:cNvPr id="3" name="Text Placeholder 2"/>
          <p:cNvSpPr/>
          <p:nvPr>
            <p:ph type="body" idx="1"/>
          </p:nvPr>
        </p:nvSpPr>
        <p:spPr/>
        <p:txBody>
          <a:bodyPr/>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Provide fast random read and write access,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handle different data models flexibly and efficiently,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support both structured and unstructured data,</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keep data encrypted so that confidentiality can be protected.</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695" y="777240"/>
            <a:ext cx="4171315" cy="379095"/>
          </a:xfrm>
        </p:spPr>
        <p:txBody>
          <a:bodyPr>
            <a:normAutofit fontScale="90000"/>
          </a:bodyPr>
          <a:p>
            <a:r>
              <a:rPr lang="en-US" sz="1555">
                <a:solidFill>
                  <a:srgbClr val="000000"/>
                </a:solidFill>
                <a:latin typeface="Times New Roman" panose="02020603050405020304" charset="0"/>
                <a:sym typeface="+mn-ea"/>
              </a:rPr>
              <a:t>Big Data Analytics for Industry.4.0</a:t>
            </a:r>
            <a:endParaRPr lang="en-US" sz="1555"/>
          </a:p>
        </p:txBody>
      </p:sp>
      <p:sp>
        <p:nvSpPr>
          <p:cNvPr id="3" name="Text Placeholder 2"/>
          <p:cNvSpPr/>
          <p:nvPr>
            <p:ph type="body" idx="1"/>
          </p:nvPr>
        </p:nvSpPr>
        <p:spPr>
          <a:xfrm>
            <a:off x="729615" y="1525270"/>
            <a:ext cx="7688580" cy="3160395"/>
          </a:xfrm>
        </p:spPr>
        <p:txBody>
          <a:bodyPr>
            <a:normAutofit/>
          </a:bodyPr>
          <a:p>
            <a:pPr marL="0" lvl="0" indent="0" algn="just" rtl="0">
              <a:spcBef>
                <a:spcPts val="0"/>
              </a:spcBef>
              <a:spcAft>
                <a:spcPts val="1200"/>
              </a:spcAft>
              <a:buNone/>
            </a:pPr>
            <a:r>
              <a:rPr>
                <a:solidFill>
                  <a:schemeClr val="bg2"/>
                </a:solidFill>
                <a:latin typeface="Times New Roman" panose="02020603050405020304" charset="0"/>
                <a:cs typeface="Times New Roman" panose="02020603050405020304" charset="0"/>
                <a:sym typeface="+mn-ea"/>
              </a:rPr>
              <a:t> Big Data Analytics –</a:t>
            </a:r>
            <a:endParaRPr>
              <a:solidFill>
                <a:schemeClr val="bg2"/>
              </a:solidFill>
              <a:latin typeface="Times New Roman" panose="02020603050405020304" charset="0"/>
              <a:cs typeface="Times New Roman" panose="02020603050405020304" charset="0"/>
              <a:sym typeface="+mn-ea"/>
            </a:endParaRPr>
          </a:p>
          <a:p>
            <a:pPr marL="171450" lvl="0" indent="-171450" algn="just" rtl="0">
              <a:spcBef>
                <a:spcPts val="0"/>
              </a:spcBef>
              <a:spcAft>
                <a:spcPts val="1200"/>
              </a:spcAft>
              <a:buFont typeface="Wingdings" panose="05000000000000000000" charset="0"/>
              <a:buChar char="v"/>
            </a:pPr>
            <a:r>
              <a:rPr>
                <a:solidFill>
                  <a:schemeClr val="bg2"/>
                </a:solidFill>
                <a:latin typeface="Times New Roman" panose="02020603050405020304" charset="0"/>
                <a:cs typeface="Times New Roman" panose="02020603050405020304" charset="0"/>
                <a:sym typeface="+mn-ea"/>
              </a:rPr>
              <a:t> Big data analytics describes the process of uncovering trends, patterns, and correlations in large amounts of raw data to help make data-informed decisions. These processes use familiar statistical analysis techniques—like clustering and regression</a:t>
            </a:r>
            <a:endParaRPr>
              <a:solidFill>
                <a:schemeClr val="bg2"/>
              </a:solidFill>
              <a:latin typeface="Times New Roman" panose="02020603050405020304" charset="0"/>
              <a:cs typeface="Times New Roman" panose="02020603050405020304" charset="0"/>
              <a:sym typeface="+mn-ea"/>
            </a:endParaRPr>
          </a:p>
          <a:p>
            <a:pPr marL="171450" lvl="0" indent="-171450" algn="just" rtl="0">
              <a:spcBef>
                <a:spcPts val="0"/>
              </a:spcBef>
              <a:spcAft>
                <a:spcPts val="1200"/>
              </a:spcAft>
              <a:buFont typeface="Wingdings" panose="05000000000000000000" charset="0"/>
              <a:buChar char="v"/>
            </a:pPr>
            <a:r>
              <a:rPr>
                <a:solidFill>
                  <a:schemeClr val="bg2"/>
                </a:solidFill>
                <a:latin typeface="Times New Roman" panose="02020603050405020304" charset="0"/>
                <a:cs typeface="Times New Roman" panose="02020603050405020304" charset="0"/>
                <a:sym typeface="+mn-ea"/>
              </a:rPr>
              <a:t>Hadoop, Spark, and NoSQL databases were created for the storage and processing of big data.</a:t>
            </a:r>
            <a:endParaRPr>
              <a:solidFill>
                <a:schemeClr val="bg2"/>
              </a:solidFill>
              <a:latin typeface="Times New Roman" panose="02020603050405020304" charset="0"/>
              <a:cs typeface="Times New Roman" panose="02020603050405020304" charset="0"/>
              <a:sym typeface="+mn-ea"/>
            </a:endParaRPr>
          </a:p>
          <a:p>
            <a:pPr marL="171450" lvl="0" indent="-171450" algn="just" rtl="0">
              <a:spcBef>
                <a:spcPts val="0"/>
              </a:spcBef>
              <a:spcAft>
                <a:spcPts val="1200"/>
              </a:spcAft>
              <a:buFont typeface="Wingdings" panose="05000000000000000000" charset="0"/>
              <a:buChar char="v"/>
            </a:pPr>
            <a:r>
              <a:rPr lang="en-US">
                <a:solidFill>
                  <a:schemeClr val="bg2"/>
                </a:solidFill>
                <a:latin typeface="Times New Roman" panose="02020603050405020304" charset="0"/>
                <a:cs typeface="Times New Roman" panose="02020603050405020304" charset="0"/>
                <a:sym typeface="+mn-ea"/>
              </a:rPr>
              <a:t>It evolve  to integrate the vast amounts of complex information created by sensors, networks, transactions, smart devices, web usage, and more.</a:t>
            </a:r>
            <a:endParaRPr lang="en-US">
              <a:solidFill>
                <a:schemeClr val="bg2"/>
              </a:solidFill>
              <a:latin typeface="Times New Roman" panose="02020603050405020304" charset="0"/>
              <a:cs typeface="Times New Roman" panose="02020603050405020304" charset="0"/>
              <a:sym typeface="+mn-ea"/>
            </a:endParaRPr>
          </a:p>
          <a:p>
            <a:pPr marL="171450" lvl="0" indent="-171450" algn="just" rtl="0">
              <a:spcBef>
                <a:spcPts val="0"/>
              </a:spcBef>
              <a:spcAft>
                <a:spcPts val="1200"/>
              </a:spcAft>
              <a:buFont typeface="Wingdings" panose="05000000000000000000" charset="0"/>
              <a:buChar char="v"/>
            </a:pPr>
            <a:r>
              <a:rPr lang="en-US">
                <a:solidFill>
                  <a:schemeClr val="bg2"/>
                </a:solidFill>
                <a:latin typeface="Times New Roman" panose="02020603050405020304" charset="0"/>
                <a:cs typeface="Times New Roman" panose="02020603050405020304" charset="0"/>
                <a:sym typeface="+mn-ea"/>
              </a:rPr>
              <a:t>big data analytics methods are being used with emerging technologies, like machine learning, to discover and scale more complex insights.</a:t>
            </a:r>
            <a:endParaRPr lang="en-US">
              <a:solidFill>
                <a:schemeClr val="bg2"/>
              </a:solidFill>
              <a:latin typeface="Times New Roman" panose="02020603050405020304" charset="0"/>
              <a:cs typeface="Times New Roman" panose="02020603050405020304" charset="0"/>
              <a:sym typeface="+mn-ea"/>
            </a:endParaRPr>
          </a:p>
          <a:p>
            <a:pPr marL="0" lvl="0" indent="0" algn="l" rtl="0">
              <a:spcBef>
                <a:spcPts val="0"/>
              </a:spcBef>
              <a:spcAft>
                <a:spcPts val="1200"/>
              </a:spcAft>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041525" y="668020"/>
            <a:ext cx="4822190" cy="477520"/>
          </a:xfrm>
        </p:spPr>
        <p:txBody>
          <a:bodyPr>
            <a:normAutofit/>
          </a:bodyPr>
          <a:p>
            <a:r>
              <a:rPr lang="en-US" sz="1780">
                <a:solidFill>
                  <a:schemeClr val="bg2"/>
                </a:solidFill>
                <a:latin typeface="Times New Roman" panose="02020603050405020304" charset="0"/>
                <a:cs typeface="Times New Roman" panose="02020603050405020304" charset="0"/>
                <a:sym typeface="+mn-ea"/>
              </a:rPr>
              <a:t>I</a:t>
            </a:r>
            <a:r>
              <a:rPr sz="1780">
                <a:solidFill>
                  <a:schemeClr val="bg2"/>
                </a:solidFill>
                <a:latin typeface="Times New Roman" panose="02020603050405020304" charset="0"/>
                <a:cs typeface="Times New Roman" panose="02020603050405020304" charset="0"/>
                <a:sym typeface="+mn-ea"/>
              </a:rPr>
              <a:t>mportance</a:t>
            </a:r>
            <a:r>
              <a:rPr lang="en-US" sz="1780">
                <a:solidFill>
                  <a:schemeClr val="bg2"/>
                </a:solidFill>
                <a:latin typeface="Times New Roman" panose="02020603050405020304" charset="0"/>
                <a:cs typeface="Times New Roman" panose="02020603050405020304" charset="0"/>
                <a:sym typeface="+mn-ea"/>
              </a:rPr>
              <a:t> &amp; </a:t>
            </a:r>
            <a:r>
              <a:rPr sz="1780">
                <a:solidFill>
                  <a:schemeClr val="bg2"/>
                </a:solidFill>
                <a:latin typeface="Times New Roman" panose="02020603050405020304" charset="0"/>
                <a:cs typeface="Times New Roman" panose="02020603050405020304" charset="0"/>
                <a:sym typeface="+mn-ea"/>
              </a:rPr>
              <a:t>challenges </a:t>
            </a:r>
            <a:r>
              <a:rPr sz="1780">
                <a:solidFill>
                  <a:schemeClr val="bg2"/>
                </a:solidFill>
                <a:latin typeface="Times New Roman" panose="02020603050405020304" charset="0"/>
                <a:cs typeface="Times New Roman" panose="02020603050405020304" charset="0"/>
                <a:sym typeface="+mn-ea"/>
              </a:rPr>
              <a:t> of big data analytics </a:t>
            </a:r>
            <a:endParaRPr lang="en-US" sz="1780"/>
          </a:p>
        </p:txBody>
      </p:sp>
      <p:sp>
        <p:nvSpPr>
          <p:cNvPr id="3" name="Text Placeholder 2"/>
          <p:cNvSpPr/>
          <p:nvPr>
            <p:ph type="body" idx="1"/>
          </p:nvPr>
        </p:nvSpPr>
        <p:spPr>
          <a:xfrm>
            <a:off x="737235" y="1223645"/>
            <a:ext cx="7680960" cy="3782060"/>
          </a:xfrm>
        </p:spPr>
        <p:txBody>
          <a:bodyPr>
            <a:normAutofit fontScale="70000"/>
          </a:bodyPr>
          <a:p>
            <a:pPr marL="0" lvl="0" indent="0" algn="l" rtl="0">
              <a:spcBef>
                <a:spcPts val="0"/>
              </a:spcBef>
              <a:spcAft>
                <a:spcPts val="1200"/>
              </a:spcAft>
              <a:buNone/>
            </a:pPr>
            <a:r>
              <a:rPr>
                <a:solidFill>
                  <a:schemeClr val="bg2"/>
                </a:solidFill>
                <a:latin typeface="Times New Roman" panose="02020603050405020304" charset="0"/>
                <a:cs typeface="Times New Roman" panose="02020603050405020304" charset="0"/>
              </a:rPr>
              <a:t>Big data analytics is important because it lets organizations use colossal amounts of data in multiple formats from multiple sources to identify opportunities and risks, helping organizations move quickly and improve their</a:t>
            </a:r>
            <a:r>
              <a:rPr lang="en-US">
                <a:solidFill>
                  <a:schemeClr val="bg2"/>
                </a:solidFill>
                <a:latin typeface="Times New Roman" panose="02020603050405020304" charset="0"/>
                <a:cs typeface="Times New Roman" panose="02020603050405020304" charset="0"/>
              </a:rPr>
              <a:t>  </a:t>
            </a:r>
            <a:r>
              <a:rPr>
                <a:solidFill>
                  <a:schemeClr val="bg2"/>
                </a:solidFill>
                <a:latin typeface="Times New Roman" panose="02020603050405020304" charset="0"/>
                <a:cs typeface="Times New Roman" panose="02020603050405020304" charset="0"/>
              </a:rPr>
              <a:t>bottom lines</a:t>
            </a:r>
            <a:endParaRPr>
              <a:solidFill>
                <a:schemeClr val="bg2"/>
              </a:solidFill>
              <a:latin typeface="Times New Roman" panose="02020603050405020304" charset="0"/>
              <a:cs typeface="Times New Roman" panose="02020603050405020304" charset="0"/>
            </a:endParaRPr>
          </a:p>
          <a:p>
            <a:pPr marL="0" lvl="0" indent="0" algn="l" rtl="0">
              <a:lnSpc>
                <a:spcPct val="100000"/>
              </a:lnSpc>
              <a:spcBef>
                <a:spcPts val="0"/>
              </a:spcBef>
              <a:spcAft>
                <a:spcPts val="1200"/>
              </a:spcAft>
              <a:buNone/>
            </a:pPr>
            <a:r>
              <a:rPr lang="en-US" sz="1750" b="1">
                <a:solidFill>
                  <a:schemeClr val="bg2"/>
                </a:solidFill>
                <a:latin typeface="Times New Roman" panose="02020603050405020304" charset="0"/>
                <a:cs typeface="Times New Roman" panose="02020603050405020304" charset="0"/>
                <a:sym typeface="+mn-ea"/>
              </a:rPr>
              <a:t>I</a:t>
            </a:r>
            <a:r>
              <a:rPr sz="1750" b="1">
                <a:solidFill>
                  <a:schemeClr val="bg2"/>
                </a:solidFill>
                <a:latin typeface="Times New Roman" panose="02020603050405020304" charset="0"/>
                <a:cs typeface="Times New Roman" panose="02020603050405020304" charset="0"/>
                <a:sym typeface="+mn-ea"/>
              </a:rPr>
              <a:t>mportance</a:t>
            </a:r>
            <a:r>
              <a:rPr lang="en-US" sz="1750">
                <a:solidFill>
                  <a:schemeClr val="bg2"/>
                </a:solidFill>
                <a:latin typeface="Times New Roman" panose="02020603050405020304" charset="0"/>
                <a:cs typeface="Times New Roman" panose="02020603050405020304" charset="0"/>
                <a:sym typeface="+mn-ea"/>
              </a:rPr>
              <a:t> </a:t>
            </a:r>
            <a:endParaRPr sz="1750">
              <a:solidFill>
                <a:schemeClr val="bg2"/>
              </a:solidFill>
              <a:latin typeface="Times New Roman" panose="02020603050405020304" charset="0"/>
              <a:cs typeface="Times New Roman" panose="02020603050405020304" charset="0"/>
            </a:endParaRPr>
          </a:p>
          <a:p>
            <a:pPr marL="285750" lvl="0" indent="-285750" algn="l" rtl="0">
              <a:lnSpc>
                <a:spcPct val="100000"/>
              </a:lnSpc>
              <a:spcBef>
                <a:spcPts val="0"/>
              </a:spcBef>
              <a:spcAft>
                <a:spcPts val="1200"/>
              </a:spcAft>
              <a:buFont typeface="Wingdings" panose="05000000000000000000" charset="0"/>
              <a:buChar char="v"/>
            </a:pPr>
            <a:r>
              <a:rPr sz="1750">
                <a:solidFill>
                  <a:schemeClr val="bg2"/>
                </a:solidFill>
                <a:latin typeface="Times New Roman" panose="02020603050405020304" charset="0"/>
                <a:cs typeface="Times New Roman" panose="02020603050405020304" charset="0"/>
              </a:rPr>
              <a:t>Cost savings. Helping organizations identify ways to do business more efficiently</a:t>
            </a:r>
            <a:endParaRPr sz="1750">
              <a:solidFill>
                <a:schemeClr val="bg2"/>
              </a:solidFill>
              <a:latin typeface="Times New Roman" panose="02020603050405020304" charset="0"/>
              <a:cs typeface="Times New Roman" panose="02020603050405020304" charset="0"/>
            </a:endParaRPr>
          </a:p>
          <a:p>
            <a:pPr marL="285750" lvl="0" indent="-285750" algn="l" rtl="0">
              <a:lnSpc>
                <a:spcPct val="100000"/>
              </a:lnSpc>
              <a:spcBef>
                <a:spcPts val="0"/>
              </a:spcBef>
              <a:spcAft>
                <a:spcPts val="1200"/>
              </a:spcAft>
              <a:buFont typeface="Wingdings" panose="05000000000000000000" charset="0"/>
              <a:buChar char="v"/>
            </a:pPr>
            <a:r>
              <a:rPr sz="1750">
                <a:solidFill>
                  <a:schemeClr val="bg2"/>
                </a:solidFill>
                <a:latin typeface="Times New Roman" panose="02020603050405020304" charset="0"/>
                <a:cs typeface="Times New Roman" panose="02020603050405020304" charset="0"/>
              </a:rPr>
              <a:t>Product development. Providing a better understanding of customer needs</a:t>
            </a:r>
            <a:endParaRPr sz="1750">
              <a:solidFill>
                <a:schemeClr val="bg2"/>
              </a:solidFill>
              <a:latin typeface="Times New Roman" panose="02020603050405020304" charset="0"/>
              <a:cs typeface="Times New Roman" panose="02020603050405020304" charset="0"/>
            </a:endParaRPr>
          </a:p>
          <a:p>
            <a:pPr marL="285750" lvl="0" indent="-285750" algn="l" rtl="0">
              <a:lnSpc>
                <a:spcPct val="100000"/>
              </a:lnSpc>
              <a:spcBef>
                <a:spcPts val="0"/>
              </a:spcBef>
              <a:spcAft>
                <a:spcPts val="1200"/>
              </a:spcAft>
              <a:buFont typeface="Wingdings" panose="05000000000000000000" charset="0"/>
              <a:buChar char="v"/>
            </a:pPr>
            <a:r>
              <a:rPr sz="1750">
                <a:solidFill>
                  <a:schemeClr val="bg2"/>
                </a:solidFill>
                <a:latin typeface="Times New Roman" panose="02020603050405020304" charset="0"/>
                <a:cs typeface="Times New Roman" panose="02020603050405020304" charset="0"/>
              </a:rPr>
              <a:t>Market insights. Tracking purchase behavior and market trends</a:t>
            </a:r>
            <a:endParaRPr sz="1750">
              <a:solidFill>
                <a:schemeClr val="bg2"/>
              </a:solidFill>
              <a:latin typeface="Times New Roman" panose="02020603050405020304" charset="0"/>
              <a:cs typeface="Times New Roman" panose="02020603050405020304" charset="0"/>
            </a:endParaRPr>
          </a:p>
          <a:p>
            <a:pPr marL="0" lvl="0" indent="0" algn="l" rtl="0">
              <a:lnSpc>
                <a:spcPct val="100000"/>
              </a:lnSpc>
              <a:spcBef>
                <a:spcPts val="0"/>
              </a:spcBef>
              <a:spcAft>
                <a:spcPts val="1200"/>
              </a:spcAft>
              <a:buFont typeface="Wingdings" panose="05000000000000000000" charset="0"/>
              <a:buNone/>
            </a:pPr>
            <a:r>
              <a:rPr sz="1750" b="1">
                <a:solidFill>
                  <a:schemeClr val="bg2"/>
                </a:solidFill>
                <a:latin typeface="Times New Roman" panose="02020603050405020304" charset="0"/>
                <a:cs typeface="Times New Roman" panose="02020603050405020304" charset="0"/>
              </a:rPr>
              <a:t>challenges of big data</a:t>
            </a:r>
            <a:endParaRPr sz="1750" b="1">
              <a:solidFill>
                <a:schemeClr val="bg2"/>
              </a:solidFill>
              <a:latin typeface="Times New Roman" panose="02020603050405020304" charset="0"/>
              <a:cs typeface="Times New Roman" panose="02020603050405020304" charset="0"/>
            </a:endParaRPr>
          </a:p>
          <a:p>
            <a:pPr marL="171450" lvl="0" indent="-171450" algn="l" rtl="0">
              <a:lnSpc>
                <a:spcPct val="100000"/>
              </a:lnSpc>
              <a:spcBef>
                <a:spcPts val="0"/>
              </a:spcBef>
              <a:spcAft>
                <a:spcPts val="1200"/>
              </a:spcAft>
              <a:buFont typeface="Wingdings" panose="05000000000000000000" charset="0"/>
              <a:buChar char="v"/>
            </a:pPr>
            <a:r>
              <a:rPr sz="1750">
                <a:solidFill>
                  <a:schemeClr val="bg2"/>
                </a:solidFill>
                <a:latin typeface="Times New Roman" panose="02020603050405020304" charset="0"/>
                <a:cs typeface="Times New Roman" panose="02020603050405020304" charset="0"/>
              </a:rPr>
              <a:t>Making big data accessible</a:t>
            </a:r>
            <a:endParaRPr sz="1750">
              <a:solidFill>
                <a:schemeClr val="bg2"/>
              </a:solidFill>
              <a:latin typeface="Times New Roman" panose="02020603050405020304" charset="0"/>
              <a:cs typeface="Times New Roman" panose="02020603050405020304" charset="0"/>
            </a:endParaRPr>
          </a:p>
          <a:p>
            <a:pPr marL="171450" lvl="0" indent="-171450" algn="l" rtl="0">
              <a:lnSpc>
                <a:spcPct val="100000"/>
              </a:lnSpc>
              <a:spcBef>
                <a:spcPts val="0"/>
              </a:spcBef>
              <a:spcAft>
                <a:spcPts val="1200"/>
              </a:spcAft>
              <a:buFont typeface="Wingdings" panose="05000000000000000000" charset="0"/>
              <a:buChar char="v"/>
            </a:pPr>
            <a:r>
              <a:rPr sz="1750">
                <a:solidFill>
                  <a:schemeClr val="bg2"/>
                </a:solidFill>
                <a:latin typeface="Times New Roman" panose="02020603050405020304" charset="0"/>
                <a:cs typeface="Times New Roman" panose="02020603050405020304" charset="0"/>
              </a:rPr>
              <a:t>Maintaining quality data.</a:t>
            </a:r>
            <a:endParaRPr sz="1750">
              <a:solidFill>
                <a:schemeClr val="bg2"/>
              </a:solidFill>
              <a:latin typeface="Times New Roman" panose="02020603050405020304" charset="0"/>
              <a:cs typeface="Times New Roman" panose="02020603050405020304" charset="0"/>
            </a:endParaRPr>
          </a:p>
          <a:p>
            <a:pPr marL="171450" lvl="0" indent="-171450" algn="l" rtl="0">
              <a:lnSpc>
                <a:spcPct val="100000"/>
              </a:lnSpc>
              <a:spcBef>
                <a:spcPts val="0"/>
              </a:spcBef>
              <a:spcAft>
                <a:spcPts val="1200"/>
              </a:spcAft>
              <a:buFont typeface="Wingdings" panose="05000000000000000000" charset="0"/>
              <a:buChar char="v"/>
            </a:pPr>
            <a:r>
              <a:rPr sz="1750">
                <a:solidFill>
                  <a:schemeClr val="bg2"/>
                </a:solidFill>
                <a:latin typeface="Times New Roman" panose="02020603050405020304" charset="0"/>
                <a:cs typeface="Times New Roman" panose="02020603050405020304" charset="0"/>
              </a:rPr>
              <a:t>Keeping data secure</a:t>
            </a:r>
            <a:endParaRPr sz="1750">
              <a:solidFill>
                <a:schemeClr val="bg2"/>
              </a:solidFill>
              <a:latin typeface="Times New Roman" panose="02020603050405020304" charset="0"/>
              <a:cs typeface="Times New Roman" panose="02020603050405020304" charset="0"/>
            </a:endParaRPr>
          </a:p>
          <a:p>
            <a:pPr marL="171450" lvl="0" indent="-171450" algn="l" rtl="0">
              <a:lnSpc>
                <a:spcPct val="100000"/>
              </a:lnSpc>
              <a:spcBef>
                <a:spcPts val="0"/>
              </a:spcBef>
              <a:spcAft>
                <a:spcPts val="1200"/>
              </a:spcAft>
              <a:buFont typeface="Wingdings" panose="05000000000000000000" charset="0"/>
              <a:buChar char="v"/>
            </a:pPr>
            <a:r>
              <a:rPr sz="1750">
                <a:solidFill>
                  <a:schemeClr val="bg2"/>
                </a:solidFill>
                <a:latin typeface="Times New Roman" panose="02020603050405020304" charset="0"/>
                <a:cs typeface="Times New Roman" panose="02020603050405020304" charset="0"/>
              </a:rPr>
              <a:t>Finding the right tools and platforms</a:t>
            </a:r>
            <a:endParaRPr sz="1750">
              <a:solidFill>
                <a:schemeClr val="bg2"/>
              </a:solidFill>
              <a:latin typeface="Times New Roman" panose="02020603050405020304" charset="0"/>
              <a:cs typeface="Times New Roman" panose="02020603050405020304" charset="0"/>
            </a:endParaRPr>
          </a:p>
          <a:p>
            <a:pPr marL="0" lvl="0" indent="0" algn="l" rtl="0">
              <a:spcBef>
                <a:spcPts val="0"/>
              </a:spcBef>
              <a:spcAft>
                <a:spcPts val="1200"/>
              </a:spcAft>
              <a:buNone/>
            </a:pPr>
            <a:endParaRPr lang="en-US" sz="1750">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253615" y="762000"/>
            <a:ext cx="4375150" cy="551180"/>
          </a:xfrm>
        </p:spPr>
        <p:txBody>
          <a:bodyPr>
            <a:normAutofit/>
          </a:bodyPr>
          <a:p>
            <a:r>
              <a:rPr lang="en-US" sz="1335">
                <a:latin typeface="Times New Roman" panose="02020603050405020304" charset="0"/>
                <a:cs typeface="Times New Roman" panose="02020603050405020304" charset="0"/>
              </a:rPr>
              <a:t> Big data analytics working process and models</a:t>
            </a:r>
            <a:endParaRPr lang="en-US" sz="1335">
              <a:latin typeface="Times New Roman" panose="02020603050405020304" charset="0"/>
              <a:cs typeface="Times New Roman" panose="02020603050405020304" charset="0"/>
            </a:endParaRPr>
          </a:p>
        </p:txBody>
      </p:sp>
      <p:sp>
        <p:nvSpPr>
          <p:cNvPr id="3" name="Text Placeholder 2"/>
          <p:cNvSpPr/>
          <p:nvPr>
            <p:ph type="body" idx="1"/>
          </p:nvPr>
        </p:nvSpPr>
        <p:spPr>
          <a:xfrm>
            <a:off x="729615" y="1313815"/>
            <a:ext cx="7688580" cy="3662045"/>
          </a:xfrm>
        </p:spPr>
        <p:txBody>
          <a:bodyPr>
            <a:normAutofit lnSpcReduction="10000"/>
          </a:bodyPr>
          <a:p>
            <a:pPr marL="146050" indent="0">
              <a:buFont typeface="Wingdings" panose="05000000000000000000" charset="0"/>
              <a:buNone/>
            </a:pPr>
            <a:r>
              <a:rPr lang="en-US" sz="1400" b="1">
                <a:solidFill>
                  <a:schemeClr val="bg2"/>
                </a:solidFill>
                <a:latin typeface="Times New Roman" panose="02020603050405020304" charset="0"/>
                <a:cs typeface="Times New Roman" panose="02020603050405020304" charset="0"/>
              </a:rPr>
              <a:t>Steps  for Analytic process</a:t>
            </a:r>
            <a:endParaRPr lang="en-US" sz="1400" b="1">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sz="1400">
                <a:solidFill>
                  <a:schemeClr val="bg2"/>
                </a:solidFill>
                <a:latin typeface="Times New Roman" panose="02020603050405020304" charset="0"/>
                <a:cs typeface="Times New Roman" panose="02020603050405020304" charset="0"/>
              </a:rPr>
              <a:t>Collect Data  </a:t>
            </a:r>
            <a:endParaRPr lang="en-US" sz="1400">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sz="1400">
                <a:solidFill>
                  <a:schemeClr val="bg2"/>
                </a:solidFill>
                <a:latin typeface="Times New Roman" panose="02020603050405020304" charset="0"/>
                <a:cs typeface="Times New Roman" panose="02020603050405020304" charset="0"/>
              </a:rPr>
              <a:t> Process Data </a:t>
            </a:r>
            <a:endParaRPr lang="en-US" sz="1400">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sz="1400">
                <a:solidFill>
                  <a:schemeClr val="bg2"/>
                </a:solidFill>
                <a:latin typeface="Times New Roman" panose="02020603050405020304" charset="0"/>
                <a:cs typeface="Times New Roman" panose="02020603050405020304" charset="0"/>
              </a:rPr>
              <a:t>Clean Data </a:t>
            </a:r>
            <a:endParaRPr lang="en-US" sz="1400">
              <a:solidFill>
                <a:schemeClr val="bg2"/>
              </a:solidFill>
              <a:latin typeface="Times New Roman" panose="02020603050405020304" charset="0"/>
              <a:cs typeface="Times New Roman" panose="02020603050405020304" charset="0"/>
            </a:endParaRPr>
          </a:p>
          <a:p>
            <a:pPr>
              <a:buFont typeface="Wingdings" panose="05000000000000000000" charset="0"/>
              <a:buChar char="v"/>
            </a:pPr>
            <a:r>
              <a:rPr lang="en-US" sz="1400">
                <a:solidFill>
                  <a:schemeClr val="bg2"/>
                </a:solidFill>
                <a:latin typeface="Times New Roman" panose="02020603050405020304" charset="0"/>
                <a:cs typeface="Times New Roman" panose="02020603050405020304" charset="0"/>
              </a:rPr>
              <a:t>Analyze Data</a:t>
            </a:r>
            <a:endParaRPr lang="en-US" sz="1400">
              <a:solidFill>
                <a:schemeClr val="bg2"/>
              </a:solidFill>
              <a:latin typeface="Times New Roman" panose="02020603050405020304" charset="0"/>
              <a:cs typeface="Times New Roman" panose="02020603050405020304" charset="0"/>
            </a:endParaRPr>
          </a:p>
          <a:p>
            <a:pPr marL="146050" indent="0">
              <a:buFont typeface="Wingdings" panose="05000000000000000000" charset="0"/>
              <a:buNone/>
            </a:pPr>
            <a:endParaRPr lang="en-US" sz="1400">
              <a:solidFill>
                <a:schemeClr val="bg2"/>
              </a:solidFill>
              <a:latin typeface="Times New Roman" panose="02020603050405020304" charset="0"/>
              <a:cs typeface="Times New Roman" panose="02020603050405020304" charset="0"/>
            </a:endParaRPr>
          </a:p>
          <a:p>
            <a:pPr marL="146050" indent="0">
              <a:buFont typeface="Wingdings" panose="05000000000000000000" charset="0"/>
              <a:buNone/>
            </a:pPr>
            <a:r>
              <a:rPr lang="en-US" sz="1400" b="1">
                <a:latin typeface="Times New Roman" panose="02020603050405020304" charset="0"/>
                <a:cs typeface="Times New Roman" panose="02020603050405020304" charset="0"/>
              </a:rPr>
              <a:t>Analytic Models: There are  </a:t>
            </a:r>
            <a:r>
              <a:rPr lang="en-US" sz="1400" b="1">
                <a:latin typeface="Times New Roman" panose="02020603050405020304" charset="0"/>
                <a:cs typeface="Times New Roman" panose="02020603050405020304" charset="0"/>
                <a:sym typeface="+mn-ea"/>
              </a:rPr>
              <a:t>basically </a:t>
            </a:r>
            <a:r>
              <a:rPr lang="en-US" sz="1400" b="1">
                <a:latin typeface="Times New Roman" panose="02020603050405020304" charset="0"/>
                <a:cs typeface="Times New Roman" panose="02020603050405020304" charset="0"/>
              </a:rPr>
              <a:t>four models big data analytics </a:t>
            </a:r>
            <a:endParaRPr lang="en-US" sz="1400" b="1">
              <a:latin typeface="Times New Roman" panose="02020603050405020304" charset="0"/>
              <a:cs typeface="Times New Roman" panose="02020603050405020304" charset="0"/>
            </a:endParaRPr>
          </a:p>
          <a:p>
            <a:pPr algn="just">
              <a:buFont typeface="Wingdings" panose="05000000000000000000" charset="0"/>
              <a:buChar char="v"/>
            </a:pPr>
            <a:r>
              <a:rPr lang="en-US" sz="1400">
                <a:latin typeface="Times New Roman" panose="02020603050405020304" charset="0"/>
                <a:cs typeface="Times New Roman" panose="02020603050405020304" charset="0"/>
              </a:rPr>
              <a:t>Data mining sorts through large datasets to identify patterns and relationships by identifying anomalies and creating data clusters.</a:t>
            </a:r>
            <a:endParaRPr lang="en-US" sz="1400">
              <a:latin typeface="Times New Roman" panose="02020603050405020304" charset="0"/>
              <a:cs typeface="Times New Roman" panose="02020603050405020304" charset="0"/>
            </a:endParaRPr>
          </a:p>
          <a:p>
            <a:pPr algn="just">
              <a:buFont typeface="Wingdings" panose="05000000000000000000" charset="0"/>
              <a:buChar char="v"/>
            </a:pPr>
            <a:r>
              <a:rPr lang="en-US" sz="1400">
                <a:latin typeface="Times New Roman" panose="02020603050405020304" charset="0"/>
                <a:cs typeface="Times New Roman" panose="02020603050405020304" charset="0"/>
              </a:rPr>
              <a:t>Predictive analytics uses an organization’s historical data to make predictions about the future, identifying upcoming risks and opportunities.</a:t>
            </a:r>
            <a:endParaRPr lang="en-US" sz="1400">
              <a:latin typeface="Times New Roman" panose="02020603050405020304" charset="0"/>
              <a:cs typeface="Times New Roman" panose="02020603050405020304" charset="0"/>
            </a:endParaRPr>
          </a:p>
          <a:p>
            <a:pPr algn="just">
              <a:buFont typeface="Wingdings" panose="05000000000000000000" charset="0"/>
              <a:buChar char="v"/>
            </a:pPr>
            <a:r>
              <a:rPr lang="en-US" sz="1400">
                <a:latin typeface="Times New Roman" panose="02020603050405020304" charset="0"/>
                <a:cs typeface="Times New Roman" panose="02020603050405020304" charset="0"/>
              </a:rPr>
              <a:t>Deep learning imitates human learning patterns by using artificial intelligence and machine learning to layer algorithms and find patterns in the most complex and abstract data.</a:t>
            </a:r>
            <a:endParaRPr lang="en-US" sz="1400">
              <a:latin typeface="Times New Roman" panose="02020603050405020304" charset="0"/>
              <a:cs typeface="Times New Roman" panose="02020603050405020304" charset="0"/>
            </a:endParaRPr>
          </a:p>
          <a:p>
            <a:pPr algn="just">
              <a:buFont typeface="Wingdings" panose="05000000000000000000" charset="0"/>
              <a:buChar char="v"/>
            </a:pPr>
            <a:endParaRPr lang="en-US">
              <a:latin typeface="Times New Roman" panose="02020603050405020304" charset="0"/>
              <a:cs typeface="Times New Roman" panose="02020603050405020304" charset="0"/>
            </a:endParaRPr>
          </a:p>
          <a:p>
            <a:pPr marL="146050" indent="0" algn="just">
              <a:buFont typeface="Wingdings" panose="05000000000000000000" charse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001520" y="783590"/>
            <a:ext cx="6330315" cy="535305"/>
          </a:xfrm>
        </p:spPr>
        <p:txBody>
          <a:bodyPr>
            <a:normAutofit fontScale="90000"/>
          </a:bodyPr>
          <a:p>
            <a:r>
              <a:rPr lang="en-US"/>
              <a:t>Big data analytics used in Industry 4.0</a:t>
            </a:r>
            <a:endParaRPr lang="en-US"/>
          </a:p>
        </p:txBody>
      </p:sp>
      <p:sp>
        <p:nvSpPr>
          <p:cNvPr id="3" name="Text Placeholder 2"/>
          <p:cNvSpPr/>
          <p:nvPr>
            <p:ph type="body" idx="1"/>
          </p:nvPr>
        </p:nvSpPr>
        <p:spPr>
          <a:xfrm>
            <a:off x="439420" y="1318895"/>
            <a:ext cx="4064635" cy="3319780"/>
          </a:xfrm>
        </p:spPr>
        <p:txBody>
          <a:bodyPr>
            <a:normAutofit/>
          </a:bodyPr>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Product and/or machine design data such as threshold specifications</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Machine-operation data from control systems</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Product- and process-quality data</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Records of manual operations carried out by staff</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Manufacturing execution systems</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Information on manufacturing and operational costs</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Fault-detection and other system-monitoring deployments</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Logistics information including third-party logistics</a:t>
            </a:r>
            <a:endParaRPr lang="en-US">
              <a:solidFill>
                <a:schemeClr val="bg2"/>
              </a:solidFill>
              <a:latin typeface="Times New Roman" panose="02020603050405020304" charset="0"/>
              <a:cs typeface="Times New Roman" panose="02020603050405020304" charset="0"/>
            </a:endParaRPr>
          </a:p>
          <a:p>
            <a:pPr algn="just">
              <a:buFont typeface="Wingdings" panose="05000000000000000000" charset="0"/>
              <a:buChar char="v"/>
            </a:pPr>
            <a:r>
              <a:rPr lang="en-US">
                <a:solidFill>
                  <a:schemeClr val="bg2"/>
                </a:solidFill>
                <a:latin typeface="Times New Roman" panose="02020603050405020304" charset="0"/>
                <a:cs typeface="Times New Roman" panose="02020603050405020304" charset="0"/>
              </a:rPr>
              <a:t>Customer information on product usage, feedback,</a:t>
            </a:r>
            <a:endParaRPr lang="en-US">
              <a:solidFill>
                <a:schemeClr val="bg2"/>
              </a:solidFill>
              <a:latin typeface="Times New Roman" panose="02020603050405020304" charset="0"/>
              <a:cs typeface="Times New Roman" panose="02020603050405020304" charset="0"/>
            </a:endParaRPr>
          </a:p>
        </p:txBody>
      </p:sp>
      <p:sp>
        <p:nvSpPr>
          <p:cNvPr id="4" name="Text Placeholder 3"/>
          <p:cNvSpPr/>
          <p:nvPr>
            <p:ph type="body" idx="2"/>
          </p:nvPr>
        </p:nvSpPr>
        <p:spPr>
          <a:xfrm>
            <a:off x="4643755" y="1537335"/>
            <a:ext cx="3774440" cy="3375660"/>
          </a:xfrm>
        </p:spPr>
        <p:txBody>
          <a:bodyPr/>
          <a:p>
            <a:endParaRPr lang="en-US"/>
          </a:p>
        </p:txBody>
      </p:sp>
      <p:pic>
        <p:nvPicPr>
          <p:cNvPr id="5" name="Picture 4" descr="Big-Data-Challenges_1-1"/>
          <p:cNvPicPr>
            <a:picLocks noChangeAspect="1"/>
          </p:cNvPicPr>
          <p:nvPr/>
        </p:nvPicPr>
        <p:blipFill>
          <a:blip r:embed="rId1"/>
          <a:stretch>
            <a:fillRect/>
          </a:stretch>
        </p:blipFill>
        <p:spPr>
          <a:xfrm>
            <a:off x="4880610" y="1537335"/>
            <a:ext cx="3301365" cy="31927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sym typeface="+mn-ea"/>
              </a:rPr>
              <a:t>TOPICS TO BE COVERED</a:t>
            </a:r>
            <a:endParaRPr lang="en-US"/>
          </a:p>
        </p:txBody>
      </p:sp>
      <p:sp>
        <p:nvSpPr>
          <p:cNvPr id="3" name="Text Placeholder 2"/>
          <p:cNvSpPr/>
          <p:nvPr>
            <p:ph type="body" idx="1"/>
          </p:nvPr>
        </p:nvSpPr>
        <p:spPr>
          <a:xfrm>
            <a:off x="729615" y="1853565"/>
            <a:ext cx="7688580" cy="2957195"/>
          </a:xfrm>
        </p:spPr>
        <p:txBody>
          <a:bodyPr/>
          <a:p>
            <a:pPr marL="146050" indent="0">
              <a:buNone/>
            </a:pPr>
            <a:r>
              <a:rPr lang="en-US" b="1">
                <a:solidFill>
                  <a:srgbClr val="000000"/>
                </a:solidFill>
                <a:latin typeface="Wingdings" panose="05000000000000000000" charset="0"/>
                <a:sym typeface="+mn-ea"/>
              </a:rPr>
              <a:t>Ø </a:t>
            </a:r>
            <a:r>
              <a:rPr lang="en-US" b="1">
                <a:solidFill>
                  <a:srgbClr val="000000"/>
                </a:solidFill>
                <a:latin typeface="Times New Roman" panose="02020603050405020304" charset="0"/>
                <a:sym typeface="+mn-ea"/>
              </a:rPr>
              <a:t>Introduction</a:t>
            </a:r>
            <a:r>
              <a:rPr lang="en-US" b="1">
                <a:solidFill>
                  <a:srgbClr val="000000"/>
                </a:solidFill>
                <a:latin typeface="Wingdings" panose="05000000000000000000" charset="0"/>
                <a:sym typeface="+mn-ea"/>
              </a:rPr>
              <a:t>Ø </a:t>
            </a:r>
            <a:r>
              <a:rPr lang="en-US" b="1">
                <a:solidFill>
                  <a:srgbClr val="000000"/>
                </a:solidFill>
                <a:latin typeface="Times New Roman" panose="02020603050405020304" charset="0"/>
                <a:sym typeface="+mn-ea"/>
              </a:rPr>
              <a:t>Data Types</a:t>
            </a:r>
            <a:r>
              <a:rPr lang="en-US" b="1">
                <a:solidFill>
                  <a:srgbClr val="000000"/>
                </a:solidFill>
                <a:latin typeface="Wingdings" panose="05000000000000000000" charset="0"/>
                <a:sym typeface="+mn-ea"/>
              </a:rPr>
              <a:t>Ø </a:t>
            </a:r>
            <a:r>
              <a:rPr lang="en-US" b="1">
                <a:solidFill>
                  <a:srgbClr val="000000"/>
                </a:solidFill>
                <a:latin typeface="Times New Roman" panose="02020603050405020304" charset="0"/>
                <a:sym typeface="+mn-ea"/>
              </a:rPr>
              <a:t>Charaterstics of Big Data</a:t>
            </a:r>
            <a:r>
              <a:rPr lang="en-US" b="1">
                <a:solidFill>
                  <a:srgbClr val="000000"/>
                </a:solidFill>
                <a:latin typeface="Wingdings" panose="05000000000000000000" charset="0"/>
                <a:sym typeface="+mn-ea"/>
              </a:rPr>
              <a:t>Ø </a:t>
            </a:r>
            <a:r>
              <a:rPr lang="en-US" b="1">
                <a:solidFill>
                  <a:srgbClr val="000000"/>
                </a:solidFill>
                <a:latin typeface="Times New Roman" panose="02020603050405020304" charset="0"/>
                <a:sym typeface="+mn-ea"/>
              </a:rPr>
              <a:t>Data Sources</a:t>
            </a:r>
            <a:r>
              <a:rPr lang="en-US" b="1">
                <a:solidFill>
                  <a:srgbClr val="000000"/>
                </a:solidFill>
                <a:latin typeface="Wingdings" panose="05000000000000000000" charset="0"/>
                <a:sym typeface="+mn-ea"/>
              </a:rPr>
              <a:t>Ø </a:t>
            </a:r>
            <a:r>
              <a:rPr lang="en-US" b="1">
                <a:solidFill>
                  <a:srgbClr val="000000"/>
                </a:solidFill>
                <a:latin typeface="Times New Roman" panose="02020603050405020304" charset="0"/>
                <a:sym typeface="+mn-ea"/>
              </a:rPr>
              <a:t>Data Acquistion</a:t>
            </a:r>
            <a:r>
              <a:rPr lang="en-US" b="1">
                <a:solidFill>
                  <a:srgbClr val="000000"/>
                </a:solidFill>
                <a:latin typeface="Wingdings" panose="05000000000000000000" charset="0"/>
                <a:sym typeface="+mn-ea"/>
              </a:rPr>
              <a:t>Ø </a:t>
            </a:r>
            <a:r>
              <a:rPr lang="en-US" b="1">
                <a:solidFill>
                  <a:srgbClr val="000000"/>
                </a:solidFill>
                <a:latin typeface="Times New Roman" panose="02020603050405020304" charset="0"/>
                <a:sym typeface="+mn-ea"/>
              </a:rPr>
              <a:t>Data Storage</a:t>
            </a:r>
            <a:r>
              <a:rPr lang="en-US" b="1">
                <a:solidFill>
                  <a:srgbClr val="000000"/>
                </a:solidFill>
                <a:latin typeface="Wingdings" panose="05000000000000000000" charset="0"/>
                <a:sym typeface="+mn-ea"/>
              </a:rPr>
              <a:t>Ø </a:t>
            </a:r>
            <a:r>
              <a:rPr lang="en-US" b="1">
                <a:solidFill>
                  <a:srgbClr val="000000"/>
                </a:solidFill>
                <a:latin typeface="Times New Roman" panose="02020603050405020304" charset="0"/>
                <a:sym typeface="+mn-ea"/>
              </a:rPr>
              <a:t>Big Data Analytics for Industry.4.0</a:t>
            </a:r>
            <a:endParaRPr lang="en-US" b="1">
              <a:solidFill>
                <a:srgbClr val="000000"/>
              </a:solidFill>
              <a:latin typeface="Times New Roman" panose="02020603050405020304" charset="0"/>
            </a:endParaRPr>
          </a:p>
          <a:p>
            <a:pPr marL="14605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solidFill>
                  <a:srgbClr val="000000"/>
                </a:solidFill>
                <a:latin typeface="Times New Roman" panose="02020603050405020304" charset="0"/>
                <a:sym typeface="+mn-ea"/>
              </a:rPr>
              <a:t>Introduction</a:t>
            </a:r>
            <a:endParaRPr lang="en-US"/>
          </a:p>
        </p:txBody>
      </p:sp>
      <p:sp>
        <p:nvSpPr>
          <p:cNvPr id="3" name="Text Placeholder 2"/>
          <p:cNvSpPr/>
          <p:nvPr>
            <p:ph type="body" idx="1"/>
          </p:nvPr>
        </p:nvSpPr>
        <p:spPr>
          <a:xfrm>
            <a:off x="729615" y="1539240"/>
            <a:ext cx="7688580" cy="3206115"/>
          </a:xfrm>
        </p:spPr>
        <p:txBody>
          <a:bodyPr>
            <a:noAutofit/>
          </a:bodyPr>
          <a:p>
            <a:pPr marL="146050" indent="0">
              <a:buNone/>
            </a:pPr>
            <a:r>
              <a:rPr lang="en-US" sz="1100"/>
              <a:t></a:t>
            </a:r>
            <a:r>
              <a:rPr lang="en-US" sz="1400">
                <a:solidFill>
                  <a:schemeClr val="bg2"/>
                </a:solidFill>
                <a:latin typeface="Times New Roman" panose="02020603050405020304" charset="0"/>
                <a:cs typeface="Times New Roman" panose="02020603050405020304" charset="0"/>
              </a:rPr>
              <a:t>What is Data?</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The q</a:t>
            </a:r>
            <a:r>
              <a:rPr lang="en-US" sz="1400">
                <a:solidFill>
                  <a:schemeClr val="bg2"/>
                </a:solidFill>
                <a:highlight>
                  <a:srgbClr val="FFFF00"/>
                </a:highlight>
                <a:latin typeface="Times New Roman" panose="02020603050405020304" charset="0"/>
                <a:cs typeface="Times New Roman" panose="02020603050405020304" charset="0"/>
              </a:rPr>
              <a:t>uantities, characters, or symbols</a:t>
            </a:r>
            <a:r>
              <a:rPr lang="en-US" sz="1400">
                <a:solidFill>
                  <a:schemeClr val="bg2"/>
                </a:solidFill>
                <a:latin typeface="Times New Roman" panose="02020603050405020304" charset="0"/>
                <a:cs typeface="Times New Roman" panose="02020603050405020304" charset="0"/>
              </a:rPr>
              <a:t> on which operations are performed by a computer, </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which may be stored and transmitted in the form of electrical signals and recorded on </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magnetic, optical, or mechanical recording media.</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What is Big Data?</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Big Data is also data but with a huge size. Big Data is a term used to describe a </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collection of data that is huge in volume and yet growing exponentially with time. In </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short such data is so large and complex that none of the traditional data management </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tools are able to store it or process it efficiently.</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“Extremely large data sets that may be analyzed computationally to reveal patterns , </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trends and association, especially relating to human behavior and interaction are </a:t>
            </a:r>
            <a:endParaRPr lang="en-US" sz="1400">
              <a:solidFill>
                <a:schemeClr val="bg2"/>
              </a:solidFill>
              <a:latin typeface="Times New Roman" panose="02020603050405020304" charset="0"/>
              <a:cs typeface="Times New Roman" panose="02020603050405020304" charset="0"/>
            </a:endParaRPr>
          </a:p>
          <a:p>
            <a:pPr marL="146050" indent="0">
              <a:buNone/>
            </a:pPr>
            <a:r>
              <a:rPr lang="en-US" sz="1400">
                <a:solidFill>
                  <a:schemeClr val="bg2"/>
                </a:solidFill>
                <a:latin typeface="Times New Roman" panose="02020603050405020304" charset="0"/>
                <a:cs typeface="Times New Roman" panose="02020603050405020304" charset="0"/>
              </a:rPr>
              <a:t>known as Big Data.”</a:t>
            </a:r>
            <a:endParaRPr lang="en-US" sz="1400">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29615" y="1249045"/>
            <a:ext cx="7688580" cy="1036955"/>
          </a:xfrm>
        </p:spPr>
        <p:txBody>
          <a:bodyPr>
            <a:normAutofit fontScale="90000"/>
          </a:bodyPr>
          <a:p>
            <a:r>
              <a:rPr lang="en-US" sz="1335">
                <a:latin typeface="Times New Roman" panose="02020603050405020304" charset="0"/>
                <a:cs typeface="Times New Roman" panose="02020603050405020304" charset="0"/>
                <a:sym typeface="+mn-ea"/>
              </a:rPr>
              <a:t>It refers to a massive amount of data that keeps on growing exponentially with time. It is so voluminous that it cannot be processed or analyzed using conventional data processing techniques. It includes data mining, data storage, data analysis, data sharing, and data visualization. The term is an all-comprehensive one including data, data frameworks, along with the tools and techniques used to process and analyze the data.</a:t>
            </a:r>
            <a:endParaRPr lang="en-US" sz="1335"/>
          </a:p>
        </p:txBody>
      </p:sp>
      <p:sp>
        <p:nvSpPr>
          <p:cNvPr id="3" name="Text Placeholder 2"/>
          <p:cNvSpPr/>
          <p:nvPr>
            <p:ph type="body" idx="1"/>
          </p:nvPr>
        </p:nvSpPr>
        <p:spPr>
          <a:xfrm>
            <a:off x="729615" y="2160270"/>
            <a:ext cx="7688580" cy="2721610"/>
          </a:xfrm>
        </p:spPr>
        <p:txBody>
          <a:bodyPr/>
          <a:p>
            <a:pPr>
              <a:buFont typeface="Arial" panose="020B0604020202020204" pitchFamily="34" charset="0"/>
              <a:buChar char="•"/>
            </a:pPr>
            <a:endParaRPr lang="en-US" sz="1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046480" y="2286000"/>
            <a:ext cx="6776720" cy="24358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653665" y="934085"/>
            <a:ext cx="3974465" cy="473075"/>
          </a:xfrm>
        </p:spPr>
        <p:txBody>
          <a:bodyPr>
            <a:normAutofit fontScale="90000"/>
          </a:bodyPr>
          <a:p>
            <a:r>
              <a:rPr>
                <a:solidFill>
                  <a:schemeClr val="bg2"/>
                </a:solidFill>
                <a:latin typeface="Times New Roman" panose="02020603050405020304" charset="0"/>
                <a:cs typeface="Times New Roman" panose="02020603050405020304" charset="0"/>
                <a:sym typeface="+mn-ea"/>
              </a:rPr>
              <a:t>Traditional Data Vs Big Data</a:t>
            </a:r>
            <a:endParaRPr lang="en-US"/>
          </a:p>
        </p:txBody>
      </p:sp>
      <p:sp>
        <p:nvSpPr>
          <p:cNvPr id="5" name="Text Placeholder 4"/>
          <p:cNvSpPr/>
          <p:nvPr>
            <p:ph type="body" idx="1"/>
          </p:nvPr>
        </p:nvSpPr>
        <p:spPr>
          <a:xfrm>
            <a:off x="376555" y="1506220"/>
            <a:ext cx="4017645" cy="2834005"/>
          </a:xfrm>
        </p:spPr>
        <p:txBody>
          <a:bodyPr>
            <a:normAutofit/>
          </a:bodyPr>
          <a:p>
            <a:pPr algn="l">
              <a:buFont typeface="Arial" panose="020B0604020202020204" pitchFamily="34" charset="0"/>
              <a:buChar char="•"/>
            </a:pPr>
            <a:r>
              <a:rPr lang="en-US" sz="1300">
                <a:solidFill>
                  <a:schemeClr val="bg2"/>
                </a:solidFill>
                <a:latin typeface="Times New Roman" panose="02020603050405020304" charset="0"/>
                <a:cs typeface="Times New Roman" panose="02020603050405020304" charset="0"/>
              </a:rPr>
              <a:t>Traditional data is generated in enterprise level.</a:t>
            </a:r>
            <a:endParaRPr lang="en-US" sz="1300">
              <a:solidFill>
                <a:schemeClr val="bg2"/>
              </a:solidFill>
              <a:latin typeface="Times New Roman" panose="02020603050405020304" charset="0"/>
              <a:cs typeface="Times New Roman" panose="02020603050405020304" charset="0"/>
            </a:endParaRPr>
          </a:p>
          <a:p>
            <a:pPr algn="l">
              <a:buFont typeface="Arial" panose="020B0604020202020204" pitchFamily="34" charset="0"/>
              <a:buChar char="•"/>
            </a:pPr>
            <a:r>
              <a:rPr lang="en-US" sz="1300">
                <a:solidFill>
                  <a:schemeClr val="bg2"/>
                </a:solidFill>
                <a:latin typeface="Times New Roman" panose="02020603050405020304" charset="0"/>
                <a:cs typeface="Times New Roman" panose="02020603050405020304" charset="0"/>
              </a:rPr>
              <a:t>Its volume ranges from Gigabytes to Terabytes.</a:t>
            </a:r>
            <a:endParaRPr lang="en-US" sz="1300">
              <a:solidFill>
                <a:schemeClr val="bg2"/>
              </a:solidFill>
              <a:latin typeface="Times New Roman" panose="02020603050405020304" charset="0"/>
              <a:cs typeface="Times New Roman" panose="02020603050405020304" charset="0"/>
            </a:endParaRPr>
          </a:p>
          <a:p>
            <a:pPr algn="l">
              <a:buFont typeface="Arial" panose="020B0604020202020204" pitchFamily="34" charset="0"/>
              <a:buChar char="•"/>
            </a:pPr>
            <a:r>
              <a:rPr lang="en-US" sz="1300">
                <a:solidFill>
                  <a:schemeClr val="bg2"/>
                </a:solidFill>
                <a:latin typeface="Times New Roman" panose="02020603050405020304" charset="0"/>
                <a:cs typeface="Times New Roman" panose="02020603050405020304" charset="0"/>
              </a:rPr>
              <a:t>Traditional data source is centralized and it is managed in centralized form</a:t>
            </a:r>
            <a:endParaRPr lang="en-US" sz="1300">
              <a:solidFill>
                <a:schemeClr val="bg2"/>
              </a:solidFill>
              <a:latin typeface="Times New Roman" panose="02020603050405020304" charset="0"/>
              <a:cs typeface="Times New Roman" panose="02020603050405020304" charset="0"/>
            </a:endParaRPr>
          </a:p>
          <a:p>
            <a:pPr algn="l">
              <a:buFont typeface="Arial" panose="020B0604020202020204" pitchFamily="34" charset="0"/>
              <a:buChar char="•"/>
            </a:pPr>
            <a:r>
              <a:rPr lang="en-US" sz="1300">
                <a:solidFill>
                  <a:schemeClr val="bg2"/>
                </a:solidFill>
                <a:latin typeface="Times New Roman" panose="02020603050405020304" charset="0"/>
                <a:cs typeface="Times New Roman" panose="02020603050405020304" charset="0"/>
              </a:rPr>
              <a:t>Traditional data base tools are requ</a:t>
            </a:r>
            <a:r>
              <a:rPr lang="en-US" sz="1400">
                <a:solidFill>
                  <a:schemeClr val="bg2"/>
                </a:solidFill>
                <a:latin typeface="Times New Roman" panose="02020603050405020304" charset="0"/>
                <a:cs typeface="Times New Roman" panose="02020603050405020304" charset="0"/>
              </a:rPr>
              <a:t>ired to perform any data base operation</a:t>
            </a:r>
            <a:endParaRPr lang="en-US" sz="1400">
              <a:solidFill>
                <a:schemeClr val="bg2"/>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sz="1400">
                <a:solidFill>
                  <a:schemeClr val="bg2"/>
                </a:solidFill>
                <a:latin typeface="Times New Roman" panose="02020603050405020304" charset="0"/>
                <a:cs typeface="Times New Roman" panose="02020603050405020304" charset="0"/>
              </a:rPr>
              <a:t>Its data sources includes ERP ,SQL,transaction data, CRM transaction data, financial data, organizational data, web transaction data etc..</a:t>
            </a:r>
            <a:endParaRPr lang="en-US" sz="1400">
              <a:solidFill>
                <a:schemeClr val="bg2"/>
              </a:solidFill>
              <a:latin typeface="Times New Roman" panose="02020603050405020304" charset="0"/>
              <a:cs typeface="Times New Roman" panose="02020603050405020304" charset="0"/>
            </a:endParaRPr>
          </a:p>
        </p:txBody>
      </p:sp>
      <p:sp>
        <p:nvSpPr>
          <p:cNvPr id="6" name="Text Placeholder 5"/>
          <p:cNvSpPr/>
          <p:nvPr>
            <p:ph type="body" idx="2"/>
          </p:nvPr>
        </p:nvSpPr>
        <p:spPr>
          <a:xfrm>
            <a:off x="4479925" y="1506220"/>
            <a:ext cx="4260215" cy="2834005"/>
          </a:xfrm>
        </p:spPr>
        <p:txBody>
          <a:bodyPr/>
          <a:p>
            <a:pPr algn="l">
              <a:buFont typeface="Arial" panose="020B0604020202020204" pitchFamily="34" charset="0"/>
              <a:buChar char="•"/>
            </a:pPr>
            <a:r>
              <a:rPr lang="en-US">
                <a:solidFill>
                  <a:schemeClr val="bg2"/>
                </a:solidFill>
                <a:latin typeface="Times New Roman" panose="02020603050405020304" charset="0"/>
                <a:cs typeface="Times New Roman" panose="02020603050405020304" charset="0"/>
              </a:rPr>
              <a:t>Big data is generated outside the enterprise level.</a:t>
            </a:r>
            <a:endParaRPr lang="en-US">
              <a:solidFill>
                <a:schemeClr val="bg2"/>
              </a:solidFill>
              <a:latin typeface="Times New Roman" panose="02020603050405020304" charset="0"/>
              <a:cs typeface="Times New Roman" panose="02020603050405020304" charset="0"/>
            </a:endParaRPr>
          </a:p>
          <a:p>
            <a:pPr algn="l">
              <a:buFont typeface="Arial" panose="020B0604020202020204" pitchFamily="34" charset="0"/>
              <a:buChar char="•"/>
            </a:pPr>
            <a:r>
              <a:rPr lang="en-US">
                <a:solidFill>
                  <a:schemeClr val="bg2"/>
                </a:solidFill>
                <a:latin typeface="Times New Roman" panose="02020603050405020304" charset="0"/>
                <a:cs typeface="Times New Roman" panose="02020603050405020304" charset="0"/>
              </a:rPr>
              <a:t>Its volume ranges from Petabytes to Zettabytes or Exabytes</a:t>
            </a:r>
            <a:endParaRPr lang="en-US">
              <a:solidFill>
                <a:schemeClr val="bg2"/>
              </a:solidFill>
              <a:latin typeface="Times New Roman" panose="02020603050405020304" charset="0"/>
              <a:cs typeface="Times New Roman" panose="02020603050405020304" charset="0"/>
            </a:endParaRPr>
          </a:p>
          <a:p>
            <a:pPr algn="l">
              <a:buFont typeface="Arial" panose="020B0604020202020204" pitchFamily="34" charset="0"/>
              <a:buChar char="•"/>
            </a:pPr>
            <a:r>
              <a:rPr lang="en-US">
                <a:solidFill>
                  <a:schemeClr val="bg2"/>
                </a:solidFill>
                <a:latin typeface="Times New Roman" panose="02020603050405020304" charset="0"/>
                <a:cs typeface="Times New Roman" panose="02020603050405020304" charset="0"/>
              </a:rPr>
              <a:t>Big data source is distributed and it is managed in distributed form.</a:t>
            </a:r>
            <a:endParaRPr lang="en-US">
              <a:solidFill>
                <a:schemeClr val="bg2"/>
              </a:solidFill>
              <a:latin typeface="Times New Roman" panose="02020603050405020304" charset="0"/>
              <a:cs typeface="Times New Roman" panose="02020603050405020304" charset="0"/>
            </a:endParaRPr>
          </a:p>
          <a:p>
            <a:pPr algn="l">
              <a:buFont typeface="Arial" panose="020B0604020202020204" pitchFamily="34" charset="0"/>
              <a:buChar char="•"/>
            </a:pPr>
            <a:r>
              <a:rPr lang="en-US">
                <a:solidFill>
                  <a:schemeClr val="bg2"/>
                </a:solidFill>
                <a:latin typeface="Times New Roman" panose="02020603050405020304" charset="0"/>
                <a:cs typeface="Times New Roman" panose="02020603050405020304" charset="0"/>
              </a:rPr>
              <a:t>Special kind of data base tools are required to perform any databaseschema-based operation</a:t>
            </a:r>
            <a:endParaRPr lang="en-US">
              <a:solidFill>
                <a:schemeClr val="bg2"/>
              </a:solidFill>
              <a:latin typeface="Times New Roman" panose="02020603050405020304" charset="0"/>
              <a:cs typeface="Times New Roman" panose="02020603050405020304" charset="0"/>
            </a:endParaRPr>
          </a:p>
          <a:p>
            <a:pPr algn="l">
              <a:buFont typeface="Arial" panose="020B0604020202020204" pitchFamily="34" charset="0"/>
              <a:buChar char="•"/>
            </a:pPr>
            <a:r>
              <a:rPr lang="en-US">
                <a:solidFill>
                  <a:schemeClr val="bg2"/>
                </a:solidFill>
                <a:latin typeface="Times New Roman" panose="02020603050405020304" charset="0"/>
                <a:cs typeface="Times New Roman" panose="02020603050405020304" charset="0"/>
              </a:rPr>
              <a:t>Its data sources includes social media, device data, sensor data, video, images, audio etc.</a:t>
            </a:r>
            <a:endParaRPr lang="en-US">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939165" y="376555"/>
            <a:ext cx="7023735" cy="53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rgbClr val="000000"/>
                </a:solidFill>
                <a:latin typeface="Times New Roman" panose="02020603050405020304" charset="0"/>
                <a:sym typeface="+mn-ea"/>
              </a:rPr>
              <a:t>Data Types</a:t>
            </a:r>
            <a:endParaRPr lang="en-US" sz="1600" b="1">
              <a:solidFill>
                <a:srgbClr val="000000"/>
              </a:solidFill>
              <a:latin typeface="Times New Roman" panose="02020603050405020304" charset="0"/>
              <a:sym typeface="+mn-ea"/>
            </a:endParaRPr>
          </a:p>
        </p:txBody>
      </p:sp>
      <p:sp>
        <p:nvSpPr>
          <p:cNvPr id="6" name="Rectangles 5"/>
          <p:cNvSpPr/>
          <p:nvPr/>
        </p:nvSpPr>
        <p:spPr>
          <a:xfrm>
            <a:off x="3237230" y="1052195"/>
            <a:ext cx="2720975" cy="40227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i="1">
                <a:latin typeface="Times New Roman" panose="02020603050405020304" charset="0"/>
                <a:cs typeface="Times New Roman" panose="02020603050405020304" charset="0"/>
                <a:sym typeface="+mn-ea"/>
              </a:rPr>
              <a:t>It is defined as the data in which is not follow a pre-defined standard or you can say that any does not follow any organized format. This kind of data is also not fit for the relational database because in the relational database you will see a pre-defined manner or you can say organized way of data. Unstructured data is also very important for the big data domain and To manage and store Unstructured data there are many platforms to handle it like No-SQL Database.</a:t>
            </a:r>
            <a:endParaRPr lang="en-US"/>
          </a:p>
        </p:txBody>
      </p:sp>
      <p:sp>
        <p:nvSpPr>
          <p:cNvPr id="7" name="Rectangles 6"/>
          <p:cNvSpPr/>
          <p:nvPr/>
        </p:nvSpPr>
        <p:spPr>
          <a:xfrm>
            <a:off x="6179820" y="1146810"/>
            <a:ext cx="2713355" cy="387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838835" y="1146175"/>
            <a:ext cx="1281430" cy="173355"/>
          </a:xfrm>
          <a:prstGeom prst="rect">
            <a:avLst/>
          </a:prstGeom>
          <a:noFill/>
        </p:spPr>
        <p:txBody>
          <a:bodyPr wrap="square" rtlCol="0">
            <a:noAutofit/>
          </a:bodyPr>
          <a:p>
            <a:endParaRPr lang="en-US" b="1" i="1" u="sng">
              <a:latin typeface="Times New Roman" panose="02020603050405020304" charset="0"/>
              <a:cs typeface="Times New Roman" panose="02020603050405020304" charset="0"/>
              <a:sym typeface="+mn-ea"/>
            </a:endParaRPr>
          </a:p>
          <a:p>
            <a:endParaRPr lang="en-US" u="sng"/>
          </a:p>
        </p:txBody>
      </p:sp>
      <p:sp>
        <p:nvSpPr>
          <p:cNvPr id="10" name="Text Box 9"/>
          <p:cNvSpPr txBox="1"/>
          <p:nvPr/>
        </p:nvSpPr>
        <p:spPr>
          <a:xfrm>
            <a:off x="3322955" y="1052195"/>
            <a:ext cx="2480310" cy="4022725"/>
          </a:xfrm>
          <a:prstGeom prst="rect">
            <a:avLst/>
          </a:prstGeom>
          <a:noFill/>
        </p:spPr>
        <p:txBody>
          <a:bodyPr wrap="square" rtlCol="0">
            <a:noAutofit/>
          </a:bodyPr>
          <a:p>
            <a:r>
              <a:rPr lang="en-US" b="1" i="1">
                <a:latin typeface="Times New Roman" panose="02020603050405020304" charset="0"/>
                <a:cs typeface="Times New Roman" panose="02020603050405020304" charset="0"/>
                <a:sym typeface="+mn-ea"/>
              </a:rPr>
              <a:t> </a:t>
            </a:r>
            <a:r>
              <a:rPr lang="en-US" b="1" i="1" u="sng">
                <a:latin typeface="Times New Roman" panose="02020603050405020304" charset="0"/>
                <a:cs typeface="Times New Roman" panose="02020603050405020304" charset="0"/>
                <a:sym typeface="+mn-ea"/>
              </a:rPr>
              <a:t>Unstructured</a:t>
            </a:r>
            <a:endParaRPr lang="en-US" b="1" i="1" u="sng">
              <a:latin typeface="Times New Roman" panose="02020603050405020304" charset="0"/>
              <a:cs typeface="Times New Roman" panose="02020603050405020304" charset="0"/>
              <a:sym typeface="+mn-ea"/>
            </a:endParaRPr>
          </a:p>
          <a:p>
            <a:pPr algn="just"/>
            <a:r>
              <a:rPr lang="en-US" i="1">
                <a:latin typeface="Times New Roman" panose="02020603050405020304" charset="0"/>
                <a:cs typeface="Times New Roman" panose="02020603050405020304" charset="0"/>
                <a:sym typeface="+mn-ea"/>
              </a:rPr>
              <a:t>It is defined as the data in which is not follow a pre-defined standard or you can say that any does not follow any organized format. This kind of data is also not fit for the relational database because in the relational database you will see a pre-defined manner or you can say organized way of data. Unstructured data is also very important for the big data domain and To manage and store Unstructured data there are many platforms to handle it like No-SQL Database.</a:t>
            </a:r>
            <a:endParaRPr lang="en-US" i="1">
              <a:latin typeface="Times New Roman" panose="02020603050405020304" charset="0"/>
              <a:cs typeface="Times New Roman" panose="02020603050405020304" charset="0"/>
              <a:sym typeface="+mn-ea"/>
            </a:endParaRPr>
          </a:p>
          <a:p>
            <a:pPr algn="just"/>
            <a:r>
              <a:rPr lang="en-US" i="1">
                <a:solidFill>
                  <a:srgbClr val="C00000"/>
                </a:solidFill>
                <a:latin typeface="Times New Roman" panose="02020603050405020304" charset="0"/>
                <a:cs typeface="Times New Roman" panose="02020603050405020304" charset="0"/>
                <a:sym typeface="+mn-ea"/>
              </a:rPr>
              <a:t>Word, PDF, text, media logs,</a:t>
            </a:r>
            <a:endParaRPr lang="en-US" i="1">
              <a:solidFill>
                <a:srgbClr val="C00000"/>
              </a:solidFill>
              <a:latin typeface="Times New Roman" panose="02020603050405020304" charset="0"/>
              <a:cs typeface="Times New Roman" panose="02020603050405020304" charset="0"/>
              <a:sym typeface="+mn-ea"/>
            </a:endParaRPr>
          </a:p>
          <a:p>
            <a:endParaRPr lang="en-US" i="1">
              <a:solidFill>
                <a:srgbClr val="C00000"/>
              </a:solidFill>
              <a:latin typeface="Times New Roman" panose="02020603050405020304" charset="0"/>
              <a:cs typeface="Times New Roman" panose="02020603050405020304" charset="0"/>
              <a:sym typeface="+mn-ea"/>
            </a:endParaRPr>
          </a:p>
        </p:txBody>
      </p:sp>
      <p:sp>
        <p:nvSpPr>
          <p:cNvPr id="11" name="Text Box 10"/>
          <p:cNvSpPr txBox="1"/>
          <p:nvPr/>
        </p:nvSpPr>
        <p:spPr>
          <a:xfrm>
            <a:off x="6193155" y="1147445"/>
            <a:ext cx="2614930" cy="3686175"/>
          </a:xfrm>
          <a:prstGeom prst="rect">
            <a:avLst/>
          </a:prstGeom>
          <a:noFill/>
        </p:spPr>
        <p:txBody>
          <a:bodyPr wrap="square" rtlCol="0">
            <a:noAutofit/>
          </a:bodyPr>
          <a:p>
            <a:r>
              <a:rPr lang="en-US" b="1" i="1" u="sng">
                <a:latin typeface="Times New Roman" panose="02020603050405020304" charset="0"/>
                <a:cs typeface="Times New Roman" panose="02020603050405020304" charset="0"/>
                <a:sym typeface="+mn-ea"/>
              </a:rPr>
              <a:t>Semi-structured</a:t>
            </a:r>
            <a:endParaRPr lang="en-US" b="1" i="1" u="sng">
              <a:latin typeface="Times New Roman" panose="02020603050405020304" charset="0"/>
              <a:cs typeface="Times New Roman" panose="02020603050405020304" charset="0"/>
              <a:sym typeface="+mn-ea"/>
            </a:endParaRPr>
          </a:p>
          <a:p>
            <a:pPr algn="just">
              <a:buSzTx/>
            </a:pPr>
            <a:r>
              <a:rPr lang="en-US" i="1">
                <a:latin typeface="Times New Roman" panose="02020603050405020304" charset="0"/>
                <a:cs typeface="Times New Roman" panose="02020603050405020304" charset="0"/>
              </a:rPr>
              <a:t>Semi-structured data is information that does not reside in a relational database but that have some organizational properties that make it easier to analyze. With some process, you can store them in a relational database but is very hard for some kind of semi-structured data, but semi-structured exist to ease space. </a:t>
            </a:r>
            <a:endParaRPr lang="en-US" i="1">
              <a:latin typeface="Times New Roman" panose="02020603050405020304" charset="0"/>
              <a:cs typeface="Times New Roman" panose="02020603050405020304" charset="0"/>
            </a:endParaRPr>
          </a:p>
          <a:p>
            <a:pPr algn="just">
              <a:buSzTx/>
            </a:pPr>
            <a:r>
              <a:rPr lang="en-US" i="1">
                <a:solidFill>
                  <a:srgbClr val="C00000"/>
                </a:solidFill>
                <a:latin typeface="Times New Roman" panose="02020603050405020304" charset="0"/>
                <a:cs typeface="Times New Roman" panose="02020603050405020304" charset="0"/>
              </a:rPr>
              <a:t>XML data.</a:t>
            </a:r>
            <a:r>
              <a:rPr lang="en-US"/>
              <a:t>  </a:t>
            </a:r>
            <a:endParaRPr lang="en-US"/>
          </a:p>
        </p:txBody>
      </p:sp>
      <p:sp>
        <p:nvSpPr>
          <p:cNvPr id="12" name="Rectangles 11"/>
          <p:cNvSpPr/>
          <p:nvPr/>
        </p:nvSpPr>
        <p:spPr>
          <a:xfrm>
            <a:off x="508000" y="1147445"/>
            <a:ext cx="2494915" cy="3928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i="1" u="sng">
                <a:latin typeface="Times New Roman" panose="02020603050405020304" charset="0"/>
                <a:cs typeface="Times New Roman" panose="02020603050405020304" charset="0"/>
                <a:sym typeface="+mn-ea"/>
              </a:rPr>
              <a:t>Structured</a:t>
            </a:r>
            <a:endParaRPr lang="en-US"/>
          </a:p>
        </p:txBody>
      </p:sp>
      <p:sp>
        <p:nvSpPr>
          <p:cNvPr id="13" name="Text Box 12"/>
          <p:cNvSpPr txBox="1"/>
          <p:nvPr/>
        </p:nvSpPr>
        <p:spPr>
          <a:xfrm>
            <a:off x="633730" y="1052195"/>
            <a:ext cx="2176780" cy="4022725"/>
          </a:xfrm>
          <a:prstGeom prst="rect">
            <a:avLst/>
          </a:prstGeom>
          <a:noFill/>
        </p:spPr>
        <p:txBody>
          <a:bodyPr wrap="square" rtlCol="0">
            <a:noAutofit/>
          </a:bodyPr>
          <a:p>
            <a:r>
              <a:rPr lang="en-US" b="1" i="1">
                <a:latin typeface="Times New Roman" panose="02020603050405020304" charset="0"/>
                <a:cs typeface="Times New Roman" panose="02020603050405020304" charset="0"/>
                <a:sym typeface="+mn-ea"/>
              </a:rPr>
              <a:t> </a:t>
            </a:r>
            <a:r>
              <a:rPr lang="en-US" b="1" i="1" u="sng">
                <a:latin typeface="Times New Roman" panose="02020603050405020304" charset="0"/>
                <a:cs typeface="Times New Roman" panose="02020603050405020304" charset="0"/>
                <a:sym typeface="+mn-ea"/>
              </a:rPr>
              <a:t>Structured</a:t>
            </a:r>
            <a:endParaRPr lang="en-US" b="1" i="1" u="sng">
              <a:latin typeface="Times New Roman" panose="02020603050405020304" charset="0"/>
              <a:cs typeface="Times New Roman" panose="02020603050405020304" charset="0"/>
              <a:sym typeface="+mn-ea"/>
            </a:endParaRPr>
          </a:p>
          <a:p>
            <a:pPr algn="just"/>
            <a:r>
              <a:rPr lang="en-US" i="1">
                <a:latin typeface="Times New Roman" panose="02020603050405020304" charset="0"/>
                <a:cs typeface="Times New Roman" panose="02020603050405020304" charset="0"/>
                <a:sym typeface="+mn-ea"/>
              </a:rPr>
              <a:t>Structured data is created using a fixed schema and is maintained in tabular format. The elements in structured data are addressable for effective analysis. It contains all the data which can be stored in the SQL database in a tabular format. Today, most of the data is developed and processed in the simplest way to manage information.</a:t>
            </a:r>
            <a:r>
              <a:rPr lang="en-US" b="1" i="1" u="sng">
                <a:latin typeface="Times New Roman" panose="02020603050405020304" charset="0"/>
                <a:cs typeface="Times New Roman" panose="02020603050405020304" charset="0"/>
                <a:sym typeface="+mn-ea"/>
              </a:rPr>
              <a:t> </a:t>
            </a:r>
            <a:endParaRPr lang="en-US" b="1" i="1" u="sng">
              <a:latin typeface="Times New Roman" panose="02020603050405020304" charset="0"/>
              <a:cs typeface="Times New Roman" panose="02020603050405020304" charset="0"/>
              <a:sym typeface="+mn-ea"/>
            </a:endParaRPr>
          </a:p>
          <a:p>
            <a:pPr algn="just"/>
            <a:r>
              <a:rPr lang="en-US" i="1">
                <a:solidFill>
                  <a:srgbClr val="C00000"/>
                </a:solidFill>
                <a:latin typeface="Times New Roman" panose="02020603050405020304" charset="0"/>
                <a:cs typeface="Times New Roman" panose="02020603050405020304" charset="0"/>
                <a:sym typeface="+mn-ea"/>
              </a:rPr>
              <a:t>Relational data, Geo-location, credit card numbers, addresses, etc</a:t>
            </a:r>
            <a:r>
              <a:rPr lang="en-US" i="1">
                <a:latin typeface="Times New Roman" panose="02020603050405020304" charset="0"/>
                <a:cs typeface="Times New Roman" panose="02020603050405020304" charset="0"/>
                <a:sym typeface="+mn-ea"/>
              </a:rPr>
              <a:t>.</a:t>
            </a:r>
            <a:endParaRPr lang="en-US" i="1">
              <a:latin typeface="Times New Roman" panose="02020603050405020304" charset="0"/>
              <a:cs typeface="Times New Roman" panose="02020603050405020304" charset="0"/>
              <a:sym typeface="+mn-ea"/>
            </a:endParaRPr>
          </a:p>
          <a:p>
            <a:r>
              <a:rPr lang="en-US" b="1" i="1">
                <a:latin typeface="Times New Roman" panose="02020603050405020304" charset="0"/>
                <a:cs typeface="Times New Roman" panose="02020603050405020304" charset="0"/>
                <a:sym typeface="+mn-ea"/>
              </a:rPr>
              <a:t> </a:t>
            </a:r>
            <a:endParaRPr lang="en-US" b="1" i="1" u="sng">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bigdata"/>
          <p:cNvPicPr>
            <a:picLocks noChangeAspect="1"/>
          </p:cNvPicPr>
          <p:nvPr/>
        </p:nvPicPr>
        <p:blipFill>
          <a:blip r:embed="rId1"/>
          <a:stretch>
            <a:fillRect/>
          </a:stretch>
        </p:blipFill>
        <p:spPr>
          <a:xfrm>
            <a:off x="1548130" y="567690"/>
            <a:ext cx="7248525" cy="3552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759075" y="621030"/>
            <a:ext cx="3646170" cy="292100"/>
          </a:xfrm>
        </p:spPr>
        <p:txBody>
          <a:bodyPr>
            <a:normAutofit fontScale="90000"/>
          </a:bodyPr>
          <a:p>
            <a:pPr algn="ctr">
              <a:buSzTx/>
              <a:buFont typeface="Arial" panose="020B0604020202020204"/>
            </a:pPr>
            <a:r>
              <a:rPr lang="en-US">
                <a:solidFill>
                  <a:srgbClr val="000000"/>
                </a:solidFill>
                <a:latin typeface="Wingdings" panose="05000000000000000000" charset="0"/>
                <a:sym typeface="+mn-ea"/>
              </a:rPr>
              <a:t> </a:t>
            </a:r>
            <a:r>
              <a:rPr lang="en-US" sz="1780">
                <a:solidFill>
                  <a:srgbClr val="000000"/>
                </a:solidFill>
                <a:latin typeface="Times New Roman" panose="02020603050405020304" charset="0"/>
                <a:ea typeface="+mn-ea"/>
                <a:cs typeface="+mn-cs"/>
                <a:sym typeface="+mn-ea"/>
              </a:rPr>
              <a:t>Charaterstics of Big Data</a:t>
            </a:r>
            <a:endParaRPr lang="en-US" sz="1780">
              <a:solidFill>
                <a:srgbClr val="000000"/>
              </a:solidFill>
              <a:latin typeface="Times New Roman" panose="02020603050405020304" charset="0"/>
              <a:ea typeface="+mn-ea"/>
              <a:cs typeface="+mn-cs"/>
            </a:endParaRPr>
          </a:p>
        </p:txBody>
      </p:sp>
      <p:sp>
        <p:nvSpPr>
          <p:cNvPr id="3" name="Text Placeholder 2"/>
          <p:cNvSpPr/>
          <p:nvPr>
            <p:ph type="body" idx="1"/>
          </p:nvPr>
        </p:nvSpPr>
        <p:spPr>
          <a:xfrm>
            <a:off x="235585" y="1007110"/>
            <a:ext cx="8693150" cy="4031615"/>
          </a:xfrm>
        </p:spPr>
        <p:txBody>
          <a:bodyPr>
            <a:noAutofit/>
          </a:bodyPr>
          <a:p>
            <a:pPr marL="146050" indent="0">
              <a:buFont typeface="Arial" panose="020B0604020202020204" pitchFamily="34" charset="0"/>
              <a:buNone/>
            </a:pPr>
            <a:endParaRPr lang="en-US" sz="1500"/>
          </a:p>
          <a:p>
            <a:pPr marL="146050" indent="0">
              <a:buFont typeface="Arial" panose="020B0604020202020204" pitchFamily="34" charset="0"/>
              <a:buNone/>
            </a:pPr>
            <a:r>
              <a:rPr lang="en-US" sz="1500"/>
              <a:t>Big data is a collection of data from many different sources and is often describe by five characteristics: volume, value, variety, velocity, and veracity.</a:t>
            </a:r>
            <a:endParaRPr lang="en-US" sz="1500"/>
          </a:p>
          <a:p>
            <a:pPr algn="just">
              <a:buFont typeface="Arial" panose="020B0604020202020204" pitchFamily="34" charset="0"/>
              <a:buChar char="•"/>
            </a:pPr>
            <a:endParaRPr lang="en-US" sz="1500" i="1">
              <a:solidFill>
                <a:srgbClr val="000000"/>
              </a:solidFill>
              <a:latin typeface="Times New Roman" panose="02020603050405020304" charset="0"/>
              <a:ea typeface="Arial" panose="020B0604020202020204"/>
              <a:cs typeface="Times New Roman" panose="02020603050405020304" charset="0"/>
            </a:endParaRPr>
          </a:p>
        </p:txBody>
      </p:sp>
      <p:pic>
        <p:nvPicPr>
          <p:cNvPr id="4" name="Picture 1"/>
          <p:cNvPicPr>
            <a:picLocks noChangeAspect="1"/>
          </p:cNvPicPr>
          <p:nvPr/>
        </p:nvPicPr>
        <p:blipFill>
          <a:blip r:embed="rId1"/>
          <a:srcRect l="105" t="2106" r="-2904" b="16605"/>
          <a:stretch>
            <a:fillRect/>
          </a:stretch>
        </p:blipFill>
        <p:spPr>
          <a:xfrm>
            <a:off x="375920" y="2256155"/>
            <a:ext cx="3970655" cy="2627630"/>
          </a:xfrm>
          <a:prstGeom prst="rect">
            <a:avLst/>
          </a:prstGeom>
          <a:noFill/>
          <a:ln w="9525">
            <a:noFill/>
          </a:ln>
        </p:spPr>
      </p:pic>
      <p:pic>
        <p:nvPicPr>
          <p:cNvPr id="5" name="Picture -2147482606"/>
          <p:cNvPicPr/>
          <p:nvPr/>
        </p:nvPicPr>
        <p:blipFill>
          <a:blip r:embed="rId2"/>
          <a:stretch>
            <a:fillRect/>
          </a:stretch>
        </p:blipFill>
        <p:spPr>
          <a:xfrm>
            <a:off x="4740910" y="2138045"/>
            <a:ext cx="3518535" cy="300482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2147482620" descr="IMG_26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66190" y="682625"/>
            <a:ext cx="6713220" cy="3605530"/>
          </a:xfrm>
          <a:prstGeom prst="rect">
            <a:avLst/>
          </a:prstGeom>
          <a:noFill/>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8939</Words>
  <Application>WPS Presentation</Application>
  <PresentationFormat/>
  <Paragraphs>173</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Raleway</vt:lpstr>
      <vt:lpstr>Lato</vt:lpstr>
      <vt:lpstr>Times New Roman</vt:lpstr>
      <vt:lpstr>Wingdings</vt:lpstr>
      <vt:lpstr>Microsoft YaHei</vt:lpstr>
      <vt:lpstr>Arial Unicode MS</vt:lpstr>
      <vt:lpstr>Streamline</vt:lpstr>
      <vt:lpstr>Industry 4.0 BIG DATA &amp;ANALYTICS</vt:lpstr>
      <vt:lpstr>TOPICS TO BE COVERED</vt:lpstr>
      <vt:lpstr>Introduction</vt:lpstr>
      <vt:lpstr>It refers to a massive amount of data that keeps on growing exponentially with time. It is so voluminous that it cannot be processed or analyzed using conventional data processing techniques. It includes data mining, data storage, data analysis, data sharing, and data visualization. The term is an all-comprehensive one including data, data frameworks, along with the tools and techniques used to process and analyze the data.</vt:lpstr>
      <vt:lpstr>Traditional Data Vs Big Data</vt:lpstr>
      <vt:lpstr>PowerPoint 演示文稿</vt:lpstr>
      <vt:lpstr>PowerPoint 演示文稿</vt:lpstr>
      <vt:lpstr> Charaterstics of Big Data</vt:lpstr>
      <vt:lpstr>PowerPoint 演示文稿</vt:lpstr>
      <vt:lpstr>PowerPoint 演示文稿</vt:lpstr>
      <vt:lpstr>Data Sources</vt:lpstr>
      <vt:lpstr>Data Acquistion</vt:lpstr>
      <vt:lpstr>Data Storage</vt:lpstr>
      <vt:lpstr>An ideal Big Data storage system stores an infinite amount of data. </vt:lpstr>
      <vt:lpstr>Big Data Analytics for Industry.4.0</vt:lpstr>
      <vt:lpstr>Importance &amp; challenges  of big data analytics </vt:lpstr>
      <vt:lpstr> Big data analytics working process and models</vt:lpstr>
      <vt:lpstr>Big data analytics used in Industry 4.0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4.0 Topic</dc:title>
  <dc:creator/>
  <cp:lastModifiedBy>KIIT</cp:lastModifiedBy>
  <cp:revision>14</cp:revision>
  <dcterms:created xsi:type="dcterms:W3CDTF">2023-06-07T15:39:00Z</dcterms:created>
  <dcterms:modified xsi:type="dcterms:W3CDTF">2023-08-29T05:09:25Z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8CDD4AB642DE4FFE8E71198B1BA9BBDC_13</vt:lpwstr>
  </property>
  <property fmtid="{D5CDD505-2E9C-101B-9397-08002B2CF9AE}" pid="3" name="KSOProductBuildVer">
    <vt:lpwstr>1033-12.2.0.13193</vt:lpwstr>
  </property>
</Properties>
</file>