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72" r:id="rId5"/>
    <p:sldId id="274" r:id="rId6"/>
    <p:sldId id="275" r:id="rId7"/>
    <p:sldId id="276" r:id="rId8"/>
    <p:sldId id="277" r:id="rId9"/>
    <p:sldId id="278" r:id="rId10"/>
    <p:sldId id="279" r:id="rId11"/>
    <p:sldId id="280" r:id="rId12"/>
    <p:sldId id="281" r:id="rId13"/>
    <p:sldId id="282" r:id="rId14"/>
  </p:sldIdLst>
  <p:sldSz cx="9144000" cy="5143500" type="screen16x9"/>
  <p:notesSz cx="6858000" cy="9144000"/>
  <p:embeddedFontLst>
    <p:embeddedFont>
      <p:font typeface="Raleway"/>
      <p:regular r:id="rId18"/>
    </p:embeddedFont>
    <p:embeddedFont>
      <p:font typeface="Lato" panose="020F0502020204030203"/>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3" d="100"/>
          <a:sy n="83" d="100"/>
        </p:scale>
        <p:origin x="708"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6"/>
        <p:cNvGrpSpPr/>
        <p:nvPr/>
      </p:nvGrpSpPr>
      <p:grpSpPr>
        <a:xfrm>
          <a:off x="0" y="0"/>
          <a:ext cx="0" cy="0"/>
          <a:chOff x="0" y="0"/>
          <a:chExt cx="0" cy="0"/>
        </a:xfrm>
      </p:grpSpPr>
      <p:sp>
        <p:nvSpPr>
          <p:cNvPr id="97" name="Google Shape;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2"/>
        </a:solidFill>
        <a:effectLst/>
      </p:bgPr>
    </p:bg>
    <p:spTree>
      <p:nvGrpSpPr>
        <p:cNvPr id="1" name="Shape 11"/>
        <p:cNvGrpSpPr/>
        <p:nvPr/>
      </p:nvGrpSpPr>
      <p:grpSpPr>
        <a:xfrm>
          <a:off x="0" y="0"/>
          <a:ext cx="0" cy="0"/>
          <a:chOff x="0" y="0"/>
          <a:chExt cx="0" cy="0"/>
        </a:xfrm>
      </p:grpSpPr>
      <p:sp>
        <p:nvSpPr>
          <p:cNvPr id="12" name="Google Shape;12;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8" name="Google Shape;18;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19" name="Google Shape;19;p2"/>
          <p:cNvPicPr preferRelativeResize="0"/>
          <p:nvPr/>
        </p:nvPicPr>
        <p:blipFill>
          <a:blip r:embed="rId2"/>
          <a:stretch>
            <a:fillRect/>
          </a:stretch>
        </p:blipFill>
        <p:spPr>
          <a:xfrm>
            <a:off x="182450" y="53775"/>
            <a:ext cx="1027773" cy="737252"/>
          </a:xfrm>
          <a:prstGeom prst="rect">
            <a:avLst/>
          </a:prstGeom>
          <a:noFill/>
          <a:ln>
            <a:noFill/>
          </a:ln>
        </p:spPr>
      </p:pic>
      <p:pic>
        <p:nvPicPr>
          <p:cNvPr id="20" name="Google Shape;20;p2"/>
          <p:cNvPicPr preferRelativeResize="0"/>
          <p:nvPr/>
        </p:nvPicPr>
        <p:blipFill rotWithShape="1">
          <a:blip r:embed="rId3"/>
          <a:srcRect l="14239" t="7996" r="28410" b="38512"/>
          <a:stretch>
            <a:fillRect/>
          </a:stretch>
        </p:blipFill>
        <p:spPr>
          <a:xfrm>
            <a:off x="7948150" y="53775"/>
            <a:ext cx="1027775" cy="79058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87"/>
        <p:cNvGrpSpPr/>
        <p:nvPr/>
      </p:nvGrpSpPr>
      <p:grpSpPr>
        <a:xfrm>
          <a:off x="0" y="0"/>
          <a:ext cx="0" cy="0"/>
          <a:chOff x="0" y="0"/>
          <a:chExt cx="0" cy="0"/>
        </a:xfrm>
      </p:grpSpPr>
      <p:grpSp>
        <p:nvGrpSpPr>
          <p:cNvPr id="88" name="Google Shape;88;p11"/>
          <p:cNvGrpSpPr/>
          <p:nvPr/>
        </p:nvGrpSpPr>
        <p:grpSpPr>
          <a:xfrm>
            <a:off x="830392" y="4169130"/>
            <a:ext cx="745763" cy="45826"/>
            <a:chOff x="4580561" y="2589004"/>
            <a:chExt cx="1064464" cy="25200"/>
          </a:xfrm>
        </p:grpSpPr>
        <p:sp>
          <p:nvSpPr>
            <p:cNvPr id="89" name="Google Shape;89;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1" name="Google Shape;91;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92" name="Google Shape;92;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p:txBody>
      </p:sp>
      <p:sp>
        <p:nvSpPr>
          <p:cNvPr id="93" name="Google Shape;93;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94"/>
        <p:cNvGrpSpPr/>
        <p:nvPr/>
      </p:nvGrpSpPr>
      <p:grpSpPr>
        <a:xfrm>
          <a:off x="0" y="0"/>
          <a:ext cx="0" cy="0"/>
          <a:chOff x="0" y="0"/>
          <a:chExt cx="0" cy="0"/>
        </a:xfrm>
      </p:grpSpPr>
      <p:sp>
        <p:nvSpPr>
          <p:cNvPr id="95" name="Google Shape;95;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lt2"/>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830392" y="1191256"/>
            <a:ext cx="745763" cy="45826"/>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 name="Google Shape;25;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accent3"/>
              </a:buClr>
              <a:buSzPts val="3600"/>
              <a:buNone/>
              <a:defRPr sz="3600">
                <a:solidFill>
                  <a:schemeClr val="accent3"/>
                </a:solidFill>
              </a:defRPr>
            </a:lvl1pPr>
            <a:lvl2pPr lvl="1">
              <a:spcBef>
                <a:spcPts val="0"/>
              </a:spcBef>
              <a:spcAft>
                <a:spcPts val="0"/>
              </a:spcAft>
              <a:buClr>
                <a:schemeClr val="accent3"/>
              </a:buClr>
              <a:buSzPts val="3600"/>
              <a:buNone/>
              <a:defRPr sz="3600">
                <a:solidFill>
                  <a:schemeClr val="accent3"/>
                </a:solidFill>
              </a:defRPr>
            </a:lvl2pPr>
            <a:lvl3pPr lvl="2">
              <a:spcBef>
                <a:spcPts val="0"/>
              </a:spcBef>
              <a:spcAft>
                <a:spcPts val="0"/>
              </a:spcAft>
              <a:buClr>
                <a:schemeClr val="accent3"/>
              </a:buClr>
              <a:buSzPts val="3600"/>
              <a:buNone/>
              <a:defRPr sz="3600">
                <a:solidFill>
                  <a:schemeClr val="accent3"/>
                </a:solidFill>
              </a:defRPr>
            </a:lvl3pPr>
            <a:lvl4pPr lvl="3">
              <a:spcBef>
                <a:spcPts val="0"/>
              </a:spcBef>
              <a:spcAft>
                <a:spcPts val="0"/>
              </a:spcAft>
              <a:buClr>
                <a:schemeClr val="accent3"/>
              </a:buClr>
              <a:buSzPts val="3600"/>
              <a:buNone/>
              <a:defRPr sz="3600">
                <a:solidFill>
                  <a:schemeClr val="accent3"/>
                </a:solidFill>
              </a:defRPr>
            </a:lvl4pPr>
            <a:lvl5pPr lvl="4">
              <a:spcBef>
                <a:spcPts val="0"/>
              </a:spcBef>
              <a:spcAft>
                <a:spcPts val="0"/>
              </a:spcAft>
              <a:buClr>
                <a:schemeClr val="accent3"/>
              </a:buClr>
              <a:buSzPts val="3600"/>
              <a:buNone/>
              <a:defRPr sz="3600">
                <a:solidFill>
                  <a:schemeClr val="accent3"/>
                </a:solidFill>
              </a:defRPr>
            </a:lvl5pPr>
            <a:lvl6pPr lvl="5">
              <a:spcBef>
                <a:spcPts val="0"/>
              </a:spcBef>
              <a:spcAft>
                <a:spcPts val="0"/>
              </a:spcAft>
              <a:buClr>
                <a:schemeClr val="accent3"/>
              </a:buClr>
              <a:buSzPts val="3600"/>
              <a:buNone/>
              <a:defRPr sz="3600">
                <a:solidFill>
                  <a:schemeClr val="accent3"/>
                </a:solidFill>
              </a:defRPr>
            </a:lvl6pPr>
            <a:lvl7pPr lvl="6">
              <a:spcBef>
                <a:spcPts val="0"/>
              </a:spcBef>
              <a:spcAft>
                <a:spcPts val="0"/>
              </a:spcAft>
              <a:buClr>
                <a:schemeClr val="accent3"/>
              </a:buClr>
              <a:buSzPts val="3600"/>
              <a:buNone/>
              <a:defRPr sz="3600">
                <a:solidFill>
                  <a:schemeClr val="accent3"/>
                </a:solidFill>
              </a:defRPr>
            </a:lvl7pPr>
            <a:lvl8pPr lvl="7">
              <a:spcBef>
                <a:spcPts val="0"/>
              </a:spcBef>
              <a:spcAft>
                <a:spcPts val="0"/>
              </a:spcAft>
              <a:buClr>
                <a:schemeClr val="accent3"/>
              </a:buClr>
              <a:buSzPts val="3600"/>
              <a:buNone/>
              <a:defRPr sz="3600">
                <a:solidFill>
                  <a:schemeClr val="accent3"/>
                </a:solidFill>
              </a:defRPr>
            </a:lvl8pPr>
            <a:lvl9pPr lvl="8">
              <a:spcBef>
                <a:spcPts val="0"/>
              </a:spcBef>
              <a:spcAft>
                <a:spcPts val="0"/>
              </a:spcAft>
              <a:buClr>
                <a:schemeClr val="accent3"/>
              </a:buClr>
              <a:buSzPts val="3600"/>
              <a:buNone/>
              <a:defRPr sz="3600">
                <a:solidFill>
                  <a:schemeClr val="accent3"/>
                </a:solidFill>
              </a:defRPr>
            </a:lvl9pPr>
          </a:lstStyle>
          <a:p/>
        </p:txBody>
      </p:sp>
      <p:sp>
        <p:nvSpPr>
          <p:cNvPr id="26" name="Google Shape;26;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7"/>
        <p:cNvGrpSpPr/>
        <p:nvPr/>
      </p:nvGrpSpPr>
      <p:grpSpPr>
        <a:xfrm>
          <a:off x="0" y="0"/>
          <a:ext cx="0" cy="0"/>
          <a:chOff x="0" y="0"/>
          <a:chExt cx="0" cy="0"/>
        </a:xfrm>
      </p:grpSpPr>
      <p:sp>
        <p:nvSpPr>
          <p:cNvPr id="28" name="Google Shape;28;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3" name="Google Shape;33;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4" name="Google Shape;34;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35" name="Google Shape;35;p4"/>
          <p:cNvPicPr preferRelativeResize="0"/>
          <p:nvPr/>
        </p:nvPicPr>
        <p:blipFill>
          <a:blip r:embed="rId2"/>
          <a:stretch>
            <a:fillRect/>
          </a:stretch>
        </p:blipFill>
        <p:spPr>
          <a:xfrm>
            <a:off x="182450" y="53775"/>
            <a:ext cx="548700" cy="393598"/>
          </a:xfrm>
          <a:prstGeom prst="rect">
            <a:avLst/>
          </a:prstGeom>
          <a:noFill/>
          <a:ln>
            <a:noFill/>
          </a:ln>
        </p:spPr>
      </p:pic>
      <p:pic>
        <p:nvPicPr>
          <p:cNvPr id="36" name="Google Shape;36;p4"/>
          <p:cNvPicPr preferRelativeResize="0"/>
          <p:nvPr/>
        </p:nvPicPr>
        <p:blipFill rotWithShape="1">
          <a:blip r:embed="rId3"/>
          <a:srcRect l="14239" t="7996" r="28410" b="38512"/>
          <a:stretch>
            <a:fillRect/>
          </a:stretch>
        </p:blipFill>
        <p:spPr>
          <a:xfrm>
            <a:off x="8427225" y="53775"/>
            <a:ext cx="548700" cy="42206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37"/>
        <p:cNvGrpSpPr/>
        <p:nvPr/>
      </p:nvGrpSpPr>
      <p:grpSpPr>
        <a:xfrm>
          <a:off x="0" y="0"/>
          <a:ext cx="0" cy="0"/>
          <a:chOff x="0" y="0"/>
          <a:chExt cx="0" cy="0"/>
        </a:xfrm>
      </p:grpSpPr>
      <p:sp>
        <p:nvSpPr>
          <p:cNvPr id="38" name="Google Shape;38;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 name="Google Shape;39;p5"/>
          <p:cNvGrpSpPr/>
          <p:nvPr/>
        </p:nvGrpSpPr>
        <p:grpSpPr>
          <a:xfrm>
            <a:off x="830392" y="1191256"/>
            <a:ext cx="745763" cy="45826"/>
            <a:chOff x="4580561" y="2589004"/>
            <a:chExt cx="1064464" cy="25200"/>
          </a:xfrm>
        </p:grpSpPr>
        <p:sp>
          <p:nvSpPr>
            <p:cNvPr id="40" name="Google Shape;40;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 name="Google Shape;42;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3" name="Google Shape;43;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44" name="Google Shape;44;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45" name="Google Shape;45;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46" name="Google Shape;46;p5"/>
          <p:cNvPicPr preferRelativeResize="0"/>
          <p:nvPr/>
        </p:nvPicPr>
        <p:blipFill>
          <a:blip r:embed="rId2"/>
          <a:stretch>
            <a:fillRect/>
          </a:stretch>
        </p:blipFill>
        <p:spPr>
          <a:xfrm>
            <a:off x="182450" y="53775"/>
            <a:ext cx="548700" cy="393598"/>
          </a:xfrm>
          <a:prstGeom prst="rect">
            <a:avLst/>
          </a:prstGeom>
          <a:noFill/>
          <a:ln>
            <a:noFill/>
          </a:ln>
        </p:spPr>
      </p:pic>
      <p:pic>
        <p:nvPicPr>
          <p:cNvPr id="47" name="Google Shape;47;p5"/>
          <p:cNvPicPr preferRelativeResize="0"/>
          <p:nvPr/>
        </p:nvPicPr>
        <p:blipFill rotWithShape="1">
          <a:blip r:embed="rId3"/>
          <a:srcRect l="14239" t="7996" r="28410" b="38512"/>
          <a:stretch>
            <a:fillRect/>
          </a:stretch>
        </p:blipFill>
        <p:spPr>
          <a:xfrm>
            <a:off x="8427225" y="53775"/>
            <a:ext cx="548700" cy="42206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8"/>
        <p:cNvGrpSpPr/>
        <p:nvPr/>
      </p:nvGrpSpPr>
      <p:grpSpPr>
        <a:xfrm>
          <a:off x="0" y="0"/>
          <a:ext cx="0" cy="0"/>
          <a:chOff x="0" y="0"/>
          <a:chExt cx="0" cy="0"/>
        </a:xfrm>
      </p:grpSpPr>
      <p:sp>
        <p:nvSpPr>
          <p:cNvPr id="49" name="Google Shape;49;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0" name="Google Shape;50;p6"/>
          <p:cNvGrpSpPr/>
          <p:nvPr/>
        </p:nvGrpSpPr>
        <p:grpSpPr>
          <a:xfrm>
            <a:off x="830392" y="1191256"/>
            <a:ext cx="745763" cy="45826"/>
            <a:chOff x="4580561" y="2589004"/>
            <a:chExt cx="1064464" cy="25200"/>
          </a:xfrm>
        </p:grpSpPr>
        <p:sp>
          <p:nvSpPr>
            <p:cNvPr id="51" name="Google Shape;51;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3" name="Google Shape;53;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4" name="Google Shape;54;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55" name="Google Shape;55;p6"/>
          <p:cNvPicPr preferRelativeResize="0"/>
          <p:nvPr/>
        </p:nvPicPr>
        <p:blipFill>
          <a:blip r:embed="rId2"/>
          <a:stretch>
            <a:fillRect/>
          </a:stretch>
        </p:blipFill>
        <p:spPr>
          <a:xfrm>
            <a:off x="182450" y="53775"/>
            <a:ext cx="548700" cy="393598"/>
          </a:xfrm>
          <a:prstGeom prst="rect">
            <a:avLst/>
          </a:prstGeom>
          <a:noFill/>
          <a:ln>
            <a:noFill/>
          </a:ln>
        </p:spPr>
      </p:pic>
      <p:pic>
        <p:nvPicPr>
          <p:cNvPr id="56" name="Google Shape;56;p6"/>
          <p:cNvPicPr preferRelativeResize="0"/>
          <p:nvPr/>
        </p:nvPicPr>
        <p:blipFill rotWithShape="1">
          <a:blip r:embed="rId3"/>
          <a:srcRect l="14239" t="7996" r="28410" b="38512"/>
          <a:stretch>
            <a:fillRect/>
          </a:stretch>
        </p:blipFill>
        <p:spPr>
          <a:xfrm>
            <a:off x="8427225" y="53775"/>
            <a:ext cx="548700" cy="42206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7"/>
        <p:cNvGrpSpPr/>
        <p:nvPr/>
      </p:nvGrpSpPr>
      <p:grpSpPr>
        <a:xfrm>
          <a:off x="0" y="0"/>
          <a:ext cx="0" cy="0"/>
          <a:chOff x="0" y="0"/>
          <a:chExt cx="0" cy="0"/>
        </a:xfrm>
      </p:grpSpPr>
      <p:sp>
        <p:nvSpPr>
          <p:cNvPr id="58" name="Google Shape;5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9" name="Google Shape;59;p7"/>
          <p:cNvGrpSpPr/>
          <p:nvPr/>
        </p:nvGrpSpPr>
        <p:grpSpPr>
          <a:xfrm>
            <a:off x="830392" y="1191256"/>
            <a:ext cx="745763" cy="45826"/>
            <a:chOff x="4580561" y="2589004"/>
            <a:chExt cx="1064464" cy="25200"/>
          </a:xfrm>
        </p:grpSpPr>
        <p:sp>
          <p:nvSpPr>
            <p:cNvPr id="60" name="Google Shape;6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2" name="Google Shape;6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3" name="Google Shape;6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4" name="Google Shape;6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65" name="Google Shape;65;p7"/>
          <p:cNvPicPr preferRelativeResize="0"/>
          <p:nvPr/>
        </p:nvPicPr>
        <p:blipFill>
          <a:blip r:embed="rId2"/>
          <a:stretch>
            <a:fillRect/>
          </a:stretch>
        </p:blipFill>
        <p:spPr>
          <a:xfrm>
            <a:off x="182450" y="53775"/>
            <a:ext cx="548700" cy="393598"/>
          </a:xfrm>
          <a:prstGeom prst="rect">
            <a:avLst/>
          </a:prstGeom>
          <a:noFill/>
          <a:ln>
            <a:noFill/>
          </a:ln>
        </p:spPr>
      </p:pic>
      <p:pic>
        <p:nvPicPr>
          <p:cNvPr id="66" name="Google Shape;66;p7"/>
          <p:cNvPicPr preferRelativeResize="0"/>
          <p:nvPr/>
        </p:nvPicPr>
        <p:blipFill rotWithShape="1">
          <a:blip r:embed="rId3"/>
          <a:srcRect l="14239" t="7996" r="28410" b="38512"/>
          <a:stretch>
            <a:fillRect/>
          </a:stretch>
        </p:blipFill>
        <p:spPr>
          <a:xfrm>
            <a:off x="8427225" y="53775"/>
            <a:ext cx="548700" cy="42206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67"/>
        <p:cNvGrpSpPr/>
        <p:nvPr/>
      </p:nvGrpSpPr>
      <p:grpSpPr>
        <a:xfrm>
          <a:off x="0" y="0"/>
          <a:ext cx="0" cy="0"/>
          <a:chOff x="0" y="0"/>
          <a:chExt cx="0" cy="0"/>
        </a:xfrm>
      </p:grpSpPr>
      <p:grpSp>
        <p:nvGrpSpPr>
          <p:cNvPr id="68" name="Google Shape;68;p8"/>
          <p:cNvGrpSpPr/>
          <p:nvPr/>
        </p:nvGrpSpPr>
        <p:grpSpPr>
          <a:xfrm>
            <a:off x="830392" y="4169130"/>
            <a:ext cx="745763" cy="45826"/>
            <a:chOff x="4580561" y="2589004"/>
            <a:chExt cx="1064464" cy="25200"/>
          </a:xfrm>
        </p:grpSpPr>
        <p:sp>
          <p:nvSpPr>
            <p:cNvPr id="69" name="Google Shape;69;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1" name="Google Shape;71;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72" name="Google Shape;72;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3"/>
        <p:cNvGrpSpPr/>
        <p:nvPr/>
      </p:nvGrpSpPr>
      <p:grpSpPr>
        <a:xfrm>
          <a:off x="0" y="0"/>
          <a:ext cx="0" cy="0"/>
          <a:chOff x="0" y="0"/>
          <a:chExt cx="0" cy="0"/>
        </a:xfrm>
      </p:grpSpPr>
      <p:sp>
        <p:nvSpPr>
          <p:cNvPr id="74" name="Google Shape;74;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5" name="Google Shape;75;p9"/>
          <p:cNvGrpSpPr/>
          <p:nvPr/>
        </p:nvGrpSpPr>
        <p:grpSpPr>
          <a:xfrm>
            <a:off x="830392" y="1191256"/>
            <a:ext cx="745763" cy="45826"/>
            <a:chOff x="4580561" y="2589004"/>
            <a:chExt cx="1064464" cy="25200"/>
          </a:xfrm>
        </p:grpSpPr>
        <p:sp>
          <p:nvSpPr>
            <p:cNvPr id="76" name="Google Shape;76;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8" name="Google Shape;78;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79" name="Google Shape;79;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80" name="Google Shape;80;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81" name="Google Shape;81;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82" name="Google Shape;82;p9"/>
          <p:cNvPicPr preferRelativeResize="0"/>
          <p:nvPr/>
        </p:nvPicPr>
        <p:blipFill>
          <a:blip r:embed="rId2"/>
          <a:stretch>
            <a:fillRect/>
          </a:stretch>
        </p:blipFill>
        <p:spPr>
          <a:xfrm>
            <a:off x="182450" y="53775"/>
            <a:ext cx="548700" cy="393598"/>
          </a:xfrm>
          <a:prstGeom prst="rect">
            <a:avLst/>
          </a:prstGeom>
          <a:noFill/>
          <a:ln>
            <a:noFill/>
          </a:ln>
        </p:spPr>
      </p:pic>
      <p:pic>
        <p:nvPicPr>
          <p:cNvPr id="83" name="Google Shape;83;p9"/>
          <p:cNvPicPr preferRelativeResize="0"/>
          <p:nvPr/>
        </p:nvPicPr>
        <p:blipFill rotWithShape="1">
          <a:blip r:embed="rId3"/>
          <a:srcRect l="14239" t="7996" r="28410" b="38512"/>
          <a:stretch>
            <a:fillRect/>
          </a:stretch>
        </p:blipFill>
        <p:spPr>
          <a:xfrm>
            <a:off x="8427225" y="53775"/>
            <a:ext cx="548700" cy="42206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
        <p:cNvGrpSpPr/>
        <p:nvPr/>
      </p:nvGrpSpPr>
      <p:grpSpPr>
        <a:xfrm>
          <a:off x="0" y="0"/>
          <a:ext cx="0" cy="0"/>
          <a:chOff x="0" y="0"/>
          <a:chExt cx="0" cy="0"/>
        </a:xfrm>
      </p:grpSpPr>
      <p:sp>
        <p:nvSpPr>
          <p:cNvPr id="85" name="Google Shape;85;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86" name="Google Shape;86;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panose="020F0502020204030203"/>
              <a:buChar char="●"/>
              <a:defRPr sz="1300">
                <a:solidFill>
                  <a:schemeClr val="accen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panose="020F0502020204030203"/>
                <a:ea typeface="Lato" panose="020F0502020204030203"/>
                <a:cs typeface="Lato" panose="020F0502020204030203"/>
                <a:sym typeface="Lato" panose="020F0502020204030203"/>
              </a:defRPr>
            </a:lvl1pPr>
            <a:lvl2pPr lvl="1" algn="r">
              <a:buNone/>
              <a:defRPr sz="1000">
                <a:solidFill>
                  <a:schemeClr val="accent1"/>
                </a:solidFill>
                <a:latin typeface="Lato" panose="020F0502020204030203"/>
                <a:ea typeface="Lato" panose="020F0502020204030203"/>
                <a:cs typeface="Lato" panose="020F0502020204030203"/>
                <a:sym typeface="Lato" panose="020F0502020204030203"/>
              </a:defRPr>
            </a:lvl2pPr>
            <a:lvl3pPr lvl="2" algn="r">
              <a:buNone/>
              <a:defRPr sz="1000">
                <a:solidFill>
                  <a:schemeClr val="accent1"/>
                </a:solidFill>
                <a:latin typeface="Lato" panose="020F0502020204030203"/>
                <a:ea typeface="Lato" panose="020F0502020204030203"/>
                <a:cs typeface="Lato" panose="020F0502020204030203"/>
                <a:sym typeface="Lato" panose="020F0502020204030203"/>
              </a:defRPr>
            </a:lvl3pPr>
            <a:lvl4pPr lvl="3" algn="r">
              <a:buNone/>
              <a:defRPr sz="1000">
                <a:solidFill>
                  <a:schemeClr val="accent1"/>
                </a:solidFill>
                <a:latin typeface="Lato" panose="020F0502020204030203"/>
                <a:ea typeface="Lato" panose="020F0502020204030203"/>
                <a:cs typeface="Lato" panose="020F0502020204030203"/>
                <a:sym typeface="Lato" panose="020F0502020204030203"/>
              </a:defRPr>
            </a:lvl4pPr>
            <a:lvl5pPr lvl="4" algn="r">
              <a:buNone/>
              <a:defRPr sz="1000">
                <a:solidFill>
                  <a:schemeClr val="accent1"/>
                </a:solidFill>
                <a:latin typeface="Lato" panose="020F0502020204030203"/>
                <a:ea typeface="Lato" panose="020F0502020204030203"/>
                <a:cs typeface="Lato" panose="020F0502020204030203"/>
                <a:sym typeface="Lato" panose="020F0502020204030203"/>
              </a:defRPr>
            </a:lvl5pPr>
            <a:lvl6pPr lvl="5" algn="r">
              <a:buNone/>
              <a:defRPr sz="1000">
                <a:solidFill>
                  <a:schemeClr val="accent1"/>
                </a:solidFill>
                <a:latin typeface="Lato" panose="020F0502020204030203"/>
                <a:ea typeface="Lato" panose="020F0502020204030203"/>
                <a:cs typeface="Lato" panose="020F0502020204030203"/>
                <a:sym typeface="Lato" panose="020F0502020204030203"/>
              </a:defRPr>
            </a:lvl6pPr>
            <a:lvl7pPr lvl="6" algn="r">
              <a:buNone/>
              <a:defRPr sz="1000">
                <a:solidFill>
                  <a:schemeClr val="accent1"/>
                </a:solidFill>
                <a:latin typeface="Lato" panose="020F0502020204030203"/>
                <a:ea typeface="Lato" panose="020F0502020204030203"/>
                <a:cs typeface="Lato" panose="020F0502020204030203"/>
                <a:sym typeface="Lato" panose="020F0502020204030203"/>
              </a:defRPr>
            </a:lvl7pPr>
            <a:lvl8pPr lvl="7" algn="r">
              <a:buNone/>
              <a:defRPr sz="1000">
                <a:solidFill>
                  <a:schemeClr val="accent1"/>
                </a:solidFill>
                <a:latin typeface="Lato" panose="020F0502020204030203"/>
                <a:ea typeface="Lato" panose="020F0502020204030203"/>
                <a:cs typeface="Lato" panose="020F0502020204030203"/>
                <a:sym typeface="Lato" panose="020F0502020204030203"/>
              </a:defRPr>
            </a:lvl8pPr>
            <a:lvl9pPr lvl="8" algn="r">
              <a:buNone/>
              <a:defRPr sz="1000">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pic>
        <p:nvPicPr>
          <p:cNvPr id="9" name="Google Shape;9;p1"/>
          <p:cNvPicPr preferRelativeResize="0"/>
          <p:nvPr/>
        </p:nvPicPr>
        <p:blipFill>
          <a:blip r:embed="rId12"/>
          <a:stretch>
            <a:fillRect/>
          </a:stretch>
        </p:blipFill>
        <p:spPr>
          <a:xfrm>
            <a:off x="182450" y="53775"/>
            <a:ext cx="548700" cy="393598"/>
          </a:xfrm>
          <a:prstGeom prst="rect">
            <a:avLst/>
          </a:prstGeom>
          <a:noFill/>
          <a:ln>
            <a:noFill/>
          </a:ln>
        </p:spPr>
      </p:pic>
      <p:pic>
        <p:nvPicPr>
          <p:cNvPr id="10" name="Google Shape;10;p1"/>
          <p:cNvPicPr preferRelativeResize="0"/>
          <p:nvPr/>
        </p:nvPicPr>
        <p:blipFill rotWithShape="1">
          <a:blip r:embed="rId13"/>
          <a:srcRect l="14239" t="7996" r="28410" b="38512"/>
          <a:stretch>
            <a:fillRect/>
          </a:stretch>
        </p:blipFill>
        <p:spPr>
          <a:xfrm>
            <a:off x="8427225" y="53775"/>
            <a:ext cx="548700" cy="42206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3.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r>
              <a:rPr lang="en-GB" dirty="0"/>
              <a:t>Industry 4.0</a:t>
            </a:r>
            <a:br>
              <a:rPr lang="en-GB" dirty="0"/>
            </a:br>
            <a:r>
              <a:rPr lang="en-IN" altLang="en-GB" sz="1800" dirty="0" smtClean="0"/>
              <a:t>Topic: </a:t>
            </a:r>
            <a:r>
              <a:rPr lang="en-IN" sz="1800" dirty="0"/>
              <a:t>Interenet of Services</a:t>
            </a:r>
            <a:br>
              <a:rPr lang="en-IN" sz="1800" dirty="0"/>
            </a:br>
            <a:endParaRPr lang="en-IN" altLang="en-GB" sz="1800" dirty="0"/>
          </a:p>
        </p:txBody>
      </p:sp>
      <p:sp>
        <p:nvSpPr>
          <p:cNvPr id="101" name="Google Shape;101;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t>Prepared by: </a:t>
            </a:r>
            <a:r>
              <a:rPr lang="en-IN" altLang="en-GB" sz="2400" dirty="0" err="1"/>
              <a:t>A K Pati</a:t>
            </a:r>
            <a:endParaRPr lang="en-IN" altLang="en-GB"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710" y="480450"/>
            <a:ext cx="7688700" cy="535200"/>
          </a:xfrm>
        </p:spPr>
        <p:txBody>
          <a:bodyPr>
            <a:normAutofit fontScale="90000"/>
          </a:bodyPr>
          <a:lstStyle/>
          <a:p>
            <a:r>
              <a:rPr lang="en-IN" dirty="0" smtClean="0">
                <a:latin typeface="Times New Roman" panose="02020603050405020304" charset="0"/>
                <a:cs typeface="Times New Roman" panose="02020603050405020304" charset="0"/>
              </a:rPr>
              <a:t>Examples of </a:t>
            </a:r>
            <a:r>
              <a:rPr lang="en-IN" dirty="0" err="1" smtClean="0">
                <a:latin typeface="Times New Roman" panose="02020603050405020304" charset="0"/>
                <a:cs typeface="Times New Roman" panose="02020603050405020304" charset="0"/>
              </a:rPr>
              <a:t>IoS</a:t>
            </a:r>
            <a:r>
              <a:rPr lang="en-IN" dirty="0" smtClean="0">
                <a:latin typeface="Times New Roman" panose="02020603050405020304" charset="0"/>
                <a:cs typeface="Times New Roman" panose="02020603050405020304" charset="0"/>
              </a:rPr>
              <a:t>:</a:t>
            </a:r>
            <a:endParaRPr lang="en-IN" dirty="0">
              <a:latin typeface="Times New Roman" panose="02020603050405020304" charset="0"/>
              <a:cs typeface="Times New Roman" panose="02020603050405020304" charset="0"/>
            </a:endParaRPr>
          </a:p>
        </p:txBody>
      </p:sp>
      <p:sp>
        <p:nvSpPr>
          <p:cNvPr id="3" name="Text Placeholder 2"/>
          <p:cNvSpPr>
            <a:spLocks noGrp="1"/>
          </p:cNvSpPr>
          <p:nvPr>
            <p:ph type="body" idx="1"/>
          </p:nvPr>
        </p:nvSpPr>
        <p:spPr>
          <a:xfrm>
            <a:off x="283740" y="1015650"/>
            <a:ext cx="8403060" cy="3624930"/>
          </a:xfrm>
        </p:spPr>
        <p:txBody>
          <a:bodyPr>
            <a:normAutofit fontScale="92500" lnSpcReduction="20000"/>
          </a:bodyPr>
          <a:lstStyle/>
          <a:p>
            <a:pPr algn="just">
              <a:lnSpc>
                <a:spcPct val="100000"/>
              </a:lnSpc>
            </a:pPr>
            <a:r>
              <a:rPr lang="en-IN" sz="2000" dirty="0">
                <a:solidFill>
                  <a:srgbClr val="000000"/>
                </a:solidFill>
                <a:latin typeface="Times New Roman" panose="02020603050405020304" charset="0"/>
                <a:ea typeface="Arial" panose="020B0604020202020204"/>
                <a:cs typeface="Times New Roman" panose="02020603050405020304" charset="0"/>
              </a:rPr>
              <a:t>In the </a:t>
            </a:r>
            <a:r>
              <a:rPr lang="en-IN" sz="2000" dirty="0" err="1">
                <a:solidFill>
                  <a:srgbClr val="000000"/>
                </a:solidFill>
                <a:latin typeface="Times New Roman" panose="02020603050405020304" charset="0"/>
                <a:ea typeface="Arial" panose="020B0604020202020204"/>
                <a:cs typeface="Times New Roman" panose="02020603050405020304" charset="0"/>
              </a:rPr>
              <a:t>IoS</a:t>
            </a:r>
            <a:r>
              <a:rPr lang="en-IN" sz="2000" dirty="0">
                <a:solidFill>
                  <a:srgbClr val="000000"/>
                </a:solidFill>
                <a:latin typeface="Times New Roman" panose="02020603050405020304" charset="0"/>
                <a:ea typeface="Arial" panose="020B0604020202020204"/>
                <a:cs typeface="Times New Roman" panose="02020603050405020304" charset="0"/>
              </a:rPr>
              <a:t> vision, services are seen as tradable goods that can be offered on service marketplaces by their providers to make them available for potential consumers.</a:t>
            </a:r>
            <a:endParaRPr lang="en-IN" sz="2000" dirty="0">
              <a:solidFill>
                <a:srgbClr val="000000"/>
              </a:solidFill>
              <a:latin typeface="Times New Roman" panose="02020603050405020304" charset="0"/>
              <a:ea typeface="Arial" panose="020B0604020202020204"/>
              <a:cs typeface="Times New Roman" panose="02020603050405020304" charset="0"/>
            </a:endParaRPr>
          </a:p>
          <a:p>
            <a:pPr algn="just">
              <a:lnSpc>
                <a:spcPct val="100000"/>
              </a:lnSpc>
            </a:pPr>
            <a:endParaRPr lang="en-IN" sz="2000" dirty="0">
              <a:solidFill>
                <a:srgbClr val="000000"/>
              </a:solidFill>
              <a:latin typeface="Times New Roman" panose="02020603050405020304" charset="0"/>
              <a:ea typeface="Arial" panose="020B0604020202020204"/>
              <a:cs typeface="Times New Roman" panose="02020603050405020304" charset="0"/>
            </a:endParaRPr>
          </a:p>
          <a:p>
            <a:pPr algn="just">
              <a:lnSpc>
                <a:spcPct val="100000"/>
              </a:lnSpc>
            </a:pPr>
            <a:r>
              <a:rPr lang="en-IN" sz="2000" dirty="0">
                <a:solidFill>
                  <a:srgbClr val="000000"/>
                </a:solidFill>
                <a:latin typeface="Times New Roman" panose="02020603050405020304" charset="0"/>
                <a:ea typeface="Arial" panose="020B0604020202020204"/>
                <a:cs typeface="Times New Roman" panose="02020603050405020304" charset="0"/>
              </a:rPr>
              <a:t>Tesla is delivering vehicles with hardware and software which can be upgraded, their cars are sensor ready and software upgrades will provide extra intelligence, delivered via the internet. The customer could pay for the upgrades which then generates extra revenue for Tesla.</a:t>
            </a:r>
            <a:endParaRPr lang="en-IN" sz="2000" dirty="0">
              <a:solidFill>
                <a:srgbClr val="000000"/>
              </a:solidFill>
              <a:latin typeface="Times New Roman" panose="02020603050405020304" charset="0"/>
              <a:ea typeface="Arial" panose="020B0604020202020204"/>
              <a:cs typeface="Times New Roman" panose="02020603050405020304" charset="0"/>
            </a:endParaRPr>
          </a:p>
          <a:p>
            <a:pPr algn="just">
              <a:lnSpc>
                <a:spcPct val="100000"/>
              </a:lnSpc>
            </a:pPr>
            <a:endParaRPr lang="en-IN" sz="2000" dirty="0">
              <a:solidFill>
                <a:srgbClr val="000000"/>
              </a:solidFill>
              <a:latin typeface="Times New Roman" panose="02020603050405020304" charset="0"/>
              <a:ea typeface="Arial" panose="020B0604020202020204"/>
              <a:cs typeface="Times New Roman" panose="02020603050405020304" charset="0"/>
            </a:endParaRPr>
          </a:p>
          <a:p>
            <a:pPr algn="just">
              <a:lnSpc>
                <a:spcPct val="100000"/>
              </a:lnSpc>
            </a:pPr>
            <a:r>
              <a:rPr lang="en-IN" sz="2000" dirty="0">
                <a:solidFill>
                  <a:srgbClr val="000000"/>
                </a:solidFill>
                <a:latin typeface="Times New Roman" panose="02020603050405020304" charset="0"/>
                <a:ea typeface="Arial" panose="020B0604020202020204"/>
                <a:cs typeface="Times New Roman" panose="02020603050405020304" charset="0"/>
              </a:rPr>
              <a:t>Otis is supplying elevators/lifts with sensors which send data into their cloud. The data is </a:t>
            </a:r>
            <a:r>
              <a:rPr lang="en-IN" sz="2000" dirty="0" err="1">
                <a:solidFill>
                  <a:srgbClr val="000000"/>
                </a:solidFill>
                <a:latin typeface="Times New Roman" panose="02020603050405020304" charset="0"/>
                <a:ea typeface="Arial" panose="020B0604020202020204"/>
                <a:cs typeface="Times New Roman" panose="02020603050405020304" charset="0"/>
              </a:rPr>
              <a:t>analyzed</a:t>
            </a:r>
            <a:r>
              <a:rPr lang="en-IN" sz="2000" dirty="0">
                <a:solidFill>
                  <a:srgbClr val="000000"/>
                </a:solidFill>
                <a:latin typeface="Times New Roman" panose="02020603050405020304" charset="0"/>
                <a:ea typeface="Arial" panose="020B0604020202020204"/>
                <a:cs typeface="Times New Roman" panose="02020603050405020304" charset="0"/>
              </a:rPr>
              <a:t> and Otis sells a predictive maintenance services package, again adding a long-term revenue stream.</a:t>
            </a:r>
            <a:endParaRPr lang="en-IN" sz="2000" dirty="0">
              <a:solidFill>
                <a:srgbClr val="000000"/>
              </a:solidFill>
              <a:latin typeface="Times New Roman" panose="02020603050405020304" charset="0"/>
              <a:ea typeface="Arial" panose="020B0604020202020204"/>
              <a:cs typeface="Times New Roman" panose="02020603050405020304" charset="0"/>
            </a:endParaRPr>
          </a:p>
          <a:p>
            <a:pPr algn="just">
              <a:lnSpc>
                <a:spcPct val="100000"/>
              </a:lnSpc>
            </a:pPr>
            <a:endParaRPr lang="en-IN" sz="2000" dirty="0">
              <a:solidFill>
                <a:srgbClr val="000000"/>
              </a:solidFill>
              <a:latin typeface="Times New Roman" panose="02020603050405020304" charset="0"/>
              <a:ea typeface="Arial" panose="020B0604020202020204"/>
              <a:cs typeface="Times New Roman" panose="02020603050405020304" charset="0"/>
            </a:endParaRPr>
          </a:p>
          <a:p>
            <a:pPr algn="just">
              <a:lnSpc>
                <a:spcPct val="100000"/>
              </a:lnSpc>
            </a:pPr>
            <a:r>
              <a:rPr lang="en-IN" sz="2000" dirty="0">
                <a:solidFill>
                  <a:srgbClr val="000000"/>
                </a:solidFill>
                <a:latin typeface="Times New Roman" panose="02020603050405020304" charset="0"/>
                <a:ea typeface="Arial" panose="020B0604020202020204"/>
                <a:cs typeface="Times New Roman" panose="02020603050405020304" charset="0"/>
              </a:rPr>
              <a:t>eBay , Amazon , </a:t>
            </a:r>
            <a:r>
              <a:rPr lang="en-IN" sz="2000" dirty="0" err="1">
                <a:solidFill>
                  <a:srgbClr val="000000"/>
                </a:solidFill>
                <a:latin typeface="Times New Roman" panose="02020603050405020304" charset="0"/>
                <a:ea typeface="Arial" panose="020B0604020202020204"/>
                <a:cs typeface="Times New Roman" panose="02020603050405020304" charset="0"/>
              </a:rPr>
              <a:t>Flipcart</a:t>
            </a:r>
            <a:r>
              <a:rPr lang="en-IN" sz="2000" dirty="0">
                <a:solidFill>
                  <a:srgbClr val="000000"/>
                </a:solidFill>
                <a:latin typeface="Times New Roman" panose="02020603050405020304" charset="0"/>
                <a:ea typeface="Arial" panose="020B0604020202020204"/>
                <a:cs typeface="Times New Roman" panose="02020603050405020304" charset="0"/>
              </a:rPr>
              <a:t>….</a:t>
            </a:r>
            <a:endParaRPr lang="en-IN" sz="2000" dirty="0">
              <a:solidFill>
                <a:srgbClr val="000000"/>
              </a:solidFill>
              <a:latin typeface="Times New Roman" panose="02020603050405020304" charset="0"/>
              <a:ea typeface="Arial" panose="020B0604020202020204"/>
              <a:cs typeface="Times New Roman" panose="02020603050405020304" charset="0"/>
            </a:endParaRPr>
          </a:p>
          <a:p>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610" y="381390"/>
            <a:ext cx="7688700" cy="535200"/>
          </a:xfrm>
        </p:spPr>
        <p:txBody>
          <a:bodyPr>
            <a:normAutofit fontScale="90000"/>
          </a:bodyPr>
          <a:lstStyle/>
          <a:p>
            <a:r>
              <a:rPr lang="en-IN" dirty="0" smtClean="0">
                <a:latin typeface="Times New Roman" panose="02020603050405020304" charset="0"/>
                <a:cs typeface="Times New Roman" panose="02020603050405020304" charset="0"/>
              </a:rPr>
              <a:t>Challenges in </a:t>
            </a:r>
            <a:r>
              <a:rPr lang="en-IN" dirty="0" err="1" smtClean="0">
                <a:latin typeface="Times New Roman" panose="02020603050405020304" charset="0"/>
                <a:cs typeface="Times New Roman" panose="02020603050405020304" charset="0"/>
              </a:rPr>
              <a:t>IoS</a:t>
            </a:r>
            <a:r>
              <a:rPr lang="en-IN" dirty="0" smtClean="0">
                <a:latin typeface="Times New Roman" panose="02020603050405020304" charset="0"/>
                <a:cs typeface="Times New Roman" panose="02020603050405020304" charset="0"/>
              </a:rPr>
              <a:t>:</a:t>
            </a:r>
            <a:endParaRPr lang="en-IN" dirty="0">
              <a:latin typeface="Times New Roman" panose="02020603050405020304" charset="0"/>
              <a:cs typeface="Times New Roman" panose="02020603050405020304" charset="0"/>
            </a:endParaRPr>
          </a:p>
        </p:txBody>
      </p:sp>
      <p:sp>
        <p:nvSpPr>
          <p:cNvPr id="3" name="Text Placeholder 2"/>
          <p:cNvSpPr>
            <a:spLocks noGrp="1"/>
          </p:cNvSpPr>
          <p:nvPr>
            <p:ph type="body" idx="1"/>
          </p:nvPr>
        </p:nvSpPr>
        <p:spPr>
          <a:xfrm>
            <a:off x="236220" y="809910"/>
            <a:ext cx="8549640" cy="4188810"/>
          </a:xfrm>
        </p:spPr>
        <p:txBody>
          <a:bodyPr>
            <a:normAutofit lnSpcReduction="10000"/>
          </a:bodyPr>
          <a:lstStyle/>
          <a:p>
            <a:pPr algn="just">
              <a:lnSpc>
                <a:spcPct val="90000"/>
              </a:lnSpc>
            </a:pPr>
            <a:r>
              <a:rPr lang="en-IN" sz="2000" b="1" dirty="0">
                <a:solidFill>
                  <a:srgbClr val="0000FF"/>
                </a:solidFill>
                <a:latin typeface="Times New Roman" panose="02020603050405020304" charset="0"/>
                <a:ea typeface="Arial" panose="020B0604020202020204"/>
                <a:cs typeface="Times New Roman" panose="02020603050405020304" charset="0"/>
              </a:rPr>
              <a:t>Scalability of services</a:t>
            </a:r>
            <a:r>
              <a:rPr lang="en-IN" sz="2000" dirty="0">
                <a:solidFill>
                  <a:srgbClr val="000000"/>
                </a:solidFill>
                <a:latin typeface="Times New Roman" panose="02020603050405020304" charset="0"/>
                <a:ea typeface="Arial" panose="020B0604020202020204"/>
                <a:cs typeface="Times New Roman" panose="02020603050405020304" charset="0"/>
              </a:rPr>
              <a:t>: Although there are many services that are static in nature from the view pint of their size but still the services experiences fluctuations due to workload.</a:t>
            </a:r>
            <a:endParaRPr lang="en-IN" sz="2000" dirty="0">
              <a:solidFill>
                <a:srgbClr val="000000"/>
              </a:solidFill>
              <a:latin typeface="Times New Roman" panose="02020603050405020304" charset="0"/>
              <a:ea typeface="Arial" panose="020B0604020202020204"/>
              <a:cs typeface="Times New Roman" panose="02020603050405020304" charset="0"/>
            </a:endParaRPr>
          </a:p>
          <a:p>
            <a:pPr marL="146050" indent="0" algn="just">
              <a:lnSpc>
                <a:spcPct val="90000"/>
              </a:lnSpc>
              <a:buNone/>
            </a:pPr>
            <a:r>
              <a:rPr lang="en-IN" sz="2000" dirty="0">
                <a:solidFill>
                  <a:srgbClr val="000000"/>
                </a:solidFill>
                <a:latin typeface="Times New Roman" panose="02020603050405020304" charset="0"/>
                <a:ea typeface="Arial" panose="020B0604020202020204"/>
                <a:cs typeface="Times New Roman" panose="02020603050405020304" charset="0"/>
              </a:rPr>
              <a:t> </a:t>
            </a:r>
            <a:endParaRPr lang="en-IN" sz="2000" dirty="0">
              <a:solidFill>
                <a:srgbClr val="000000"/>
              </a:solidFill>
              <a:latin typeface="Times New Roman" panose="02020603050405020304" charset="0"/>
              <a:ea typeface="Arial" panose="020B0604020202020204"/>
              <a:cs typeface="Times New Roman" panose="02020603050405020304" charset="0"/>
            </a:endParaRPr>
          </a:p>
          <a:p>
            <a:pPr algn="just">
              <a:lnSpc>
                <a:spcPct val="90000"/>
              </a:lnSpc>
            </a:pPr>
            <a:r>
              <a:rPr lang="en-IN" sz="2000" b="1" dirty="0">
                <a:solidFill>
                  <a:srgbClr val="0000FF"/>
                </a:solidFill>
                <a:latin typeface="Times New Roman" panose="02020603050405020304" charset="0"/>
                <a:ea typeface="Arial" panose="020B0604020202020204"/>
                <a:cs typeface="Times New Roman" panose="02020603050405020304" charset="0"/>
              </a:rPr>
              <a:t>Monitoring of Services</a:t>
            </a:r>
            <a:r>
              <a:rPr lang="en-IN" sz="2000" dirty="0">
                <a:solidFill>
                  <a:srgbClr val="000000"/>
                </a:solidFill>
                <a:latin typeface="Times New Roman" panose="02020603050405020304" charset="0"/>
                <a:ea typeface="Arial" panose="020B0604020202020204"/>
                <a:cs typeface="Times New Roman" panose="02020603050405020304" charset="0"/>
              </a:rPr>
              <a:t>: Most of the mechanism of billing including payment as offered by providers are based on resources of individual users as per their consumption time based on unit.</a:t>
            </a:r>
            <a:endParaRPr lang="en-IN" sz="2000" dirty="0">
              <a:solidFill>
                <a:srgbClr val="000000"/>
              </a:solidFill>
              <a:latin typeface="Times New Roman" panose="02020603050405020304" charset="0"/>
              <a:ea typeface="Arial" panose="020B0604020202020204"/>
              <a:cs typeface="Times New Roman" panose="02020603050405020304" charset="0"/>
            </a:endParaRPr>
          </a:p>
          <a:p>
            <a:pPr marL="146050" indent="0" algn="just">
              <a:lnSpc>
                <a:spcPct val="90000"/>
              </a:lnSpc>
              <a:buNone/>
            </a:pPr>
            <a:endParaRPr lang="en-IN" sz="2000" dirty="0">
              <a:solidFill>
                <a:srgbClr val="000000"/>
              </a:solidFill>
              <a:latin typeface="Times New Roman" panose="02020603050405020304" charset="0"/>
              <a:ea typeface="Arial" panose="020B0604020202020204"/>
              <a:cs typeface="Times New Roman" panose="02020603050405020304" charset="0"/>
            </a:endParaRPr>
          </a:p>
          <a:p>
            <a:pPr algn="just">
              <a:lnSpc>
                <a:spcPct val="90000"/>
              </a:lnSpc>
            </a:pPr>
            <a:r>
              <a:rPr lang="en-IN" sz="2000" b="1" dirty="0">
                <a:solidFill>
                  <a:srgbClr val="0000FF"/>
                </a:solidFill>
                <a:latin typeface="Times New Roman" panose="02020603050405020304" charset="0"/>
                <a:ea typeface="Arial" panose="020B0604020202020204"/>
                <a:cs typeface="Times New Roman" panose="02020603050405020304" charset="0"/>
              </a:rPr>
              <a:t>Context awareness of applications</a:t>
            </a:r>
            <a:r>
              <a:rPr lang="en-IN" sz="2000" dirty="0">
                <a:solidFill>
                  <a:srgbClr val="000000"/>
                </a:solidFill>
                <a:latin typeface="Times New Roman" panose="02020603050405020304" charset="0"/>
                <a:ea typeface="Arial" panose="020B0604020202020204"/>
                <a:cs typeface="Times New Roman" panose="02020603050405020304" charset="0"/>
              </a:rPr>
              <a:t>: One of the key challenges of the future of </a:t>
            </a:r>
            <a:r>
              <a:rPr lang="en-IN" sz="2000" dirty="0" err="1">
                <a:solidFill>
                  <a:srgbClr val="000000"/>
                </a:solidFill>
                <a:latin typeface="Times New Roman" panose="02020603050405020304" charset="0"/>
                <a:ea typeface="Arial" panose="020B0604020202020204"/>
                <a:cs typeface="Times New Roman" panose="02020603050405020304" charset="0"/>
              </a:rPr>
              <a:t>IoS</a:t>
            </a:r>
            <a:r>
              <a:rPr lang="en-IN" sz="2000" dirty="0">
                <a:solidFill>
                  <a:srgbClr val="000000"/>
                </a:solidFill>
                <a:latin typeface="Times New Roman" panose="02020603050405020304" charset="0"/>
                <a:ea typeface="Arial" panose="020B0604020202020204"/>
                <a:cs typeface="Times New Roman" panose="02020603050405020304" charset="0"/>
              </a:rPr>
              <a:t> is to address the increase in the information relevancy within a given context</a:t>
            </a:r>
            <a:r>
              <a:rPr lang="en-IN" sz="2000" dirty="0" smtClean="0">
                <a:solidFill>
                  <a:srgbClr val="000000"/>
                </a:solidFill>
                <a:latin typeface="Times New Roman" panose="02020603050405020304" charset="0"/>
                <a:ea typeface="Arial" panose="020B0604020202020204"/>
                <a:cs typeface="Times New Roman" panose="02020603050405020304" charset="0"/>
              </a:rPr>
              <a:t>. Need to be </a:t>
            </a:r>
            <a:r>
              <a:rPr lang="en-IN" sz="2000" dirty="0">
                <a:solidFill>
                  <a:srgbClr val="000000"/>
                </a:solidFill>
                <a:latin typeface="Times New Roman" panose="02020603050405020304" charset="0"/>
                <a:ea typeface="Arial" panose="020B0604020202020204"/>
                <a:cs typeface="Times New Roman" panose="02020603050405020304" charset="0"/>
              </a:rPr>
              <a:t>more aware in specific application and services such as social networking, computational environment and various other mobile applications</a:t>
            </a:r>
            <a:r>
              <a:rPr lang="en-IN" sz="2000" dirty="0" smtClean="0">
                <a:solidFill>
                  <a:srgbClr val="000000"/>
                </a:solidFill>
                <a:latin typeface="Times New Roman" panose="02020603050405020304" charset="0"/>
                <a:ea typeface="Arial" panose="020B0604020202020204"/>
                <a:cs typeface="Times New Roman" panose="02020603050405020304" charset="0"/>
              </a:rPr>
              <a:t>.</a:t>
            </a:r>
            <a:endParaRPr lang="en-IN" sz="2000" dirty="0" smtClean="0">
              <a:solidFill>
                <a:srgbClr val="000000"/>
              </a:solidFill>
              <a:latin typeface="Times New Roman" panose="02020603050405020304" charset="0"/>
              <a:ea typeface="Arial" panose="020B0604020202020204"/>
              <a:cs typeface="Times New Roman" panose="02020603050405020304" charset="0"/>
            </a:endParaRPr>
          </a:p>
          <a:p>
            <a:pPr algn="just">
              <a:lnSpc>
                <a:spcPct val="90000"/>
              </a:lnSpc>
            </a:pPr>
            <a:r>
              <a:rPr lang="en-IN" sz="2000" dirty="0" smtClean="0">
                <a:solidFill>
                  <a:srgbClr val="000000"/>
                </a:solidFill>
                <a:latin typeface="Times New Roman" panose="02020603050405020304" charset="0"/>
                <a:ea typeface="Arial" panose="020B0604020202020204"/>
                <a:cs typeface="Times New Roman" panose="02020603050405020304" charset="0"/>
              </a:rPr>
              <a:t> </a:t>
            </a:r>
            <a:r>
              <a:rPr lang="en-IN" sz="2000" dirty="0">
                <a:solidFill>
                  <a:srgbClr val="000000"/>
                </a:solidFill>
                <a:latin typeface="Times New Roman" panose="02020603050405020304" charset="0"/>
                <a:ea typeface="Arial" panose="020B0604020202020204"/>
                <a:cs typeface="Times New Roman" panose="02020603050405020304" charset="0"/>
              </a:rPr>
              <a:t>This context awareness adapts certain </a:t>
            </a:r>
            <a:r>
              <a:rPr lang="en-IN" sz="2000" dirty="0" err="1">
                <a:solidFill>
                  <a:srgbClr val="000000"/>
                </a:solidFill>
                <a:latin typeface="Times New Roman" panose="02020603050405020304" charset="0"/>
                <a:ea typeface="Arial" panose="020B0604020202020204"/>
                <a:cs typeface="Times New Roman" panose="02020603050405020304" charset="0"/>
              </a:rPr>
              <a:t>behaviors</a:t>
            </a:r>
            <a:r>
              <a:rPr lang="en-IN" sz="2000" dirty="0">
                <a:solidFill>
                  <a:srgbClr val="000000"/>
                </a:solidFill>
                <a:latin typeface="Times New Roman" panose="02020603050405020304" charset="0"/>
                <a:ea typeface="Arial" panose="020B0604020202020204"/>
                <a:cs typeface="Times New Roman" panose="02020603050405020304" charset="0"/>
              </a:rPr>
              <a:t> related to the environment such as activity of users, accessing of devices</a:t>
            </a:r>
            <a:r>
              <a:rPr lang="en-IN" sz="2000" dirty="0" smtClean="0">
                <a:solidFill>
                  <a:srgbClr val="000000"/>
                </a:solidFill>
                <a:latin typeface="Times New Roman" panose="02020603050405020304" charset="0"/>
                <a:ea typeface="Arial" panose="020B0604020202020204"/>
                <a:cs typeface="Times New Roman" panose="02020603050405020304" charset="0"/>
              </a:rPr>
              <a:t>, location </a:t>
            </a:r>
            <a:r>
              <a:rPr lang="en-IN" sz="2000" dirty="0">
                <a:solidFill>
                  <a:srgbClr val="000000"/>
                </a:solidFill>
                <a:latin typeface="Times New Roman" panose="02020603050405020304" charset="0"/>
                <a:ea typeface="Arial" panose="020B0604020202020204"/>
                <a:cs typeface="Times New Roman" panose="02020603050405020304" charset="0"/>
              </a:rPr>
              <a:t>or people who are nearby.</a:t>
            </a:r>
            <a:endParaRPr lang="en-IN" sz="2000" dirty="0">
              <a:solidFill>
                <a:srgbClr val="000000"/>
              </a:solidFill>
              <a:latin typeface="Times New Roman" panose="02020603050405020304" charset="0"/>
              <a:ea typeface="Arial" panose="020B0604020202020204"/>
              <a:cs typeface="Times New Roman" panose="02020603050405020304" charset="0"/>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60" y="1306830"/>
            <a:ext cx="8548370" cy="2261235"/>
          </a:xfrm>
        </p:spPr>
        <p:txBody>
          <a:bodyPr>
            <a:noAutofit/>
          </a:bodyPr>
          <a:lstStyle/>
          <a:p>
            <a:pPr marL="0" algn="just">
              <a:lnSpc>
                <a:spcPct val="100000"/>
              </a:lnSpc>
              <a:spcAft>
                <a:spcPts val="400"/>
              </a:spcAft>
              <a:buSzTx/>
              <a:buFont typeface="Wingdings" panose="05000000000000000000" charset="0"/>
              <a:buChar char="v"/>
            </a:pPr>
            <a:r>
              <a:rPr lang="en-US" sz="1800" dirty="0">
                <a:solidFill>
                  <a:srgbClr val="000000"/>
                </a:solidFill>
                <a:latin typeface="Times New Roman" panose="02020603050405020304" charset="0"/>
                <a:ea typeface="Arial" panose="020B0604020202020204"/>
                <a:cs typeface="Times New Roman" panose="02020603050405020304" charset="0"/>
              </a:rPr>
              <a:t>The Internet of </a:t>
            </a:r>
            <a:r>
              <a:rPr lang="en-US" sz="1800" dirty="0" err="1">
                <a:solidFill>
                  <a:srgbClr val="000000"/>
                </a:solidFill>
                <a:latin typeface="Times New Roman" panose="02020603050405020304" charset="0"/>
                <a:ea typeface="Arial" panose="020B0604020202020204"/>
                <a:cs typeface="Times New Roman" panose="02020603050405020304" charset="0"/>
              </a:rPr>
              <a:t>Serivices</a:t>
            </a:r>
            <a:r>
              <a:rPr lang="en-US" sz="1800" dirty="0">
                <a:solidFill>
                  <a:srgbClr val="000000"/>
                </a:solidFill>
                <a:latin typeface="Times New Roman" panose="02020603050405020304" charset="0"/>
                <a:ea typeface="Arial" panose="020B0604020202020204"/>
                <a:cs typeface="Times New Roman" panose="02020603050405020304" charset="0"/>
              </a:rPr>
              <a:t> (</a:t>
            </a:r>
            <a:r>
              <a:rPr lang="en-US" sz="1800" dirty="0" err="1">
                <a:solidFill>
                  <a:srgbClr val="000000"/>
                </a:solidFill>
                <a:latin typeface="Times New Roman" panose="02020603050405020304" charset="0"/>
                <a:ea typeface="Arial" panose="020B0604020202020204"/>
                <a:cs typeface="Times New Roman" panose="02020603050405020304" charset="0"/>
              </a:rPr>
              <a:t>IoS</a:t>
            </a:r>
            <a:r>
              <a:rPr lang="en-US" sz="1800" dirty="0">
                <a:solidFill>
                  <a:srgbClr val="000000"/>
                </a:solidFill>
                <a:latin typeface="Times New Roman" panose="02020603050405020304" charset="0"/>
                <a:ea typeface="Arial" panose="020B0604020202020204"/>
                <a:cs typeface="Times New Roman" panose="02020603050405020304" charset="0"/>
              </a:rPr>
              <a:t>) enables the service vendors to offer their services via the Internet</a:t>
            </a:r>
            <a:endParaRPr lang="en-US" sz="1800" dirty="0">
              <a:solidFill>
                <a:srgbClr val="000000"/>
              </a:solidFill>
              <a:latin typeface="Times New Roman" panose="02020603050405020304" charset="0"/>
              <a:ea typeface="Arial" panose="020B0604020202020204"/>
              <a:cs typeface="Times New Roman" panose="02020603050405020304" charset="0"/>
            </a:endParaRPr>
          </a:p>
          <a:p>
            <a:pPr marL="0" algn="just">
              <a:lnSpc>
                <a:spcPct val="100000"/>
              </a:lnSpc>
              <a:spcAft>
                <a:spcPts val="400"/>
              </a:spcAft>
              <a:buSzTx/>
              <a:buFont typeface="Wingdings" panose="05000000000000000000" charset="0"/>
              <a:buChar char="v"/>
            </a:pPr>
            <a:r>
              <a:rPr lang="en-US" sz="1800" dirty="0">
                <a:solidFill>
                  <a:srgbClr val="000000"/>
                </a:solidFill>
                <a:latin typeface="Times New Roman" panose="02020603050405020304" charset="0"/>
                <a:ea typeface="Arial" panose="020B0604020202020204"/>
                <a:cs typeface="Times New Roman" panose="02020603050405020304" charset="0"/>
              </a:rPr>
              <a:t>It refers to the interconnection and interaction of various services through internet.</a:t>
            </a:r>
            <a:endParaRPr lang="en-US" sz="1800" dirty="0">
              <a:solidFill>
                <a:srgbClr val="000000"/>
              </a:solidFill>
              <a:latin typeface="Times New Roman" panose="02020603050405020304" charset="0"/>
              <a:ea typeface="Arial" panose="020B0604020202020204"/>
              <a:cs typeface="Times New Roman" panose="02020603050405020304" charset="0"/>
            </a:endParaRPr>
          </a:p>
          <a:p>
            <a:pPr marL="0" algn="just">
              <a:lnSpc>
                <a:spcPct val="100000"/>
              </a:lnSpc>
              <a:spcAft>
                <a:spcPts val="400"/>
              </a:spcAft>
              <a:buSzTx/>
              <a:buFont typeface="Wingdings" panose="05000000000000000000" charset="0"/>
              <a:buChar char="v"/>
            </a:pPr>
            <a:r>
              <a:rPr lang="en-US" sz="1800" dirty="0">
                <a:solidFill>
                  <a:srgbClr val="000000"/>
                </a:solidFill>
                <a:latin typeface="Times New Roman" panose="02020603050405020304" charset="0"/>
                <a:ea typeface="Arial" panose="020B0604020202020204"/>
                <a:cs typeface="Times New Roman" panose="02020603050405020304" charset="0"/>
              </a:rPr>
              <a:t>Services and functions are represented as software components and made available by providers via the Internet (cloud)</a:t>
            </a:r>
            <a:endParaRPr lang="en-US" sz="1800" dirty="0">
              <a:solidFill>
                <a:srgbClr val="000000"/>
              </a:solidFill>
              <a:latin typeface="Times New Roman" panose="02020603050405020304" charset="0"/>
              <a:ea typeface="Arial" panose="020B0604020202020204"/>
              <a:cs typeface="Times New Roman" panose="02020603050405020304" charset="0"/>
            </a:endParaRPr>
          </a:p>
          <a:p>
            <a:pPr marL="0" algn="just">
              <a:lnSpc>
                <a:spcPct val="100000"/>
              </a:lnSpc>
              <a:spcAft>
                <a:spcPts val="400"/>
              </a:spcAft>
              <a:buSzTx/>
              <a:buFont typeface="Wingdings" panose="05000000000000000000" charset="0"/>
              <a:buChar char="v"/>
            </a:pPr>
            <a:r>
              <a:rPr lang="en-US" sz="1800" dirty="0">
                <a:solidFill>
                  <a:srgbClr val="000000"/>
                </a:solidFill>
                <a:latin typeface="Times New Roman" panose="02020603050405020304" charset="0"/>
                <a:ea typeface="Arial" panose="020B0604020202020204"/>
                <a:cs typeface="Times New Roman" panose="02020603050405020304" charset="0"/>
              </a:rPr>
              <a:t>The objective of </a:t>
            </a:r>
            <a:r>
              <a:rPr lang="en-US" sz="1800" dirty="0" err="1">
                <a:solidFill>
                  <a:srgbClr val="000000"/>
                </a:solidFill>
                <a:latin typeface="Times New Roman" panose="02020603050405020304" charset="0"/>
                <a:ea typeface="Arial" panose="020B0604020202020204"/>
                <a:cs typeface="Times New Roman" panose="02020603050405020304" charset="0"/>
              </a:rPr>
              <a:t>IoS</a:t>
            </a:r>
            <a:r>
              <a:rPr lang="en-US" sz="1800" dirty="0">
                <a:solidFill>
                  <a:srgbClr val="000000"/>
                </a:solidFill>
                <a:latin typeface="Times New Roman" panose="02020603050405020304" charset="0"/>
                <a:ea typeface="Arial" panose="020B0604020202020204"/>
                <a:cs typeface="Times New Roman" panose="02020603050405020304" charset="0"/>
              </a:rPr>
              <a:t> is present everything on the Internet as a service, including software applications, platforms for developing and delivering these applications, and underlying infrastructures (CPUs, storage, networks, and so on).</a:t>
            </a:r>
            <a:endParaRPr lang="en-US" sz="1800" dirty="0">
              <a:solidFill>
                <a:srgbClr val="000000"/>
              </a:solidFill>
              <a:latin typeface="Times New Roman" panose="02020603050405020304" charset="0"/>
              <a:ea typeface="Arial" panose="020B0604020202020204"/>
              <a:cs typeface="Times New Roman" panose="02020603050405020304" charset="0"/>
            </a:endParaRPr>
          </a:p>
          <a:p>
            <a:pPr marL="0" algn="just">
              <a:lnSpc>
                <a:spcPct val="100000"/>
              </a:lnSpc>
              <a:spcAft>
                <a:spcPts val="400"/>
              </a:spcAft>
              <a:buSzTx/>
              <a:buFont typeface="Wingdings" panose="05000000000000000000" charset="0"/>
              <a:buChar char="v"/>
            </a:pPr>
            <a:r>
              <a:rPr lang="en-US" sz="1800" dirty="0">
                <a:solidFill>
                  <a:srgbClr val="000000"/>
                </a:solidFill>
                <a:latin typeface="Times New Roman" panose="02020603050405020304" charset="0"/>
                <a:ea typeface="Arial" panose="020B0604020202020204"/>
                <a:cs typeface="Times New Roman" panose="02020603050405020304" charset="0"/>
              </a:rPr>
              <a:t>The </a:t>
            </a:r>
            <a:r>
              <a:rPr lang="en-US" sz="1800" dirty="0" err="1">
                <a:solidFill>
                  <a:srgbClr val="000000"/>
                </a:solidFill>
                <a:latin typeface="Times New Roman" panose="02020603050405020304" charset="0"/>
                <a:ea typeface="Arial" panose="020B0604020202020204"/>
                <a:cs typeface="Times New Roman" panose="02020603050405020304" charset="0"/>
              </a:rPr>
              <a:t>IoS</a:t>
            </a:r>
            <a:r>
              <a:rPr lang="en-US" sz="1800" dirty="0">
                <a:solidFill>
                  <a:srgbClr val="000000"/>
                </a:solidFill>
                <a:latin typeface="Times New Roman" panose="02020603050405020304" charset="0"/>
                <a:ea typeface="Arial" panose="020B0604020202020204"/>
                <a:cs typeface="Times New Roman" panose="02020603050405020304" charset="0"/>
              </a:rPr>
              <a:t> is characterized by </a:t>
            </a:r>
            <a:r>
              <a:rPr lang="en-US" sz="1800" dirty="0" err="1">
                <a:solidFill>
                  <a:srgbClr val="000000"/>
                </a:solidFill>
                <a:latin typeface="Times New Roman" panose="02020603050405020304" charset="0"/>
                <a:ea typeface="Arial" panose="020B0604020202020204"/>
                <a:cs typeface="Times New Roman" panose="02020603050405020304" charset="0"/>
              </a:rPr>
              <a:t>availibilty</a:t>
            </a:r>
            <a:r>
              <a:rPr lang="en-US" sz="1800" dirty="0">
                <a:solidFill>
                  <a:srgbClr val="000000"/>
                </a:solidFill>
                <a:latin typeface="Times New Roman" panose="02020603050405020304" charset="0"/>
                <a:ea typeface="Arial" panose="020B0604020202020204"/>
                <a:cs typeface="Times New Roman" panose="02020603050405020304" charset="0"/>
              </a:rPr>
              <a:t> which is measured in terms of average service availability over a given time period</a:t>
            </a:r>
            <a:endParaRPr lang="en-US" sz="1800" dirty="0">
              <a:solidFill>
                <a:srgbClr val="000000"/>
              </a:solidFill>
              <a:latin typeface="Times New Roman" panose="02020603050405020304" charset="0"/>
              <a:ea typeface="Arial" panose="020B0604020202020204"/>
              <a:cs typeface="Times New Roman" panose="02020603050405020304" charset="0"/>
            </a:endParaRPr>
          </a:p>
          <a:p>
            <a:pPr marL="0" algn="just">
              <a:lnSpc>
                <a:spcPct val="100000"/>
              </a:lnSpc>
              <a:spcAft>
                <a:spcPts val="400"/>
              </a:spcAft>
              <a:buSzTx/>
              <a:buFont typeface="Wingdings" panose="05000000000000000000" charset="0"/>
              <a:buChar char="v"/>
            </a:pPr>
            <a:r>
              <a:rPr lang="en-US" sz="1800" dirty="0">
                <a:solidFill>
                  <a:srgbClr val="000000"/>
                </a:solidFill>
                <a:latin typeface="Times New Roman" panose="02020603050405020304" charset="0"/>
                <a:ea typeface="Arial" panose="020B0604020202020204"/>
                <a:cs typeface="Times New Roman" panose="02020603050405020304" charset="0"/>
              </a:rPr>
              <a:t>Factors that affect availability are reliability and resiliency</a:t>
            </a:r>
            <a:endParaRPr lang="en-US" sz="1800" dirty="0">
              <a:solidFill>
                <a:srgbClr val="000000"/>
              </a:solidFill>
              <a:latin typeface="Times New Roman" panose="02020603050405020304" charset="0"/>
              <a:ea typeface="Arial" panose="020B0604020202020204"/>
              <a:cs typeface="Times New Roman" panose="02020603050405020304" charset="0"/>
            </a:endParaRPr>
          </a:p>
        </p:txBody>
      </p:sp>
      <p:sp>
        <p:nvSpPr>
          <p:cNvPr id="2" name="Text Box 1"/>
          <p:cNvSpPr txBox="1"/>
          <p:nvPr/>
        </p:nvSpPr>
        <p:spPr>
          <a:xfrm>
            <a:off x="1061085" y="61595"/>
            <a:ext cx="3733800" cy="306705"/>
          </a:xfrm>
          <a:prstGeom prst="rect">
            <a:avLst/>
          </a:prstGeom>
          <a:noFill/>
        </p:spPr>
        <p:txBody>
          <a:bodyPr wrap="square" rtlCol="0">
            <a:spAutoFit/>
          </a:bodyPr>
          <a:lstStyle/>
          <a:p>
            <a:r>
              <a:rPr lang="en-US" b="1"/>
              <a:t>Internet of Services (IoS)</a:t>
            </a:r>
            <a:endParaRPr lang="en-US"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29615" y="850265"/>
            <a:ext cx="7688580" cy="3928745"/>
          </a:xfrm>
        </p:spPr>
        <p:txBody>
          <a:bodyPr/>
          <a:lstStyle/>
          <a:p>
            <a:endParaRPr lang="en-US"/>
          </a:p>
        </p:txBody>
      </p:sp>
      <p:graphicFrame>
        <p:nvGraphicFramePr>
          <p:cNvPr id="3" name="Object 2"/>
          <p:cNvGraphicFramePr/>
          <p:nvPr/>
        </p:nvGraphicFramePr>
        <p:xfrm>
          <a:off x="450850" y="850265"/>
          <a:ext cx="4937760" cy="3312795"/>
        </p:xfrm>
        <a:graphic>
          <a:graphicData uri="http://schemas.openxmlformats.org/presentationml/2006/ole">
            <mc:AlternateContent xmlns:mc="http://schemas.openxmlformats.org/markup-compatibility/2006">
              <mc:Choice xmlns:v="urn:schemas-microsoft-com:vml" Requires="v">
                <p:oleObj spid="_x0000_s1028" name="" r:id="rId1" imgW="4933950" imgH="4705350" progId="Paint.Picture">
                  <p:embed/>
                </p:oleObj>
              </mc:Choice>
              <mc:Fallback>
                <p:oleObj name="" r:id="rId1" imgW="4933950" imgH="4705350" progId="Paint.Picture">
                  <p:embed/>
                  <p:pic>
                    <p:nvPicPr>
                      <p:cNvPr id="0" name="Picture 3"/>
                      <p:cNvPicPr/>
                      <p:nvPr/>
                    </p:nvPicPr>
                    <p:blipFill>
                      <a:blip r:embed="rId2"/>
                      <a:stretch>
                        <a:fillRect/>
                      </a:stretch>
                    </p:blipFill>
                    <p:spPr>
                      <a:xfrm>
                        <a:off x="450850" y="850265"/>
                        <a:ext cx="4937760" cy="3312795"/>
                      </a:xfrm>
                      <a:prstGeom prst="rect">
                        <a:avLst/>
                      </a:prstGeom>
                    </p:spPr>
                  </p:pic>
                </p:oleObj>
              </mc:Fallback>
            </mc:AlternateContent>
          </a:graphicData>
        </a:graphic>
      </p:graphicFrame>
      <p:sp>
        <p:nvSpPr>
          <p:cNvPr id="5" name="Text Box 4"/>
          <p:cNvSpPr txBox="1"/>
          <p:nvPr/>
        </p:nvSpPr>
        <p:spPr>
          <a:xfrm>
            <a:off x="5668010" y="1456055"/>
            <a:ext cx="2625090" cy="1383665"/>
          </a:xfrm>
          <a:prstGeom prst="rect">
            <a:avLst/>
          </a:prstGeom>
          <a:noFill/>
        </p:spPr>
        <p:txBody>
          <a:bodyPr wrap="square" rtlCol="0" anchor="t">
            <a:spAutoFit/>
          </a:bodyPr>
          <a:lstStyle/>
          <a:p>
            <a:pPr algn="just"/>
            <a:r>
              <a:rPr lang="en-US"/>
              <a:t>The Industry 4.0 depends on CPS and IoT technologies. These two concepts are converging to the Internet of Services that provide a set of serviceses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7490" y="692785"/>
            <a:ext cx="6437630" cy="4015740"/>
          </a:xfrm>
        </p:spPr>
        <p:txBody>
          <a:bodyPr>
            <a:noAutofit/>
          </a:bodyPr>
          <a:lstStyle/>
          <a:p>
            <a:pPr algn="just"/>
            <a:r>
              <a:rPr lang="en-US" sz="1700" dirty="0">
                <a:solidFill>
                  <a:srgbClr val="000000"/>
                </a:solidFill>
                <a:latin typeface="Times New Roman" panose="02020603050405020304" charset="0"/>
                <a:ea typeface="Arial" panose="020B0604020202020204"/>
                <a:cs typeface="Times New Roman" panose="02020603050405020304" charset="0"/>
              </a:rPr>
              <a:t>The term Internet of Services raised from the convergence of other two concepts: Web 2.0 and Service-oriented architecture(SOA).</a:t>
            </a:r>
            <a:endParaRPr lang="en-US" sz="1700" dirty="0">
              <a:solidFill>
                <a:srgbClr val="000000"/>
              </a:solidFill>
              <a:latin typeface="Times New Roman" panose="02020603050405020304" charset="0"/>
              <a:ea typeface="Arial" panose="020B0604020202020204"/>
              <a:cs typeface="Times New Roman" panose="02020603050405020304" charset="0"/>
            </a:endParaRPr>
          </a:p>
          <a:p>
            <a:pPr algn="just"/>
            <a:r>
              <a:rPr lang="en-US" sz="1700" dirty="0">
                <a:solidFill>
                  <a:srgbClr val="000000"/>
                </a:solidFill>
                <a:latin typeface="Times New Roman" panose="02020603050405020304" charset="0"/>
                <a:ea typeface="Arial" panose="020B0604020202020204"/>
                <a:cs typeface="Times New Roman" panose="02020603050405020304" charset="0"/>
              </a:rPr>
              <a:t>The intersection of these two fields is the notion of reusing and composing existing resources and services</a:t>
            </a:r>
            <a:endParaRPr lang="en-US" sz="1700" dirty="0">
              <a:solidFill>
                <a:srgbClr val="000000"/>
              </a:solidFill>
              <a:latin typeface="Times New Roman" panose="02020603050405020304" charset="0"/>
              <a:ea typeface="Arial" panose="020B0604020202020204"/>
              <a:cs typeface="Times New Roman" panose="02020603050405020304" charset="0"/>
            </a:endParaRPr>
          </a:p>
          <a:p>
            <a:pPr marL="146050" indent="0" algn="just">
              <a:buNone/>
            </a:pPr>
            <a:r>
              <a:rPr lang="en-US" sz="1700" b="1" dirty="0">
                <a:solidFill>
                  <a:srgbClr val="000000"/>
                </a:solidFill>
                <a:latin typeface="Times New Roman" panose="02020603050405020304" charset="0"/>
                <a:ea typeface="Arial" panose="020B0604020202020204"/>
                <a:cs typeface="Times New Roman" panose="02020603050405020304" charset="0"/>
              </a:rPr>
              <a:t>Web 2.0:</a:t>
            </a:r>
            <a:endParaRPr lang="en-US" sz="1700" dirty="0">
              <a:solidFill>
                <a:srgbClr val="000000"/>
              </a:solidFill>
              <a:latin typeface="Times New Roman" panose="02020603050405020304" charset="0"/>
              <a:ea typeface="Arial" panose="020B0604020202020204"/>
              <a:cs typeface="Times New Roman" panose="02020603050405020304" charset="0"/>
            </a:endParaRPr>
          </a:p>
          <a:p>
            <a:pPr algn="just"/>
            <a:r>
              <a:rPr lang="en-US" sz="1700" dirty="0">
                <a:solidFill>
                  <a:srgbClr val="000000"/>
                </a:solidFill>
                <a:latin typeface="Times New Roman" panose="02020603050405020304" charset="0"/>
                <a:ea typeface="Arial" panose="020B0604020202020204"/>
                <a:cs typeface="Times New Roman" panose="02020603050405020304" charset="0"/>
              </a:rPr>
              <a:t>“Web 2.0 is the business revolution in the computer industry caused by the move to the internet as a platform, and any attempt to understand the rules for success on that new platform.”– Tim O’ Reilly.</a:t>
            </a:r>
            <a:endParaRPr lang="en-US" sz="1700" dirty="0">
              <a:solidFill>
                <a:srgbClr val="000000"/>
              </a:solidFill>
              <a:latin typeface="Times New Roman" panose="02020603050405020304" charset="0"/>
              <a:ea typeface="Arial" panose="020B0604020202020204"/>
              <a:cs typeface="Times New Roman" panose="02020603050405020304" charset="0"/>
            </a:endParaRPr>
          </a:p>
          <a:p>
            <a:pPr algn="just"/>
            <a:r>
              <a:rPr lang="en-US" sz="1700" dirty="0">
                <a:solidFill>
                  <a:srgbClr val="000000"/>
                </a:solidFill>
                <a:latin typeface="Times New Roman" panose="02020603050405020304" charset="0"/>
                <a:ea typeface="Arial" panose="020B0604020202020204"/>
                <a:cs typeface="Times New Roman" panose="02020603050405020304" charset="0"/>
              </a:rPr>
              <a:t>It’s a simply improved version of the first worldwide web, characterized specifically by the change from static to dynamic or user-generated content and also the growth of social media. </a:t>
            </a:r>
            <a:endParaRPr lang="en-US" sz="1700" dirty="0">
              <a:solidFill>
                <a:srgbClr val="000000"/>
              </a:solidFill>
              <a:latin typeface="Times New Roman" panose="02020603050405020304" charset="0"/>
              <a:ea typeface="Arial" panose="020B0604020202020204"/>
              <a:cs typeface="Times New Roman" panose="02020603050405020304" charset="0"/>
            </a:endParaRPr>
          </a:p>
          <a:p>
            <a:pPr marL="146050" indent="0" algn="just">
              <a:buNone/>
            </a:pPr>
            <a:r>
              <a:rPr lang="en-US" sz="1700" dirty="0">
                <a:solidFill>
                  <a:srgbClr val="000000"/>
                </a:solidFill>
                <a:latin typeface="Times New Roman" panose="02020603050405020304" charset="0"/>
                <a:ea typeface="Arial" panose="020B0604020202020204"/>
                <a:cs typeface="Times New Roman" panose="02020603050405020304" charset="0"/>
                <a:sym typeface="+mn-ea"/>
              </a:rPr>
              <a:t> </a:t>
            </a:r>
            <a:endParaRPr lang="en-US" sz="1700" dirty="0">
              <a:solidFill>
                <a:srgbClr val="000000"/>
              </a:solidFill>
              <a:latin typeface="Times New Roman" panose="02020603050405020304" charset="0"/>
              <a:ea typeface="Arial" panose="020B0604020202020204"/>
              <a:cs typeface="Times New Roman" panose="02020603050405020304" charset="0"/>
            </a:endParaRPr>
          </a:p>
        </p:txBody>
      </p:sp>
      <p:pic>
        <p:nvPicPr>
          <p:cNvPr id="100" name="Picture 99"/>
          <p:cNvPicPr/>
          <p:nvPr/>
        </p:nvPicPr>
        <p:blipFill>
          <a:blip r:embed="rId1"/>
          <a:stretch>
            <a:fillRect/>
          </a:stretch>
        </p:blipFill>
        <p:spPr>
          <a:xfrm>
            <a:off x="6841490" y="1274445"/>
            <a:ext cx="2302510" cy="343408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3530" y="653415"/>
            <a:ext cx="8537575" cy="3550920"/>
          </a:xfrm>
        </p:spPr>
        <p:txBody>
          <a:bodyPr>
            <a:noAutofit/>
          </a:bodyPr>
          <a:lstStyle/>
          <a:p>
            <a:pPr marL="0" algn="just">
              <a:lnSpc>
                <a:spcPct val="100000"/>
              </a:lnSpc>
              <a:spcAft>
                <a:spcPts val="400"/>
              </a:spcAft>
              <a:buFont typeface="Wingdings" panose="05000000000000000000" charset="0"/>
              <a:buChar char="v"/>
            </a:pPr>
            <a:r>
              <a:rPr lang="en-US" sz="1800" dirty="0">
                <a:solidFill>
                  <a:srgbClr val="000000"/>
                </a:solidFill>
                <a:latin typeface="Times New Roman" panose="02020603050405020304" charset="0"/>
                <a:ea typeface="Arial" panose="020B0604020202020204"/>
                <a:cs typeface="Times New Roman" panose="02020603050405020304" charset="0"/>
                <a:sym typeface="+mn-ea"/>
              </a:rPr>
              <a:t>Web 2.0 is characterized by four aspects: interactivity, social networks, tagging and web services.</a:t>
            </a:r>
            <a:endParaRPr lang="en-US" sz="1800" dirty="0">
              <a:solidFill>
                <a:srgbClr val="000000"/>
              </a:solidFill>
              <a:latin typeface="Times New Roman" panose="02020603050405020304" charset="0"/>
              <a:ea typeface="Arial" panose="020B0604020202020204"/>
              <a:cs typeface="Times New Roman" panose="02020603050405020304" charset="0"/>
              <a:sym typeface="+mn-ea"/>
            </a:endParaRPr>
          </a:p>
          <a:p>
            <a:pPr marL="0" algn="just">
              <a:lnSpc>
                <a:spcPct val="100000"/>
              </a:lnSpc>
              <a:spcAft>
                <a:spcPts val="400"/>
              </a:spcAft>
              <a:buFont typeface="Wingdings" panose="05000000000000000000" charset="0"/>
              <a:buChar char="v"/>
            </a:pPr>
            <a:r>
              <a:rPr lang="en-US" sz="1800" b="1" dirty="0">
                <a:solidFill>
                  <a:schemeClr val="accent5"/>
                </a:solidFill>
                <a:latin typeface="Times New Roman" panose="02020603050405020304" charset="0"/>
                <a:ea typeface="Arial" panose="020B0604020202020204"/>
                <a:cs typeface="Times New Roman" panose="02020603050405020304" charset="0"/>
              </a:rPr>
              <a:t>Interactivity</a:t>
            </a:r>
            <a:r>
              <a:rPr lang="en-US" sz="1800" dirty="0">
                <a:solidFill>
                  <a:srgbClr val="000000"/>
                </a:solidFill>
                <a:latin typeface="Times New Roman" panose="02020603050405020304" charset="0"/>
                <a:ea typeface="Arial" panose="020B0604020202020204"/>
                <a:cs typeface="Times New Roman" panose="02020603050405020304" charset="0"/>
              </a:rPr>
              <a:t>:  which comes from two technologies: AJAX (Asynchronous JavaScript and XML) that allow the communication and the dynamic manipulation of data between a server, and the web browser.</a:t>
            </a:r>
            <a:endParaRPr lang="en-US" sz="1800" dirty="0">
              <a:solidFill>
                <a:srgbClr val="000000"/>
              </a:solidFill>
              <a:latin typeface="Times New Roman" panose="02020603050405020304" charset="0"/>
              <a:ea typeface="Arial" panose="020B0604020202020204"/>
              <a:cs typeface="Times New Roman" panose="02020603050405020304" charset="0"/>
            </a:endParaRPr>
          </a:p>
          <a:p>
            <a:pPr marL="0" algn="just">
              <a:lnSpc>
                <a:spcPct val="100000"/>
              </a:lnSpc>
              <a:spcAft>
                <a:spcPts val="400"/>
              </a:spcAft>
              <a:buFont typeface="Wingdings" panose="05000000000000000000" charset="0"/>
              <a:buChar char="v"/>
            </a:pPr>
            <a:r>
              <a:rPr lang="en-US" sz="1800" b="1" dirty="0">
                <a:solidFill>
                  <a:schemeClr val="accent5"/>
                </a:solidFill>
                <a:latin typeface="Times New Roman" panose="02020603050405020304" charset="0"/>
                <a:ea typeface="Arial" panose="020B0604020202020204"/>
                <a:cs typeface="Times New Roman" panose="02020603050405020304" charset="0"/>
              </a:rPr>
              <a:t>Social networks</a:t>
            </a:r>
            <a:r>
              <a:rPr lang="en-US" sz="1800" dirty="0">
                <a:solidFill>
                  <a:srgbClr val="000000"/>
                </a:solidFill>
                <a:latin typeface="Times New Roman" panose="02020603050405020304" charset="0"/>
                <a:ea typeface="Arial" panose="020B0604020202020204"/>
                <a:cs typeface="Times New Roman" panose="02020603050405020304" charset="0"/>
              </a:rPr>
              <a:t>:  based on common interests, making the information from each network available through different ways.</a:t>
            </a:r>
            <a:endParaRPr lang="en-US" sz="1800" dirty="0">
              <a:solidFill>
                <a:srgbClr val="000000"/>
              </a:solidFill>
              <a:latin typeface="Times New Roman" panose="02020603050405020304" charset="0"/>
              <a:ea typeface="Arial" panose="020B0604020202020204"/>
              <a:cs typeface="Times New Roman" panose="02020603050405020304" charset="0"/>
            </a:endParaRPr>
          </a:p>
          <a:p>
            <a:pPr marL="0" algn="just">
              <a:lnSpc>
                <a:spcPct val="100000"/>
              </a:lnSpc>
              <a:spcAft>
                <a:spcPts val="400"/>
              </a:spcAft>
              <a:buFont typeface="Wingdings" panose="05000000000000000000" charset="0"/>
              <a:buChar char="v"/>
            </a:pPr>
            <a:r>
              <a:rPr lang="en-US" sz="1800" b="1" dirty="0">
                <a:solidFill>
                  <a:schemeClr val="accent5"/>
                </a:solidFill>
                <a:latin typeface="Times New Roman" panose="02020603050405020304" charset="0"/>
                <a:ea typeface="Arial" panose="020B0604020202020204"/>
                <a:cs typeface="Times New Roman" panose="02020603050405020304" charset="0"/>
              </a:rPr>
              <a:t>Tagging</a:t>
            </a:r>
            <a:r>
              <a:rPr lang="en-US" sz="1800" dirty="0">
                <a:solidFill>
                  <a:srgbClr val="000000"/>
                </a:solidFill>
                <a:latin typeface="Times New Roman" panose="02020603050405020304" charset="0"/>
                <a:ea typeface="Arial" panose="020B0604020202020204"/>
                <a:cs typeface="Times New Roman" panose="02020603050405020304" charset="0"/>
              </a:rPr>
              <a:t>: through which users can add a keyword as a tag to certain web content, making this tag easily reachable when searched by other users.</a:t>
            </a:r>
            <a:endParaRPr lang="en-US" sz="1800" dirty="0">
              <a:solidFill>
                <a:srgbClr val="000000"/>
              </a:solidFill>
              <a:latin typeface="Times New Roman" panose="02020603050405020304" charset="0"/>
              <a:ea typeface="Arial" panose="020B0604020202020204"/>
              <a:cs typeface="Times New Roman" panose="02020603050405020304" charset="0"/>
            </a:endParaRPr>
          </a:p>
          <a:p>
            <a:pPr marL="0" algn="just">
              <a:lnSpc>
                <a:spcPct val="100000"/>
              </a:lnSpc>
              <a:spcAft>
                <a:spcPts val="400"/>
              </a:spcAft>
              <a:buFont typeface="Wingdings" panose="05000000000000000000" charset="0"/>
              <a:buChar char="v"/>
            </a:pPr>
            <a:r>
              <a:rPr lang="en-US" sz="1800" b="1" dirty="0">
                <a:solidFill>
                  <a:schemeClr val="accent5"/>
                </a:solidFill>
                <a:latin typeface="Times New Roman" panose="02020603050405020304" charset="0"/>
                <a:ea typeface="Arial" panose="020B0604020202020204"/>
                <a:cs typeface="Times New Roman" panose="02020603050405020304" charset="0"/>
              </a:rPr>
              <a:t> Web services</a:t>
            </a:r>
            <a:r>
              <a:rPr lang="en-US" sz="1800" dirty="0">
                <a:solidFill>
                  <a:srgbClr val="000000"/>
                </a:solidFill>
                <a:latin typeface="Times New Roman" panose="02020603050405020304" charset="0"/>
                <a:ea typeface="Arial" panose="020B0604020202020204"/>
                <a:cs typeface="Times New Roman" panose="02020603050405020304" charset="0"/>
              </a:rPr>
              <a:t>: which allow that other software makes use of the features offered by a web application, being available not only to people but also to machines</a:t>
            </a:r>
            <a:endParaRPr lang="en-US" sz="1800" dirty="0">
              <a:solidFill>
                <a:srgbClr val="000000"/>
              </a:solidFill>
              <a:latin typeface="Times New Roman" panose="02020603050405020304" charset="0"/>
              <a:ea typeface="Arial" panose="020B0604020202020204"/>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610" y="481085"/>
            <a:ext cx="7688700" cy="535200"/>
          </a:xfrm>
        </p:spPr>
        <p:txBody>
          <a:bodyPr>
            <a:normAutofit/>
          </a:bodyPr>
          <a:lstStyle/>
          <a:p>
            <a:r>
              <a:rPr lang="en-US" sz="2220" b="0">
                <a:latin typeface="Times New Roman" panose="02020603050405020304" charset="0"/>
                <a:cs typeface="Times New Roman" panose="02020603050405020304" charset="0"/>
              </a:rPr>
              <a:t>Service Oriented Architecture (SOA):</a:t>
            </a:r>
            <a:endParaRPr lang="en-US" sz="2220" b="0">
              <a:latin typeface="Times New Roman" panose="02020603050405020304" charset="0"/>
              <a:cs typeface="Times New Roman" panose="02020603050405020304" charset="0"/>
            </a:endParaRPr>
          </a:p>
        </p:txBody>
      </p:sp>
      <p:sp>
        <p:nvSpPr>
          <p:cNvPr id="3" name="Text Placeholder 2"/>
          <p:cNvSpPr>
            <a:spLocks noGrp="1"/>
          </p:cNvSpPr>
          <p:nvPr>
            <p:ph type="body" idx="1"/>
          </p:nvPr>
        </p:nvSpPr>
        <p:spPr>
          <a:xfrm>
            <a:off x="502920" y="903605"/>
            <a:ext cx="7848600" cy="4092575"/>
          </a:xfrm>
        </p:spPr>
        <p:txBody>
          <a:bodyPr>
            <a:normAutofit/>
          </a:bodyPr>
          <a:lstStyle/>
          <a:p>
            <a:pPr marL="0" algn="just">
              <a:lnSpc>
                <a:spcPct val="100000"/>
              </a:lnSpc>
              <a:spcAft>
                <a:spcPts val="600"/>
              </a:spcAft>
              <a:buFont typeface="Wingdings" panose="05000000000000000000" charset="0"/>
              <a:buChar char="v"/>
            </a:pPr>
            <a:r>
              <a:rPr lang="en-US" sz="2000" dirty="0">
                <a:solidFill>
                  <a:srgbClr val="000000"/>
                </a:solidFill>
                <a:latin typeface="Times New Roman" panose="02020603050405020304" charset="0"/>
                <a:ea typeface="Arial" panose="020B0604020202020204"/>
                <a:cs typeface="Times New Roman" panose="02020603050405020304" charset="0"/>
              </a:rPr>
              <a:t>SOA is a way of designing and building a set of Information Technology applications where application components and web services make their functions available on the same access channel for mutual use</a:t>
            </a:r>
            <a:r>
              <a:rPr lang="en-US" sz="2000" dirty="0">
                <a:solidFill>
                  <a:srgbClr val="000000"/>
                </a:solidFill>
                <a:latin typeface="Times New Roman" panose="02020603050405020304" charset="0"/>
                <a:ea typeface="Arial" panose="020B0604020202020204"/>
                <a:cs typeface="Times New Roman" panose="02020603050405020304" charset="0"/>
              </a:rPr>
              <a:t>.</a:t>
            </a:r>
            <a:endParaRPr lang="en-US" sz="2000" dirty="0">
              <a:solidFill>
                <a:srgbClr val="000000"/>
              </a:solidFill>
              <a:latin typeface="Times New Roman" panose="02020603050405020304" charset="0"/>
              <a:ea typeface="Arial" panose="020B0604020202020204"/>
              <a:cs typeface="Times New Roman" panose="02020603050405020304" charset="0"/>
            </a:endParaRPr>
          </a:p>
          <a:p>
            <a:pPr marL="0" algn="just">
              <a:lnSpc>
                <a:spcPct val="100000"/>
              </a:lnSpc>
              <a:spcAft>
                <a:spcPts val="400"/>
              </a:spcAft>
              <a:buFont typeface="Wingdings" panose="05000000000000000000" charset="0"/>
              <a:buChar char="v"/>
            </a:pPr>
            <a:r>
              <a:rPr lang="en-US" sz="2000" dirty="0">
                <a:solidFill>
                  <a:srgbClr val="000000"/>
                </a:solidFill>
                <a:latin typeface="Times New Roman" panose="02020603050405020304" charset="0"/>
                <a:ea typeface="Arial" panose="020B0604020202020204"/>
                <a:cs typeface="Times New Roman" panose="02020603050405020304" charset="0"/>
              </a:rPr>
              <a:t>The SOA  </a:t>
            </a:r>
            <a:r>
              <a:rPr lang="en-US" sz="2000" dirty="0">
                <a:solidFill>
                  <a:srgbClr val="000000"/>
                </a:solidFill>
                <a:latin typeface="Times New Roman" panose="02020603050405020304" charset="0"/>
                <a:ea typeface="Arial" panose="020B0604020202020204"/>
                <a:cs typeface="Times New Roman" panose="02020603050405020304" charset="0"/>
              </a:rPr>
              <a:t>can be explained through two different angles. </a:t>
            </a:r>
            <a:endParaRPr lang="en-US" sz="2000" dirty="0">
              <a:solidFill>
                <a:srgbClr val="000000"/>
              </a:solidFill>
              <a:latin typeface="Times New Roman" panose="02020603050405020304" charset="0"/>
              <a:ea typeface="Arial" panose="020B0604020202020204"/>
              <a:cs typeface="Times New Roman" panose="02020603050405020304" charset="0"/>
            </a:endParaRPr>
          </a:p>
          <a:p>
            <a:pPr marL="0" algn="just">
              <a:lnSpc>
                <a:spcPct val="100000"/>
              </a:lnSpc>
              <a:spcAft>
                <a:spcPts val="400"/>
              </a:spcAft>
              <a:buFont typeface="Wingdings" panose="05000000000000000000" charset="0"/>
              <a:buChar char="v"/>
            </a:pPr>
            <a:r>
              <a:rPr lang="en-US" sz="2000" dirty="0">
                <a:solidFill>
                  <a:srgbClr val="000000"/>
                </a:solidFill>
                <a:latin typeface="Times New Roman" panose="02020603050405020304" charset="0"/>
                <a:ea typeface="Arial" panose="020B0604020202020204"/>
                <a:cs typeface="Times New Roman" panose="02020603050405020304" charset="0"/>
              </a:rPr>
              <a:t> </a:t>
            </a:r>
            <a:r>
              <a:rPr lang="en-US" sz="2000" dirty="0">
                <a:solidFill>
                  <a:srgbClr val="000000"/>
                </a:solidFill>
                <a:latin typeface="Times New Roman" panose="02020603050405020304" charset="0"/>
                <a:ea typeface="Arial" panose="020B0604020202020204"/>
                <a:cs typeface="Times New Roman" panose="02020603050405020304" charset="0"/>
              </a:rPr>
              <a:t>             From </a:t>
            </a:r>
            <a:r>
              <a:rPr lang="en-US" sz="2000" dirty="0">
                <a:solidFill>
                  <a:srgbClr val="000000"/>
                </a:solidFill>
                <a:latin typeface="Times New Roman" panose="02020603050405020304" charset="0"/>
                <a:ea typeface="Arial" panose="020B0604020202020204"/>
                <a:cs typeface="Times New Roman" panose="02020603050405020304" charset="0"/>
              </a:rPr>
              <a:t>a business perspective, it represents a set of services that improve the capability of the company to conduct business with customers and suppliers. </a:t>
            </a:r>
            <a:endParaRPr lang="en-US" sz="2000" dirty="0">
              <a:solidFill>
                <a:srgbClr val="000000"/>
              </a:solidFill>
              <a:latin typeface="Times New Roman" panose="02020603050405020304" charset="0"/>
              <a:ea typeface="Arial" panose="020B0604020202020204"/>
              <a:cs typeface="Times New Roman" panose="02020603050405020304" charset="0"/>
            </a:endParaRPr>
          </a:p>
          <a:p>
            <a:pPr marL="0" algn="just">
              <a:lnSpc>
                <a:spcPct val="100000"/>
              </a:lnSpc>
              <a:spcAft>
                <a:spcPts val="400"/>
              </a:spcAft>
              <a:buFont typeface="Wingdings" panose="05000000000000000000" charset="0"/>
              <a:buChar char="v"/>
            </a:pPr>
            <a:r>
              <a:rPr lang="en-US" sz="2000" dirty="0">
                <a:solidFill>
                  <a:srgbClr val="000000"/>
                </a:solidFill>
                <a:latin typeface="Times New Roman" panose="02020603050405020304" charset="0"/>
                <a:ea typeface="Arial" panose="020B0604020202020204"/>
                <a:cs typeface="Times New Roman" panose="02020603050405020304" charset="0"/>
              </a:rPr>
              <a:t> </a:t>
            </a:r>
            <a:r>
              <a:rPr lang="en-US" sz="2000" dirty="0">
                <a:solidFill>
                  <a:srgbClr val="000000"/>
                </a:solidFill>
                <a:latin typeface="Times New Roman" panose="02020603050405020304" charset="0"/>
                <a:ea typeface="Arial" panose="020B0604020202020204"/>
                <a:cs typeface="Times New Roman" panose="02020603050405020304" charset="0"/>
              </a:rPr>
              <a:t>            From </a:t>
            </a:r>
            <a:r>
              <a:rPr lang="en-US" sz="2000" dirty="0">
                <a:solidFill>
                  <a:srgbClr val="000000"/>
                </a:solidFill>
                <a:latin typeface="Times New Roman" panose="02020603050405020304" charset="0"/>
                <a:ea typeface="Arial" panose="020B0604020202020204"/>
                <a:cs typeface="Times New Roman" panose="02020603050405020304" charset="0"/>
              </a:rPr>
              <a:t>a technology perspective, it is a project philosophy characterized by modularity, separation of concerns, service re-uses, and composition, as well as a new programming method </a:t>
            </a:r>
            <a:r>
              <a:rPr lang="en-US" sz="2000" dirty="0">
                <a:solidFill>
                  <a:srgbClr val="000000"/>
                </a:solidFill>
                <a:latin typeface="Times New Roman" panose="02020603050405020304" charset="0"/>
                <a:ea typeface="Arial" panose="020B0604020202020204"/>
                <a:cs typeface="Times New Roman" panose="02020603050405020304" charset="0"/>
              </a:rPr>
              <a:t>base</a:t>
            </a:r>
            <a:endParaRPr lang="en-US" sz="2000" dirty="0">
              <a:solidFill>
                <a:srgbClr val="000000"/>
              </a:solidFill>
              <a:latin typeface="Times New Roman" panose="02020603050405020304" charset="0"/>
              <a:ea typeface="Arial" panose="020B0604020202020204"/>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4820" y="647700"/>
            <a:ext cx="7985760" cy="4213860"/>
          </a:xfrm>
        </p:spPr>
        <p:txBody>
          <a:bodyPr>
            <a:normAutofit/>
          </a:bodyPr>
          <a:lstStyle/>
          <a:p>
            <a:pPr marL="0" algn="just">
              <a:lnSpc>
                <a:spcPct val="100000"/>
              </a:lnSpc>
              <a:buFont typeface="Wingdings" panose="05000000000000000000" charset="0"/>
              <a:buChar char="v"/>
            </a:pPr>
            <a:r>
              <a:rPr lang="en-IN" sz="2000" dirty="0">
                <a:solidFill>
                  <a:srgbClr val="000000"/>
                </a:solidFill>
                <a:latin typeface="Times New Roman" panose="02020603050405020304" charset="0"/>
                <a:ea typeface="Arial" panose="020B0604020202020204"/>
                <a:cs typeface="Times New Roman" panose="02020603050405020304" charset="0"/>
              </a:rPr>
              <a:t>The SOA services characteristics should be:</a:t>
            </a:r>
            <a:endParaRPr lang="en-IN" sz="2000" dirty="0">
              <a:solidFill>
                <a:srgbClr val="000000"/>
              </a:solidFill>
              <a:latin typeface="Times New Roman" panose="02020603050405020304" charset="0"/>
              <a:ea typeface="Arial" panose="020B0604020202020204"/>
              <a:cs typeface="Times New Roman" panose="02020603050405020304" charset="0"/>
            </a:endParaRPr>
          </a:p>
          <a:p>
            <a:pPr marL="0" algn="just">
              <a:lnSpc>
                <a:spcPct val="100000"/>
              </a:lnSpc>
              <a:buFont typeface="Wingdings" panose="05000000000000000000" charset="0"/>
              <a:buChar char="v"/>
            </a:pPr>
            <a:r>
              <a:rPr lang="en-US" sz="2000" b="1" dirty="0">
                <a:solidFill>
                  <a:schemeClr val="accent5">
                    <a:lumMod val="60000"/>
                    <a:lumOff val="40000"/>
                  </a:schemeClr>
                </a:solidFill>
                <a:latin typeface="Times New Roman" panose="02020603050405020304" charset="0"/>
                <a:ea typeface="Arial" panose="020B0604020202020204"/>
                <a:cs typeface="Times New Roman" panose="02020603050405020304" charset="0"/>
              </a:rPr>
              <a:t>Technology </a:t>
            </a:r>
            <a:r>
              <a:rPr lang="en-US" sz="2000" b="1" dirty="0">
                <a:solidFill>
                  <a:schemeClr val="accent5">
                    <a:lumMod val="60000"/>
                    <a:lumOff val="40000"/>
                  </a:schemeClr>
                </a:solidFill>
                <a:latin typeface="Times New Roman" panose="02020603050405020304" charset="0"/>
                <a:ea typeface="Arial" panose="020B0604020202020204"/>
                <a:cs typeface="Times New Roman" panose="02020603050405020304" charset="0"/>
              </a:rPr>
              <a:t>neutral</a:t>
            </a:r>
            <a:r>
              <a:rPr lang="en-US" sz="2000" dirty="0">
                <a:solidFill>
                  <a:srgbClr val="000000"/>
                </a:solidFill>
                <a:latin typeface="Times New Roman" panose="02020603050405020304" charset="0"/>
                <a:ea typeface="Arial" panose="020B0604020202020204"/>
                <a:cs typeface="Times New Roman" panose="02020603050405020304" charset="0"/>
              </a:rPr>
              <a:t>: they must be invoked through standardized lowest common denominator technologies that are available to almost all IT environments. This implies that the invocation mechanisms (protocols, descriptions and discovery mechanisms) should comply with widely accepted standards. </a:t>
            </a:r>
            <a:endParaRPr lang="en-IN" sz="2000" dirty="0">
              <a:solidFill>
                <a:srgbClr val="000000"/>
              </a:solidFill>
              <a:latin typeface="Times New Roman" panose="02020603050405020304" charset="0"/>
              <a:ea typeface="Arial" panose="020B0604020202020204"/>
              <a:cs typeface="Times New Roman" panose="02020603050405020304" charset="0"/>
            </a:endParaRPr>
          </a:p>
          <a:p>
            <a:pPr marL="0" algn="just">
              <a:lnSpc>
                <a:spcPct val="100000"/>
              </a:lnSpc>
              <a:buFont typeface="Wingdings" panose="05000000000000000000" charset="0"/>
              <a:buChar char="v"/>
            </a:pPr>
            <a:r>
              <a:rPr lang="en-US" sz="2000" b="1" dirty="0">
                <a:solidFill>
                  <a:schemeClr val="accent5">
                    <a:lumMod val="60000"/>
                    <a:lumOff val="40000"/>
                  </a:schemeClr>
                </a:solidFill>
                <a:latin typeface="Times New Roman" panose="02020603050405020304" charset="0"/>
                <a:ea typeface="Arial" panose="020B0604020202020204"/>
                <a:cs typeface="Times New Roman" panose="02020603050405020304" charset="0"/>
              </a:rPr>
              <a:t>Loosely </a:t>
            </a:r>
            <a:r>
              <a:rPr lang="en-US" sz="2000" b="1" dirty="0">
                <a:solidFill>
                  <a:schemeClr val="accent5">
                    <a:lumMod val="60000"/>
                    <a:lumOff val="40000"/>
                  </a:schemeClr>
                </a:solidFill>
                <a:latin typeface="Times New Roman" panose="02020603050405020304" charset="0"/>
                <a:ea typeface="Arial" panose="020B0604020202020204"/>
                <a:cs typeface="Times New Roman" panose="02020603050405020304" charset="0"/>
              </a:rPr>
              <a:t>coupled</a:t>
            </a:r>
            <a:r>
              <a:rPr lang="en-US" sz="2000" dirty="0">
                <a:solidFill>
                  <a:srgbClr val="000000"/>
                </a:solidFill>
                <a:latin typeface="Times New Roman" panose="02020603050405020304" charset="0"/>
                <a:ea typeface="Arial" panose="020B0604020202020204"/>
                <a:cs typeface="Times New Roman" panose="02020603050405020304" charset="0"/>
              </a:rPr>
              <a:t>: they must not require knowledge or any internal structures or conventions (context) at the client or service side. </a:t>
            </a:r>
            <a:endParaRPr lang="en-IN" sz="2000" dirty="0">
              <a:solidFill>
                <a:srgbClr val="000000"/>
              </a:solidFill>
              <a:latin typeface="Times New Roman" panose="02020603050405020304" charset="0"/>
              <a:ea typeface="Arial" panose="020B0604020202020204"/>
              <a:cs typeface="Times New Roman" panose="02020603050405020304" charset="0"/>
            </a:endParaRPr>
          </a:p>
          <a:p>
            <a:pPr marL="0" algn="just">
              <a:lnSpc>
                <a:spcPct val="100000"/>
              </a:lnSpc>
              <a:buFont typeface="Wingdings" panose="05000000000000000000" charset="0"/>
              <a:buChar char="v"/>
            </a:pPr>
            <a:r>
              <a:rPr lang="en-US" sz="2000" b="1" dirty="0">
                <a:solidFill>
                  <a:schemeClr val="accent5">
                    <a:lumMod val="60000"/>
                    <a:lumOff val="40000"/>
                  </a:schemeClr>
                </a:solidFill>
                <a:latin typeface="Times New Roman" panose="02020603050405020304" charset="0"/>
                <a:ea typeface="Arial" panose="020B0604020202020204"/>
                <a:cs typeface="Times New Roman" panose="02020603050405020304" charset="0"/>
              </a:rPr>
              <a:t>Support </a:t>
            </a:r>
            <a:r>
              <a:rPr lang="en-US" sz="2000" b="1" dirty="0">
                <a:solidFill>
                  <a:schemeClr val="accent5">
                    <a:lumMod val="60000"/>
                    <a:lumOff val="40000"/>
                  </a:schemeClr>
                </a:solidFill>
                <a:latin typeface="Times New Roman" panose="02020603050405020304" charset="0"/>
                <a:ea typeface="Arial" panose="020B0604020202020204"/>
                <a:cs typeface="Times New Roman" panose="02020603050405020304" charset="0"/>
              </a:rPr>
              <a:t>location transparency</a:t>
            </a:r>
            <a:r>
              <a:rPr lang="en-US" sz="2000" dirty="0">
                <a:solidFill>
                  <a:srgbClr val="000000"/>
                </a:solidFill>
                <a:latin typeface="Times New Roman" panose="02020603050405020304" charset="0"/>
                <a:ea typeface="Arial" panose="020B0604020202020204"/>
                <a:cs typeface="Times New Roman" panose="02020603050405020304" charset="0"/>
              </a:rPr>
              <a:t>: services should have their definitions and location information stored in a repository such as UDDI and be accessible by a variety of clients that can invoke the services irrespective of their location.</a:t>
            </a:r>
            <a:endParaRPr lang="en-IN" sz="2000" dirty="0">
              <a:solidFill>
                <a:srgbClr val="000000"/>
              </a:solidFill>
              <a:latin typeface="Times New Roman" panose="02020603050405020304" charset="0"/>
              <a:ea typeface="Arial" panose="020B0604020202020204"/>
              <a:cs typeface="Times New Roman" panose="02020603050405020304" charset="0"/>
            </a:endParaRPr>
          </a:p>
          <a:p>
            <a:pPr marL="146050" indent="0">
              <a:buNone/>
            </a:pPr>
            <a:endParaRPr lang="en-IN" dirty="0" smtClean="0"/>
          </a:p>
          <a:p>
            <a:pPr marL="146050" indent="0">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670" y="0"/>
            <a:ext cx="7688700" cy="535200"/>
          </a:xfrm>
        </p:spPr>
        <p:txBody>
          <a:bodyPr>
            <a:normAutofit fontScale="90000"/>
          </a:bodyPr>
          <a:lstStyle/>
          <a:p>
            <a:r>
              <a:rPr lang="en-IN" dirty="0" smtClean="0">
                <a:latin typeface="Times New Roman" panose="02020603050405020304" charset="0"/>
                <a:cs typeface="Times New Roman" panose="02020603050405020304" charset="0"/>
              </a:rPr>
              <a:t>Classification of </a:t>
            </a:r>
            <a:r>
              <a:rPr lang="en-IN" dirty="0" err="1" smtClean="0">
                <a:latin typeface="Times New Roman" panose="02020603050405020304" charset="0"/>
                <a:cs typeface="Times New Roman" panose="02020603050405020304" charset="0"/>
              </a:rPr>
              <a:t>IoS</a:t>
            </a:r>
            <a:endParaRPr lang="en-IN" dirty="0">
              <a:latin typeface="Times New Roman" panose="02020603050405020304" charset="0"/>
              <a:cs typeface="Times New Roman" panose="02020603050405020304" charset="0"/>
            </a:endParaRPr>
          </a:p>
        </p:txBody>
      </p:sp>
      <p:sp>
        <p:nvSpPr>
          <p:cNvPr id="3" name="Text Placeholder 2"/>
          <p:cNvSpPr>
            <a:spLocks noGrp="1"/>
          </p:cNvSpPr>
          <p:nvPr>
            <p:ph type="body" idx="1"/>
          </p:nvPr>
        </p:nvSpPr>
        <p:spPr>
          <a:xfrm>
            <a:off x="297180" y="592974"/>
            <a:ext cx="8709660" cy="4100946"/>
          </a:xfrm>
        </p:spPr>
        <p:txBody>
          <a:bodyPr>
            <a:normAutofit fontScale="92500" lnSpcReduction="20000"/>
          </a:bodyPr>
          <a:lstStyle/>
          <a:p>
            <a:pPr marL="0" algn="just">
              <a:lnSpc>
                <a:spcPct val="100000"/>
              </a:lnSpc>
              <a:buFont typeface="Wingdings" panose="05000000000000000000" charset="0"/>
              <a:buChar char="v"/>
            </a:pPr>
            <a:r>
              <a:rPr lang="en-IN" sz="2000" dirty="0">
                <a:solidFill>
                  <a:srgbClr val="0000FF"/>
                </a:solidFill>
                <a:latin typeface="Times New Roman" panose="02020603050405020304" charset="0"/>
                <a:ea typeface="Arial" panose="020B0604020202020204"/>
                <a:cs typeface="Times New Roman" panose="02020603050405020304" charset="0"/>
              </a:rPr>
              <a:t>The </a:t>
            </a:r>
            <a:r>
              <a:rPr lang="en-IN" sz="2000" dirty="0" err="1">
                <a:solidFill>
                  <a:srgbClr val="0000FF"/>
                </a:solidFill>
                <a:latin typeface="Times New Roman" panose="02020603050405020304" charset="0"/>
                <a:ea typeface="Arial" panose="020B0604020202020204"/>
                <a:cs typeface="Times New Roman" panose="02020603050405020304" charset="0"/>
              </a:rPr>
              <a:t>IoS</a:t>
            </a:r>
            <a:r>
              <a:rPr lang="en-IN" sz="2000" dirty="0">
                <a:solidFill>
                  <a:srgbClr val="0000FF"/>
                </a:solidFill>
                <a:latin typeface="Times New Roman" panose="02020603050405020304" charset="0"/>
                <a:ea typeface="Arial" panose="020B0604020202020204"/>
                <a:cs typeface="Times New Roman" panose="02020603050405020304" charset="0"/>
              </a:rPr>
              <a:t> can be classified as business service, e-service and web </a:t>
            </a:r>
            <a:r>
              <a:rPr lang="en-IN" sz="2000" dirty="0" smtClean="0">
                <a:solidFill>
                  <a:srgbClr val="0000FF"/>
                </a:solidFill>
                <a:latin typeface="Times New Roman" panose="02020603050405020304" charset="0"/>
                <a:ea typeface="Arial" panose="020B0604020202020204"/>
                <a:cs typeface="Times New Roman" panose="02020603050405020304" charset="0"/>
              </a:rPr>
              <a:t>service</a:t>
            </a:r>
            <a:endParaRPr lang="en-IN" sz="2000" dirty="0" smtClean="0">
              <a:solidFill>
                <a:srgbClr val="0000FF"/>
              </a:solidFill>
              <a:latin typeface="Times New Roman" panose="02020603050405020304" charset="0"/>
              <a:ea typeface="Arial" panose="020B0604020202020204"/>
              <a:cs typeface="Times New Roman" panose="02020603050405020304" charset="0"/>
            </a:endParaRPr>
          </a:p>
          <a:p>
            <a:pPr marL="0" indent="0" algn="just">
              <a:lnSpc>
                <a:spcPct val="100000"/>
              </a:lnSpc>
              <a:buNone/>
            </a:pPr>
            <a:endParaRPr lang="en-IN" sz="2000" dirty="0" smtClean="0">
              <a:solidFill>
                <a:srgbClr val="7030A0"/>
              </a:solidFill>
              <a:latin typeface="Times New Roman" panose="02020603050405020304" charset="0"/>
              <a:ea typeface="Arial" panose="020B0604020202020204"/>
              <a:cs typeface="Times New Roman" panose="02020603050405020304" charset="0"/>
            </a:endParaRPr>
          </a:p>
          <a:p>
            <a:pPr marL="342900" indent="-342900" algn="just">
              <a:lnSpc>
                <a:spcPct val="100000"/>
              </a:lnSpc>
              <a:buFont typeface="Wingdings" panose="05000000000000000000" pitchFamily="2" charset="2"/>
              <a:buChar char="§"/>
            </a:pPr>
            <a:r>
              <a:rPr lang="en-IN" sz="2000" b="1" dirty="0" smtClean="0">
                <a:solidFill>
                  <a:srgbClr val="002060"/>
                </a:solidFill>
                <a:latin typeface="Times New Roman" panose="02020603050405020304" charset="0"/>
                <a:ea typeface="Arial" panose="020B0604020202020204"/>
                <a:cs typeface="Times New Roman" panose="02020603050405020304" charset="0"/>
              </a:rPr>
              <a:t>Business service:</a:t>
            </a:r>
            <a:endParaRPr lang="en-IN" sz="2000" b="1" dirty="0" smtClean="0">
              <a:solidFill>
                <a:srgbClr val="002060"/>
              </a:solidFill>
              <a:latin typeface="Times New Roman" panose="02020603050405020304" charset="0"/>
              <a:ea typeface="Arial" panose="020B0604020202020204"/>
              <a:cs typeface="Times New Roman" panose="02020603050405020304" charset="0"/>
            </a:endParaRPr>
          </a:p>
          <a:p>
            <a:pPr marL="0" algn="just">
              <a:lnSpc>
                <a:spcPct val="110000"/>
              </a:lnSpc>
              <a:buFont typeface="Wingdings" panose="05000000000000000000" charset="0"/>
              <a:buChar char="v"/>
            </a:pPr>
            <a:r>
              <a:rPr lang="en-IN" sz="2200" dirty="0">
                <a:solidFill>
                  <a:srgbClr val="000000"/>
                </a:solidFill>
                <a:latin typeface="Times New Roman" panose="02020603050405020304" charset="0"/>
                <a:ea typeface="Arial" panose="020B0604020202020204"/>
                <a:cs typeface="Times New Roman" panose="02020603050405020304" charset="0"/>
              </a:rPr>
              <a:t>In </a:t>
            </a:r>
            <a:r>
              <a:rPr lang="en-IN" sz="2200" dirty="0">
                <a:solidFill>
                  <a:srgbClr val="000000"/>
                </a:solidFill>
                <a:latin typeface="Times New Roman" panose="02020603050405020304" charset="0"/>
                <a:ea typeface="Arial" panose="020B0604020202020204"/>
                <a:cs typeface="Times New Roman" panose="02020603050405020304" charset="0"/>
              </a:rPr>
              <a:t>these domains, a service is considered to be an activity which is intangible by nature</a:t>
            </a:r>
            <a:r>
              <a:rPr lang="en-IN" sz="2200" dirty="0">
                <a:solidFill>
                  <a:srgbClr val="000000"/>
                </a:solidFill>
                <a:latin typeface="Times New Roman" panose="02020603050405020304" charset="0"/>
                <a:ea typeface="Arial" panose="020B0604020202020204"/>
                <a:cs typeface="Times New Roman" panose="02020603050405020304" charset="0"/>
              </a:rPr>
              <a:t>.</a:t>
            </a:r>
            <a:endParaRPr lang="en-IN" sz="2200" dirty="0">
              <a:solidFill>
                <a:srgbClr val="000000"/>
              </a:solidFill>
              <a:latin typeface="Times New Roman" panose="02020603050405020304" charset="0"/>
              <a:ea typeface="Arial" panose="020B0604020202020204"/>
              <a:cs typeface="Times New Roman" panose="02020603050405020304" charset="0"/>
            </a:endParaRPr>
          </a:p>
          <a:p>
            <a:pPr marL="0" algn="just">
              <a:lnSpc>
                <a:spcPct val="110000"/>
              </a:lnSpc>
              <a:buFont typeface="Wingdings" panose="05000000000000000000" charset="0"/>
              <a:buChar char="v"/>
            </a:pPr>
            <a:r>
              <a:rPr lang="en-IN" sz="2200" dirty="0">
                <a:solidFill>
                  <a:srgbClr val="000000"/>
                </a:solidFill>
                <a:latin typeface="Times New Roman" panose="02020603050405020304" charset="0"/>
                <a:ea typeface="Arial" panose="020B0604020202020204"/>
                <a:cs typeface="Times New Roman" panose="02020603050405020304" charset="0"/>
              </a:rPr>
              <a:t>It </a:t>
            </a:r>
            <a:r>
              <a:rPr lang="en-IN" sz="2200" dirty="0">
                <a:solidFill>
                  <a:srgbClr val="000000"/>
                </a:solidFill>
                <a:latin typeface="Times New Roman" panose="02020603050405020304" charset="0"/>
                <a:ea typeface="Arial" panose="020B0604020202020204"/>
                <a:cs typeface="Times New Roman" panose="02020603050405020304" charset="0"/>
              </a:rPr>
              <a:t>is defined as business activities provided by a service provider to a service consumer to create a value for the consumer</a:t>
            </a:r>
            <a:r>
              <a:rPr lang="en-IN" sz="2200" dirty="0">
                <a:solidFill>
                  <a:srgbClr val="000000"/>
                </a:solidFill>
                <a:latin typeface="Times New Roman" panose="02020603050405020304" charset="0"/>
                <a:ea typeface="Arial" panose="020B0604020202020204"/>
                <a:cs typeface="Times New Roman" panose="02020603050405020304" charset="0"/>
              </a:rPr>
              <a:t>.</a:t>
            </a:r>
            <a:endParaRPr lang="en-IN" sz="2200" dirty="0">
              <a:solidFill>
                <a:srgbClr val="000000"/>
              </a:solidFill>
              <a:latin typeface="Times New Roman" panose="02020603050405020304" charset="0"/>
              <a:ea typeface="Arial" panose="020B0604020202020204"/>
              <a:cs typeface="Times New Roman" panose="02020603050405020304" charset="0"/>
            </a:endParaRPr>
          </a:p>
          <a:p>
            <a:pPr marL="0" algn="just">
              <a:lnSpc>
                <a:spcPct val="110000"/>
              </a:lnSpc>
              <a:buFont typeface="Wingdings" panose="05000000000000000000" charset="0"/>
              <a:buChar char="v"/>
            </a:pPr>
            <a:r>
              <a:rPr lang="en-IN" sz="2200" dirty="0">
                <a:solidFill>
                  <a:srgbClr val="000000"/>
                </a:solidFill>
                <a:latin typeface="Times New Roman" panose="02020603050405020304" charset="0"/>
                <a:ea typeface="Arial" panose="020B0604020202020204"/>
                <a:cs typeface="Times New Roman" panose="02020603050405020304" charset="0"/>
              </a:rPr>
              <a:t>Services are considerably different from products primarily due to their intangible </a:t>
            </a:r>
            <a:r>
              <a:rPr lang="en-IN" sz="2200" dirty="0">
                <a:solidFill>
                  <a:srgbClr val="000000"/>
                </a:solidFill>
                <a:latin typeface="Times New Roman" panose="02020603050405020304" charset="0"/>
                <a:ea typeface="Arial" panose="020B0604020202020204"/>
                <a:cs typeface="Times New Roman" panose="02020603050405020304" charset="0"/>
              </a:rPr>
              <a:t>nature.</a:t>
            </a:r>
            <a:endParaRPr lang="en-IN" sz="2200" dirty="0">
              <a:solidFill>
                <a:srgbClr val="000000"/>
              </a:solidFill>
              <a:latin typeface="Times New Roman" panose="02020603050405020304" charset="0"/>
              <a:ea typeface="Arial" panose="020B0604020202020204"/>
              <a:cs typeface="Times New Roman" panose="02020603050405020304" charset="0"/>
            </a:endParaRPr>
          </a:p>
          <a:p>
            <a:pPr marL="0" algn="just">
              <a:lnSpc>
                <a:spcPct val="110000"/>
              </a:lnSpc>
              <a:buFont typeface="Wingdings" panose="05000000000000000000" charset="0"/>
              <a:buChar char="v"/>
            </a:pPr>
            <a:r>
              <a:rPr lang="en-IN" sz="2200" dirty="0">
                <a:solidFill>
                  <a:srgbClr val="000000"/>
                </a:solidFill>
                <a:latin typeface="Times New Roman" panose="02020603050405020304" charset="0"/>
                <a:ea typeface="Arial" panose="020B0604020202020204"/>
                <a:cs typeface="Times New Roman" panose="02020603050405020304" charset="0"/>
              </a:rPr>
              <a:t>Services </a:t>
            </a:r>
            <a:r>
              <a:rPr lang="en-IN" sz="2200" dirty="0">
                <a:solidFill>
                  <a:srgbClr val="000000"/>
                </a:solidFill>
                <a:latin typeface="Times New Roman" panose="02020603050405020304" charset="0"/>
                <a:ea typeface="Arial" panose="020B0604020202020204"/>
                <a:cs typeface="Times New Roman" panose="02020603050405020304" charset="0"/>
              </a:rPr>
              <a:t>lack of concrete characteristics. Thus, services must be defined indirectly in terms of the effects they have on consumers</a:t>
            </a:r>
            <a:endParaRPr lang="en-IN" sz="2200" dirty="0">
              <a:solidFill>
                <a:srgbClr val="000000"/>
              </a:solidFill>
              <a:latin typeface="Times New Roman" panose="02020603050405020304" charset="0"/>
              <a:ea typeface="Arial" panose="020B0604020202020204"/>
              <a:cs typeface="Times New Roman" panose="02020603050405020304" charset="0"/>
            </a:endParaRPr>
          </a:p>
          <a:p>
            <a:pPr marL="0" algn="just">
              <a:lnSpc>
                <a:spcPct val="110000"/>
              </a:lnSpc>
              <a:buFont typeface="Wingdings" panose="05000000000000000000" charset="0"/>
              <a:buChar char="v"/>
            </a:pPr>
            <a:r>
              <a:rPr lang="en-IN" sz="2200" dirty="0">
                <a:solidFill>
                  <a:srgbClr val="000000"/>
                </a:solidFill>
                <a:latin typeface="Times New Roman" panose="02020603050405020304" charset="0"/>
                <a:ea typeface="Arial" panose="020B0604020202020204"/>
                <a:cs typeface="Times New Roman" panose="02020603050405020304" charset="0"/>
              </a:rPr>
              <a:t>B</a:t>
            </a:r>
            <a:r>
              <a:rPr lang="en-IN" sz="2200" dirty="0" smtClean="0">
                <a:solidFill>
                  <a:srgbClr val="000000"/>
                </a:solidFill>
                <a:latin typeface="Times New Roman" panose="02020603050405020304" charset="0"/>
                <a:ea typeface="Arial" panose="020B0604020202020204"/>
                <a:cs typeface="Times New Roman" panose="02020603050405020304" charset="0"/>
              </a:rPr>
              <a:t>usiness </a:t>
            </a:r>
            <a:r>
              <a:rPr lang="en-IN" sz="2200" dirty="0">
                <a:solidFill>
                  <a:srgbClr val="000000"/>
                </a:solidFill>
                <a:latin typeface="Times New Roman" panose="02020603050405020304" charset="0"/>
                <a:ea typeface="Arial" panose="020B0604020202020204"/>
                <a:cs typeface="Times New Roman" panose="02020603050405020304" charset="0"/>
              </a:rPr>
              <a:t>services may be performed by </a:t>
            </a:r>
            <a:r>
              <a:rPr lang="en-IN" sz="2200" dirty="0" smtClean="0">
                <a:solidFill>
                  <a:srgbClr val="000000"/>
                </a:solidFill>
                <a:latin typeface="Times New Roman" panose="02020603050405020304" charset="0"/>
                <a:ea typeface="Arial" panose="020B0604020202020204"/>
                <a:cs typeface="Times New Roman" panose="02020603050405020304" charset="0"/>
              </a:rPr>
              <a:t>humans also</a:t>
            </a:r>
            <a:endParaRPr lang="en-IN" sz="2200" dirty="0">
              <a:solidFill>
                <a:srgbClr val="000000"/>
              </a:solidFill>
              <a:latin typeface="Times New Roman" panose="02020603050405020304" charset="0"/>
              <a:ea typeface="Arial" panose="020B0604020202020204"/>
              <a:cs typeface="Times New Roman" panose="02020603050405020304" charset="0"/>
            </a:endParaRPr>
          </a:p>
          <a:p>
            <a:pPr marL="0" algn="just">
              <a:lnSpc>
                <a:spcPct val="110000"/>
              </a:lnSpc>
              <a:buFont typeface="Wingdings" panose="05000000000000000000" charset="0"/>
              <a:buChar char="v"/>
            </a:pPr>
            <a:r>
              <a:rPr lang="en-IN" sz="2200" dirty="0" smtClean="0">
                <a:solidFill>
                  <a:srgbClr val="000000"/>
                </a:solidFill>
                <a:latin typeface="Times New Roman" panose="02020603050405020304" charset="0"/>
                <a:ea typeface="Arial" panose="020B0604020202020204"/>
                <a:cs typeface="Times New Roman" panose="02020603050405020304" charset="0"/>
              </a:rPr>
              <a:t>Examples: </a:t>
            </a:r>
            <a:r>
              <a:rPr lang="en-IN" sz="2200" dirty="0">
                <a:solidFill>
                  <a:srgbClr val="000000"/>
                </a:solidFill>
                <a:latin typeface="Times New Roman" panose="02020603050405020304" charset="0"/>
                <a:ea typeface="Arial" panose="020B0604020202020204"/>
                <a:cs typeface="Times New Roman" panose="02020603050405020304" charset="0"/>
              </a:rPr>
              <a:t>cutting hair, painting a house, typing a letter, or filling a </a:t>
            </a:r>
            <a:r>
              <a:rPr lang="en-IN" sz="2200" dirty="0" smtClean="0">
                <a:solidFill>
                  <a:srgbClr val="000000"/>
                </a:solidFill>
                <a:latin typeface="Times New Roman" panose="02020603050405020304" charset="0"/>
                <a:ea typeface="Arial" panose="020B0604020202020204"/>
                <a:cs typeface="Times New Roman" panose="02020603050405020304" charset="0"/>
              </a:rPr>
              <a:t>form, </a:t>
            </a:r>
            <a:r>
              <a:rPr lang="en-IN" sz="2200" dirty="0">
                <a:solidFill>
                  <a:srgbClr val="000000"/>
                </a:solidFill>
                <a:latin typeface="Times New Roman" panose="02020603050405020304" charset="0"/>
                <a:ea typeface="Arial" panose="020B0604020202020204"/>
                <a:cs typeface="Times New Roman" panose="02020603050405020304" charset="0"/>
              </a:rPr>
              <a:t>processing an insurance claim is also considered a service</a:t>
            </a:r>
            <a:endParaRPr lang="en-IN" sz="2200" dirty="0">
              <a:solidFill>
                <a:srgbClr val="000000"/>
              </a:solidFill>
              <a:latin typeface="Times New Roman" panose="02020603050405020304" charset="0"/>
              <a:ea typeface="Arial" panose="020B0604020202020204"/>
              <a:cs typeface="Times New Roman" panose="02020603050405020304" charset="0"/>
            </a:endParaRPr>
          </a:p>
          <a:p>
            <a:pPr marL="342900" indent="-342900" algn="just">
              <a:lnSpc>
                <a:spcPct val="100000"/>
              </a:lnSpc>
              <a:buFont typeface="Wingdings" panose="05000000000000000000" pitchFamily="2" charset="2"/>
              <a:buChar char="§"/>
            </a:pPr>
            <a:endParaRPr lang="en-IN" sz="2000" dirty="0">
              <a:solidFill>
                <a:srgbClr val="7030A0"/>
              </a:solidFill>
              <a:latin typeface="Times New Roman" panose="02020603050405020304" charset="0"/>
              <a:ea typeface="Arial" panose="020B0604020202020204"/>
              <a:cs typeface="Times New Roman" panose="02020603050405020304" charset="0"/>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6050" y="501534"/>
            <a:ext cx="8612670" cy="4581006"/>
          </a:xfrm>
        </p:spPr>
        <p:txBody>
          <a:bodyPr>
            <a:normAutofit/>
          </a:bodyPr>
          <a:lstStyle/>
          <a:p>
            <a:pPr marL="0" indent="0" algn="just">
              <a:lnSpc>
                <a:spcPct val="90000"/>
              </a:lnSpc>
              <a:buNone/>
            </a:pPr>
            <a:r>
              <a:rPr lang="en-IN" sz="2000" b="1" dirty="0">
                <a:solidFill>
                  <a:srgbClr val="000000"/>
                </a:solidFill>
                <a:latin typeface="Times New Roman" panose="02020603050405020304" charset="0"/>
                <a:ea typeface="Arial" panose="020B0604020202020204"/>
                <a:cs typeface="Times New Roman" panose="02020603050405020304" charset="0"/>
              </a:rPr>
              <a:t>Web </a:t>
            </a:r>
            <a:r>
              <a:rPr lang="en-IN" sz="2000" b="1" dirty="0">
                <a:solidFill>
                  <a:srgbClr val="000000"/>
                </a:solidFill>
                <a:latin typeface="Times New Roman" panose="02020603050405020304" charset="0"/>
                <a:ea typeface="Arial" panose="020B0604020202020204"/>
                <a:cs typeface="Times New Roman" panose="02020603050405020304" charset="0"/>
              </a:rPr>
              <a:t>Services:</a:t>
            </a:r>
            <a:endParaRPr lang="en-IN" sz="2000" b="1" dirty="0">
              <a:solidFill>
                <a:srgbClr val="000000"/>
              </a:solidFill>
              <a:latin typeface="Times New Roman" panose="02020603050405020304" charset="0"/>
              <a:ea typeface="Arial" panose="020B0604020202020204"/>
              <a:cs typeface="Times New Roman" panose="02020603050405020304" charset="0"/>
            </a:endParaRPr>
          </a:p>
          <a:p>
            <a:pPr marL="0" algn="just">
              <a:lnSpc>
                <a:spcPct val="90000"/>
              </a:lnSpc>
              <a:buFont typeface="Wingdings" panose="05000000000000000000" charset="0"/>
              <a:buChar char="v"/>
            </a:pPr>
            <a:r>
              <a:rPr lang="en-IN" sz="2000" dirty="0">
                <a:solidFill>
                  <a:srgbClr val="000000"/>
                </a:solidFill>
                <a:latin typeface="Times New Roman" panose="02020603050405020304" charset="0"/>
                <a:ea typeface="Arial" panose="020B0604020202020204"/>
                <a:cs typeface="Times New Roman" panose="02020603050405020304" charset="0"/>
              </a:rPr>
              <a:t>It is </a:t>
            </a:r>
            <a:r>
              <a:rPr lang="en-IN" sz="2000" dirty="0">
                <a:solidFill>
                  <a:srgbClr val="000000"/>
                </a:solidFill>
                <a:latin typeface="Times New Roman" panose="02020603050405020304" charset="0"/>
                <a:ea typeface="Arial" panose="020B0604020202020204"/>
                <a:cs typeface="Times New Roman" panose="02020603050405020304" charset="0"/>
              </a:rPr>
              <a:t>defined as “a software system designed to support interoperable machine-to-machine interaction over a network</a:t>
            </a:r>
            <a:r>
              <a:rPr lang="en-IN" sz="2000" dirty="0">
                <a:solidFill>
                  <a:srgbClr val="000000"/>
                </a:solidFill>
                <a:latin typeface="Times New Roman" panose="02020603050405020304" charset="0"/>
                <a:ea typeface="Arial" panose="020B0604020202020204"/>
                <a:cs typeface="Times New Roman" panose="02020603050405020304" charset="0"/>
              </a:rPr>
              <a:t>”.</a:t>
            </a:r>
            <a:endParaRPr lang="en-IN" sz="2000" dirty="0">
              <a:solidFill>
                <a:srgbClr val="000000"/>
              </a:solidFill>
              <a:latin typeface="Times New Roman" panose="02020603050405020304" charset="0"/>
              <a:ea typeface="Arial" panose="020B0604020202020204"/>
              <a:cs typeface="Times New Roman" panose="02020603050405020304" charset="0"/>
            </a:endParaRPr>
          </a:p>
          <a:p>
            <a:pPr marL="0" algn="just">
              <a:lnSpc>
                <a:spcPct val="90000"/>
              </a:lnSpc>
              <a:buFont typeface="Wingdings" panose="05000000000000000000" charset="0"/>
              <a:buChar char="v"/>
            </a:pPr>
            <a:r>
              <a:rPr lang="en-IN" sz="2000" dirty="0">
                <a:solidFill>
                  <a:srgbClr val="000000"/>
                </a:solidFill>
                <a:latin typeface="Times New Roman" panose="02020603050405020304" charset="0"/>
                <a:ea typeface="Arial" panose="020B0604020202020204"/>
                <a:cs typeface="Times New Roman" panose="02020603050405020304" charset="0"/>
              </a:rPr>
              <a:t>Web Services on-line delivery functionalities (called services) offer simple input and output interfaces – hiding its internal structure and programming language – that can be used by other Web Service, software application or machine, as well as </a:t>
            </a:r>
            <a:r>
              <a:rPr lang="en-IN" sz="2000" dirty="0">
                <a:solidFill>
                  <a:srgbClr val="000000"/>
                </a:solidFill>
                <a:latin typeface="Times New Roman" panose="02020603050405020304" charset="0"/>
                <a:ea typeface="Arial" panose="020B0604020202020204"/>
                <a:cs typeface="Times New Roman" panose="02020603050405020304" charset="0"/>
              </a:rPr>
              <a:t>humans.</a:t>
            </a:r>
            <a:endParaRPr lang="en-IN" sz="2000" dirty="0">
              <a:solidFill>
                <a:srgbClr val="000000"/>
              </a:solidFill>
              <a:latin typeface="Times New Roman" panose="02020603050405020304" charset="0"/>
              <a:ea typeface="Arial" panose="020B0604020202020204"/>
              <a:cs typeface="Times New Roman" panose="02020603050405020304" charset="0"/>
            </a:endParaRPr>
          </a:p>
          <a:p>
            <a:pPr marL="0" algn="just">
              <a:lnSpc>
                <a:spcPct val="90000"/>
              </a:lnSpc>
              <a:buFont typeface="Wingdings" panose="05000000000000000000" charset="0"/>
              <a:buChar char="v"/>
            </a:pPr>
            <a:r>
              <a:rPr lang="en-IN" sz="2000" dirty="0">
                <a:solidFill>
                  <a:srgbClr val="000000"/>
                </a:solidFill>
                <a:latin typeface="Times New Roman" panose="02020603050405020304" charset="0"/>
                <a:ea typeface="Arial" panose="020B0604020202020204"/>
                <a:cs typeface="Times New Roman" panose="02020603050405020304" charset="0"/>
              </a:rPr>
              <a:t>The web services can identify in three types: </a:t>
            </a:r>
            <a:r>
              <a:rPr lang="en-IN" sz="2000" dirty="0">
                <a:solidFill>
                  <a:srgbClr val="000000"/>
                </a:solidFill>
                <a:latin typeface="Times New Roman" panose="02020603050405020304" charset="0"/>
                <a:ea typeface="Arial" panose="020B0604020202020204"/>
                <a:cs typeface="Times New Roman" panose="02020603050405020304" charset="0"/>
              </a:rPr>
              <a:t>RPC Web Services, SOA Web Services, and </a:t>
            </a:r>
            <a:r>
              <a:rPr lang="en-IN" sz="2000" dirty="0" err="1">
                <a:solidFill>
                  <a:srgbClr val="000000"/>
                </a:solidFill>
                <a:latin typeface="Times New Roman" panose="02020603050405020304" charset="0"/>
                <a:ea typeface="Arial" panose="020B0604020202020204"/>
                <a:cs typeface="Times New Roman" panose="02020603050405020304" charset="0"/>
              </a:rPr>
              <a:t>RESTful</a:t>
            </a:r>
            <a:r>
              <a:rPr lang="en-IN" sz="2000" dirty="0">
                <a:solidFill>
                  <a:srgbClr val="000000"/>
                </a:solidFill>
                <a:latin typeface="Times New Roman" panose="02020603050405020304" charset="0"/>
                <a:ea typeface="Arial" panose="020B0604020202020204"/>
                <a:cs typeface="Times New Roman" panose="02020603050405020304" charset="0"/>
              </a:rPr>
              <a:t> Web services</a:t>
            </a:r>
            <a:r>
              <a:rPr lang="en-IN" sz="2000" dirty="0" smtClean="0">
                <a:solidFill>
                  <a:srgbClr val="000000"/>
                </a:solidFill>
                <a:latin typeface="Times New Roman" panose="02020603050405020304" charset="0"/>
                <a:ea typeface="Arial" panose="020B0604020202020204"/>
                <a:cs typeface="Times New Roman" panose="02020603050405020304" charset="0"/>
              </a:rPr>
              <a:t>.</a:t>
            </a:r>
            <a:endParaRPr lang="en-IN" sz="2000" dirty="0" smtClean="0">
              <a:solidFill>
                <a:srgbClr val="000000"/>
              </a:solidFill>
              <a:latin typeface="Times New Roman" panose="02020603050405020304" charset="0"/>
              <a:ea typeface="Arial" panose="020B0604020202020204"/>
              <a:cs typeface="Times New Roman" panose="02020603050405020304" charset="0"/>
            </a:endParaRPr>
          </a:p>
          <a:p>
            <a:pPr marL="0" indent="0" algn="just">
              <a:lnSpc>
                <a:spcPct val="90000"/>
              </a:lnSpc>
              <a:buNone/>
            </a:pPr>
            <a:r>
              <a:rPr lang="en-IN" sz="2000" b="1" dirty="0" smtClean="0">
                <a:solidFill>
                  <a:srgbClr val="000000"/>
                </a:solidFill>
                <a:latin typeface="Times New Roman" panose="02020603050405020304" charset="0"/>
                <a:ea typeface="Arial" panose="020B0604020202020204"/>
                <a:cs typeface="Times New Roman" panose="02020603050405020304" charset="0"/>
              </a:rPr>
              <a:t>E-Service:</a:t>
            </a:r>
            <a:endParaRPr lang="en-IN" sz="2000" b="1" dirty="0" smtClean="0">
              <a:solidFill>
                <a:srgbClr val="000000"/>
              </a:solidFill>
              <a:latin typeface="Times New Roman" panose="02020603050405020304" charset="0"/>
              <a:ea typeface="Arial" panose="020B0604020202020204"/>
              <a:cs typeface="Times New Roman" panose="02020603050405020304" charset="0"/>
            </a:endParaRPr>
          </a:p>
          <a:p>
            <a:pPr marL="342900" indent="-342900" algn="just">
              <a:lnSpc>
                <a:spcPct val="90000"/>
              </a:lnSpc>
              <a:buFont typeface="Wingdings" panose="05000000000000000000" pitchFamily="2" charset="2"/>
              <a:buChar char="v"/>
            </a:pPr>
            <a:r>
              <a:rPr lang="en-US" sz="2000" dirty="0">
                <a:solidFill>
                  <a:srgbClr val="000000"/>
                </a:solidFill>
                <a:latin typeface="Times New Roman" panose="02020603050405020304" charset="0"/>
                <a:ea typeface="Arial" panose="020B0604020202020204"/>
                <a:cs typeface="Times New Roman" panose="02020603050405020304" charset="0"/>
              </a:rPr>
              <a:t>e-service is a collection of network-resident software services accessible via standardized protocols, whose functionality can be automatically discovered and integrated into applications or composed to form more complex services</a:t>
            </a:r>
            <a:r>
              <a:rPr lang="en-US" sz="2000" dirty="0" smtClean="0">
                <a:solidFill>
                  <a:srgbClr val="000000"/>
                </a:solidFill>
                <a:latin typeface="Times New Roman" panose="02020603050405020304" charset="0"/>
                <a:ea typeface="Arial" panose="020B0604020202020204"/>
                <a:cs typeface="Times New Roman" panose="02020603050405020304" charset="0"/>
              </a:rPr>
              <a:t>.</a:t>
            </a:r>
            <a:endParaRPr lang="en-US" sz="2000" dirty="0" smtClean="0">
              <a:solidFill>
                <a:srgbClr val="000000"/>
              </a:solidFill>
              <a:latin typeface="Times New Roman" panose="02020603050405020304" charset="0"/>
              <a:ea typeface="Arial" panose="020B0604020202020204"/>
              <a:cs typeface="Times New Roman" panose="02020603050405020304" charset="0"/>
            </a:endParaRPr>
          </a:p>
          <a:p>
            <a:pPr marL="342900" indent="-342900" algn="just">
              <a:lnSpc>
                <a:spcPct val="90000"/>
              </a:lnSpc>
              <a:buFont typeface="Wingdings" panose="05000000000000000000" pitchFamily="2" charset="2"/>
              <a:buChar char="v"/>
            </a:pPr>
            <a:r>
              <a:rPr lang="en-US" sz="2000" dirty="0">
                <a:solidFill>
                  <a:srgbClr val="000000"/>
                </a:solidFill>
                <a:latin typeface="Times New Roman" panose="02020603050405020304" charset="0"/>
                <a:ea typeface="Arial" panose="020B0604020202020204"/>
                <a:cs typeface="Times New Roman" panose="02020603050405020304" charset="0"/>
              </a:rPr>
              <a:t>E-services are services for which the Internet (or any other equivalent network such as mobile and interactive TV platforms) is used as a channel to interact with consumers. </a:t>
            </a:r>
            <a:endParaRPr lang="en-US" sz="2000" dirty="0" smtClean="0">
              <a:solidFill>
                <a:srgbClr val="000000"/>
              </a:solidFill>
              <a:latin typeface="Times New Roman" panose="02020603050405020304" charset="0"/>
              <a:ea typeface="Arial" panose="020B0604020202020204"/>
              <a:cs typeface="Times New Roman" panose="02020603050405020304" charset="0"/>
            </a:endParaRPr>
          </a:p>
          <a:p>
            <a:pPr marL="0" indent="0" algn="just">
              <a:lnSpc>
                <a:spcPct val="90000"/>
              </a:lnSpc>
              <a:buNone/>
            </a:pPr>
            <a:endParaRPr lang="en-IN" sz="2000" dirty="0">
              <a:solidFill>
                <a:srgbClr val="000000"/>
              </a:solidFill>
              <a:latin typeface="Times New Roman" panose="02020603050405020304" charset="0"/>
              <a:ea typeface="Arial" panose="020B0604020202020204"/>
              <a:cs typeface="Times New Roman" panose="02020603050405020304" charset="0"/>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6842</Words>
  <Application>WPS Presentation</Application>
  <PresentationFormat>On-screen Show (16:9)</PresentationFormat>
  <Paragraphs>87</Paragraphs>
  <Slides>11</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11</vt:i4>
      </vt:variant>
    </vt:vector>
  </HeadingPairs>
  <TitlesOfParts>
    <vt:vector size="23" baseType="lpstr">
      <vt:lpstr>Arial</vt:lpstr>
      <vt:lpstr>SimSun</vt:lpstr>
      <vt:lpstr>Wingdings</vt:lpstr>
      <vt:lpstr>Arial</vt:lpstr>
      <vt:lpstr>Raleway</vt:lpstr>
      <vt:lpstr>Lato</vt:lpstr>
      <vt:lpstr>Wingdings</vt:lpstr>
      <vt:lpstr>Times New Roman</vt:lpstr>
      <vt:lpstr>Microsoft YaHei</vt:lpstr>
      <vt:lpstr>Arial Unicode MS</vt:lpstr>
      <vt:lpstr>Streamline</vt:lpstr>
      <vt:lpstr>Paint.Picture</vt:lpstr>
      <vt:lpstr>Industry 4.0 Topic: Interenet of Services </vt:lpstr>
      <vt:lpstr>PowerPoint 演示文稿</vt:lpstr>
      <vt:lpstr>PowerPoint 演示文稿</vt:lpstr>
      <vt:lpstr>PowerPoint 演示文稿</vt:lpstr>
      <vt:lpstr>PowerPoint 演示文稿</vt:lpstr>
      <vt:lpstr>Service Oriented Architecture (SOA):</vt:lpstr>
      <vt:lpstr>PowerPoint 演示文稿</vt:lpstr>
      <vt:lpstr>Classification of IoS</vt:lpstr>
      <vt:lpstr>PowerPoint 演示文稿</vt:lpstr>
      <vt:lpstr>Examples of IoS:</vt:lpstr>
      <vt:lpstr>Challenges in IoS: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Industry 4.0 Topic</dc:title>
  <dc:creator>106013</dc:creator>
  <cp:lastModifiedBy>suchismita satapaty</cp:lastModifiedBy>
  <cp:revision>32</cp:revision>
  <dcterms:created xsi:type="dcterms:W3CDTF">2023-06-07T15:39:00Z</dcterms:created>
  <dcterms:modified xsi:type="dcterms:W3CDTF">2023-10-30T04:36:19Z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D8C0F38FA83B4844B8F190050D7166EE_13</vt:lpwstr>
  </property>
  <property fmtid="{D5CDD505-2E9C-101B-9397-08002B2CF9AE}" pid="3" name="KSOProductBuildVer">
    <vt:lpwstr>1033-12.2.0.13266</vt:lpwstr>
  </property>
</Properties>
</file>