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5" r:id="rId6"/>
    <p:sldId id="258" r:id="rId7"/>
    <p:sldId id="260" r:id="rId8"/>
    <p:sldId id="261" r:id="rId9"/>
    <p:sldId id="262" r:id="rId10"/>
    <p:sldId id="274" r:id="rId11"/>
    <p:sldId id="275" r:id="rId12"/>
    <p:sldId id="276" r:id="rId13"/>
    <p:sldId id="263" r:id="rId14"/>
    <p:sldId id="264" r:id="rId15"/>
  </p:sldIdLst>
  <p:sldSz cx="9144000" cy="5143500"/>
  <p:notesSz cx="6858000" cy="9144000"/>
  <p:embeddedFontLst>
    <p:embeddedFont>
      <p:font typeface="Raleway"/>
      <p:regular r:id="rId19"/>
    </p:embeddedFont>
    <p:embeddedFont>
      <p:font typeface="Lato" panose="020F0502020204030203"/>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48" userDrawn="1">
          <p15:clr>
            <a:srgbClr val="A4A3A4"/>
          </p15:clr>
        </p15:guide>
        <p15:guide id="2" pos="28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48"/>
        <p:guide pos="2866"/>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102"/>
        <p:cNvGrpSpPr/>
        <p:nvPr/>
      </p:nvGrpSpPr>
      <p:grpSpPr>
        <a:xfrm>
          <a:off x="0" y="0"/>
          <a:ext cx="0" cy="0"/>
          <a:chOff x="0" y="0"/>
          <a:chExt cx="0" cy="0"/>
        </a:xfrm>
      </p:grpSpPr>
      <p:sp>
        <p:nvSpPr>
          <p:cNvPr id="103" name="Google Shape;103;g226f2bfb868_0_5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26f2bfb868_0_5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2"/>
        </a:solidFill>
        <a:effectLst/>
      </p:bgPr>
    </p:bg>
    <p:spTree>
      <p:nvGrpSpPr>
        <p:cNvPr id="11" name="Shape 11"/>
        <p:cNvGrpSpPr/>
        <p:nvPr/>
      </p:nvGrpSpPr>
      <p:grpSpPr>
        <a:xfrm>
          <a:off x="0" y="0"/>
          <a:ext cx="0" cy="0"/>
          <a:chOff x="0" y="0"/>
          <a:chExt cx="0" cy="0"/>
        </a:xfrm>
      </p:grpSpPr>
      <p:sp>
        <p:nvSpPr>
          <p:cNvPr id="12" name="Google Shape;12;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2"/>
          <p:cNvSpPr txBox="1"/>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8" name="Google Shape;18;p2"/>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19" name="Google Shape;19;p2"/>
          <p:cNvPicPr preferRelativeResize="0"/>
          <p:nvPr/>
        </p:nvPicPr>
        <p:blipFill>
          <a:blip r:embed="rId2"/>
          <a:stretch>
            <a:fillRect/>
          </a:stretch>
        </p:blipFill>
        <p:spPr>
          <a:xfrm>
            <a:off x="182450" y="53775"/>
            <a:ext cx="1027773" cy="737252"/>
          </a:xfrm>
          <a:prstGeom prst="rect">
            <a:avLst/>
          </a:prstGeom>
          <a:noFill/>
          <a:ln>
            <a:noFill/>
          </a:ln>
        </p:spPr>
      </p:pic>
      <p:pic>
        <p:nvPicPr>
          <p:cNvPr id="20" name="Google Shape;20;p2"/>
          <p:cNvPicPr preferRelativeResize="0"/>
          <p:nvPr/>
        </p:nvPicPr>
        <p:blipFill rotWithShape="1">
          <a:blip r:embed="rId3"/>
          <a:srcRect l="14239" t="7996" r="28410" b="38512"/>
          <a:stretch>
            <a:fillRect/>
          </a:stretch>
        </p:blipFill>
        <p:spPr>
          <a:xfrm>
            <a:off x="7948150" y="53775"/>
            <a:ext cx="1027775" cy="79058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87" name="Shape 87"/>
        <p:cNvGrpSpPr/>
        <p:nvPr/>
      </p:nvGrpSpPr>
      <p:grpSpPr>
        <a:xfrm>
          <a:off x="0" y="0"/>
          <a:ext cx="0" cy="0"/>
          <a:chOff x="0" y="0"/>
          <a:chExt cx="0" cy="0"/>
        </a:xfrm>
      </p:grpSpPr>
      <p:grpSp>
        <p:nvGrpSpPr>
          <p:cNvPr id="88" name="Google Shape;88;p11"/>
          <p:cNvGrpSpPr/>
          <p:nvPr/>
        </p:nvGrpSpPr>
        <p:grpSpPr>
          <a:xfrm>
            <a:off x="830392" y="4169130"/>
            <a:ext cx="745763" cy="45826"/>
            <a:chOff x="4580561" y="2589004"/>
            <a:chExt cx="1064464" cy="25200"/>
          </a:xfrm>
        </p:grpSpPr>
        <p:sp>
          <p:nvSpPr>
            <p:cNvPr id="89" name="Google Shape;89;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1" name="Google Shape;91;p11"/>
          <p:cNvSpPr txBox="1"/>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92" name="Google Shape;92;p11"/>
          <p:cNvSpPr txBox="1"/>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p:txBody>
      </p:sp>
      <p:sp>
        <p:nvSpPr>
          <p:cNvPr id="93" name="Google Shape;93;p11"/>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4" name="Shape 94"/>
        <p:cNvGrpSpPr/>
        <p:nvPr/>
      </p:nvGrpSpPr>
      <p:grpSpPr>
        <a:xfrm>
          <a:off x="0" y="0"/>
          <a:ext cx="0" cy="0"/>
          <a:chOff x="0" y="0"/>
          <a:chExt cx="0" cy="0"/>
        </a:xfrm>
      </p:grpSpPr>
      <p:sp>
        <p:nvSpPr>
          <p:cNvPr id="95" name="Google Shape;95;p12"/>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lt2"/>
        </a:solidFill>
        <a:effectLst/>
      </p:bgPr>
    </p:bg>
    <p:spTree>
      <p:nvGrpSpPr>
        <p:cNvPr id="21" name="Shape 21"/>
        <p:cNvGrpSpPr/>
        <p:nvPr/>
      </p:nvGrpSpPr>
      <p:grpSpPr>
        <a:xfrm>
          <a:off x="0" y="0"/>
          <a:ext cx="0" cy="0"/>
          <a:chOff x="0" y="0"/>
          <a:chExt cx="0" cy="0"/>
        </a:xfrm>
      </p:grpSpPr>
      <p:grpSp>
        <p:nvGrpSpPr>
          <p:cNvPr id="22" name="Google Shape;22;p3"/>
          <p:cNvGrpSpPr/>
          <p:nvPr/>
        </p:nvGrpSpPr>
        <p:grpSpPr>
          <a:xfrm>
            <a:off x="830392" y="1191256"/>
            <a:ext cx="745763" cy="45826"/>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 name="Google Shape;25;p3"/>
          <p:cNvSpPr txBox="1"/>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accent3"/>
              </a:buClr>
              <a:buSzPts val="3600"/>
              <a:buNone/>
              <a:defRPr sz="3600">
                <a:solidFill>
                  <a:schemeClr val="accent3"/>
                </a:solidFill>
              </a:defRPr>
            </a:lvl1pPr>
            <a:lvl2pPr lvl="1">
              <a:spcBef>
                <a:spcPts val="0"/>
              </a:spcBef>
              <a:spcAft>
                <a:spcPts val="0"/>
              </a:spcAft>
              <a:buClr>
                <a:schemeClr val="accent3"/>
              </a:buClr>
              <a:buSzPts val="3600"/>
              <a:buNone/>
              <a:defRPr sz="3600">
                <a:solidFill>
                  <a:schemeClr val="accent3"/>
                </a:solidFill>
              </a:defRPr>
            </a:lvl2pPr>
            <a:lvl3pPr lvl="2">
              <a:spcBef>
                <a:spcPts val="0"/>
              </a:spcBef>
              <a:spcAft>
                <a:spcPts val="0"/>
              </a:spcAft>
              <a:buClr>
                <a:schemeClr val="accent3"/>
              </a:buClr>
              <a:buSzPts val="3600"/>
              <a:buNone/>
              <a:defRPr sz="3600">
                <a:solidFill>
                  <a:schemeClr val="accent3"/>
                </a:solidFill>
              </a:defRPr>
            </a:lvl3pPr>
            <a:lvl4pPr lvl="3">
              <a:spcBef>
                <a:spcPts val="0"/>
              </a:spcBef>
              <a:spcAft>
                <a:spcPts val="0"/>
              </a:spcAft>
              <a:buClr>
                <a:schemeClr val="accent3"/>
              </a:buClr>
              <a:buSzPts val="3600"/>
              <a:buNone/>
              <a:defRPr sz="3600">
                <a:solidFill>
                  <a:schemeClr val="accent3"/>
                </a:solidFill>
              </a:defRPr>
            </a:lvl4pPr>
            <a:lvl5pPr lvl="4">
              <a:spcBef>
                <a:spcPts val="0"/>
              </a:spcBef>
              <a:spcAft>
                <a:spcPts val="0"/>
              </a:spcAft>
              <a:buClr>
                <a:schemeClr val="accent3"/>
              </a:buClr>
              <a:buSzPts val="3600"/>
              <a:buNone/>
              <a:defRPr sz="3600">
                <a:solidFill>
                  <a:schemeClr val="accent3"/>
                </a:solidFill>
              </a:defRPr>
            </a:lvl5pPr>
            <a:lvl6pPr lvl="5">
              <a:spcBef>
                <a:spcPts val="0"/>
              </a:spcBef>
              <a:spcAft>
                <a:spcPts val="0"/>
              </a:spcAft>
              <a:buClr>
                <a:schemeClr val="accent3"/>
              </a:buClr>
              <a:buSzPts val="3600"/>
              <a:buNone/>
              <a:defRPr sz="3600">
                <a:solidFill>
                  <a:schemeClr val="accent3"/>
                </a:solidFill>
              </a:defRPr>
            </a:lvl6pPr>
            <a:lvl7pPr lvl="6">
              <a:spcBef>
                <a:spcPts val="0"/>
              </a:spcBef>
              <a:spcAft>
                <a:spcPts val="0"/>
              </a:spcAft>
              <a:buClr>
                <a:schemeClr val="accent3"/>
              </a:buClr>
              <a:buSzPts val="3600"/>
              <a:buNone/>
              <a:defRPr sz="3600">
                <a:solidFill>
                  <a:schemeClr val="accent3"/>
                </a:solidFill>
              </a:defRPr>
            </a:lvl7pPr>
            <a:lvl8pPr lvl="7">
              <a:spcBef>
                <a:spcPts val="0"/>
              </a:spcBef>
              <a:spcAft>
                <a:spcPts val="0"/>
              </a:spcAft>
              <a:buClr>
                <a:schemeClr val="accent3"/>
              </a:buClr>
              <a:buSzPts val="3600"/>
              <a:buNone/>
              <a:defRPr sz="3600">
                <a:solidFill>
                  <a:schemeClr val="accent3"/>
                </a:solidFill>
              </a:defRPr>
            </a:lvl8pPr>
            <a:lvl9pPr lvl="8">
              <a:spcBef>
                <a:spcPts val="0"/>
              </a:spcBef>
              <a:spcAft>
                <a:spcPts val="0"/>
              </a:spcAft>
              <a:buClr>
                <a:schemeClr val="accent3"/>
              </a:buClr>
              <a:buSzPts val="3600"/>
              <a:buNone/>
              <a:defRPr sz="3600">
                <a:solidFill>
                  <a:schemeClr val="accent3"/>
                </a:solidFill>
              </a:defRPr>
            </a:lvl9pPr>
          </a:lstStyle>
          <a:p/>
        </p:txBody>
      </p:sp>
      <p:sp>
        <p:nvSpPr>
          <p:cNvPr id="26" name="Google Shape;26;p3"/>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7" name="Shape 27"/>
        <p:cNvGrpSpPr/>
        <p:nvPr/>
      </p:nvGrpSpPr>
      <p:grpSpPr>
        <a:xfrm>
          <a:off x="0" y="0"/>
          <a:ext cx="0" cy="0"/>
          <a:chOff x="0" y="0"/>
          <a:chExt cx="0" cy="0"/>
        </a:xfrm>
      </p:grpSpPr>
      <p:sp>
        <p:nvSpPr>
          <p:cNvPr id="28" name="Google Shape;28;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4"/>
          <p:cNvSpPr txBox="1"/>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3" name="Google Shape;33;p4"/>
          <p:cNvSpPr txBox="1"/>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4" name="Google Shape;34;p4"/>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35" name="Google Shape;35;p4"/>
          <p:cNvPicPr preferRelativeResize="0"/>
          <p:nvPr/>
        </p:nvPicPr>
        <p:blipFill>
          <a:blip r:embed="rId2"/>
          <a:stretch>
            <a:fillRect/>
          </a:stretch>
        </p:blipFill>
        <p:spPr>
          <a:xfrm>
            <a:off x="182450" y="53775"/>
            <a:ext cx="548700" cy="393598"/>
          </a:xfrm>
          <a:prstGeom prst="rect">
            <a:avLst/>
          </a:prstGeom>
          <a:noFill/>
          <a:ln>
            <a:noFill/>
          </a:ln>
        </p:spPr>
      </p:pic>
      <p:pic>
        <p:nvPicPr>
          <p:cNvPr id="36" name="Google Shape;36;p4"/>
          <p:cNvPicPr preferRelativeResize="0"/>
          <p:nvPr/>
        </p:nvPicPr>
        <p:blipFill rotWithShape="1">
          <a:blip r:embed="rId3"/>
          <a:srcRect l="14239" t="7996" r="28410" b="38512"/>
          <a:stretch>
            <a:fillRect/>
          </a:stretch>
        </p:blipFill>
        <p:spPr>
          <a:xfrm>
            <a:off x="8427225" y="53775"/>
            <a:ext cx="548700" cy="42206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7" name="Shape 37"/>
        <p:cNvGrpSpPr/>
        <p:nvPr/>
      </p:nvGrpSpPr>
      <p:grpSpPr>
        <a:xfrm>
          <a:off x="0" y="0"/>
          <a:ext cx="0" cy="0"/>
          <a:chOff x="0" y="0"/>
          <a:chExt cx="0" cy="0"/>
        </a:xfrm>
      </p:grpSpPr>
      <p:sp>
        <p:nvSpPr>
          <p:cNvPr id="38" name="Google Shape;38;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 name="Google Shape;39;p5"/>
          <p:cNvGrpSpPr/>
          <p:nvPr/>
        </p:nvGrpSpPr>
        <p:grpSpPr>
          <a:xfrm>
            <a:off x="830392" y="1191256"/>
            <a:ext cx="745763" cy="45826"/>
            <a:chOff x="4580561" y="2589004"/>
            <a:chExt cx="1064464" cy="25200"/>
          </a:xfrm>
        </p:grpSpPr>
        <p:sp>
          <p:nvSpPr>
            <p:cNvPr id="40" name="Google Shape;40;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 name="Google Shape;42;p5"/>
          <p:cNvSpPr txBox="1"/>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3" name="Google Shape;43;p5"/>
          <p:cNvSpPr txBox="1"/>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44" name="Google Shape;44;p5"/>
          <p:cNvSpPr txBox="1"/>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45" name="Google Shape;45;p5"/>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46" name="Google Shape;46;p5"/>
          <p:cNvPicPr preferRelativeResize="0"/>
          <p:nvPr/>
        </p:nvPicPr>
        <p:blipFill>
          <a:blip r:embed="rId2"/>
          <a:stretch>
            <a:fillRect/>
          </a:stretch>
        </p:blipFill>
        <p:spPr>
          <a:xfrm>
            <a:off x="182450" y="53775"/>
            <a:ext cx="548700" cy="393598"/>
          </a:xfrm>
          <a:prstGeom prst="rect">
            <a:avLst/>
          </a:prstGeom>
          <a:noFill/>
          <a:ln>
            <a:noFill/>
          </a:ln>
        </p:spPr>
      </p:pic>
      <p:pic>
        <p:nvPicPr>
          <p:cNvPr id="47" name="Google Shape;47;p5"/>
          <p:cNvPicPr preferRelativeResize="0"/>
          <p:nvPr/>
        </p:nvPicPr>
        <p:blipFill rotWithShape="1">
          <a:blip r:embed="rId3"/>
          <a:srcRect l="14239" t="7996" r="28410" b="38512"/>
          <a:stretch>
            <a:fillRect/>
          </a:stretch>
        </p:blipFill>
        <p:spPr>
          <a:xfrm>
            <a:off x="8427225" y="53775"/>
            <a:ext cx="548700" cy="42206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8" name="Shape 48"/>
        <p:cNvGrpSpPr/>
        <p:nvPr/>
      </p:nvGrpSpPr>
      <p:grpSpPr>
        <a:xfrm>
          <a:off x="0" y="0"/>
          <a:ext cx="0" cy="0"/>
          <a:chOff x="0" y="0"/>
          <a:chExt cx="0" cy="0"/>
        </a:xfrm>
      </p:grpSpPr>
      <p:sp>
        <p:nvSpPr>
          <p:cNvPr id="49" name="Google Shape;49;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0" name="Google Shape;50;p6"/>
          <p:cNvGrpSpPr/>
          <p:nvPr/>
        </p:nvGrpSpPr>
        <p:grpSpPr>
          <a:xfrm>
            <a:off x="830392" y="1191256"/>
            <a:ext cx="745763" cy="45826"/>
            <a:chOff x="4580561" y="2589004"/>
            <a:chExt cx="1064464" cy="25200"/>
          </a:xfrm>
        </p:grpSpPr>
        <p:sp>
          <p:nvSpPr>
            <p:cNvPr id="51" name="Google Shape;51;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3" name="Google Shape;53;p6"/>
          <p:cNvSpPr txBox="1"/>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4" name="Google Shape;54;p6"/>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55" name="Google Shape;55;p6"/>
          <p:cNvPicPr preferRelativeResize="0"/>
          <p:nvPr/>
        </p:nvPicPr>
        <p:blipFill>
          <a:blip r:embed="rId2"/>
          <a:stretch>
            <a:fillRect/>
          </a:stretch>
        </p:blipFill>
        <p:spPr>
          <a:xfrm>
            <a:off x="182450" y="53775"/>
            <a:ext cx="548700" cy="393598"/>
          </a:xfrm>
          <a:prstGeom prst="rect">
            <a:avLst/>
          </a:prstGeom>
          <a:noFill/>
          <a:ln>
            <a:noFill/>
          </a:ln>
        </p:spPr>
      </p:pic>
      <p:pic>
        <p:nvPicPr>
          <p:cNvPr id="56" name="Google Shape;56;p6"/>
          <p:cNvPicPr preferRelativeResize="0"/>
          <p:nvPr/>
        </p:nvPicPr>
        <p:blipFill rotWithShape="1">
          <a:blip r:embed="rId3"/>
          <a:srcRect l="14239" t="7996" r="28410" b="38512"/>
          <a:stretch>
            <a:fillRect/>
          </a:stretch>
        </p:blipFill>
        <p:spPr>
          <a:xfrm>
            <a:off x="8427225" y="53775"/>
            <a:ext cx="548700" cy="42206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7" name="Shape 57"/>
        <p:cNvGrpSpPr/>
        <p:nvPr/>
      </p:nvGrpSpPr>
      <p:grpSpPr>
        <a:xfrm>
          <a:off x="0" y="0"/>
          <a:ext cx="0" cy="0"/>
          <a:chOff x="0" y="0"/>
          <a:chExt cx="0" cy="0"/>
        </a:xfrm>
      </p:grpSpPr>
      <p:sp>
        <p:nvSpPr>
          <p:cNvPr id="58" name="Google Shape;5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9" name="Google Shape;59;p7"/>
          <p:cNvGrpSpPr/>
          <p:nvPr/>
        </p:nvGrpSpPr>
        <p:grpSpPr>
          <a:xfrm>
            <a:off x="830392" y="1191256"/>
            <a:ext cx="745763" cy="45826"/>
            <a:chOff x="4580561" y="2589004"/>
            <a:chExt cx="1064464" cy="25200"/>
          </a:xfrm>
        </p:grpSpPr>
        <p:sp>
          <p:nvSpPr>
            <p:cNvPr id="60" name="Google Shape;6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2" name="Google Shape;62;p7"/>
          <p:cNvSpPr txBox="1"/>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3" name="Google Shape;63;p7"/>
          <p:cNvSpPr txBox="1"/>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4" name="Google Shape;64;p7"/>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65" name="Google Shape;65;p7"/>
          <p:cNvPicPr preferRelativeResize="0"/>
          <p:nvPr/>
        </p:nvPicPr>
        <p:blipFill>
          <a:blip r:embed="rId2"/>
          <a:stretch>
            <a:fillRect/>
          </a:stretch>
        </p:blipFill>
        <p:spPr>
          <a:xfrm>
            <a:off x="182450" y="53775"/>
            <a:ext cx="548700" cy="393598"/>
          </a:xfrm>
          <a:prstGeom prst="rect">
            <a:avLst/>
          </a:prstGeom>
          <a:noFill/>
          <a:ln>
            <a:noFill/>
          </a:ln>
        </p:spPr>
      </p:pic>
      <p:pic>
        <p:nvPicPr>
          <p:cNvPr id="66" name="Google Shape;66;p7"/>
          <p:cNvPicPr preferRelativeResize="0"/>
          <p:nvPr/>
        </p:nvPicPr>
        <p:blipFill rotWithShape="1">
          <a:blip r:embed="rId3"/>
          <a:srcRect l="14239" t="7996" r="28410" b="38512"/>
          <a:stretch>
            <a:fillRect/>
          </a:stretch>
        </p:blipFill>
        <p:spPr>
          <a:xfrm>
            <a:off x="8427225" y="53775"/>
            <a:ext cx="548700" cy="42206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67" name="Shape 67"/>
        <p:cNvGrpSpPr/>
        <p:nvPr/>
      </p:nvGrpSpPr>
      <p:grpSpPr>
        <a:xfrm>
          <a:off x="0" y="0"/>
          <a:ext cx="0" cy="0"/>
          <a:chOff x="0" y="0"/>
          <a:chExt cx="0" cy="0"/>
        </a:xfrm>
      </p:grpSpPr>
      <p:grpSp>
        <p:nvGrpSpPr>
          <p:cNvPr id="68" name="Google Shape;68;p8"/>
          <p:cNvGrpSpPr/>
          <p:nvPr/>
        </p:nvGrpSpPr>
        <p:grpSpPr>
          <a:xfrm>
            <a:off x="830392" y="4169130"/>
            <a:ext cx="745763" cy="45826"/>
            <a:chOff x="4580561" y="2589004"/>
            <a:chExt cx="1064464" cy="25200"/>
          </a:xfrm>
        </p:grpSpPr>
        <p:sp>
          <p:nvSpPr>
            <p:cNvPr id="69" name="Google Shape;69;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1" name="Google Shape;71;p8"/>
          <p:cNvSpPr txBox="1"/>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72" name="Google Shape;72;p8"/>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3" name="Shape 73"/>
        <p:cNvGrpSpPr/>
        <p:nvPr/>
      </p:nvGrpSpPr>
      <p:grpSpPr>
        <a:xfrm>
          <a:off x="0" y="0"/>
          <a:ext cx="0" cy="0"/>
          <a:chOff x="0" y="0"/>
          <a:chExt cx="0" cy="0"/>
        </a:xfrm>
      </p:grpSpPr>
      <p:sp>
        <p:nvSpPr>
          <p:cNvPr id="74" name="Google Shape;74;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5" name="Google Shape;75;p9"/>
          <p:cNvGrpSpPr/>
          <p:nvPr/>
        </p:nvGrpSpPr>
        <p:grpSpPr>
          <a:xfrm>
            <a:off x="830392" y="1191256"/>
            <a:ext cx="745763" cy="45826"/>
            <a:chOff x="4580561" y="2589004"/>
            <a:chExt cx="1064464" cy="25200"/>
          </a:xfrm>
        </p:grpSpPr>
        <p:sp>
          <p:nvSpPr>
            <p:cNvPr id="76" name="Google Shape;76;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8" name="Google Shape;78;p9"/>
          <p:cNvSpPr txBox="1"/>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79" name="Google Shape;79;p9"/>
          <p:cNvSpPr txBox="1"/>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80" name="Google Shape;80;p9"/>
          <p:cNvSpPr txBox="1"/>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81" name="Google Shape;81;p9"/>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pic>
        <p:nvPicPr>
          <p:cNvPr id="82" name="Google Shape;82;p9"/>
          <p:cNvPicPr preferRelativeResize="0"/>
          <p:nvPr/>
        </p:nvPicPr>
        <p:blipFill>
          <a:blip r:embed="rId2"/>
          <a:stretch>
            <a:fillRect/>
          </a:stretch>
        </p:blipFill>
        <p:spPr>
          <a:xfrm>
            <a:off x="182450" y="53775"/>
            <a:ext cx="548700" cy="393598"/>
          </a:xfrm>
          <a:prstGeom prst="rect">
            <a:avLst/>
          </a:prstGeom>
          <a:noFill/>
          <a:ln>
            <a:noFill/>
          </a:ln>
        </p:spPr>
      </p:pic>
      <p:pic>
        <p:nvPicPr>
          <p:cNvPr id="83" name="Google Shape;83;p9"/>
          <p:cNvPicPr preferRelativeResize="0"/>
          <p:nvPr/>
        </p:nvPicPr>
        <p:blipFill rotWithShape="1">
          <a:blip r:embed="rId3"/>
          <a:srcRect l="14239" t="7996" r="28410" b="38512"/>
          <a:stretch>
            <a:fillRect/>
          </a:stretch>
        </p:blipFill>
        <p:spPr>
          <a:xfrm>
            <a:off x="8427225" y="53775"/>
            <a:ext cx="548700" cy="42206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84" name="Shape 84"/>
        <p:cNvGrpSpPr/>
        <p:nvPr/>
      </p:nvGrpSpPr>
      <p:grpSpPr>
        <a:xfrm>
          <a:off x="0" y="0"/>
          <a:ext cx="0" cy="0"/>
          <a:chOff x="0" y="0"/>
          <a:chExt cx="0" cy="0"/>
        </a:xfrm>
      </p:grpSpPr>
      <p:sp>
        <p:nvSpPr>
          <p:cNvPr id="85" name="Google Shape;85;p10"/>
          <p:cNvSpPr txBox="1"/>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86" name="Google Shape;86;p10"/>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panose="020F0502020204030203"/>
              <a:buChar char="●"/>
              <a:defRPr sz="1300">
                <a:solidFill>
                  <a:schemeClr val="accen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panose="020F0502020204030203"/>
                <a:ea typeface="Lato" panose="020F0502020204030203"/>
                <a:cs typeface="Lato" panose="020F0502020204030203"/>
                <a:sym typeface="Lato" panose="020F0502020204030203"/>
              </a:defRPr>
            </a:lvl1pPr>
            <a:lvl2pPr lvl="1" algn="r">
              <a:buNone/>
              <a:defRPr sz="1000">
                <a:solidFill>
                  <a:schemeClr val="accent1"/>
                </a:solidFill>
                <a:latin typeface="Lato" panose="020F0502020204030203"/>
                <a:ea typeface="Lato" panose="020F0502020204030203"/>
                <a:cs typeface="Lato" panose="020F0502020204030203"/>
                <a:sym typeface="Lato" panose="020F0502020204030203"/>
              </a:defRPr>
            </a:lvl2pPr>
            <a:lvl3pPr lvl="2" algn="r">
              <a:buNone/>
              <a:defRPr sz="1000">
                <a:solidFill>
                  <a:schemeClr val="accent1"/>
                </a:solidFill>
                <a:latin typeface="Lato" panose="020F0502020204030203"/>
                <a:ea typeface="Lato" panose="020F0502020204030203"/>
                <a:cs typeface="Lato" panose="020F0502020204030203"/>
                <a:sym typeface="Lato" panose="020F0502020204030203"/>
              </a:defRPr>
            </a:lvl3pPr>
            <a:lvl4pPr lvl="3" algn="r">
              <a:buNone/>
              <a:defRPr sz="1000">
                <a:solidFill>
                  <a:schemeClr val="accent1"/>
                </a:solidFill>
                <a:latin typeface="Lato" panose="020F0502020204030203"/>
                <a:ea typeface="Lato" panose="020F0502020204030203"/>
                <a:cs typeface="Lato" panose="020F0502020204030203"/>
                <a:sym typeface="Lato" panose="020F0502020204030203"/>
              </a:defRPr>
            </a:lvl4pPr>
            <a:lvl5pPr lvl="4" algn="r">
              <a:buNone/>
              <a:defRPr sz="1000">
                <a:solidFill>
                  <a:schemeClr val="accent1"/>
                </a:solidFill>
                <a:latin typeface="Lato" panose="020F0502020204030203"/>
                <a:ea typeface="Lato" panose="020F0502020204030203"/>
                <a:cs typeface="Lato" panose="020F0502020204030203"/>
                <a:sym typeface="Lato" panose="020F0502020204030203"/>
              </a:defRPr>
            </a:lvl5pPr>
            <a:lvl6pPr lvl="5" algn="r">
              <a:buNone/>
              <a:defRPr sz="1000">
                <a:solidFill>
                  <a:schemeClr val="accent1"/>
                </a:solidFill>
                <a:latin typeface="Lato" panose="020F0502020204030203"/>
                <a:ea typeface="Lato" panose="020F0502020204030203"/>
                <a:cs typeface="Lato" panose="020F0502020204030203"/>
                <a:sym typeface="Lato" panose="020F0502020204030203"/>
              </a:defRPr>
            </a:lvl6pPr>
            <a:lvl7pPr lvl="6" algn="r">
              <a:buNone/>
              <a:defRPr sz="1000">
                <a:solidFill>
                  <a:schemeClr val="accent1"/>
                </a:solidFill>
                <a:latin typeface="Lato" panose="020F0502020204030203"/>
                <a:ea typeface="Lato" panose="020F0502020204030203"/>
                <a:cs typeface="Lato" panose="020F0502020204030203"/>
                <a:sym typeface="Lato" panose="020F0502020204030203"/>
              </a:defRPr>
            </a:lvl7pPr>
            <a:lvl8pPr lvl="7" algn="r">
              <a:buNone/>
              <a:defRPr sz="1000">
                <a:solidFill>
                  <a:schemeClr val="accent1"/>
                </a:solidFill>
                <a:latin typeface="Lato" panose="020F0502020204030203"/>
                <a:ea typeface="Lato" panose="020F0502020204030203"/>
                <a:cs typeface="Lato" panose="020F0502020204030203"/>
                <a:sym typeface="Lato" panose="020F0502020204030203"/>
              </a:defRPr>
            </a:lvl8pPr>
            <a:lvl9pPr lvl="8" algn="r">
              <a:buNone/>
              <a:defRPr sz="1000">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pic>
        <p:nvPicPr>
          <p:cNvPr id="9" name="Google Shape;9;p1"/>
          <p:cNvPicPr preferRelativeResize="0"/>
          <p:nvPr/>
        </p:nvPicPr>
        <p:blipFill>
          <a:blip r:embed="rId12"/>
          <a:stretch>
            <a:fillRect/>
          </a:stretch>
        </p:blipFill>
        <p:spPr>
          <a:xfrm>
            <a:off x="182450" y="53775"/>
            <a:ext cx="548700" cy="393598"/>
          </a:xfrm>
          <a:prstGeom prst="rect">
            <a:avLst/>
          </a:prstGeom>
          <a:noFill/>
          <a:ln>
            <a:noFill/>
          </a:ln>
        </p:spPr>
      </p:pic>
      <p:pic>
        <p:nvPicPr>
          <p:cNvPr id="10" name="Google Shape;10;p1"/>
          <p:cNvPicPr preferRelativeResize="0"/>
          <p:nvPr/>
        </p:nvPicPr>
        <p:blipFill rotWithShape="1">
          <a:blip r:embed="rId13"/>
          <a:srcRect l="14239" t="7996" r="28410" b="38512"/>
          <a:stretch>
            <a:fillRect/>
          </a:stretch>
        </p:blipFill>
        <p:spPr>
          <a:xfrm>
            <a:off x="8427225" y="53775"/>
            <a:ext cx="548700" cy="42206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3.xml"/><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3.xml"/><Relationship Id="rId2" Type="http://schemas.openxmlformats.org/officeDocument/2006/relationships/image" Target="../media/image7.wmf"/><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3.xml"/><Relationship Id="rId2" Type="http://schemas.openxmlformats.org/officeDocument/2006/relationships/image" Target="../media/image9.wmf"/><Relationship Id="rId1"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3"/>
          <p:cNvSpPr txBox="1"/>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Industry 4.0</a:t>
            </a:r>
            <a:br>
              <a:rPr lang="en-GB"/>
            </a:br>
            <a:r>
              <a:rPr lang="en-IN" altLang="en-GB" sz="1800"/>
              <a:t>Topic: Industrial Internet of Things</a:t>
            </a:r>
            <a:endParaRPr lang="en-IN" altLang="en-GB" sz="1800"/>
          </a:p>
        </p:txBody>
      </p:sp>
      <p:sp>
        <p:nvSpPr>
          <p:cNvPr id="101" name="Google Shape;101;p13"/>
          <p:cNvSpPr txBox="1"/>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Prepared by: </a:t>
            </a:r>
            <a:r>
              <a:rPr lang="en-IN" altLang="en-GB"/>
              <a:t>A K</a:t>
            </a:r>
            <a:r>
              <a:rPr lang="en-US" altLang="en-IN"/>
              <a:t> Pati</a:t>
            </a:r>
            <a:r>
              <a:rPr lang="en-IN" altLang="en-GB"/>
              <a:t> </a:t>
            </a:r>
            <a:r>
              <a:rPr lang="en-GB"/>
              <a:t> </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853910" y="-84700"/>
            <a:ext cx="7688700" cy="535200"/>
          </a:xfrm>
        </p:spPr>
        <p:txBody>
          <a:bodyPr>
            <a:normAutofit fontScale="90000"/>
          </a:bodyPr>
          <a:p>
            <a:r>
              <a:rPr lang="en-US"/>
              <a:t>Examples of Application of IIOT in Industry</a:t>
            </a:r>
            <a:endParaRPr lang="en-US"/>
          </a:p>
        </p:txBody>
      </p:sp>
      <p:sp>
        <p:nvSpPr>
          <p:cNvPr id="3" name="Text Placeholder 2"/>
          <p:cNvSpPr/>
          <p:nvPr>
            <p:ph type="body" idx="1"/>
          </p:nvPr>
        </p:nvSpPr>
        <p:spPr>
          <a:xfrm>
            <a:off x="242570" y="675640"/>
            <a:ext cx="8457565" cy="3528695"/>
          </a:xfrm>
        </p:spPr>
        <p:txBody>
          <a:bodyPr>
            <a:normAutofit/>
          </a:bodyPr>
          <a:p>
            <a:pPr algn="just"/>
            <a:r>
              <a:rPr lang="en-US" sz="1600">
                <a:latin typeface="Times New Roman" panose="02020603050405020304" charset="0"/>
                <a:cs typeface="Times New Roman" panose="02020603050405020304" charset="0"/>
              </a:rPr>
              <a:t>Thames Water, the largest provider of drinking and waste water services in the U.K., is using sensors, and real-time data acquisition and analytics to anticipate equipment failures and provide fast response to critical situations, such as leaks or adverse weather events. The utility firm has already installed more than 100 000 smart meters in London, and it aims to cover all customers with smart meters by 2030. With more than 4200 leaks detected on customer pipes so far, this program has already saved an estimated 930 000 L of water per day across London. </a:t>
            </a:r>
            <a:endParaRPr lang="en-US" sz="1600">
              <a:latin typeface="Times New Roman" panose="02020603050405020304" charset="0"/>
              <a:cs typeface="Times New Roman" panose="02020603050405020304" charset="0"/>
            </a:endParaRPr>
          </a:p>
          <a:p>
            <a:pPr algn="just"/>
            <a:endParaRPr lang="en-US" sz="1600">
              <a:latin typeface="Times New Roman" panose="02020603050405020304" charset="0"/>
              <a:cs typeface="Times New Roman" panose="02020603050405020304" charset="0"/>
            </a:endParaRPr>
          </a:p>
          <a:p>
            <a:pPr algn="just"/>
            <a:r>
              <a:rPr lang="en-US" sz="1600">
                <a:latin typeface="Times New Roman" panose="02020603050405020304" charset="0"/>
                <a:cs typeface="Times New Roman" panose="02020603050405020304" charset="0"/>
              </a:rPr>
              <a:t>Precision agriculture powered by IIoT can help farmers to better measure agricultural variables, such as soil nutrients, fertilizer used, seeds planted, soil water, and temperature of stored produce, allowing to monitor down to the square foot through a dense sensor deployment, thereby almost doubling the productivity</a:t>
            </a:r>
            <a:endParaRPr lang="en-US" sz="16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454495" y="502040"/>
            <a:ext cx="7688700" cy="535200"/>
          </a:xfrm>
        </p:spPr>
        <p:txBody>
          <a:bodyPr>
            <a:normAutofit fontScale="90000"/>
          </a:bodyPr>
          <a:p>
            <a:r>
              <a:rPr lang="en-US"/>
              <a:t>Future of IIoT</a:t>
            </a:r>
            <a:endParaRPr lang="en-US"/>
          </a:p>
        </p:txBody>
      </p:sp>
      <p:sp>
        <p:nvSpPr>
          <p:cNvPr id="3" name="Text Placeholder 2"/>
          <p:cNvSpPr/>
          <p:nvPr>
            <p:ph type="body" idx="1"/>
          </p:nvPr>
        </p:nvSpPr>
        <p:spPr>
          <a:xfrm>
            <a:off x="285115" y="1036955"/>
            <a:ext cx="8219440" cy="3303270"/>
          </a:xfrm>
        </p:spPr>
        <p:txBody>
          <a:bodyPr>
            <a:noAutofit/>
          </a:bodyPr>
          <a:p>
            <a:pPr algn="just"/>
            <a:r>
              <a:rPr lang="en-US" sz="1600">
                <a:latin typeface="Times New Roman" panose="02020603050405020304" charset="0"/>
                <a:cs typeface="Times New Roman" panose="02020603050405020304" charset="0"/>
              </a:rPr>
              <a:t>All industries are trying to modernize systems and equipment to meet new requirements, keep up with the market at an increasingly fast pace, and keep up with new technologies.</a:t>
            </a:r>
            <a:endParaRPr lang="en-US" sz="1600">
              <a:latin typeface="Times New Roman" panose="02020603050405020304" charset="0"/>
              <a:cs typeface="Times New Roman" panose="02020603050405020304" charset="0"/>
            </a:endParaRPr>
          </a:p>
          <a:p>
            <a:pPr algn="just"/>
            <a:endParaRPr lang="en-US" sz="1600">
              <a:latin typeface="Times New Roman" panose="02020603050405020304" charset="0"/>
              <a:cs typeface="Times New Roman" panose="02020603050405020304" charset="0"/>
            </a:endParaRPr>
          </a:p>
          <a:p>
            <a:pPr algn="just"/>
            <a:r>
              <a:rPr lang="en-US" sz="1600">
                <a:latin typeface="Times New Roman" panose="02020603050405020304" charset="0"/>
                <a:cs typeface="Times New Roman" panose="02020603050405020304" charset="0"/>
              </a:rPr>
              <a:t>Businesses that have implemented IIoT have experienced significant improvements in safety, efficiency, profitability, and expect the trend to be more and more businesses deployed.</a:t>
            </a:r>
            <a:endParaRPr lang="en-US" sz="1600">
              <a:latin typeface="Times New Roman" panose="02020603050405020304" charset="0"/>
              <a:cs typeface="Times New Roman" panose="02020603050405020304" charset="0"/>
            </a:endParaRPr>
          </a:p>
          <a:p>
            <a:pPr algn="just"/>
            <a:endParaRPr lang="en-US" sz="1600">
              <a:latin typeface="Times New Roman" panose="02020603050405020304" charset="0"/>
              <a:cs typeface="Times New Roman" panose="02020603050405020304" charset="0"/>
            </a:endParaRPr>
          </a:p>
          <a:p>
            <a:pPr algn="just"/>
            <a:r>
              <a:rPr lang="en-US" sz="1600">
                <a:latin typeface="Times New Roman" panose="02020603050405020304" charset="0"/>
                <a:cs typeface="Times New Roman" panose="02020603050405020304" charset="0"/>
              </a:rPr>
              <a:t>The term IIoT concept is commonly encountered in manufacturing industries. </a:t>
            </a:r>
            <a:endParaRPr lang="en-US" sz="1600">
              <a:latin typeface="Times New Roman" panose="02020603050405020304" charset="0"/>
              <a:cs typeface="Times New Roman" panose="02020603050405020304" charset="0"/>
            </a:endParaRPr>
          </a:p>
          <a:p>
            <a:pPr algn="just"/>
            <a:endParaRPr lang="en-US" sz="1600">
              <a:latin typeface="Times New Roman" panose="02020603050405020304" charset="0"/>
              <a:cs typeface="Times New Roman" panose="02020603050405020304" charset="0"/>
            </a:endParaRPr>
          </a:p>
          <a:p>
            <a:pPr algn="just"/>
            <a:r>
              <a:rPr lang="en-US" sz="1600">
                <a:latin typeface="Times New Roman" panose="02020603050405020304" charset="0"/>
                <a:cs typeface="Times New Roman" panose="02020603050405020304" charset="0"/>
              </a:rPr>
              <a:t>The Industrial Internet of Things will enable the creation of new business models by improving productivity, harnessing analytics to innovate, and transforming the workforce. It is predicted that the growth potential of implementing IIoT will generate $15 trillion by 2030 global GDP.</a:t>
            </a:r>
            <a:endParaRPr lang="en-US" sz="16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446240" y="534425"/>
            <a:ext cx="7688700" cy="535200"/>
          </a:xfrm>
        </p:spPr>
        <p:txBody>
          <a:bodyPr>
            <a:normAutofit fontScale="90000"/>
          </a:bodyPr>
          <a:p>
            <a:r>
              <a:rPr lang="en-IN" altLang="en-US"/>
              <a:t>Challenges of IIOT</a:t>
            </a:r>
            <a:endParaRPr lang="en-IN" altLang="en-US"/>
          </a:p>
        </p:txBody>
      </p:sp>
      <p:sp>
        <p:nvSpPr>
          <p:cNvPr id="3" name="Text Placeholder 2"/>
          <p:cNvSpPr/>
          <p:nvPr>
            <p:ph type="body" idx="1"/>
          </p:nvPr>
        </p:nvSpPr>
        <p:spPr>
          <a:xfrm>
            <a:off x="446405" y="1069975"/>
            <a:ext cx="7971790" cy="3819525"/>
          </a:xfrm>
        </p:spPr>
        <p:txBody>
          <a:bodyPr/>
          <a:p>
            <a:r>
              <a:rPr lang="en-US" sz="1800">
                <a:latin typeface="Times New Roman" panose="02020603050405020304" charset="0"/>
                <a:cs typeface="Times New Roman" panose="02020603050405020304" charset="0"/>
              </a:rPr>
              <a:t>Energy Efficiency</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Real-Time Performance</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Coexistence and Interoperability</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Security and Privacy</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Lack of standardization</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5" name="Shape 105"/>
        <p:cNvGrpSpPr/>
        <p:nvPr/>
      </p:nvGrpSpPr>
      <p:grpSpPr>
        <a:xfrm>
          <a:off x="0" y="0"/>
          <a:ext cx="0" cy="0"/>
          <a:chOff x="0" y="0"/>
          <a:chExt cx="0" cy="0"/>
        </a:xfrm>
      </p:grpSpPr>
      <p:sp>
        <p:nvSpPr>
          <p:cNvPr id="106" name="Google Shape;106;p14"/>
          <p:cNvSpPr txBox="1"/>
          <p:nvPr>
            <p:ph type="title"/>
          </p:nvPr>
        </p:nvSpPr>
        <p:spPr>
          <a:xfrm>
            <a:off x="833755" y="0"/>
            <a:ext cx="6922770" cy="46355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a:t>Introduction:</a:t>
            </a:r>
            <a:endParaRPr lang="en-IN"/>
          </a:p>
        </p:txBody>
      </p:sp>
      <p:sp>
        <p:nvSpPr>
          <p:cNvPr id="107" name="Google Shape;107;p14"/>
          <p:cNvSpPr txBox="1"/>
          <p:nvPr>
            <p:ph type="body" idx="1"/>
          </p:nvPr>
        </p:nvSpPr>
        <p:spPr>
          <a:xfrm>
            <a:off x="177800" y="466090"/>
            <a:ext cx="7002145" cy="4340225"/>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1200"/>
              </a:spcAft>
            </a:pPr>
            <a:r>
              <a:rPr lang="en-IN" sz="1700">
                <a:latin typeface="Times New Roman" panose="02020603050405020304" charset="0"/>
                <a:cs typeface="Times New Roman" panose="02020603050405020304" charset="0"/>
              </a:rPr>
              <a:t>Industrial Internet of Things(</a:t>
            </a:r>
            <a:r>
              <a:rPr sz="1700">
                <a:latin typeface="Times New Roman" panose="02020603050405020304" charset="0"/>
                <a:cs typeface="Times New Roman" panose="02020603050405020304" charset="0"/>
              </a:rPr>
              <a:t>IIoT</a:t>
            </a:r>
            <a:r>
              <a:rPr lang="en-IN" sz="1700">
                <a:latin typeface="Times New Roman" panose="02020603050405020304" charset="0"/>
                <a:cs typeface="Times New Roman" panose="02020603050405020304" charset="0"/>
              </a:rPr>
              <a:t>)</a:t>
            </a:r>
            <a:r>
              <a:rPr sz="1700">
                <a:latin typeface="Times New Roman" panose="02020603050405020304" charset="0"/>
                <a:cs typeface="Times New Roman" panose="02020603050405020304" charset="0"/>
              </a:rPr>
              <a:t> is the application of different IoT-based technologies, such as</a:t>
            </a:r>
            <a:r>
              <a:rPr lang="en-IN" sz="1700">
                <a:latin typeface="Times New Roman" panose="02020603050405020304" charset="0"/>
                <a:cs typeface="Times New Roman" panose="02020603050405020304" charset="0"/>
              </a:rPr>
              <a:t> </a:t>
            </a:r>
            <a:r>
              <a:rPr sz="1700">
                <a:latin typeface="Times New Roman" panose="02020603050405020304" charset="0"/>
                <a:cs typeface="Times New Roman" panose="02020603050405020304" charset="0"/>
              </a:rPr>
              <a:t>M2M communication, AI, Machine Learning, Big Data </a:t>
            </a:r>
            <a:r>
              <a:rPr sz="17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technology</a:t>
            </a:r>
            <a:r>
              <a:rPr sz="1700">
                <a:latin typeface="Times New Roman" panose="02020603050405020304" charset="0"/>
                <a:cs typeface="Times New Roman" panose="02020603050405020304" charset="0"/>
              </a:rPr>
              <a:t>, and various automation technologies, in the industrial sector.</a:t>
            </a:r>
            <a:endParaRPr sz="1700">
              <a:latin typeface="Times New Roman" panose="02020603050405020304" charset="0"/>
              <a:cs typeface="Times New Roman" panose="02020603050405020304" charset="0"/>
            </a:endParaRPr>
          </a:p>
          <a:p>
            <a:pPr marL="285750" lvl="0" indent="-285750" algn="just" rtl="0">
              <a:spcBef>
                <a:spcPts val="0"/>
              </a:spcBef>
              <a:spcAft>
                <a:spcPts val="1200"/>
              </a:spcAft>
            </a:pPr>
            <a:r>
              <a:rPr lang="en-IN" sz="1700">
                <a:latin typeface="Times New Roman" panose="02020603050405020304" charset="0"/>
                <a:cs typeface="Times New Roman" panose="02020603050405020304" charset="0"/>
              </a:rPr>
              <a:t>P</a:t>
            </a:r>
            <a:r>
              <a:rPr sz="1700">
                <a:latin typeface="Times New Roman" panose="02020603050405020304" charset="0"/>
                <a:cs typeface="Times New Roman" panose="02020603050405020304" charset="0"/>
              </a:rPr>
              <a:t>rimary focus of IIoT is to improve the manufacturing and production processes.</a:t>
            </a:r>
            <a:endParaRPr sz="1700">
              <a:latin typeface="Times New Roman" panose="02020603050405020304" charset="0"/>
              <a:cs typeface="Times New Roman" panose="02020603050405020304" charset="0"/>
            </a:endParaRPr>
          </a:p>
          <a:p>
            <a:pPr marL="285750" lvl="0" indent="-285750" algn="just" rtl="0">
              <a:spcBef>
                <a:spcPts val="0"/>
              </a:spcBef>
              <a:spcAft>
                <a:spcPts val="1200"/>
              </a:spcAft>
            </a:pPr>
            <a:r>
              <a:rPr lang="en-IN" sz="1700">
                <a:latin typeface="Times New Roman" panose="02020603050405020304" charset="0"/>
                <a:cs typeface="Times New Roman" panose="02020603050405020304" charset="0"/>
              </a:rPr>
              <a:t>C</a:t>
            </a:r>
            <a:r>
              <a:rPr sz="1700">
                <a:latin typeface="Times New Roman" panose="02020603050405020304" charset="0"/>
                <a:cs typeface="Times New Roman" panose="02020603050405020304" charset="0"/>
              </a:rPr>
              <a:t>an also be referred to as a larger subset of IoT</a:t>
            </a:r>
            <a:endParaRPr sz="1700">
              <a:latin typeface="Times New Roman" panose="02020603050405020304" charset="0"/>
              <a:cs typeface="Times New Roman" panose="02020603050405020304" charset="0"/>
            </a:endParaRPr>
          </a:p>
          <a:p>
            <a:pPr marL="285750" lvl="0" indent="-285750" algn="just" rtl="0">
              <a:spcBef>
                <a:spcPts val="0"/>
              </a:spcBef>
              <a:spcAft>
                <a:spcPts val="1200"/>
              </a:spcAft>
            </a:pPr>
            <a:r>
              <a:rPr sz="1700">
                <a:latin typeface="Times New Roman" panose="02020603050405020304" charset="0"/>
                <a:cs typeface="Times New Roman" panose="02020603050405020304" charset="0"/>
              </a:rPr>
              <a:t>The key enablers of IIoT are smart sensor nodes, smart machine</a:t>
            </a:r>
            <a:r>
              <a:rPr lang="en-IN" sz="1700">
                <a:latin typeface="Times New Roman" panose="02020603050405020304" charset="0"/>
                <a:cs typeface="Times New Roman" panose="02020603050405020304" charset="0"/>
              </a:rPr>
              <a:t>s, </a:t>
            </a:r>
            <a:r>
              <a:rPr sz="1700">
                <a:latin typeface="Times New Roman" panose="02020603050405020304" charset="0"/>
                <a:cs typeface="Times New Roman" panose="02020603050405020304" charset="0"/>
              </a:rPr>
              <a:t>automation, optimization, and real-time monitoring, which create industrial transformation</a:t>
            </a:r>
            <a:endParaRPr sz="1700">
              <a:latin typeface="Times New Roman" panose="02020603050405020304" charset="0"/>
              <a:cs typeface="Times New Roman" panose="02020603050405020304" charset="0"/>
            </a:endParaRPr>
          </a:p>
          <a:p>
            <a:pPr marL="285750" lvl="0" indent="-285750" algn="just" rtl="0">
              <a:spcBef>
                <a:spcPts val="0"/>
              </a:spcBef>
              <a:spcAft>
                <a:spcPts val="1200"/>
              </a:spcAft>
            </a:pPr>
            <a:r>
              <a:rPr lang="en-IN" sz="1700">
                <a:latin typeface="Times New Roman" panose="02020603050405020304" charset="0"/>
                <a:cs typeface="Times New Roman" panose="02020603050405020304" charset="0"/>
              </a:rPr>
              <a:t>P</a:t>
            </a:r>
            <a:r>
              <a:rPr sz="1700">
                <a:latin typeface="Times New Roman" panose="02020603050405020304" charset="0"/>
                <a:cs typeface="Times New Roman" panose="02020603050405020304" charset="0"/>
              </a:rPr>
              <a:t>rimary goal of IIoT is to improve operational efficiency and optimize the costs, thereby re-modifying the reference architecture and business models.</a:t>
            </a:r>
            <a:endParaRPr sz="1700">
              <a:latin typeface="Times New Roman" panose="02020603050405020304" charset="0"/>
              <a:cs typeface="Times New Roman" panose="02020603050405020304" charset="0"/>
            </a:endParaRPr>
          </a:p>
          <a:p>
            <a:pPr marL="285750" lvl="0" indent="-285750" algn="just" rtl="0">
              <a:spcBef>
                <a:spcPts val="0"/>
              </a:spcBef>
              <a:spcAft>
                <a:spcPts val="1200"/>
              </a:spcAft>
            </a:pPr>
            <a:endParaRPr>
              <a:latin typeface="Times New Roman" panose="02020603050405020304" charset="0"/>
              <a:cs typeface="Times New Roman" panose="02020603050405020304" charset="0"/>
            </a:endParaRPr>
          </a:p>
        </p:txBody>
      </p:sp>
      <p:pic>
        <p:nvPicPr>
          <p:cNvPr id="5" name="Picture 5"/>
          <p:cNvPicPr>
            <a:picLocks noChangeAspect="1" noChangeArrowheads="1"/>
          </p:cNvPicPr>
          <p:nvPr/>
        </p:nvPicPr>
        <p:blipFill>
          <a:blip r:embed="rId1">
            <a:extLst>
              <a:ext uri="{28A0092B-C50C-407E-A947-70E740481C1C}">
                <a14:useLocalDpi xmlns:a14="http://schemas.microsoft.com/office/drawing/2010/main" val="0"/>
              </a:ext>
            </a:extLst>
          </a:blip>
          <a:srcRect l="12345" b="11369"/>
          <a:stretch>
            <a:fillRect/>
          </a:stretch>
        </p:blipFill>
        <p:spPr>
          <a:xfrm>
            <a:off x="7179945" y="1195070"/>
            <a:ext cx="1943735" cy="2425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325755" y="511175"/>
            <a:ext cx="5309870" cy="4561205"/>
          </a:xfrm>
        </p:spPr>
        <p:txBody>
          <a:bodyPr>
            <a:normAutofit fontScale="90000" lnSpcReduction="10000"/>
          </a:bodyPr>
          <a:p>
            <a:pPr marL="146050" indent="0" algn="just">
              <a:buNone/>
            </a:pPr>
            <a:r>
              <a:rPr lang="en-US" sz="1800">
                <a:solidFill>
                  <a:srgbClr val="002060"/>
                </a:solidFill>
                <a:latin typeface="Times New Roman" panose="02020603050405020304" charset="0"/>
                <a:cs typeface="Times New Roman" panose="02020603050405020304" charset="0"/>
              </a:rPr>
              <a:t>A typical IIoT system comprises of:</a:t>
            </a:r>
            <a:endParaRPr lang="en-US" sz="1800">
              <a:solidFill>
                <a:srgbClr val="002060"/>
              </a:solidFill>
              <a:latin typeface="Times New Roman" panose="02020603050405020304" charset="0"/>
              <a:cs typeface="Times New Roman" panose="02020603050405020304" charset="0"/>
            </a:endParaRPr>
          </a:p>
          <a:p>
            <a:pPr algn="just"/>
            <a:endParaRPr lang="en-US" sz="1800">
              <a:latin typeface="Times New Roman" panose="02020603050405020304" charset="0"/>
              <a:cs typeface="Times New Roman" panose="02020603050405020304" charset="0"/>
            </a:endParaRPr>
          </a:p>
          <a:p>
            <a:pPr algn="just"/>
            <a:r>
              <a:rPr lang="en-US" sz="1800">
                <a:solidFill>
                  <a:schemeClr val="bg2"/>
                </a:solidFill>
                <a:effectLst/>
                <a:latin typeface="Times New Roman" panose="02020603050405020304" charset="0"/>
                <a:cs typeface="Times New Roman" panose="02020603050405020304" charset="0"/>
              </a:rPr>
              <a:t>Smart equipment that measures, stores, and communicates information</a:t>
            </a:r>
            <a:endParaRPr lang="en-US" sz="1800">
              <a:solidFill>
                <a:schemeClr val="bg2"/>
              </a:solidFill>
              <a:effectLst/>
              <a:latin typeface="Times New Roman" panose="02020603050405020304" charset="0"/>
              <a:cs typeface="Times New Roman" panose="02020603050405020304" charset="0"/>
            </a:endParaRPr>
          </a:p>
          <a:p>
            <a:pPr algn="just"/>
            <a:r>
              <a:rPr lang="en-US" sz="1800">
                <a:solidFill>
                  <a:schemeClr val="bg2"/>
                </a:solidFill>
                <a:effectLst/>
                <a:latin typeface="Times New Roman" panose="02020603050405020304" charset="0"/>
                <a:cs typeface="Times New Roman" panose="02020603050405020304" charset="0"/>
              </a:rPr>
              <a:t>Public or private internet networks that serve as a data communication structure</a:t>
            </a:r>
            <a:endParaRPr lang="en-US" sz="1800">
              <a:solidFill>
                <a:schemeClr val="bg2"/>
              </a:solidFill>
              <a:effectLst/>
              <a:latin typeface="Times New Roman" panose="02020603050405020304" charset="0"/>
              <a:cs typeface="Times New Roman" panose="02020603050405020304" charset="0"/>
            </a:endParaRPr>
          </a:p>
          <a:p>
            <a:pPr algn="just"/>
            <a:r>
              <a:rPr lang="en-US" sz="1800">
                <a:solidFill>
                  <a:schemeClr val="bg2"/>
                </a:solidFill>
                <a:effectLst/>
                <a:latin typeface="Times New Roman" panose="02020603050405020304" charset="0"/>
                <a:cs typeface="Times New Roman" panose="02020603050405020304" charset="0"/>
              </a:rPr>
              <a:t>Analytical applications that process raw data into data insights for optimized processes</a:t>
            </a:r>
            <a:endParaRPr lang="en-US" sz="1800">
              <a:solidFill>
                <a:schemeClr val="bg2"/>
              </a:solidFill>
              <a:effectLst/>
              <a:latin typeface="Times New Roman" panose="02020603050405020304" charset="0"/>
              <a:cs typeface="Times New Roman" panose="02020603050405020304" charset="0"/>
            </a:endParaRPr>
          </a:p>
          <a:p>
            <a:pPr algn="just"/>
            <a:r>
              <a:rPr lang="en-US" sz="1800">
                <a:solidFill>
                  <a:schemeClr val="bg2"/>
                </a:solidFill>
                <a:effectLst/>
                <a:latin typeface="Times New Roman" panose="02020603050405020304" charset="0"/>
                <a:cs typeface="Times New Roman" panose="02020603050405020304" charset="0"/>
              </a:rPr>
              <a:t>Tools that help decision-makers and employees utilize data for better business outcomes</a:t>
            </a:r>
            <a:endParaRPr lang="en-US" sz="1800">
              <a:solidFill>
                <a:schemeClr val="bg2"/>
              </a:solidFill>
              <a:effectLst/>
              <a:latin typeface="Times New Roman" panose="02020603050405020304" charset="0"/>
              <a:cs typeface="Times New Roman" panose="02020603050405020304" charset="0"/>
            </a:endParaRPr>
          </a:p>
          <a:p>
            <a:pPr algn="just"/>
            <a:r>
              <a:rPr lang="en-US" sz="1800">
                <a:solidFill>
                  <a:schemeClr val="bg2"/>
                </a:solidFill>
                <a:effectLst/>
                <a:latin typeface="Times New Roman" panose="02020603050405020304" charset="0"/>
                <a:cs typeface="Times New Roman" panose="02020603050405020304" charset="0"/>
              </a:rPr>
              <a:t>Dataflow is crucial to ensuring that IIoT applications work optimally. </a:t>
            </a:r>
            <a:endParaRPr lang="en-US" sz="1800">
              <a:solidFill>
                <a:schemeClr val="bg2"/>
              </a:solidFill>
              <a:effectLst/>
              <a:latin typeface="Times New Roman" panose="02020603050405020304" charset="0"/>
              <a:cs typeface="Times New Roman" panose="02020603050405020304" charset="0"/>
            </a:endParaRPr>
          </a:p>
          <a:p>
            <a:pPr algn="just"/>
            <a:r>
              <a:rPr lang="en-US" sz="1800">
                <a:solidFill>
                  <a:schemeClr val="bg2"/>
                </a:solidFill>
                <a:effectLst/>
                <a:latin typeface="Times New Roman" panose="02020603050405020304" charset="0"/>
                <a:cs typeface="Times New Roman" panose="02020603050405020304" charset="0"/>
                <a:sym typeface="+mn-ea"/>
              </a:rPr>
              <a:t>The real-time processing and complex analysis of the data help to optimize various industrial processes such as predictive maintenance of machines, inventory management, and packaging of finished products.</a:t>
            </a:r>
            <a:endParaRPr lang="en-US" sz="1800">
              <a:solidFill>
                <a:schemeClr val="bg2"/>
              </a:solidFill>
              <a:effectLst/>
              <a:latin typeface="Times New Roman" panose="02020603050405020304" charset="0"/>
              <a:cs typeface="Times New Roman" panose="02020603050405020304" charset="0"/>
            </a:endParaRPr>
          </a:p>
          <a:p>
            <a:pPr algn="just"/>
            <a:endParaRPr lang="en-US" sz="1800">
              <a:solidFill>
                <a:schemeClr val="bg2"/>
              </a:solidFill>
              <a:effectLst/>
              <a:latin typeface="Times New Roman" panose="02020603050405020304" charset="0"/>
              <a:cs typeface="Times New Roman" panose="02020603050405020304" charset="0"/>
            </a:endParaRPr>
          </a:p>
          <a:p>
            <a:pPr algn="just"/>
            <a:endParaRPr lang="en-US" sz="1800">
              <a:solidFill>
                <a:schemeClr val="bg2"/>
              </a:solidFill>
              <a:effectLst/>
              <a:latin typeface="Times New Roman" panose="02020603050405020304" charset="0"/>
              <a:cs typeface="Times New Roman" panose="02020603050405020304" charset="0"/>
            </a:endParaRPr>
          </a:p>
        </p:txBody>
      </p:sp>
      <p:pic>
        <p:nvPicPr>
          <p:cNvPr id="101" name="Picture 100"/>
          <p:cNvPicPr/>
          <p:nvPr/>
        </p:nvPicPr>
        <p:blipFill>
          <a:blip r:embed="rId1"/>
          <a:stretch>
            <a:fillRect/>
          </a:stretch>
        </p:blipFill>
        <p:spPr>
          <a:xfrm>
            <a:off x="5636260" y="629285"/>
            <a:ext cx="3507740" cy="401955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270000" y="0"/>
            <a:ext cx="3682365" cy="535305"/>
          </a:xfrm>
        </p:spPr>
        <p:txBody>
          <a:bodyPr>
            <a:normAutofit fontScale="90000"/>
          </a:bodyPr>
          <a:p>
            <a:r>
              <a:rPr lang="en-US"/>
              <a:t>Application of IIOT</a:t>
            </a:r>
            <a:endParaRPr lang="en-US"/>
          </a:p>
        </p:txBody>
      </p:sp>
      <p:sp>
        <p:nvSpPr>
          <p:cNvPr id="3" name="Text Placeholder 2"/>
          <p:cNvSpPr/>
          <p:nvPr>
            <p:ph type="body" idx="1"/>
          </p:nvPr>
        </p:nvSpPr>
        <p:spPr>
          <a:xfrm>
            <a:off x="288290" y="1022350"/>
            <a:ext cx="4596130" cy="3629660"/>
          </a:xfrm>
        </p:spPr>
        <p:txBody>
          <a:bodyPr/>
          <a:p>
            <a:endParaRPr lang="en-US"/>
          </a:p>
        </p:txBody>
      </p:sp>
      <p:pic>
        <p:nvPicPr>
          <p:cNvPr id="100" name="Picture 99"/>
          <p:cNvPicPr/>
          <p:nvPr/>
        </p:nvPicPr>
        <p:blipFill>
          <a:blip r:embed="rId1"/>
          <a:srcRect r="21860"/>
          <a:stretch>
            <a:fillRect/>
          </a:stretch>
        </p:blipFill>
        <p:spPr>
          <a:xfrm>
            <a:off x="4952365" y="791210"/>
            <a:ext cx="4006215" cy="3720465"/>
          </a:xfrm>
          <a:prstGeom prst="rect">
            <a:avLst/>
          </a:prstGeom>
          <a:noFill/>
          <a:ln w="9525">
            <a:noFill/>
          </a:ln>
        </p:spPr>
      </p:pic>
      <p:graphicFrame>
        <p:nvGraphicFramePr>
          <p:cNvPr id="4" name="Object 3"/>
          <p:cNvGraphicFramePr/>
          <p:nvPr/>
        </p:nvGraphicFramePr>
        <p:xfrm>
          <a:off x="133985" y="688975"/>
          <a:ext cx="4667885" cy="3392805"/>
        </p:xfrm>
        <a:graphic>
          <a:graphicData uri="http://schemas.openxmlformats.org/presentationml/2006/ole">
            <mc:AlternateContent xmlns:mc="http://schemas.openxmlformats.org/markup-compatibility/2006">
              <mc:Choice xmlns:v="urn:schemas-microsoft-com:vml" Requires="v">
                <p:oleObj spid="_x0000_s5" name="" r:id="rId2" imgW="6496050" imgH="3819525" progId="Paint.Picture">
                  <p:embed/>
                </p:oleObj>
              </mc:Choice>
              <mc:Fallback>
                <p:oleObj name="" r:id="rId2" imgW="6496050" imgH="3819525" progId="Paint.Picture">
                  <p:embed/>
                  <p:pic>
                    <p:nvPicPr>
                      <p:cNvPr id="0" name="Picture 4"/>
                      <p:cNvPicPr/>
                      <p:nvPr/>
                    </p:nvPicPr>
                    <p:blipFill>
                      <a:blip r:embed="rId3"/>
                      <a:stretch>
                        <a:fillRect/>
                      </a:stretch>
                    </p:blipFill>
                    <p:spPr>
                      <a:xfrm>
                        <a:off x="133985" y="688975"/>
                        <a:ext cx="4667885" cy="3392805"/>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842480" y="-245"/>
            <a:ext cx="7688700" cy="535200"/>
          </a:xfrm>
        </p:spPr>
        <p:txBody>
          <a:bodyPr>
            <a:normAutofit fontScale="90000"/>
          </a:bodyPr>
          <a:p>
            <a:r>
              <a:rPr lang="en-US"/>
              <a:t>Benefits of IIoT</a:t>
            </a:r>
            <a:r>
              <a:rPr lang="en-IN" altLang="en-US"/>
              <a:t>:</a:t>
            </a:r>
            <a:endParaRPr lang="en-IN" altLang="en-US"/>
          </a:p>
        </p:txBody>
      </p:sp>
      <p:sp>
        <p:nvSpPr>
          <p:cNvPr id="3" name="Text Placeholder 2"/>
          <p:cNvSpPr/>
          <p:nvPr>
            <p:ph type="body" idx="1"/>
          </p:nvPr>
        </p:nvSpPr>
        <p:spPr>
          <a:xfrm>
            <a:off x="286385" y="604520"/>
            <a:ext cx="8423910" cy="4137025"/>
          </a:xfrm>
        </p:spPr>
        <p:txBody>
          <a:bodyPr/>
          <a:p>
            <a:pPr algn="just"/>
            <a:r>
              <a:rPr lang="en-US" sz="1800">
                <a:latin typeface="Times New Roman" panose="02020603050405020304" charset="0"/>
                <a:cs typeface="Times New Roman" panose="02020603050405020304" charset="0"/>
              </a:rPr>
              <a:t>Operational efficiency of the different industrial processes is improved.</a:t>
            </a:r>
            <a:endParaRPr lang="en-US" sz="1800">
              <a:latin typeface="Times New Roman" panose="02020603050405020304" charset="0"/>
              <a:cs typeface="Times New Roman" panose="02020603050405020304" charset="0"/>
            </a:endParaRPr>
          </a:p>
          <a:p>
            <a:pPr algn="just"/>
            <a:r>
              <a:rPr lang="en-US" sz="1800">
                <a:latin typeface="Times New Roman" panose="02020603050405020304" charset="0"/>
                <a:cs typeface="Times New Roman" panose="02020603050405020304" charset="0"/>
              </a:rPr>
              <a:t>Product development and assembly line-related costs (operational cost) are reduced.</a:t>
            </a:r>
            <a:endParaRPr lang="en-US" sz="1800">
              <a:latin typeface="Times New Roman" panose="02020603050405020304" charset="0"/>
              <a:cs typeface="Times New Roman" panose="02020603050405020304" charset="0"/>
            </a:endParaRPr>
          </a:p>
          <a:p>
            <a:pPr algn="just"/>
            <a:r>
              <a:rPr lang="en-US" sz="1800">
                <a:latin typeface="Times New Roman" panose="02020603050405020304" charset="0"/>
                <a:cs typeface="Times New Roman" panose="02020603050405020304" charset="0"/>
              </a:rPr>
              <a:t>Downtime of machines is reduced, and energy is conserved.</a:t>
            </a:r>
            <a:endParaRPr lang="en-US" sz="1800">
              <a:latin typeface="Times New Roman" panose="02020603050405020304" charset="0"/>
              <a:cs typeface="Times New Roman" panose="02020603050405020304" charset="0"/>
            </a:endParaRPr>
          </a:p>
          <a:p>
            <a:pPr algn="just"/>
            <a:r>
              <a:rPr lang="en-US" sz="1800">
                <a:latin typeface="Times New Roman" panose="02020603050405020304" charset="0"/>
                <a:cs typeface="Times New Roman" panose="02020603050405020304" charset="0"/>
              </a:rPr>
              <a:t>The managers and other relevant officials can remotely monitor the factory operations.</a:t>
            </a:r>
            <a:endParaRPr lang="en-US" sz="1800">
              <a:latin typeface="Times New Roman" panose="02020603050405020304" charset="0"/>
              <a:cs typeface="Times New Roman" panose="02020603050405020304" charset="0"/>
            </a:endParaRPr>
          </a:p>
          <a:p>
            <a:pPr algn="just"/>
            <a:r>
              <a:rPr lang="en-US" sz="1800">
                <a:latin typeface="Times New Roman" panose="02020603050405020304" charset="0"/>
                <a:cs typeface="Times New Roman" panose="02020603050405020304" charset="0"/>
              </a:rPr>
              <a:t>Improved estimation of available materials, work progress, and the arrival of inventory lead to the maximum utilization of the resources.</a:t>
            </a:r>
            <a:endParaRPr lang="en-US" sz="1800">
              <a:latin typeface="Times New Roman" panose="02020603050405020304" charset="0"/>
              <a:cs typeface="Times New Roman" panose="02020603050405020304" charset="0"/>
            </a:endParaRPr>
          </a:p>
          <a:p>
            <a:pPr algn="just"/>
            <a:r>
              <a:rPr lang="en-US" sz="1800">
                <a:latin typeface="Times New Roman" panose="02020603050405020304" charset="0"/>
                <a:cs typeface="Times New Roman" panose="02020603050405020304" charset="0"/>
              </a:rPr>
              <a:t>Both customers’ experience and cost of packaging the products have improved significantly.</a:t>
            </a:r>
            <a:endParaRPr lang="en-US" sz="1800">
              <a:latin typeface="Times New Roman" panose="02020603050405020304" charset="0"/>
              <a:cs typeface="Times New Roman" panose="02020603050405020304" charset="0"/>
            </a:endParaRPr>
          </a:p>
          <a:p>
            <a:pPr algn="just"/>
            <a:r>
              <a:rPr lang="en-US" sz="1800">
                <a:latin typeface="Times New Roman" panose="02020603050405020304" charset="0"/>
                <a:cs typeface="Times New Roman" panose="02020603050405020304" charset="0"/>
              </a:rPr>
              <a:t>New business opportunities have been created.</a:t>
            </a:r>
            <a:endParaRPr lang="en-US" sz="1800">
              <a:latin typeface="Times New Roman" panose="02020603050405020304" charset="0"/>
              <a:cs typeface="Times New Roman" panose="02020603050405020304" charset="0"/>
            </a:endParaRPr>
          </a:p>
          <a:p>
            <a:pPr algn="just"/>
            <a:r>
              <a:rPr lang="en-US" sz="1800">
                <a:latin typeface="Times New Roman" panose="02020603050405020304" charset="0"/>
                <a:cs typeface="Times New Roman" panose="02020603050405020304" charset="0"/>
              </a:rPr>
              <a:t>The real-time monitoring of the supply chain reduces inventory and capital requirements.</a:t>
            </a:r>
            <a:endParaRPr lang="en-US" sz="18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57975" y="566810"/>
            <a:ext cx="7688700" cy="535200"/>
          </a:xfrm>
        </p:spPr>
        <p:txBody>
          <a:bodyPr>
            <a:normAutofit fontScale="90000"/>
          </a:bodyPr>
          <a:p>
            <a:r>
              <a:rPr lang="en-IN" altLang="en-US"/>
              <a:t>V</a:t>
            </a:r>
            <a:r>
              <a:rPr lang="en-US"/>
              <a:t>arious requirements of IIoT</a:t>
            </a:r>
            <a:r>
              <a:rPr lang="en-IN" altLang="en-US"/>
              <a:t>:</a:t>
            </a:r>
            <a:endParaRPr lang="en-IN" altLang="en-US"/>
          </a:p>
        </p:txBody>
      </p:sp>
      <p:sp>
        <p:nvSpPr>
          <p:cNvPr id="3" name="Text Placeholder 2"/>
          <p:cNvSpPr/>
          <p:nvPr>
            <p:ph type="body" idx="1"/>
          </p:nvPr>
        </p:nvSpPr>
        <p:spPr>
          <a:xfrm>
            <a:off x="478790" y="1045210"/>
            <a:ext cx="7688580" cy="3674745"/>
          </a:xfrm>
        </p:spPr>
        <p:txBody>
          <a:bodyPr/>
          <a:p>
            <a:r>
              <a:rPr lang="en-US" sz="2400">
                <a:latin typeface="Times New Roman" panose="02020603050405020304" charset="0"/>
                <a:cs typeface="Times New Roman" panose="02020603050405020304" charset="0"/>
              </a:rPr>
              <a:t>Security</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Interoperability</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Scalability</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Accuracy</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Latency</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Reliability</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Automation</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Serviceability</a:t>
            </a:r>
            <a:endParaRPr lang="en-US" sz="24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Object 3"/>
          <p:cNvGraphicFramePr/>
          <p:nvPr/>
        </p:nvGraphicFramePr>
        <p:xfrm>
          <a:off x="1730375" y="631825"/>
          <a:ext cx="5683885" cy="4511675"/>
        </p:xfrm>
        <a:graphic>
          <a:graphicData uri="http://schemas.openxmlformats.org/presentationml/2006/ole">
            <mc:AlternateContent xmlns:mc="http://schemas.openxmlformats.org/markup-compatibility/2006">
              <mc:Choice xmlns:v="urn:schemas-microsoft-com:vml" Requires="v">
                <p:oleObj spid="_x0000_s5" name="" r:id="rId1" imgW="5187950" imgH="4629150" progId="Paint.Picture">
                  <p:embed/>
                </p:oleObj>
              </mc:Choice>
              <mc:Fallback>
                <p:oleObj name="" r:id="rId1" imgW="5187950" imgH="4629150" progId="Paint.Picture">
                  <p:embed/>
                  <p:pic>
                    <p:nvPicPr>
                      <p:cNvPr id="0" name="Picture 4"/>
                      <p:cNvPicPr/>
                      <p:nvPr/>
                    </p:nvPicPr>
                    <p:blipFill>
                      <a:blip r:embed="rId2"/>
                      <a:stretch>
                        <a:fillRect/>
                      </a:stretch>
                    </p:blipFill>
                    <p:spPr>
                      <a:xfrm>
                        <a:off x="1730375" y="631825"/>
                        <a:ext cx="5683885" cy="4511675"/>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231265" y="670560"/>
            <a:ext cx="6521450" cy="41859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853910" y="-245"/>
            <a:ext cx="7688700" cy="535200"/>
          </a:xfrm>
        </p:spPr>
        <p:txBody>
          <a:bodyPr>
            <a:normAutofit fontScale="90000"/>
          </a:bodyPr>
          <a:p>
            <a:r>
              <a:rPr lang="en-US"/>
              <a:t>IIOT Architecture</a:t>
            </a:r>
            <a:endParaRPr lang="en-US"/>
          </a:p>
        </p:txBody>
      </p:sp>
      <p:sp>
        <p:nvSpPr>
          <p:cNvPr id="3" name="Text Placeholder 2"/>
          <p:cNvSpPr/>
          <p:nvPr>
            <p:ph type="body" idx="1"/>
          </p:nvPr>
        </p:nvSpPr>
        <p:spPr>
          <a:xfrm>
            <a:off x="118745" y="653415"/>
            <a:ext cx="6567805" cy="4194810"/>
          </a:xfrm>
        </p:spPr>
        <p:txBody>
          <a:bodyPr/>
          <a:p>
            <a:pPr algn="just">
              <a:buFont typeface="Wingdings" panose="05000000000000000000" charset="0"/>
              <a:buChar char="v"/>
            </a:pPr>
            <a:r>
              <a:rPr lang="en-US" sz="1600">
                <a:latin typeface="Times New Roman" panose="02020603050405020304" charset="0"/>
                <a:cs typeface="Times New Roman" panose="02020603050405020304" charset="0"/>
              </a:rPr>
              <a:t>The design of an IIoT architecture needs to highlight extensibility, scalability, modularity, and interoperability among heterogeneous devices using different technologies</a:t>
            </a:r>
            <a:endParaRPr lang="en-US" sz="1600">
              <a:latin typeface="Times New Roman" panose="02020603050405020304" charset="0"/>
              <a:cs typeface="Times New Roman" panose="02020603050405020304" charset="0"/>
            </a:endParaRPr>
          </a:p>
          <a:p>
            <a:pPr algn="just">
              <a:buFont typeface="Wingdings" panose="05000000000000000000" charset="0"/>
              <a:buChar char="v"/>
            </a:pPr>
            <a:r>
              <a:rPr lang="en-US" sz="1600">
                <a:latin typeface="Times New Roman" panose="02020603050405020304" charset="0"/>
                <a:cs typeface="Times New Roman" panose="02020603050405020304" charset="0"/>
              </a:rPr>
              <a:t>IIoT architecture is described as a three-layered infrastructure consisting of – device, gateway, and platform/middleware layer</a:t>
            </a:r>
            <a:endParaRPr lang="en-US" sz="1600">
              <a:latin typeface="Times New Roman" panose="02020603050405020304" charset="0"/>
              <a:cs typeface="Times New Roman" panose="02020603050405020304" charset="0"/>
            </a:endParaRPr>
          </a:p>
          <a:p>
            <a:pPr algn="just">
              <a:buFont typeface="Wingdings" panose="05000000000000000000" charset="0"/>
              <a:buChar char="v"/>
            </a:pPr>
            <a:r>
              <a:rPr lang="en-US" sz="1600">
                <a:latin typeface="Times New Roman" panose="02020603050405020304" charset="0"/>
                <a:cs typeface="Times New Roman" panose="02020603050405020304" charset="0"/>
              </a:rPr>
              <a:t>The device layer comprises heterogeneous type of smart sensor nodes which are deployed at various machines and devices.</a:t>
            </a:r>
            <a:endParaRPr lang="en-US" sz="1600">
              <a:latin typeface="Times New Roman" panose="02020603050405020304" charset="0"/>
              <a:cs typeface="Times New Roman" panose="02020603050405020304" charset="0"/>
            </a:endParaRPr>
          </a:p>
          <a:p>
            <a:pPr algn="just">
              <a:buFont typeface="Wingdings" panose="05000000000000000000" charset="0"/>
              <a:buChar char="v"/>
            </a:pPr>
            <a:r>
              <a:rPr lang="en-US" sz="1600">
                <a:latin typeface="Times New Roman" panose="02020603050405020304" charset="0"/>
                <a:cs typeface="Times New Roman" panose="02020603050405020304" charset="0"/>
              </a:rPr>
              <a:t> The sensor nodes sense and transmit data to the middleware layer through the gateway devices present at the gateway layer</a:t>
            </a:r>
            <a:endParaRPr lang="en-US" sz="1600">
              <a:latin typeface="Times New Roman" panose="02020603050405020304" charset="0"/>
              <a:cs typeface="Times New Roman" panose="02020603050405020304" charset="0"/>
            </a:endParaRPr>
          </a:p>
          <a:p>
            <a:pPr algn="just">
              <a:buFont typeface="Wingdings" panose="05000000000000000000" charset="0"/>
              <a:buChar char="v"/>
            </a:pPr>
            <a:r>
              <a:rPr lang="en-US" sz="1600">
                <a:latin typeface="Times New Roman" panose="02020603050405020304" charset="0"/>
                <a:cs typeface="Times New Roman" panose="02020603050405020304" charset="0"/>
              </a:rPr>
              <a:t>The gateway devices connect to the higher layers through infrastructures such as Wi-Fi and LAN, for further processing</a:t>
            </a:r>
            <a:endParaRPr lang="en-US" sz="1600">
              <a:latin typeface="Times New Roman" panose="02020603050405020304" charset="0"/>
              <a:cs typeface="Times New Roman" panose="02020603050405020304" charset="0"/>
            </a:endParaRPr>
          </a:p>
          <a:p>
            <a:pPr algn="just">
              <a:buFont typeface="Wingdings" panose="05000000000000000000" charset="0"/>
              <a:buChar char="v"/>
            </a:pPr>
            <a:r>
              <a:rPr lang="en-US" sz="1600">
                <a:latin typeface="Times New Roman" panose="02020603050405020304" charset="0"/>
                <a:cs typeface="Times New Roman" panose="02020603050405020304" charset="0"/>
              </a:rPr>
              <a:t>The edge layer and cloud together form the middleware layer and satisfy the requirements of analysis, storage, and processes data</a:t>
            </a:r>
            <a:endParaRPr lang="en-US" sz="1600">
              <a:latin typeface="Times New Roman" panose="02020603050405020304" charset="0"/>
              <a:cs typeface="Times New Roman" panose="02020603050405020304" charset="0"/>
            </a:endParaRPr>
          </a:p>
        </p:txBody>
      </p:sp>
      <p:graphicFrame>
        <p:nvGraphicFramePr>
          <p:cNvPr id="4" name="Object 3"/>
          <p:cNvGraphicFramePr/>
          <p:nvPr/>
        </p:nvGraphicFramePr>
        <p:xfrm>
          <a:off x="6811010" y="1478280"/>
          <a:ext cx="2135505" cy="2186940"/>
        </p:xfrm>
        <a:graphic>
          <a:graphicData uri="http://schemas.openxmlformats.org/presentationml/2006/ole">
            <mc:AlternateContent xmlns:mc="http://schemas.openxmlformats.org/markup-compatibility/2006">
              <mc:Choice xmlns:v="urn:schemas-microsoft-com:vml" Requires="v">
                <p:oleObj spid="_x0000_s5" name="" r:id="rId1" imgW="2133600" imgH="1609725" progId="Paint.Picture">
                  <p:embed/>
                </p:oleObj>
              </mc:Choice>
              <mc:Fallback>
                <p:oleObj name="" r:id="rId1" imgW="2133600" imgH="1609725" progId="Paint.Picture">
                  <p:embed/>
                  <p:pic>
                    <p:nvPicPr>
                      <p:cNvPr id="0" name="Picture 4"/>
                      <p:cNvPicPr/>
                      <p:nvPr/>
                    </p:nvPicPr>
                    <p:blipFill>
                      <a:blip r:embed="rId2"/>
                      <a:stretch>
                        <a:fillRect/>
                      </a:stretch>
                    </p:blipFill>
                    <p:spPr>
                      <a:xfrm>
                        <a:off x="6811010" y="1478280"/>
                        <a:ext cx="2135505" cy="2186940"/>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4769</Words>
  <Application>WPS Presentation</Application>
  <PresentationFormat/>
  <Paragraphs>82</Paragraphs>
  <Slides>12</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12</vt:i4>
      </vt:variant>
    </vt:vector>
  </HeadingPairs>
  <TitlesOfParts>
    <vt:vector size="26" baseType="lpstr">
      <vt:lpstr>Arial</vt:lpstr>
      <vt:lpstr>SimSun</vt:lpstr>
      <vt:lpstr>Wingdings</vt:lpstr>
      <vt:lpstr>Arial</vt:lpstr>
      <vt:lpstr>Raleway</vt:lpstr>
      <vt:lpstr>Lato</vt:lpstr>
      <vt:lpstr>Times New Roman</vt:lpstr>
      <vt:lpstr>Wingdings</vt:lpstr>
      <vt:lpstr>Microsoft YaHei</vt:lpstr>
      <vt:lpstr>Arial Unicode MS</vt:lpstr>
      <vt:lpstr>Streamline</vt:lpstr>
      <vt:lpstr>Paint.Picture</vt:lpstr>
      <vt:lpstr>Paint.Picture</vt:lpstr>
      <vt:lpstr>Paint.Picture</vt:lpstr>
      <vt:lpstr>Industry 4.0 Topic: Industrial Internet of Things</vt:lpstr>
      <vt:lpstr>Introduction:</vt:lpstr>
      <vt:lpstr>PowerPoint 演示文稿</vt:lpstr>
      <vt:lpstr>Application of IIOT</vt:lpstr>
      <vt:lpstr>Benefits of IIoT:</vt:lpstr>
      <vt:lpstr>Various requirements of IIoT:</vt:lpstr>
      <vt:lpstr>PowerPoint 演示文稿</vt:lpstr>
      <vt:lpstr>PowerPoint 演示文稿</vt:lpstr>
      <vt:lpstr>IIOT Architecture</vt:lpstr>
      <vt:lpstr>Examples of Application of IIOT in Industry</vt:lpstr>
      <vt:lpstr>Future of IIoT</vt:lpstr>
      <vt:lpstr>Challenges of IIOT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Industry 4.0 Topic</dc:title>
  <dc:creator/>
  <cp:lastModifiedBy>suchismita satapaty</cp:lastModifiedBy>
  <cp:revision>11</cp:revision>
  <dcterms:created xsi:type="dcterms:W3CDTF">2023-06-07T15:39:00Z</dcterms:created>
  <dcterms:modified xsi:type="dcterms:W3CDTF">2023-08-24T04:13:29Z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C4236F6B26DB457F8A6B637FFABB053D_13</vt:lpwstr>
  </property>
  <property fmtid="{D5CDD505-2E9C-101B-9397-08002B2CF9AE}" pid="3" name="KSOProductBuildVer">
    <vt:lpwstr>1033-12.2.0.13110</vt:lpwstr>
  </property>
</Properties>
</file>