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97" r:id="rId4"/>
    <p:sldId id="257" r:id="rId5"/>
    <p:sldId id="258" r:id="rId6"/>
    <p:sldId id="262" r:id="rId7"/>
    <p:sldId id="264" r:id="rId8"/>
    <p:sldId id="324" r:id="rId9"/>
    <p:sldId id="325" r:id="rId10"/>
    <p:sldId id="326" r:id="rId11"/>
    <p:sldId id="276" r:id="rId12"/>
    <p:sldId id="277" r:id="rId13"/>
    <p:sldId id="278" r:id="rId14"/>
    <p:sldId id="280" r:id="rId15"/>
    <p:sldId id="281" r:id="rId16"/>
    <p:sldId id="282" r:id="rId17"/>
    <p:sldId id="330" r:id="rId18"/>
    <p:sldId id="331" r:id="rId19"/>
    <p:sldId id="259" r:id="rId20"/>
    <p:sldId id="270" r:id="rId21"/>
    <p:sldId id="328" r:id="rId22"/>
    <p:sldId id="271" r:id="rId23"/>
    <p:sldId id="332" r:id="rId24"/>
    <p:sldId id="272" r:id="rId25"/>
    <p:sldId id="329" r:id="rId26"/>
    <p:sldId id="327" r:id="rId27"/>
    <p:sldId id="273" r:id="rId28"/>
    <p:sldId id="261" r:id="rId29"/>
    <p:sldId id="285" r:id="rId30"/>
    <p:sldId id="260" r:id="rId31"/>
    <p:sldId id="274" r:id="rId32"/>
    <p:sldId id="275" r:id="rId33"/>
    <p:sldId id="267" r:id="rId34"/>
    <p:sldId id="283" r:id="rId35"/>
    <p:sldId id="284"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F0F855-13D9-4E67-A12D-68AECA4D213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5A6A0C-A447-489E-A33D-4D74DED9A831}"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9F0F855-13D9-4E67-A12D-68AECA4D213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5A6A0C-A447-489E-A33D-4D74DED9A831}"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9F0F855-13D9-4E67-A12D-68AECA4D213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5A6A0C-A447-489E-A33D-4D74DED9A831}"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9F0F855-13D9-4E67-A12D-68AECA4D213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5A6A0C-A447-489E-A33D-4D74DED9A831}"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99F0F855-13D9-4E67-A12D-68AECA4D213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5A6A0C-A447-489E-A33D-4D74DED9A831}"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99F0F855-13D9-4E67-A12D-68AECA4D213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5A6A0C-A447-489E-A33D-4D74DED9A831}"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99F0F855-13D9-4E67-A12D-68AECA4D213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5A6A0C-A447-489E-A33D-4D74DED9A831}"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F0F855-13D9-4E67-A12D-68AECA4D213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5A6A0C-A447-489E-A33D-4D74DED9A831}"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F0F855-13D9-4E67-A12D-68AECA4D213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5A6A0C-A447-489E-A33D-4D74DED9A831}"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9F0F855-13D9-4E67-A12D-68AECA4D213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5A6A0C-A447-489E-A33D-4D74DED9A831}"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9F0F855-13D9-4E67-A12D-68AECA4D213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5A6A0C-A447-489E-A33D-4D74DED9A831}"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F0F855-13D9-4E67-A12D-68AECA4D2138}"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5A6A0C-A447-489E-A33D-4D74DED9A83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geeksforgeeks.org/difference-between-artificial-intelligence-vs-machine-learning-vs-deep-learning/" TargetMode="Externa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geeksforgeeks.org/difference-between-artificial-intelligence-vs-machine-learning-vs-deep-learning/" TargetMode="Externa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geeksforgeeks.org/difference-between-artificial-intelligence-vs-machine-learning-vs-deep-learning/" TargetMode="Externa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geeksforgeeks.org/difference-between-artificial-intelligence-vs-machine-learning-vs-deep-learn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slideteam.net/introduction-to-artificial-intelligence-powerpoint-presentation-slides.html" TargetMode="Externa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slideteam.net/introduction-to-artificial-intelligence-powerpoint-presentation-slides.html" TargetMode="Externa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slideteam.net/introduction-to-artificial-intelligence-powerpoint-presentation-slides.html" TargetMode="Externa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slideteam.net/introduction-to-artificial-intelligence-powerpoint-presentation-slides.html" TargetMode="Externa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slideteam.net/introduction-to-artificial-intelligence-powerpoint-presentation-slides.html" TargetMode="External"/><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financesonline.com/ai-trends/" TargetMode="External"/><Relationship Id="rId1"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slideteam.net/introduction-to-artificial-intelligence-powerpoint-presentation-slides.html" TargetMode="External"/><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youtu.be/uMzUB89uSxU" TargetMode="Externa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simplilearn.com/advantages-and-disadvantages-of-artificial-intelligence-article" TargetMode="Externa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simplilearn.com/advantages-and-disadvantages-of-artificial-intelligence-article" TargetMode="Externa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nexford.org/insights/how-will-ai-affect-jobs" TargetMode="Externa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analyticsvidhya.com/blog/2018/05/10-videos-machine-intelligence/" TargetMode="Externa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5334000"/>
            <a:ext cx="7772400" cy="1241425"/>
          </a:xfrm>
        </p:spPr>
        <p:txBody>
          <a:bodyPr>
            <a:normAutofit fontScale="90000"/>
          </a:bodyPr>
          <a:lstStyle/>
          <a:p>
            <a:r>
              <a:rPr lang="en-US" dirty="0" smtClean="0"/>
              <a:t>Role of AI</a:t>
            </a:r>
            <a:br>
              <a:rPr lang="en-US" dirty="0" smtClean="0"/>
            </a:br>
            <a:r>
              <a:rPr lang="en-US" dirty="0" smtClean="0"/>
              <a:t>By S Satapathy</a:t>
            </a:r>
            <a:endParaRPr lang="en-US" dirty="0"/>
          </a:p>
        </p:txBody>
      </p:sp>
      <p:pic>
        <p:nvPicPr>
          <p:cNvPr id="9218" name="Picture 2" descr="Advantages and Disadvantages of Artificial Intelligence"/>
          <p:cNvPicPr>
            <a:picLocks noChangeAspect="1" noChangeArrowheads="1"/>
          </p:cNvPicPr>
          <p:nvPr/>
        </p:nvPicPr>
        <p:blipFill>
          <a:blip r:embed="rId1"/>
          <a:srcRect/>
          <a:stretch>
            <a:fillRect/>
          </a:stretch>
        </p:blipFill>
        <p:spPr bwMode="auto">
          <a:xfrm>
            <a:off x="228600" y="228600"/>
            <a:ext cx="8686800" cy="51054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1143000"/>
          </a:xfrm>
        </p:spPr>
        <p:txBody>
          <a:bodyPr>
            <a:noAutofit/>
          </a:bodyPr>
          <a:lstStyle/>
          <a:p>
            <a:r>
              <a:rPr lang="en-US" sz="3600" dirty="0" smtClean="0"/>
              <a:t>Relationship </a:t>
            </a:r>
            <a:r>
              <a:rPr lang="en-US" sz="3600" dirty="0" smtClean="0"/>
              <a:t>between machine learning and </a:t>
            </a:r>
            <a:r>
              <a:rPr lang="en-US" sz="3600" dirty="0" smtClean="0"/>
              <a:t>Deep </a:t>
            </a:r>
            <a:r>
              <a:rPr lang="en-US" sz="3600" dirty="0" smtClean="0"/>
              <a:t>learning and </a:t>
            </a:r>
            <a:r>
              <a:rPr lang="en-US" sz="3600" dirty="0" smtClean="0"/>
              <a:t>Artificial </a:t>
            </a:r>
            <a:r>
              <a:rPr lang="en-US" sz="3600" dirty="0" smtClean="0"/>
              <a:t>intelligence</a:t>
            </a:r>
            <a:endParaRPr lang="en-US" sz="3600" dirty="0"/>
          </a:p>
        </p:txBody>
      </p:sp>
      <p:sp>
        <p:nvSpPr>
          <p:cNvPr id="3" name="Content Placeholder 2"/>
          <p:cNvSpPr>
            <a:spLocks noGrp="1"/>
          </p:cNvSpPr>
          <p:nvPr>
            <p:ph idx="1"/>
          </p:nvPr>
        </p:nvSpPr>
        <p:spPr/>
        <p:txBody>
          <a:bodyPr>
            <a:normAutofit fontScale="85000" lnSpcReduction="10000"/>
          </a:bodyPr>
          <a:lstStyle/>
          <a:p>
            <a:r>
              <a:rPr lang="en-US" dirty="0" smtClean="0"/>
              <a:t>Machine learning and deep learning can be seen as sub-concepts of </a:t>
            </a:r>
            <a:r>
              <a:rPr lang="en-US" dirty="0" smtClean="0"/>
              <a:t>artificial intelligence</a:t>
            </a:r>
            <a:r>
              <a:rPr lang="en-US" dirty="0" smtClean="0"/>
              <a:t>. More precisely, the sub-concept of artificial intelligence </a:t>
            </a:r>
            <a:r>
              <a:rPr lang="en-US" dirty="0" smtClean="0"/>
              <a:t>is machine </a:t>
            </a:r>
            <a:r>
              <a:rPr lang="en-US" dirty="0" smtClean="0"/>
              <a:t>learning, and the sub-concept </a:t>
            </a:r>
            <a:r>
              <a:rPr lang="en-US" dirty="0" smtClean="0"/>
              <a:t>.</a:t>
            </a:r>
            <a:endParaRPr lang="en-US" dirty="0" smtClean="0"/>
          </a:p>
          <a:p>
            <a:pPr algn="just"/>
            <a:r>
              <a:rPr lang="en-US" dirty="0" smtClean="0"/>
              <a:t>Machine learning is a sub-concept of artificial intelligence and </a:t>
            </a:r>
            <a:r>
              <a:rPr lang="en-US" dirty="0" smtClean="0"/>
              <a:t>one </a:t>
            </a:r>
            <a:r>
              <a:rPr lang="en-US" dirty="0" smtClean="0"/>
              <a:t>of the concrete </a:t>
            </a:r>
            <a:r>
              <a:rPr lang="en-US" dirty="0" smtClean="0"/>
              <a:t>approaches for </a:t>
            </a:r>
            <a:r>
              <a:rPr lang="en-US" dirty="0" smtClean="0"/>
              <a:t>realizing artificial intelligence </a:t>
            </a:r>
            <a:r>
              <a:rPr lang="en-US" dirty="0" smtClean="0"/>
              <a:t>of </a:t>
            </a:r>
            <a:r>
              <a:rPr lang="en-US" dirty="0" smtClean="0"/>
              <a:t>machine learning is deep </a:t>
            </a:r>
            <a:r>
              <a:rPr lang="en-US" dirty="0" smtClean="0"/>
              <a:t>learning.</a:t>
            </a:r>
            <a:endParaRPr lang="en-US" dirty="0" smtClean="0"/>
          </a:p>
          <a:p>
            <a:pPr algn="just"/>
            <a:r>
              <a:rPr lang="en-US" sz="3100" dirty="0" smtClean="0">
                <a:solidFill>
                  <a:srgbClr val="273239"/>
                </a:solidFill>
                <a:latin typeface="Nunito"/>
              </a:rPr>
              <a:t>The major aim of ML is to allow the systems to learn by themselves through experience without any kind of human intervention or assistance</a:t>
            </a:r>
            <a:r>
              <a:rPr lang="en-US" sz="3100" dirty="0" smtClean="0">
                <a:solidFill>
                  <a:srgbClr val="273239"/>
                </a:solidFill>
                <a:latin typeface="Nunito"/>
              </a:rPr>
              <a:t>.</a:t>
            </a:r>
            <a:endParaRPr lang="en-US" sz="31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r>
              <a:rPr lang="en-US" sz="3200" b="1" dirty="0" smtClean="0"/>
              <a:t>Relationship between machine learning and Deep learning and Artificial intelligence</a:t>
            </a:r>
            <a:endParaRPr lang="en-US" sz="3200" b="1" dirty="0"/>
          </a:p>
        </p:txBody>
      </p:sp>
      <p:sp>
        <p:nvSpPr>
          <p:cNvPr id="3" name="Content Placeholder 2"/>
          <p:cNvSpPr>
            <a:spLocks noGrp="1"/>
          </p:cNvSpPr>
          <p:nvPr>
            <p:ph idx="1"/>
          </p:nvPr>
        </p:nvSpPr>
        <p:spPr>
          <a:xfrm>
            <a:off x="152400" y="1371600"/>
            <a:ext cx="8839200" cy="5334000"/>
          </a:xfrm>
        </p:spPr>
        <p:txBody>
          <a:bodyPr>
            <a:normAutofit fontScale="85000" lnSpcReduction="20000"/>
          </a:bodyPr>
          <a:lstStyle/>
          <a:p>
            <a:pPr algn="just"/>
            <a:r>
              <a:rPr lang="en-US" dirty="0" smtClean="0"/>
              <a:t>Deep learning is a sub-concept of machine learning and can be said to be a system that learns through numerous simulations and trial and error.</a:t>
            </a:r>
            <a:endParaRPr lang="en-US" dirty="0" smtClean="0"/>
          </a:p>
          <a:p>
            <a:pPr algn="just"/>
            <a:r>
              <a:rPr lang="en-US" dirty="0" smtClean="0"/>
              <a:t>Deep Learning is basically a sub-part of the broader family of Machine Learning which makes use of </a:t>
            </a:r>
            <a:r>
              <a:rPr lang="en-US" b="1" dirty="0" smtClean="0"/>
              <a:t>Neural Networks</a:t>
            </a:r>
            <a:r>
              <a:rPr lang="en-US" dirty="0" smtClean="0"/>
              <a:t>(similar to the neurons working in our brain) to mimic human brain-like behavior. </a:t>
            </a:r>
            <a:endParaRPr lang="en-US" dirty="0" smtClean="0"/>
          </a:p>
          <a:p>
            <a:pPr algn="just"/>
            <a:r>
              <a:rPr lang="en-US" dirty="0" smtClean="0"/>
              <a:t>DL </a:t>
            </a:r>
            <a:r>
              <a:rPr lang="en-US" dirty="0" smtClean="0"/>
              <a:t>algorithms focus on </a:t>
            </a:r>
            <a:r>
              <a:rPr lang="en-US" b="1" dirty="0" smtClean="0"/>
              <a:t>information processing patterns</a:t>
            </a:r>
            <a:r>
              <a:rPr lang="en-US" dirty="0" smtClean="0"/>
              <a:t> mechanism to possibly identify the patterns just like our human brain does and classifies the information accordingly. </a:t>
            </a:r>
            <a:endParaRPr lang="en-US" dirty="0" smtClean="0"/>
          </a:p>
          <a:p>
            <a:pPr algn="just"/>
            <a:r>
              <a:rPr lang="en-US" dirty="0" smtClean="0"/>
              <a:t>DL </a:t>
            </a:r>
            <a:r>
              <a:rPr lang="en-US" dirty="0" smtClean="0"/>
              <a:t>works on larger sets of data when compared to ML and the </a:t>
            </a:r>
            <a:r>
              <a:rPr lang="en-US" b="1" dirty="0" smtClean="0"/>
              <a:t>prediction mechanism is self-administered by machines</a:t>
            </a:r>
            <a:r>
              <a:rPr lang="en-US" dirty="0" smtClean="0"/>
              <a: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Comparison among AI, ML and DL</a:t>
            </a:r>
            <a:endParaRPr lang="en-US" dirty="0"/>
          </a:p>
        </p:txBody>
      </p:sp>
      <p:graphicFrame>
        <p:nvGraphicFramePr>
          <p:cNvPr id="4" name="Content Placeholder 3"/>
          <p:cNvGraphicFramePr>
            <a:graphicFrameLocks noGrp="1"/>
          </p:cNvGraphicFramePr>
          <p:nvPr>
            <p:ph idx="1"/>
          </p:nvPr>
        </p:nvGraphicFramePr>
        <p:xfrm>
          <a:off x="228600" y="1092661"/>
          <a:ext cx="8763000" cy="4927139"/>
        </p:xfrm>
        <a:graphic>
          <a:graphicData uri="http://schemas.openxmlformats.org/drawingml/2006/table">
            <a:tbl>
              <a:tblPr firstRow="1" bandRow="1">
                <a:tableStyleId>{5C22544A-7EE6-4342-B048-85BDC9FD1C3A}</a:tableStyleId>
              </a:tblPr>
              <a:tblGrid>
                <a:gridCol w="2921000"/>
                <a:gridCol w="2921000"/>
                <a:gridCol w="2921000"/>
              </a:tblGrid>
              <a:tr h="404553">
                <a:tc>
                  <a:txBody>
                    <a:bodyPr/>
                    <a:lstStyle/>
                    <a:p>
                      <a:r>
                        <a:rPr lang="en-US" dirty="0" smtClean="0"/>
                        <a:t>Artificial Intelligence</a:t>
                      </a:r>
                      <a:endParaRPr lang="en-US" dirty="0"/>
                    </a:p>
                  </a:txBody>
                  <a:tcPr/>
                </a:tc>
                <a:tc>
                  <a:txBody>
                    <a:bodyPr/>
                    <a:lstStyle/>
                    <a:p>
                      <a:r>
                        <a:rPr lang="en-US" dirty="0" smtClean="0"/>
                        <a:t>Machine Learning </a:t>
                      </a:r>
                      <a:endParaRPr lang="en-US" dirty="0"/>
                    </a:p>
                  </a:txBody>
                  <a:tcPr/>
                </a:tc>
                <a:tc>
                  <a:txBody>
                    <a:bodyPr/>
                    <a:lstStyle/>
                    <a:p>
                      <a:r>
                        <a:rPr lang="en-US" dirty="0" smtClean="0"/>
                        <a:t>Deep Learning</a:t>
                      </a:r>
                      <a:endParaRPr lang="en-US" dirty="0"/>
                    </a:p>
                  </a:txBody>
                  <a:tcPr/>
                </a:tc>
              </a:tr>
              <a:tr h="1590502">
                <a:tc>
                  <a:txBody>
                    <a:bodyPr/>
                    <a:lstStyle/>
                    <a:p>
                      <a:pPr algn="just"/>
                      <a:r>
                        <a:rPr lang="en-US" sz="1600" b="0" i="0" kern="1200" dirty="0" smtClean="0">
                          <a:solidFill>
                            <a:schemeClr val="dk1"/>
                          </a:solidFill>
                          <a:latin typeface="+mn-lt"/>
                          <a:ea typeface="+mn-ea"/>
                          <a:cs typeface="+mn-cs"/>
                        </a:rPr>
                        <a:t>AI stands for Artificial Intelligence, and is basically the study/process which enables machines to mimic human </a:t>
                      </a:r>
                      <a:r>
                        <a:rPr lang="en-US" sz="1600" b="0" i="0" kern="1200" dirty="0" err="1" smtClean="0">
                          <a:solidFill>
                            <a:schemeClr val="dk1"/>
                          </a:solidFill>
                          <a:latin typeface="+mn-lt"/>
                          <a:ea typeface="+mn-ea"/>
                          <a:cs typeface="+mn-cs"/>
                        </a:rPr>
                        <a:t>behaviour</a:t>
                      </a:r>
                      <a:r>
                        <a:rPr lang="en-US" sz="1600" b="0" i="0" kern="1200" dirty="0" smtClean="0">
                          <a:solidFill>
                            <a:schemeClr val="dk1"/>
                          </a:solidFill>
                          <a:latin typeface="+mn-lt"/>
                          <a:ea typeface="+mn-ea"/>
                          <a:cs typeface="+mn-cs"/>
                        </a:rPr>
                        <a:t> through particular algorithm.</a:t>
                      </a:r>
                      <a:endParaRPr lang="en-US" sz="1600" dirty="0"/>
                    </a:p>
                  </a:txBody>
                  <a:tcPr/>
                </a:tc>
                <a:tc>
                  <a:txBody>
                    <a:bodyPr/>
                    <a:lstStyle/>
                    <a:p>
                      <a:pPr algn="just" fontAlgn="ctr"/>
                      <a:r>
                        <a:rPr lang="en-US" sz="1600" b="0" dirty="0"/>
                        <a:t>ML stands for Machine Learning, and is the study that uses statistical methods enabling machines to improve with experience.</a:t>
                      </a:r>
                      <a:endParaRPr lang="en-US" sz="1600" b="0" dirty="0"/>
                    </a:p>
                  </a:txBody>
                  <a:tcPr marL="63500" marR="63500" marT="88900" marB="88900" anchor="ctr"/>
                </a:tc>
                <a:tc>
                  <a:txBody>
                    <a:bodyPr/>
                    <a:lstStyle/>
                    <a:p>
                      <a:pPr algn="just" fontAlgn="ctr"/>
                      <a:r>
                        <a:rPr lang="en-US" sz="1600" b="0" dirty="0"/>
                        <a:t>DL stands for Deep Learning, and is the study that makes use of Neural Networks(similar to neurons present in human brain) to imitate functionality just like a human brain.</a:t>
                      </a:r>
                      <a:endParaRPr lang="en-US" sz="1600" b="0" dirty="0"/>
                    </a:p>
                  </a:txBody>
                  <a:tcPr marL="63500" marR="63500" marT="88900" marB="88900" anchor="ctr"/>
                </a:tc>
              </a:tr>
              <a:tr h="1191491">
                <a:tc>
                  <a:txBody>
                    <a:bodyPr/>
                    <a:lstStyle/>
                    <a:p>
                      <a:pPr algn="just" fontAlgn="ctr"/>
                      <a:r>
                        <a:rPr lang="en-US" sz="1600" b="0" dirty="0"/>
                        <a:t>AI is the broader family consisting of ML and DL as it’s components.</a:t>
                      </a:r>
                      <a:endParaRPr lang="en-US" sz="1600" b="0" dirty="0"/>
                    </a:p>
                  </a:txBody>
                  <a:tcPr marL="63500" marR="63500" marT="88900" marB="88900" anchor="ctr"/>
                </a:tc>
                <a:tc>
                  <a:txBody>
                    <a:bodyPr/>
                    <a:lstStyle/>
                    <a:p>
                      <a:pPr algn="just" fontAlgn="ctr"/>
                      <a:r>
                        <a:rPr lang="en-US" sz="1600" b="0" dirty="0"/>
                        <a:t>ML is the subset of AI.</a:t>
                      </a:r>
                      <a:endParaRPr lang="en-US" sz="1600" b="0" dirty="0"/>
                    </a:p>
                  </a:txBody>
                  <a:tcPr marL="63500" marR="63500" marT="88900" marB="88900" anchor="ctr"/>
                </a:tc>
                <a:tc>
                  <a:txBody>
                    <a:bodyPr/>
                    <a:lstStyle/>
                    <a:p>
                      <a:pPr algn="just" fontAlgn="ctr"/>
                      <a:r>
                        <a:rPr lang="en-US" sz="1600" b="0" dirty="0"/>
                        <a:t>DL is the subset of ML.</a:t>
                      </a:r>
                      <a:endParaRPr lang="en-US" sz="1600" b="0" dirty="0"/>
                    </a:p>
                  </a:txBody>
                  <a:tcPr marL="63500" marR="63500" marT="88900" marB="88900" anchor="ctr"/>
                </a:tc>
              </a:tr>
              <a:tr h="1690255">
                <a:tc>
                  <a:txBody>
                    <a:bodyPr/>
                    <a:lstStyle/>
                    <a:p>
                      <a:pPr algn="l" fontAlgn="ctr"/>
                      <a:r>
                        <a:rPr lang="en-US" sz="1600" b="0" dirty="0"/>
                        <a:t>AI is a computer algorithm which exhibits intelligence through decision making.</a:t>
                      </a:r>
                      <a:endParaRPr lang="en-US" sz="1600" b="0" dirty="0"/>
                    </a:p>
                  </a:txBody>
                  <a:tcPr marL="63500" marR="63500" marT="88900" marB="88900" anchor="ctr"/>
                </a:tc>
                <a:tc>
                  <a:txBody>
                    <a:bodyPr/>
                    <a:lstStyle/>
                    <a:p>
                      <a:pPr algn="l" fontAlgn="ctr"/>
                      <a:r>
                        <a:rPr lang="en-US" sz="1600" b="0" dirty="0"/>
                        <a:t>ML is an AI algorithm which allows system to learn from data.</a:t>
                      </a:r>
                      <a:endParaRPr lang="en-US" sz="1600" b="0" dirty="0"/>
                    </a:p>
                  </a:txBody>
                  <a:tcPr marL="63500" marR="63500" marT="88900" marB="88900" anchor="ctr"/>
                </a:tc>
                <a:tc>
                  <a:txBody>
                    <a:bodyPr/>
                    <a:lstStyle/>
                    <a:p>
                      <a:pPr algn="l" fontAlgn="ctr"/>
                      <a:r>
                        <a:rPr lang="en-US" sz="1600" b="0" dirty="0"/>
                        <a:t>DL is a ML algorithm that uses deep(more than one layer) neural networks to analyze data and provide output accordingly.</a:t>
                      </a:r>
                      <a:endParaRPr lang="en-US" sz="1600" b="0" dirty="0"/>
                    </a:p>
                  </a:txBody>
                  <a:tcPr marL="63500" marR="63500" marT="88900" marB="88900" anchor="ctr"/>
                </a:tc>
              </a:tr>
            </a:tbl>
          </a:graphicData>
        </a:graphic>
      </p:graphicFrame>
      <p:sp>
        <p:nvSpPr>
          <p:cNvPr id="5" name="Rectangle 4"/>
          <p:cNvSpPr/>
          <p:nvPr/>
        </p:nvSpPr>
        <p:spPr>
          <a:xfrm>
            <a:off x="228600" y="6096000"/>
            <a:ext cx="8610600" cy="923330"/>
          </a:xfrm>
          <a:prstGeom prst="rect">
            <a:avLst/>
          </a:prstGeom>
        </p:spPr>
        <p:txBody>
          <a:bodyPr wrap="square">
            <a:spAutoFit/>
          </a:bodyPr>
          <a:lstStyle/>
          <a:p>
            <a:r>
              <a:rPr lang="en-US" dirty="0" smtClean="0">
                <a:hlinkClick r:id="rId1"/>
              </a:rPr>
              <a:t>Source: https</a:t>
            </a:r>
            <a:r>
              <a:rPr lang="en-US" dirty="0" smtClean="0">
                <a:hlinkClick r:id="rId1"/>
              </a:rPr>
              <a:t>://www.geeksforgeeks.org/difference-between-artificial-intelligence-vs-machine-learning-vs-deep-learning</a:t>
            </a:r>
            <a:r>
              <a:rPr lang="en-US" dirty="0" smtClean="0">
                <a:hlinkClick r:id="rId1"/>
              </a:rPr>
              <a:t>/</a:t>
            </a:r>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839200" cy="715962"/>
          </a:xfrm>
        </p:spPr>
        <p:txBody>
          <a:bodyPr>
            <a:normAutofit fontScale="90000"/>
          </a:bodyPr>
          <a:lstStyle/>
          <a:p>
            <a:r>
              <a:rPr lang="en-US" dirty="0" smtClean="0"/>
              <a:t>Comparison among AI, ML and DL Cont…</a:t>
            </a:r>
            <a:endParaRPr lang="en-US" dirty="0"/>
          </a:p>
        </p:txBody>
      </p:sp>
      <p:graphicFrame>
        <p:nvGraphicFramePr>
          <p:cNvPr id="4" name="Content Placeholder 3"/>
          <p:cNvGraphicFramePr>
            <a:graphicFrameLocks noGrp="1"/>
          </p:cNvGraphicFramePr>
          <p:nvPr>
            <p:ph idx="1"/>
          </p:nvPr>
        </p:nvGraphicFramePr>
        <p:xfrm>
          <a:off x="228600" y="838200"/>
          <a:ext cx="8763000" cy="5365404"/>
        </p:xfrm>
        <a:graphic>
          <a:graphicData uri="http://schemas.openxmlformats.org/drawingml/2006/table">
            <a:tbl>
              <a:tblPr firstRow="1" bandRow="1">
                <a:tableStyleId>{5C22544A-7EE6-4342-B048-85BDC9FD1C3A}</a:tableStyleId>
              </a:tblPr>
              <a:tblGrid>
                <a:gridCol w="2921000"/>
                <a:gridCol w="2921000"/>
                <a:gridCol w="2921000"/>
              </a:tblGrid>
              <a:tr h="404553">
                <a:tc>
                  <a:txBody>
                    <a:bodyPr/>
                    <a:lstStyle/>
                    <a:p>
                      <a:r>
                        <a:rPr lang="en-US" dirty="0" smtClean="0"/>
                        <a:t>Artificial Intelligence</a:t>
                      </a:r>
                      <a:endParaRPr lang="en-US" dirty="0"/>
                    </a:p>
                  </a:txBody>
                  <a:tcPr/>
                </a:tc>
                <a:tc>
                  <a:txBody>
                    <a:bodyPr/>
                    <a:lstStyle/>
                    <a:p>
                      <a:r>
                        <a:rPr lang="en-US" dirty="0" smtClean="0"/>
                        <a:t>Machine Learning </a:t>
                      </a:r>
                      <a:endParaRPr lang="en-US" dirty="0"/>
                    </a:p>
                  </a:txBody>
                  <a:tcPr/>
                </a:tc>
                <a:tc>
                  <a:txBody>
                    <a:bodyPr/>
                    <a:lstStyle/>
                    <a:p>
                      <a:r>
                        <a:rPr lang="en-US" dirty="0" smtClean="0"/>
                        <a:t>Deep Learning</a:t>
                      </a:r>
                      <a:endParaRPr lang="en-US" dirty="0"/>
                    </a:p>
                  </a:txBody>
                  <a:tcPr/>
                </a:tc>
              </a:tr>
              <a:tr h="1590502">
                <a:tc>
                  <a:txBody>
                    <a:bodyPr/>
                    <a:lstStyle/>
                    <a:p>
                      <a:pPr algn="just" fontAlgn="ctr"/>
                      <a:r>
                        <a:rPr lang="en-US" sz="1400" b="0" dirty="0"/>
                        <a:t>Search Trees and much complex math is involved in AI.</a:t>
                      </a:r>
                      <a:endParaRPr lang="en-US" sz="1400" b="0" dirty="0"/>
                    </a:p>
                  </a:txBody>
                  <a:tcPr marL="63500" marR="63500" marT="88900" marB="88900" anchor="ctr"/>
                </a:tc>
                <a:tc>
                  <a:txBody>
                    <a:bodyPr/>
                    <a:lstStyle/>
                    <a:p>
                      <a:pPr algn="just" fontAlgn="ctr"/>
                      <a:r>
                        <a:rPr lang="en-US" sz="1400" b="0" dirty="0"/>
                        <a:t>If you have a clear idea about the logic(math) involved in behind and you can visualize the complex functionalities like K-Mean, Support Vector Machines, etc., then it defines the ML aspect.</a:t>
                      </a:r>
                      <a:endParaRPr lang="en-US" sz="1400" b="0" dirty="0"/>
                    </a:p>
                  </a:txBody>
                  <a:tcPr marL="63500" marR="63500" marT="88900" marB="88900" anchor="ctr"/>
                </a:tc>
                <a:tc>
                  <a:txBody>
                    <a:bodyPr/>
                    <a:lstStyle/>
                    <a:p>
                      <a:pPr algn="just" fontAlgn="ctr"/>
                      <a:r>
                        <a:rPr lang="en-US" sz="1400" b="0" dirty="0"/>
                        <a:t>If you are clear about the math involved in it but don’t have idea about the features, so you break the complex functionalities into linear/lower dimension features by adding more layers, then it defines the DL aspect.</a:t>
                      </a:r>
                      <a:endParaRPr lang="en-US" sz="1400" b="0" dirty="0"/>
                    </a:p>
                  </a:txBody>
                  <a:tcPr marL="63500" marR="63500" marT="88900" marB="88900" anchor="ctr"/>
                </a:tc>
              </a:tr>
              <a:tr h="1191491">
                <a:tc>
                  <a:txBody>
                    <a:bodyPr/>
                    <a:lstStyle/>
                    <a:p>
                      <a:pPr algn="just" fontAlgn="ctr"/>
                      <a:r>
                        <a:rPr lang="en-US" sz="1400" b="0"/>
                        <a:t>The aim is to basically increase chances of success and not accuracy.</a:t>
                      </a:r>
                      <a:endParaRPr lang="en-US" sz="1400" b="0"/>
                    </a:p>
                  </a:txBody>
                  <a:tcPr marL="63500" marR="63500" marT="88900" marB="88900" anchor="ctr"/>
                </a:tc>
                <a:tc>
                  <a:txBody>
                    <a:bodyPr/>
                    <a:lstStyle/>
                    <a:p>
                      <a:pPr algn="just" fontAlgn="ctr"/>
                      <a:r>
                        <a:rPr lang="en-US" sz="1400" b="0" dirty="0"/>
                        <a:t>The aim is to increase accuracy not caring much about the success ratio.</a:t>
                      </a:r>
                      <a:endParaRPr lang="en-US" sz="1400" b="0" dirty="0"/>
                    </a:p>
                  </a:txBody>
                  <a:tcPr marL="63500" marR="63500" marT="88900" marB="88900" anchor="ctr"/>
                </a:tc>
                <a:tc>
                  <a:txBody>
                    <a:bodyPr/>
                    <a:lstStyle/>
                    <a:p>
                      <a:pPr algn="just" fontAlgn="ctr"/>
                      <a:r>
                        <a:rPr lang="en-US" sz="1400" b="0" dirty="0"/>
                        <a:t>It attains the highest rank in terms of accuracy when it is trained with large amount of data.</a:t>
                      </a:r>
                      <a:endParaRPr lang="en-US" sz="1400" b="0" dirty="0"/>
                    </a:p>
                  </a:txBody>
                  <a:tcPr marL="63500" marR="63500" marT="88900" marB="88900" anchor="ctr"/>
                </a:tc>
              </a:tr>
              <a:tr h="1690255">
                <a:tc>
                  <a:txBody>
                    <a:bodyPr/>
                    <a:lstStyle/>
                    <a:p>
                      <a:pPr algn="just" fontAlgn="ctr"/>
                      <a:r>
                        <a:rPr lang="en-US" sz="1400" b="0"/>
                        <a:t>Three broad categories/types Of AI are: Artificial Narrow Intelligence (ANI), Artificial General Intelligence (AGI) and Artificial Super Intelligence (ASI)</a:t>
                      </a:r>
                      <a:endParaRPr lang="en-US" sz="1400" b="0"/>
                    </a:p>
                  </a:txBody>
                  <a:tcPr marL="63500" marR="63500" marT="88900" marB="88900" anchor="ctr"/>
                </a:tc>
                <a:tc>
                  <a:txBody>
                    <a:bodyPr/>
                    <a:lstStyle/>
                    <a:p>
                      <a:pPr algn="just" fontAlgn="ctr"/>
                      <a:r>
                        <a:rPr lang="en-US" sz="1400" b="0"/>
                        <a:t>Three broad categories/types Of ML are: Supervised Learning, Unsupervised Learning and Reinforcement Learning</a:t>
                      </a:r>
                      <a:endParaRPr lang="en-US" sz="1400" b="0"/>
                    </a:p>
                  </a:txBody>
                  <a:tcPr marL="63500" marR="63500" marT="88900" marB="88900" anchor="ctr"/>
                </a:tc>
                <a:tc>
                  <a:txBody>
                    <a:bodyPr/>
                    <a:lstStyle/>
                    <a:p>
                      <a:pPr algn="just" fontAlgn="ctr"/>
                      <a:r>
                        <a:rPr lang="en-US" sz="1400" b="0" dirty="0"/>
                        <a:t>DL can be considered as neural networks with a large number of parameters layers lying in one of the four fundamental network architectures: Unsupervised Pre-trained Networks, </a:t>
                      </a:r>
                      <a:r>
                        <a:rPr lang="en-US" sz="1400" b="0" dirty="0" err="1"/>
                        <a:t>Convolutional</a:t>
                      </a:r>
                      <a:r>
                        <a:rPr lang="en-US" sz="1400" b="0" dirty="0"/>
                        <a:t> Neural Networks, Recurrent Neural Networks and Recursive Neural Networks</a:t>
                      </a:r>
                      <a:endParaRPr lang="en-US" sz="1400" b="0" dirty="0"/>
                    </a:p>
                  </a:txBody>
                  <a:tcPr marL="63500" marR="63500" marT="88900" marB="88900" anchor="ctr"/>
                </a:tc>
              </a:tr>
            </a:tbl>
          </a:graphicData>
        </a:graphic>
      </p:graphicFrame>
      <p:sp>
        <p:nvSpPr>
          <p:cNvPr id="5" name="Rectangle 4"/>
          <p:cNvSpPr/>
          <p:nvPr/>
        </p:nvSpPr>
        <p:spPr>
          <a:xfrm>
            <a:off x="228600" y="6096000"/>
            <a:ext cx="8610600" cy="923330"/>
          </a:xfrm>
          <a:prstGeom prst="rect">
            <a:avLst/>
          </a:prstGeom>
        </p:spPr>
        <p:txBody>
          <a:bodyPr wrap="square">
            <a:spAutoFit/>
          </a:bodyPr>
          <a:lstStyle/>
          <a:p>
            <a:r>
              <a:rPr lang="en-US" dirty="0" smtClean="0">
                <a:hlinkClick r:id="rId1"/>
              </a:rPr>
              <a:t>Source: https</a:t>
            </a:r>
            <a:r>
              <a:rPr lang="en-US" dirty="0" smtClean="0">
                <a:hlinkClick r:id="rId1"/>
              </a:rPr>
              <a:t>://www.geeksforgeeks.org/difference-between-artificial-intelligence-vs-machine-learning-vs-deep-learning</a:t>
            </a:r>
            <a:r>
              <a:rPr lang="en-US" dirty="0" smtClean="0">
                <a:hlinkClick r:id="rId1"/>
              </a:rPr>
              <a:t>/</a:t>
            </a:r>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839200" cy="715962"/>
          </a:xfrm>
        </p:spPr>
        <p:txBody>
          <a:bodyPr>
            <a:normAutofit fontScale="90000"/>
          </a:bodyPr>
          <a:lstStyle/>
          <a:p>
            <a:r>
              <a:rPr lang="en-US" dirty="0" smtClean="0"/>
              <a:t>Comparison among AI, ML and DL Cont…</a:t>
            </a:r>
            <a:endParaRPr lang="en-US" dirty="0"/>
          </a:p>
        </p:txBody>
      </p:sp>
      <p:graphicFrame>
        <p:nvGraphicFramePr>
          <p:cNvPr id="4" name="Content Placeholder 3"/>
          <p:cNvGraphicFramePr>
            <a:graphicFrameLocks noGrp="1"/>
          </p:cNvGraphicFramePr>
          <p:nvPr>
            <p:ph idx="1"/>
          </p:nvPr>
        </p:nvGraphicFramePr>
        <p:xfrm>
          <a:off x="228600" y="1092661"/>
          <a:ext cx="8763000" cy="4929910"/>
        </p:xfrm>
        <a:graphic>
          <a:graphicData uri="http://schemas.openxmlformats.org/drawingml/2006/table">
            <a:tbl>
              <a:tblPr firstRow="1" bandRow="1">
                <a:tableStyleId>{5C22544A-7EE6-4342-B048-85BDC9FD1C3A}</a:tableStyleId>
              </a:tblPr>
              <a:tblGrid>
                <a:gridCol w="2921000"/>
                <a:gridCol w="2921000"/>
                <a:gridCol w="2921000"/>
              </a:tblGrid>
              <a:tr h="404553">
                <a:tc>
                  <a:txBody>
                    <a:bodyPr/>
                    <a:lstStyle/>
                    <a:p>
                      <a:r>
                        <a:rPr lang="en-US" dirty="0" smtClean="0"/>
                        <a:t>Artificial Intelligence</a:t>
                      </a:r>
                      <a:endParaRPr lang="en-US" dirty="0"/>
                    </a:p>
                  </a:txBody>
                  <a:tcPr/>
                </a:tc>
                <a:tc>
                  <a:txBody>
                    <a:bodyPr/>
                    <a:lstStyle/>
                    <a:p>
                      <a:r>
                        <a:rPr lang="en-US" dirty="0" smtClean="0"/>
                        <a:t>Machine Learning </a:t>
                      </a:r>
                      <a:endParaRPr lang="en-US" dirty="0"/>
                    </a:p>
                  </a:txBody>
                  <a:tcPr/>
                </a:tc>
                <a:tc>
                  <a:txBody>
                    <a:bodyPr/>
                    <a:lstStyle/>
                    <a:p>
                      <a:r>
                        <a:rPr lang="en-US" dirty="0" smtClean="0"/>
                        <a:t>Deep Learning</a:t>
                      </a:r>
                      <a:endParaRPr lang="en-US" dirty="0"/>
                    </a:p>
                  </a:txBody>
                  <a:tcPr/>
                </a:tc>
              </a:tr>
              <a:tr h="1590502">
                <a:tc>
                  <a:txBody>
                    <a:bodyPr/>
                    <a:lstStyle/>
                    <a:p>
                      <a:pPr algn="l" fontAlgn="ctr"/>
                      <a:r>
                        <a:rPr lang="en-US" sz="1400" b="0" dirty="0"/>
                        <a:t>The efficiency Of AI is basically the efficiency provided by ML and DL respectively.</a:t>
                      </a:r>
                      <a:endParaRPr lang="en-US" sz="1400" b="0" dirty="0"/>
                    </a:p>
                  </a:txBody>
                  <a:tcPr marL="63500" marR="63500" marT="88900" marB="88900" anchor="ctr"/>
                </a:tc>
                <a:tc>
                  <a:txBody>
                    <a:bodyPr/>
                    <a:lstStyle/>
                    <a:p>
                      <a:pPr algn="l" fontAlgn="ctr"/>
                      <a:r>
                        <a:rPr lang="en-US" sz="1400" b="0" dirty="0"/>
                        <a:t>Less efficient than DL as it can’t work for longer dimensions or higher amount of data.</a:t>
                      </a:r>
                      <a:endParaRPr lang="en-US" sz="1400" b="0" dirty="0"/>
                    </a:p>
                  </a:txBody>
                  <a:tcPr marL="63500" marR="63500" marT="88900" marB="88900" anchor="ctr"/>
                </a:tc>
                <a:tc>
                  <a:txBody>
                    <a:bodyPr/>
                    <a:lstStyle/>
                    <a:p>
                      <a:pPr algn="l" fontAlgn="ctr"/>
                      <a:r>
                        <a:rPr lang="en-US" sz="1400" b="0" dirty="0"/>
                        <a:t>More powerful than ML as it can easily work for larger sets of data.</a:t>
                      </a:r>
                      <a:endParaRPr lang="en-US" sz="1400" b="0" dirty="0"/>
                    </a:p>
                  </a:txBody>
                  <a:tcPr marL="63500" marR="63500" marT="88900" marB="88900" anchor="ctr"/>
                </a:tc>
              </a:tr>
              <a:tr h="1191491">
                <a:tc>
                  <a:txBody>
                    <a:bodyPr/>
                    <a:lstStyle/>
                    <a:p>
                      <a:pPr algn="l" fontAlgn="ctr"/>
                      <a:r>
                        <a:rPr lang="en-US" sz="1400" b="0"/>
                        <a:t>Examples of AI applications include: Google’s AI-Powered Predictions, Ridesharing Apps Like Uber and Lyft, Commercial Flights Use an AI Autopilot, etc.</a:t>
                      </a:r>
                      <a:endParaRPr lang="en-US" sz="1400" b="0"/>
                    </a:p>
                  </a:txBody>
                  <a:tcPr marL="63500" marR="63500" marT="88900" marB="88900" anchor="ctr"/>
                </a:tc>
                <a:tc>
                  <a:txBody>
                    <a:bodyPr/>
                    <a:lstStyle/>
                    <a:p>
                      <a:pPr algn="l" fontAlgn="ctr"/>
                      <a:r>
                        <a:rPr lang="en-US" sz="1400" b="0" dirty="0"/>
                        <a:t>Examples of ML applications include: Virtual Personal Assistants: </a:t>
                      </a:r>
                      <a:r>
                        <a:rPr lang="en-US" sz="1400" b="0" dirty="0" err="1"/>
                        <a:t>Siri</a:t>
                      </a:r>
                      <a:r>
                        <a:rPr lang="en-US" sz="1400" b="0" dirty="0"/>
                        <a:t>, </a:t>
                      </a:r>
                      <a:r>
                        <a:rPr lang="en-US" sz="1400" b="0" dirty="0" err="1"/>
                        <a:t>Alexa</a:t>
                      </a:r>
                      <a:r>
                        <a:rPr lang="en-US" sz="1400" b="0" dirty="0"/>
                        <a:t>, Google, etc., Email Spam and Malware Filtering.</a:t>
                      </a:r>
                      <a:endParaRPr lang="en-US" sz="1400" b="0" dirty="0"/>
                    </a:p>
                  </a:txBody>
                  <a:tcPr marL="63500" marR="63500" marT="88900" marB="88900" anchor="ctr"/>
                </a:tc>
                <a:tc>
                  <a:txBody>
                    <a:bodyPr/>
                    <a:lstStyle/>
                    <a:p>
                      <a:pPr algn="l" fontAlgn="ctr"/>
                      <a:r>
                        <a:rPr lang="en-US" sz="1400" b="0" dirty="0"/>
                        <a:t>Examples of DL applications include: Sentiment based news aggregation, Image analysis and caption generation, etc.</a:t>
                      </a:r>
                      <a:endParaRPr lang="en-US" sz="1400" b="0" dirty="0"/>
                    </a:p>
                  </a:txBody>
                  <a:tcPr marL="63500" marR="63500" marT="88900" marB="88900" anchor="ctr"/>
                </a:tc>
              </a:tr>
              <a:tr h="1690255">
                <a:tc>
                  <a:txBody>
                    <a:bodyPr/>
                    <a:lstStyle/>
                    <a:p>
                      <a:pPr algn="l" fontAlgn="ctr"/>
                      <a:r>
                        <a:rPr lang="en-US" sz="1400" b="0"/>
                        <a:t>AI refers to the broad field of computer science that focuses on creating intelligent machines that can perform tasks that would normally require human intelligence, such as reasoning, perception, and decision-making.</a:t>
                      </a:r>
                      <a:endParaRPr lang="en-US" sz="1400" b="0"/>
                    </a:p>
                  </a:txBody>
                  <a:tcPr marL="63500" marR="63500" marT="88900" marB="88900" anchor="ctr"/>
                </a:tc>
                <a:tc>
                  <a:txBody>
                    <a:bodyPr/>
                    <a:lstStyle/>
                    <a:p>
                      <a:pPr algn="l" fontAlgn="ctr"/>
                      <a:r>
                        <a:rPr lang="en-US" sz="1400" b="0"/>
                        <a:t>ML is a subset of AI that focuses on developing algorithms that can learn from data and improve their performance over time without being explicitly programmed. </a:t>
                      </a:r>
                      <a:endParaRPr lang="en-US" sz="1400" b="0"/>
                    </a:p>
                  </a:txBody>
                  <a:tcPr marL="63500" marR="63500" marT="88900" marB="88900" anchor="ctr"/>
                </a:tc>
                <a:tc>
                  <a:txBody>
                    <a:bodyPr/>
                    <a:lstStyle/>
                    <a:p>
                      <a:pPr algn="l" fontAlgn="ctr"/>
                      <a:r>
                        <a:rPr lang="en-US" sz="1400" b="0" dirty="0"/>
                        <a:t>DL is a subset of ML that focuses on developing deep neural networks that can automatically learn and extract features from data.</a:t>
                      </a:r>
                      <a:endParaRPr lang="en-US" sz="1400" b="0" dirty="0"/>
                    </a:p>
                  </a:txBody>
                  <a:tcPr marL="63500" marR="63500" marT="88900" marB="88900" anchor="ctr"/>
                </a:tc>
              </a:tr>
            </a:tbl>
          </a:graphicData>
        </a:graphic>
      </p:graphicFrame>
      <p:sp>
        <p:nvSpPr>
          <p:cNvPr id="5" name="Rectangle 4"/>
          <p:cNvSpPr/>
          <p:nvPr/>
        </p:nvSpPr>
        <p:spPr>
          <a:xfrm>
            <a:off x="228600" y="6096000"/>
            <a:ext cx="8610600" cy="923330"/>
          </a:xfrm>
          <a:prstGeom prst="rect">
            <a:avLst/>
          </a:prstGeom>
        </p:spPr>
        <p:txBody>
          <a:bodyPr wrap="square">
            <a:spAutoFit/>
          </a:bodyPr>
          <a:lstStyle/>
          <a:p>
            <a:r>
              <a:rPr lang="en-US" dirty="0" smtClean="0">
                <a:hlinkClick r:id="rId1"/>
              </a:rPr>
              <a:t>Source: https</a:t>
            </a:r>
            <a:r>
              <a:rPr lang="en-US" dirty="0" smtClean="0">
                <a:hlinkClick r:id="rId1"/>
              </a:rPr>
              <a:t>://www.geeksforgeeks.org/difference-between-artificial-intelligence-vs-machine-learning-vs-deep-learning</a:t>
            </a:r>
            <a:r>
              <a:rPr lang="en-US" dirty="0" smtClean="0">
                <a:hlinkClick r:id="rId1"/>
              </a:rPr>
              <a:t>/</a:t>
            </a:r>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839200" cy="715962"/>
          </a:xfrm>
        </p:spPr>
        <p:txBody>
          <a:bodyPr>
            <a:normAutofit fontScale="90000"/>
          </a:bodyPr>
          <a:lstStyle/>
          <a:p>
            <a:r>
              <a:rPr lang="en-US" dirty="0" smtClean="0"/>
              <a:t>Comparison among AI, ML and DL Cont…</a:t>
            </a:r>
            <a:endParaRPr lang="en-US" dirty="0"/>
          </a:p>
        </p:txBody>
      </p:sp>
      <p:graphicFrame>
        <p:nvGraphicFramePr>
          <p:cNvPr id="4" name="Content Placeholder 3"/>
          <p:cNvGraphicFramePr>
            <a:graphicFrameLocks noGrp="1"/>
          </p:cNvGraphicFramePr>
          <p:nvPr>
            <p:ph idx="1"/>
          </p:nvPr>
        </p:nvGraphicFramePr>
        <p:xfrm>
          <a:off x="228600" y="914400"/>
          <a:ext cx="8763000" cy="4789853"/>
        </p:xfrm>
        <a:graphic>
          <a:graphicData uri="http://schemas.openxmlformats.org/drawingml/2006/table">
            <a:tbl>
              <a:tblPr firstRow="1" bandRow="1">
                <a:tableStyleId>{5C22544A-7EE6-4342-B048-85BDC9FD1C3A}</a:tableStyleId>
              </a:tblPr>
              <a:tblGrid>
                <a:gridCol w="2921000"/>
                <a:gridCol w="2921000"/>
                <a:gridCol w="2921000"/>
              </a:tblGrid>
              <a:tr h="532813">
                <a:tc>
                  <a:txBody>
                    <a:bodyPr/>
                    <a:lstStyle/>
                    <a:p>
                      <a:r>
                        <a:rPr lang="en-US" dirty="0" smtClean="0"/>
                        <a:t>Artificial Intelligence</a:t>
                      </a:r>
                      <a:endParaRPr lang="en-US" dirty="0"/>
                    </a:p>
                  </a:txBody>
                  <a:tcPr/>
                </a:tc>
                <a:tc>
                  <a:txBody>
                    <a:bodyPr/>
                    <a:lstStyle/>
                    <a:p>
                      <a:r>
                        <a:rPr lang="en-US" dirty="0" smtClean="0"/>
                        <a:t>Machine Learning </a:t>
                      </a:r>
                      <a:endParaRPr lang="en-US" dirty="0"/>
                    </a:p>
                  </a:txBody>
                  <a:tcPr/>
                </a:tc>
                <a:tc>
                  <a:txBody>
                    <a:bodyPr/>
                    <a:lstStyle/>
                    <a:p>
                      <a:r>
                        <a:rPr lang="en-US" dirty="0" smtClean="0"/>
                        <a:t>Deep Learning</a:t>
                      </a:r>
                      <a:endParaRPr lang="en-US" dirty="0"/>
                    </a:p>
                  </a:txBody>
                  <a:tcPr/>
                </a:tc>
              </a:tr>
              <a:tr h="2241343">
                <a:tc>
                  <a:txBody>
                    <a:bodyPr/>
                    <a:lstStyle/>
                    <a:p>
                      <a:pPr algn="l" fontAlgn="ctr"/>
                      <a:r>
                        <a:rPr lang="en-US" sz="1600" b="0" dirty="0"/>
                        <a:t>AI can be further broken down into various subfields such as robotics, natural language processing, computer vision, expert systems, and more.</a:t>
                      </a:r>
                      <a:endParaRPr lang="en-US" sz="1600" b="0" dirty="0"/>
                    </a:p>
                  </a:txBody>
                  <a:tcPr marL="63500" marR="63500" marT="88900" marB="88900" anchor="ctr"/>
                </a:tc>
                <a:tc>
                  <a:txBody>
                    <a:bodyPr/>
                    <a:lstStyle/>
                    <a:p>
                      <a:pPr algn="l" fontAlgn="ctr"/>
                      <a:r>
                        <a:rPr lang="en-US" sz="1600" b="0" dirty="0"/>
                        <a:t>ML algorithms can be categorized as supervised, unsupervised, or reinforcement learning. In supervised learning, the algorithm is trained on labeled data, where the desired output is known. In unsupervised learning, the algorithm is trained on unlabeled data, where the desired output is unknown.</a:t>
                      </a:r>
                      <a:endParaRPr lang="en-US" sz="1600" b="0" dirty="0"/>
                    </a:p>
                  </a:txBody>
                  <a:tcPr marL="63500" marR="63500" marT="88900" marB="88900" anchor="ctr"/>
                </a:tc>
                <a:tc>
                  <a:txBody>
                    <a:bodyPr/>
                    <a:lstStyle/>
                    <a:p>
                      <a:pPr algn="l" fontAlgn="ctr"/>
                      <a:r>
                        <a:rPr lang="en-US" sz="1600" b="0" dirty="0"/>
                        <a:t> DL algorithms are inspired by the structure and function of the human brain, and they are particularly well-suited to tasks such as image and speech recognition. </a:t>
                      </a:r>
                      <a:endParaRPr lang="en-US" sz="1600" b="0" dirty="0"/>
                    </a:p>
                  </a:txBody>
                  <a:tcPr marL="63500" marR="63500" marT="88900" marB="88900" anchor="ctr"/>
                </a:tc>
              </a:tr>
              <a:tr h="1569244">
                <a:tc>
                  <a:txBody>
                    <a:bodyPr/>
                    <a:lstStyle/>
                    <a:p>
                      <a:pPr algn="l" fontAlgn="ctr"/>
                      <a:r>
                        <a:rPr lang="en-US" sz="1600" b="0"/>
                        <a:t>AI systems can be rule-based, knowledge-based, or data-driven.</a:t>
                      </a:r>
                      <a:endParaRPr lang="en-US" sz="1600" b="0"/>
                    </a:p>
                  </a:txBody>
                  <a:tcPr marL="63500" marR="63500" marT="88900" marB="88900" anchor="ctr"/>
                </a:tc>
                <a:tc>
                  <a:txBody>
                    <a:bodyPr/>
                    <a:lstStyle/>
                    <a:p>
                      <a:pPr algn="l" fontAlgn="ctr"/>
                      <a:r>
                        <a:rPr lang="en-US" sz="1600" b="0" dirty="0"/>
                        <a:t>In reinforcement learning, the algorithm learns by trial and error, receiving feedback in the form of rewards or punishments.</a:t>
                      </a:r>
                      <a:endParaRPr lang="en-US" sz="1600" b="0" dirty="0"/>
                    </a:p>
                  </a:txBody>
                  <a:tcPr marL="63500" marR="63500" marT="88900" marB="88900" anchor="ctr"/>
                </a:tc>
                <a:tc>
                  <a:txBody>
                    <a:bodyPr/>
                    <a:lstStyle/>
                    <a:p>
                      <a:pPr algn="l" fontAlgn="ctr"/>
                      <a:r>
                        <a:rPr lang="en-US" sz="1600" b="0" dirty="0"/>
                        <a:t> DL networks consist of multiple layers of interconnected neurons that process data in a hierarchical manner, allowing them to learn increasingly complex representations of the data.</a:t>
                      </a:r>
                      <a:endParaRPr lang="en-US" sz="1600" b="0" dirty="0"/>
                    </a:p>
                  </a:txBody>
                  <a:tcPr marL="63500" marR="63500" marT="88900" marB="88900" anchor="ctr"/>
                </a:tc>
              </a:tr>
            </a:tbl>
          </a:graphicData>
        </a:graphic>
      </p:graphicFrame>
      <p:sp>
        <p:nvSpPr>
          <p:cNvPr id="5" name="Rectangle 4"/>
          <p:cNvSpPr/>
          <p:nvPr/>
        </p:nvSpPr>
        <p:spPr>
          <a:xfrm>
            <a:off x="0" y="6019800"/>
            <a:ext cx="9144000" cy="923330"/>
          </a:xfrm>
          <a:prstGeom prst="rect">
            <a:avLst/>
          </a:prstGeom>
        </p:spPr>
        <p:txBody>
          <a:bodyPr wrap="square">
            <a:spAutoFit/>
          </a:bodyPr>
          <a:lstStyle/>
          <a:p>
            <a:r>
              <a:rPr lang="en-US" dirty="0" smtClean="0">
                <a:hlinkClick r:id="rId1"/>
              </a:rPr>
              <a:t>Source: https</a:t>
            </a:r>
            <a:r>
              <a:rPr lang="en-US" dirty="0" smtClean="0">
                <a:hlinkClick r:id="rId1"/>
              </a:rPr>
              <a:t>://www.geeksforgeeks.org/difference-between-artificial-intelligence-vs-machine-learning-vs-deep-learning</a:t>
            </a:r>
            <a:r>
              <a:rPr lang="en-US" dirty="0" smtClean="0">
                <a:hlinkClick r:id="rId1"/>
              </a:rPr>
              <a:t>/</a:t>
            </a:r>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smtClean="0">
                <a:sym typeface="+mn-ea"/>
              </a:rPr>
              <a:t>AI in Healthcare</a:t>
            </a:r>
            <a:endParaRPr lang="en-US"/>
          </a:p>
        </p:txBody>
      </p:sp>
      <p:sp>
        <p:nvSpPr>
          <p:cNvPr id="3" name="Content Placeholder 2"/>
          <p:cNvSpPr>
            <a:spLocks noGrp="1"/>
          </p:cNvSpPr>
          <p:nvPr>
            <p:ph idx="1"/>
          </p:nvPr>
        </p:nvSpPr>
        <p:spPr/>
        <p:txBody>
          <a:bodyPr>
            <a:normAutofit fontScale="70000"/>
          </a:bodyPr>
          <a:p>
            <a:endParaRPr lang="en-US"/>
          </a:p>
          <a:p>
            <a:r>
              <a:rPr lang="en-US"/>
              <a:t>One of the most common applications of AI in the healthcare sector is diagnostics. There, AI is used to: Analyse large data sets of patient health records, so it can identify patterns in patient data that may be indicative of certain diseases or conditions.</a:t>
            </a:r>
            <a:endParaRPr lang="en-US"/>
          </a:p>
          <a:p>
            <a:r>
              <a:rPr lang="en-US"/>
              <a:t>Mining medical records. Designing health treatment plans.</a:t>
            </a:r>
            <a:endParaRPr lang="en-US"/>
          </a:p>
          <a:p>
            <a:r>
              <a:rPr lang="en-US"/>
              <a:t> Predicting early detection of various life-threatening diseases., doctors and other clinicians can dictate notes hands-free, giving them more face-to-face time with patients. </a:t>
            </a:r>
            <a:endParaRPr lang="en-US"/>
          </a:p>
          <a:p>
            <a:r>
              <a:rPr lang="en-US"/>
              <a:t>AI computer-assisted documentation can provide clinicians with suggestions that keep medical records as thorough as possible.</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a:t>
            </a:r>
            <a:endParaRPr lang="en-US"/>
          </a:p>
        </p:txBody>
      </p:sp>
      <p:pic>
        <p:nvPicPr>
          <p:cNvPr id="22530" name="Picture 2"/>
          <p:cNvPicPr>
            <a:picLocks noGrp="1" noChangeAspect="1" noChangeArrowheads="1"/>
          </p:cNvPicPr>
          <p:nvPr>
            <p:ph idx="1"/>
          </p:nvPr>
        </p:nvPicPr>
        <p:blipFill>
          <a:blip r:embed="rId1"/>
          <a:srcRect/>
          <a:stretch>
            <a:fillRect/>
          </a:stretch>
        </p:blipFill>
        <p:spPr bwMode="auto">
          <a:xfrm>
            <a:off x="457200" y="1600835"/>
            <a:ext cx="8229600" cy="452374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Application of AI</a:t>
            </a:r>
            <a:endParaRPr lang="en-US" dirty="0"/>
          </a:p>
        </p:txBody>
      </p:sp>
      <p:pic>
        <p:nvPicPr>
          <p:cNvPr id="1026" name="Picture 2"/>
          <p:cNvPicPr>
            <a:picLocks noGrp="1" noChangeAspect="1" noChangeArrowheads="1"/>
          </p:cNvPicPr>
          <p:nvPr>
            <p:ph idx="1"/>
          </p:nvPr>
        </p:nvPicPr>
        <p:blipFill>
          <a:blip r:embed="rId1"/>
          <a:srcRect/>
          <a:stretch>
            <a:fillRect/>
          </a:stretch>
        </p:blipFill>
        <p:spPr bwMode="auto">
          <a:xfrm>
            <a:off x="170512" y="1143000"/>
            <a:ext cx="8886870" cy="4953000"/>
          </a:xfrm>
          <a:prstGeom prst="rect">
            <a:avLst/>
          </a:prstGeom>
          <a:noFill/>
          <a:ln w="9525">
            <a:noFill/>
            <a:miter lim="800000"/>
            <a:headEnd/>
            <a:tailEnd/>
          </a:ln>
          <a:effectLst/>
        </p:spPr>
      </p:pic>
      <p:sp>
        <p:nvSpPr>
          <p:cNvPr id="5" name="Rectangle 4"/>
          <p:cNvSpPr/>
          <p:nvPr/>
        </p:nvSpPr>
        <p:spPr>
          <a:xfrm>
            <a:off x="381000" y="6172200"/>
            <a:ext cx="8534400" cy="923330"/>
          </a:xfrm>
          <a:prstGeom prst="rect">
            <a:avLst/>
          </a:prstGeom>
        </p:spPr>
        <p:txBody>
          <a:bodyPr wrap="square">
            <a:spAutoFit/>
          </a:bodyPr>
          <a:lstStyle/>
          <a:p>
            <a:r>
              <a:rPr lang="en-US" dirty="0" smtClean="0"/>
              <a:t>Source: </a:t>
            </a:r>
            <a:r>
              <a:rPr lang="en-US" dirty="0" smtClean="0">
                <a:hlinkClick r:id="rId2"/>
              </a:rPr>
              <a:t>https</a:t>
            </a:r>
            <a:r>
              <a:rPr lang="en-US" dirty="0" smtClean="0">
                <a:hlinkClick r:id="rId2"/>
              </a:rPr>
              <a:t>://</a:t>
            </a:r>
            <a:r>
              <a:rPr lang="en-US" dirty="0" smtClean="0">
                <a:hlinkClick r:id="rId2"/>
              </a:rPr>
              <a:t>www.slideteam.net/introduction-to-artificial-intelligence-powerpoint-presentation-slides.html</a:t>
            </a:r>
            <a:endParaRPr lang="en-US"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AI in HR</a:t>
            </a:r>
            <a:endParaRPr lang="en-US" dirty="0"/>
          </a:p>
        </p:txBody>
      </p:sp>
      <p:pic>
        <p:nvPicPr>
          <p:cNvPr id="23554" name="Picture 2"/>
          <p:cNvPicPr>
            <a:picLocks noGrp="1" noChangeAspect="1" noChangeArrowheads="1"/>
          </p:cNvPicPr>
          <p:nvPr>
            <p:ph idx="1"/>
          </p:nvPr>
        </p:nvPicPr>
        <p:blipFill>
          <a:blip r:embed="rId1"/>
          <a:srcRect/>
          <a:stretch>
            <a:fillRect/>
          </a:stretch>
        </p:blipFill>
        <p:spPr bwMode="auto">
          <a:xfrm>
            <a:off x="285704" y="990600"/>
            <a:ext cx="8796580" cy="5029200"/>
          </a:xfrm>
          <a:prstGeom prst="rect">
            <a:avLst/>
          </a:prstGeom>
          <a:noFill/>
          <a:ln w="9525">
            <a:noFill/>
            <a:miter lim="800000"/>
            <a:headEnd/>
            <a:tailEnd/>
          </a:ln>
          <a:effectLst/>
        </p:spPr>
      </p:pic>
      <p:sp>
        <p:nvSpPr>
          <p:cNvPr id="5" name="Rectangle 4"/>
          <p:cNvSpPr/>
          <p:nvPr/>
        </p:nvSpPr>
        <p:spPr>
          <a:xfrm>
            <a:off x="381000" y="6172200"/>
            <a:ext cx="8534400" cy="923330"/>
          </a:xfrm>
          <a:prstGeom prst="rect">
            <a:avLst/>
          </a:prstGeom>
        </p:spPr>
        <p:txBody>
          <a:bodyPr wrap="square">
            <a:spAutoFit/>
          </a:bodyPr>
          <a:lstStyle/>
          <a:p>
            <a:r>
              <a:rPr lang="en-US" dirty="0" smtClean="0"/>
              <a:t>Source: </a:t>
            </a:r>
            <a:r>
              <a:rPr lang="en-US" dirty="0" smtClean="0">
                <a:hlinkClick r:id="rId2"/>
              </a:rPr>
              <a:t>https</a:t>
            </a:r>
            <a:r>
              <a:rPr lang="en-US" dirty="0" smtClean="0">
                <a:hlinkClick r:id="rId2"/>
              </a:rPr>
              <a:t>://</a:t>
            </a:r>
            <a:r>
              <a:rPr lang="en-US" dirty="0" smtClean="0">
                <a:hlinkClick r:id="rId2"/>
              </a:rPr>
              <a:t>www.slideteam.net/introduction-to-artificial-intelligence-powerpoint-presentation-slides.html</a:t>
            </a: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Definition </a:t>
            </a:r>
            <a:endParaRPr lang="en-US"/>
          </a:p>
        </p:txBody>
      </p:sp>
      <p:sp>
        <p:nvSpPr>
          <p:cNvPr id="3" name="Content Placeholder 2"/>
          <p:cNvSpPr>
            <a:spLocks noGrp="1"/>
          </p:cNvSpPr>
          <p:nvPr>
            <p:ph idx="1"/>
          </p:nvPr>
        </p:nvSpPr>
        <p:spPr/>
        <p:txBody>
          <a:bodyPr>
            <a:normAutofit lnSpcReduction="10000"/>
          </a:bodyPr>
          <a:p>
            <a:r>
              <a:rPr lang="en-US"/>
              <a:t>Artificial Intelligence is a method of making a computer, a computer-controlled robot, or a software think intelligently like the human mind.</a:t>
            </a:r>
            <a:endParaRPr lang="en-US"/>
          </a:p>
          <a:p>
            <a:r>
              <a:rPr lang="en-US"/>
              <a:t> AI is accomplished by studying the patterns of the human brain and by analyzing the cognitive process. The outcome of these studies develops intelligent software and systems.</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smtClean="0">
                <a:sym typeface="+mn-ea"/>
              </a:rPr>
              <a:t>AI in HR</a:t>
            </a:r>
            <a:endParaRPr lang="en-US"/>
          </a:p>
        </p:txBody>
      </p:sp>
      <p:sp>
        <p:nvSpPr>
          <p:cNvPr id="3" name="Content Placeholder 2"/>
          <p:cNvSpPr>
            <a:spLocks noGrp="1"/>
          </p:cNvSpPr>
          <p:nvPr>
            <p:ph idx="1"/>
          </p:nvPr>
        </p:nvSpPr>
        <p:spPr/>
        <p:txBody>
          <a:bodyPr>
            <a:normAutofit fontScale="90000" lnSpcReduction="20000"/>
          </a:bodyPr>
          <a:p>
            <a:r>
              <a:rPr lang="en-US"/>
              <a:t>AI enables the collection and analysis of data in your HR processes to eliminate biases and guesswork to guarantee you are choosing the right candidate or offering the best compensation and benefits plan.</a:t>
            </a:r>
            <a:endParaRPr lang="en-US"/>
          </a:p>
          <a:p>
            <a:r>
              <a:rPr lang="en-US"/>
              <a:t>AI-powered personalized learning and development programs help employees develop their skills, resulting in increased engagement and satisfaction. AI technology also reduces unconscious biases in recruitment, streamlines employee onboarding, and provides predictive analytics for retention.</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68362"/>
          </a:xfrm>
        </p:spPr>
        <p:txBody>
          <a:bodyPr/>
          <a:lstStyle/>
          <a:p>
            <a:r>
              <a:rPr lang="en-US" dirty="0" smtClean="0"/>
              <a:t>AI in Banking </a:t>
            </a:r>
            <a:endParaRPr lang="en-US" dirty="0"/>
          </a:p>
        </p:txBody>
      </p:sp>
      <p:pic>
        <p:nvPicPr>
          <p:cNvPr id="24578" name="Picture 2"/>
          <p:cNvPicPr>
            <a:picLocks noGrp="1" noChangeAspect="1" noChangeArrowheads="1"/>
          </p:cNvPicPr>
          <p:nvPr>
            <p:ph idx="1"/>
          </p:nvPr>
        </p:nvPicPr>
        <p:blipFill>
          <a:blip r:embed="rId1"/>
          <a:srcRect/>
          <a:stretch>
            <a:fillRect/>
          </a:stretch>
        </p:blipFill>
        <p:spPr bwMode="auto">
          <a:xfrm>
            <a:off x="109686" y="990600"/>
            <a:ext cx="8868905" cy="5105400"/>
          </a:xfrm>
          <a:prstGeom prst="rect">
            <a:avLst/>
          </a:prstGeom>
          <a:noFill/>
          <a:ln w="9525">
            <a:noFill/>
            <a:miter lim="800000"/>
            <a:headEnd/>
            <a:tailEnd/>
          </a:ln>
          <a:effectLst/>
        </p:spPr>
      </p:pic>
      <p:sp>
        <p:nvSpPr>
          <p:cNvPr id="5" name="Rectangle 4"/>
          <p:cNvSpPr/>
          <p:nvPr/>
        </p:nvSpPr>
        <p:spPr>
          <a:xfrm>
            <a:off x="381000" y="6172200"/>
            <a:ext cx="8534400" cy="923330"/>
          </a:xfrm>
          <a:prstGeom prst="rect">
            <a:avLst/>
          </a:prstGeom>
        </p:spPr>
        <p:txBody>
          <a:bodyPr wrap="square">
            <a:spAutoFit/>
          </a:bodyPr>
          <a:lstStyle/>
          <a:p>
            <a:r>
              <a:rPr lang="en-US" dirty="0" smtClean="0"/>
              <a:t>Source: </a:t>
            </a:r>
            <a:r>
              <a:rPr lang="en-US" dirty="0" smtClean="0">
                <a:hlinkClick r:id="rId2"/>
              </a:rPr>
              <a:t>https</a:t>
            </a:r>
            <a:r>
              <a:rPr lang="en-US" dirty="0" smtClean="0">
                <a:hlinkClick r:id="rId2"/>
              </a:rPr>
              <a:t>://</a:t>
            </a:r>
            <a:r>
              <a:rPr lang="en-US" dirty="0" smtClean="0">
                <a:hlinkClick r:id="rId2"/>
              </a:rPr>
              <a:t>www.slideteam.net/introduction-to-artificial-intelligence-powerpoint-presentation-slides.html</a:t>
            </a:r>
            <a:endParaRPr lang="en-US"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smtClean="0">
                <a:sym typeface="+mn-ea"/>
              </a:rPr>
              <a:t>AI in Banking </a:t>
            </a:r>
            <a:endParaRPr lang="en-US"/>
          </a:p>
        </p:txBody>
      </p:sp>
      <p:sp>
        <p:nvSpPr>
          <p:cNvPr id="3" name="Content Placeholder 2"/>
          <p:cNvSpPr>
            <a:spLocks noGrp="1"/>
          </p:cNvSpPr>
          <p:nvPr>
            <p:ph idx="1"/>
          </p:nvPr>
        </p:nvSpPr>
        <p:spPr/>
        <p:txBody>
          <a:bodyPr/>
          <a:p>
            <a:r>
              <a:rPr lang="en-US"/>
              <a:t>AI for corporate banking automates tasks, boosts customer services through chatbots, detects fraud, optimizes investment, and predicts market trends. This increases productivity, lowers costs, and provides more individualized services.</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AI in Supply Chain</a:t>
            </a:r>
            <a:endParaRPr lang="en-US" dirty="0"/>
          </a:p>
        </p:txBody>
      </p:sp>
      <p:pic>
        <p:nvPicPr>
          <p:cNvPr id="25602" name="Picture 2"/>
          <p:cNvPicPr>
            <a:picLocks noGrp="1" noChangeAspect="1" noChangeArrowheads="1"/>
          </p:cNvPicPr>
          <p:nvPr>
            <p:ph idx="1"/>
          </p:nvPr>
        </p:nvPicPr>
        <p:blipFill>
          <a:blip r:embed="rId1"/>
          <a:srcRect/>
          <a:stretch>
            <a:fillRect/>
          </a:stretch>
        </p:blipFill>
        <p:spPr bwMode="auto">
          <a:xfrm>
            <a:off x="111078" y="1143000"/>
            <a:ext cx="9006869" cy="5029200"/>
          </a:xfrm>
          <a:prstGeom prst="rect">
            <a:avLst/>
          </a:prstGeom>
          <a:noFill/>
          <a:ln w="9525">
            <a:noFill/>
            <a:miter lim="800000"/>
            <a:headEnd/>
            <a:tailEnd/>
          </a:ln>
          <a:effectLst/>
        </p:spPr>
      </p:pic>
      <p:sp>
        <p:nvSpPr>
          <p:cNvPr id="5" name="Rectangle 4"/>
          <p:cNvSpPr/>
          <p:nvPr/>
        </p:nvSpPr>
        <p:spPr>
          <a:xfrm>
            <a:off x="381000" y="6172200"/>
            <a:ext cx="8534400" cy="923330"/>
          </a:xfrm>
          <a:prstGeom prst="rect">
            <a:avLst/>
          </a:prstGeom>
        </p:spPr>
        <p:txBody>
          <a:bodyPr wrap="square">
            <a:spAutoFit/>
          </a:bodyPr>
          <a:lstStyle/>
          <a:p>
            <a:r>
              <a:rPr lang="en-US" dirty="0" smtClean="0"/>
              <a:t>Source: </a:t>
            </a:r>
            <a:r>
              <a:rPr lang="en-US" dirty="0" smtClean="0">
                <a:hlinkClick r:id="rId2"/>
              </a:rPr>
              <a:t>https</a:t>
            </a:r>
            <a:r>
              <a:rPr lang="en-US" dirty="0" smtClean="0">
                <a:hlinkClick r:id="rId2"/>
              </a:rPr>
              <a:t>://</a:t>
            </a:r>
            <a:r>
              <a:rPr lang="en-US" dirty="0" smtClean="0">
                <a:hlinkClick r:id="rId2"/>
              </a:rPr>
              <a:t>www.slideteam.net/introduction-to-artificial-intelligence-powerpoint-presentation-slides.html</a:t>
            </a:r>
            <a:endParaRPr lang="en-US"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smtClean="0">
                <a:sym typeface="+mn-ea"/>
              </a:rPr>
              <a:t>AI in Supply Chain</a:t>
            </a:r>
            <a:endParaRPr lang="en-US"/>
          </a:p>
        </p:txBody>
      </p:sp>
      <p:sp>
        <p:nvSpPr>
          <p:cNvPr id="3" name="Content Placeholder 2"/>
          <p:cNvSpPr>
            <a:spLocks noGrp="1"/>
          </p:cNvSpPr>
          <p:nvPr>
            <p:ph idx="1"/>
          </p:nvPr>
        </p:nvSpPr>
        <p:spPr/>
        <p:txBody>
          <a:bodyPr>
            <a:normAutofit lnSpcReduction="20000"/>
          </a:bodyPr>
          <a:p>
            <a:r>
              <a:rPr lang="en-US"/>
              <a:t>How AI is used in supply chain?</a:t>
            </a:r>
            <a:endParaRPr lang="en-US"/>
          </a:p>
          <a:p>
            <a:r>
              <a:rPr lang="en-US"/>
              <a:t>Top 12 AI Use Cases for Supply Chain Optimization in 2023</a:t>
            </a:r>
            <a:endParaRPr lang="en-US"/>
          </a:p>
          <a:p>
            <a:r>
              <a:rPr lang="en-US"/>
              <a:t>Supply chain automation. Modern supply chain automation is not possible without AI. AI gives supply chain automation technologies such as digital workers, warehouse robots, autonomous vehicles, RPA, etc., the ability to perform repetitive, error-prone tasks automatically.</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smtClean="0">
                <a:sym typeface="+mn-ea"/>
              </a:rPr>
              <a:t>AI </a:t>
            </a:r>
            <a:r>
              <a:rPr lang="en-US" dirty="0" err="1" smtClean="0">
                <a:sym typeface="+mn-ea"/>
              </a:rPr>
              <a:t>Chatbots</a:t>
            </a:r>
            <a:r>
              <a:rPr lang="en-US" dirty="0" smtClean="0">
                <a:sym typeface="+mn-ea"/>
              </a:rPr>
              <a:t> in Healthcare</a:t>
            </a:r>
            <a:endParaRPr lang="en-US"/>
          </a:p>
        </p:txBody>
      </p:sp>
      <p:sp>
        <p:nvSpPr>
          <p:cNvPr id="3" name="Content Placeholder 2"/>
          <p:cNvSpPr>
            <a:spLocks noGrp="1"/>
          </p:cNvSpPr>
          <p:nvPr>
            <p:ph idx="1"/>
          </p:nvPr>
        </p:nvSpPr>
        <p:spPr/>
        <p:txBody>
          <a:bodyPr/>
          <a:p>
            <a:r>
              <a:rPr lang="en-US"/>
              <a:t>Healthcare chatbots can use information about the patient's condition, allergies, and insurance information to schedule appointments faster and better. This includes: Finding a slot at a specialized health facility or lab test center. Rescheduling appointments that are missed or canceled.</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 </a:t>
            </a:r>
            <a:r>
              <a:rPr lang="en-US" dirty="0" err="1" smtClean="0"/>
              <a:t>Chatbots</a:t>
            </a:r>
            <a:r>
              <a:rPr lang="en-US" dirty="0" smtClean="0"/>
              <a:t> in Healthcare</a:t>
            </a:r>
            <a:endParaRPr lang="en-US" dirty="0"/>
          </a:p>
        </p:txBody>
      </p:sp>
      <p:pic>
        <p:nvPicPr>
          <p:cNvPr id="26626" name="Picture 2"/>
          <p:cNvPicPr>
            <a:picLocks noGrp="1" noChangeAspect="1" noChangeArrowheads="1"/>
          </p:cNvPicPr>
          <p:nvPr>
            <p:ph idx="1"/>
          </p:nvPr>
        </p:nvPicPr>
        <p:blipFill>
          <a:blip r:embed="rId1"/>
          <a:srcRect/>
          <a:stretch>
            <a:fillRect/>
          </a:stretch>
        </p:blipFill>
        <p:spPr bwMode="auto">
          <a:xfrm>
            <a:off x="133168" y="1219200"/>
            <a:ext cx="8822234" cy="4800600"/>
          </a:xfrm>
          <a:prstGeom prst="rect">
            <a:avLst/>
          </a:prstGeom>
          <a:noFill/>
          <a:ln w="9525">
            <a:noFill/>
            <a:miter lim="800000"/>
            <a:headEnd/>
            <a:tailEnd/>
          </a:ln>
          <a:effectLst/>
        </p:spPr>
      </p:pic>
      <p:sp>
        <p:nvSpPr>
          <p:cNvPr id="5" name="Rectangle 4"/>
          <p:cNvSpPr/>
          <p:nvPr/>
        </p:nvSpPr>
        <p:spPr>
          <a:xfrm>
            <a:off x="381000" y="6172200"/>
            <a:ext cx="8534400" cy="923330"/>
          </a:xfrm>
          <a:prstGeom prst="rect">
            <a:avLst/>
          </a:prstGeom>
        </p:spPr>
        <p:txBody>
          <a:bodyPr wrap="square">
            <a:spAutoFit/>
          </a:bodyPr>
          <a:lstStyle/>
          <a:p>
            <a:r>
              <a:rPr lang="en-US" dirty="0" smtClean="0"/>
              <a:t>Source: </a:t>
            </a:r>
            <a:r>
              <a:rPr lang="en-US" dirty="0" smtClean="0">
                <a:hlinkClick r:id="rId2"/>
              </a:rPr>
              <a:t>https</a:t>
            </a:r>
            <a:r>
              <a:rPr lang="en-US" dirty="0" smtClean="0">
                <a:hlinkClick r:id="rId2"/>
              </a:rPr>
              <a:t>://</a:t>
            </a:r>
            <a:r>
              <a:rPr lang="en-US" dirty="0" smtClean="0">
                <a:hlinkClick r:id="rId2"/>
              </a:rPr>
              <a:t>www.slideteam.net/introduction-to-artificial-intelligence-powerpoint-presentation-slides.html</a:t>
            </a:r>
            <a:endParaRPr lang="en-US" dirty="0" smtClean="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AI Booming</a:t>
            </a:r>
            <a:endParaRPr lang="en-US" dirty="0"/>
          </a:p>
        </p:txBody>
      </p:sp>
      <p:sp>
        <p:nvSpPr>
          <p:cNvPr id="3" name="Content Placeholder 2"/>
          <p:cNvSpPr>
            <a:spLocks noGrp="1"/>
          </p:cNvSpPr>
          <p:nvPr>
            <p:ph idx="1"/>
          </p:nvPr>
        </p:nvSpPr>
        <p:spPr/>
        <p:txBody>
          <a:bodyPr/>
          <a:lstStyle/>
          <a:p>
            <a:pPr algn="just"/>
            <a:r>
              <a:rPr lang="en-US" dirty="0" smtClean="0"/>
              <a:t>Increased </a:t>
            </a:r>
            <a:r>
              <a:rPr lang="en-US" dirty="0" smtClean="0"/>
              <a:t>computing power, big data availability, improved algorithms, industry adoption, and technological convergence has created a favorable environment for the boom of AI in recent years.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Key AI Trends </a:t>
            </a:r>
            <a:endParaRPr lang="en-US" dirty="0"/>
          </a:p>
        </p:txBody>
      </p:sp>
      <p:pic>
        <p:nvPicPr>
          <p:cNvPr id="41986" name="Picture 2" descr="key ai trends"/>
          <p:cNvPicPr>
            <a:picLocks noChangeAspect="1" noChangeArrowheads="1"/>
          </p:cNvPicPr>
          <p:nvPr/>
        </p:nvPicPr>
        <p:blipFill>
          <a:blip r:embed="rId1"/>
          <a:srcRect/>
          <a:stretch>
            <a:fillRect/>
          </a:stretch>
        </p:blipFill>
        <p:spPr bwMode="auto">
          <a:xfrm>
            <a:off x="228600" y="838200"/>
            <a:ext cx="8763000" cy="5181600"/>
          </a:xfrm>
          <a:prstGeom prst="rect">
            <a:avLst/>
          </a:prstGeom>
          <a:noFill/>
        </p:spPr>
      </p:pic>
      <p:sp>
        <p:nvSpPr>
          <p:cNvPr id="5" name="Rectangle 4"/>
          <p:cNvSpPr/>
          <p:nvPr/>
        </p:nvSpPr>
        <p:spPr>
          <a:xfrm>
            <a:off x="1905000" y="6248400"/>
            <a:ext cx="5715000" cy="646331"/>
          </a:xfrm>
          <a:prstGeom prst="rect">
            <a:avLst/>
          </a:prstGeom>
        </p:spPr>
        <p:txBody>
          <a:bodyPr wrap="square">
            <a:spAutoFit/>
          </a:bodyPr>
          <a:lstStyle/>
          <a:p>
            <a:r>
              <a:rPr lang="en-US" dirty="0" smtClean="0">
                <a:hlinkClick r:id="rId2"/>
              </a:rPr>
              <a:t>Source:    https</a:t>
            </a:r>
            <a:r>
              <a:rPr lang="en-US" dirty="0" smtClean="0">
                <a:hlinkClick r:id="rId2"/>
              </a:rPr>
              <a:t>://financesonline.com/ai-trends</a:t>
            </a:r>
            <a:r>
              <a:rPr lang="en-US" dirty="0" smtClean="0">
                <a:hlinkClick r:id="rId2"/>
              </a:rPr>
              <a:t>/</a:t>
            </a:r>
            <a:endParaRPr lang="en-US" dirty="0" smtClean="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AI Trend in 2020</a:t>
            </a:r>
            <a:endParaRPr lang="en-US" dirty="0"/>
          </a:p>
        </p:txBody>
      </p:sp>
      <p:pic>
        <p:nvPicPr>
          <p:cNvPr id="2051" name="Picture 3"/>
          <p:cNvPicPr>
            <a:picLocks noGrp="1" noChangeAspect="1" noChangeArrowheads="1"/>
          </p:cNvPicPr>
          <p:nvPr>
            <p:ph idx="1"/>
          </p:nvPr>
        </p:nvPicPr>
        <p:blipFill>
          <a:blip r:embed="rId1"/>
          <a:srcRect/>
          <a:stretch>
            <a:fillRect/>
          </a:stretch>
        </p:blipFill>
        <p:spPr bwMode="auto">
          <a:xfrm>
            <a:off x="52450" y="1295400"/>
            <a:ext cx="8982661" cy="4800600"/>
          </a:xfrm>
          <a:prstGeom prst="rect">
            <a:avLst/>
          </a:prstGeom>
          <a:noFill/>
          <a:ln w="9525">
            <a:noFill/>
            <a:miter lim="800000"/>
            <a:headEnd/>
            <a:tailEnd/>
          </a:ln>
          <a:effectLst/>
        </p:spPr>
      </p:pic>
      <p:sp>
        <p:nvSpPr>
          <p:cNvPr id="7" name="Rectangle 6"/>
          <p:cNvSpPr/>
          <p:nvPr/>
        </p:nvSpPr>
        <p:spPr>
          <a:xfrm>
            <a:off x="381000" y="6172200"/>
            <a:ext cx="8534400" cy="923330"/>
          </a:xfrm>
          <a:prstGeom prst="rect">
            <a:avLst/>
          </a:prstGeom>
        </p:spPr>
        <p:txBody>
          <a:bodyPr wrap="square">
            <a:spAutoFit/>
          </a:bodyPr>
          <a:lstStyle/>
          <a:p>
            <a:r>
              <a:rPr lang="en-US" dirty="0" smtClean="0"/>
              <a:t>Source: </a:t>
            </a:r>
            <a:r>
              <a:rPr lang="en-US" dirty="0" smtClean="0">
                <a:hlinkClick r:id="rId2"/>
              </a:rPr>
              <a:t>https</a:t>
            </a:r>
            <a:r>
              <a:rPr lang="en-US" dirty="0" smtClean="0">
                <a:hlinkClick r:id="rId2"/>
              </a:rPr>
              <a:t>://</a:t>
            </a:r>
            <a:r>
              <a:rPr lang="en-US" dirty="0" smtClean="0">
                <a:hlinkClick r:id="rId2"/>
              </a:rPr>
              <a:t>www.slideteam.net/introduction-to-artificial-intelligence-powerpoint-presentation-slides.html</a:t>
            </a:r>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AI</a:t>
            </a:r>
            <a:endParaRPr lang="en-US" dirty="0"/>
          </a:p>
        </p:txBody>
      </p:sp>
      <p:sp>
        <p:nvSpPr>
          <p:cNvPr id="3" name="Content Placeholder 2"/>
          <p:cNvSpPr>
            <a:spLocks noGrp="1"/>
          </p:cNvSpPr>
          <p:nvPr>
            <p:ph idx="1"/>
          </p:nvPr>
        </p:nvSpPr>
        <p:spPr/>
        <p:txBody>
          <a:bodyPr>
            <a:normAutofit fontScale="90000"/>
          </a:bodyPr>
          <a:lstStyle/>
          <a:p>
            <a:pPr algn="just"/>
            <a:r>
              <a:rPr lang="en-US" dirty="0" smtClean="0"/>
              <a:t>Artificial intelligence (AI) is the ability of a computer or a robot controlled by a computer to do tasks that are usually done by humans because they require human intelligence and discernment.</a:t>
            </a:r>
            <a:endParaRPr lang="en-US" dirty="0" smtClean="0"/>
          </a:p>
          <a:p>
            <a:pPr algn="just"/>
            <a:endParaRPr lang="en-US" dirty="0" smtClean="0"/>
          </a:p>
          <a:p>
            <a:pPr algn="just"/>
            <a:r>
              <a:rPr lang="en-US" dirty="0" smtClean="0"/>
              <a:t>It simulates the intelligent </a:t>
            </a:r>
            <a:r>
              <a:rPr lang="en-US" dirty="0" err="1" smtClean="0"/>
              <a:t>behaviour</a:t>
            </a:r>
            <a:r>
              <a:rPr lang="en-US" dirty="0" smtClean="0"/>
              <a:t>  in computers</a:t>
            </a:r>
            <a:endParaRPr lang="en-US" dirty="0" smtClean="0"/>
          </a:p>
          <a:p>
            <a:pPr algn="just"/>
            <a:r>
              <a:rPr lang="en-US" dirty="0" smtClean="0"/>
              <a:t>It is the capability of a machine </a:t>
            </a:r>
            <a:r>
              <a:rPr lang="en-US" dirty="0" smtClean="0"/>
              <a:t>to </a:t>
            </a:r>
            <a:r>
              <a:rPr lang="en-US" dirty="0" err="1" smtClean="0"/>
              <a:t>immitate</a:t>
            </a:r>
            <a:r>
              <a:rPr lang="en-US" dirty="0" smtClean="0"/>
              <a:t> intelligent human </a:t>
            </a:r>
            <a:r>
              <a:rPr lang="en-US" dirty="0" err="1" smtClean="0"/>
              <a:t>behaviour</a:t>
            </a:r>
            <a:r>
              <a:rPr lang="en-US" dirty="0" smtClean="0"/>
              <a:t>.</a:t>
            </a:r>
            <a:endParaRPr lang="en-US" dirty="0" smtClean="0"/>
          </a:p>
          <a:p>
            <a:r>
              <a:rPr lang="en-US" dirty="0" smtClean="0">
                <a:hlinkClick r:id="rId1"/>
              </a:rPr>
              <a:t>https://</a:t>
            </a:r>
            <a:r>
              <a:rPr lang="en-US" dirty="0" smtClean="0">
                <a:hlinkClick r:id="rId1"/>
              </a:rPr>
              <a:t>youtu.be/uMzUB89uSxU</a:t>
            </a:r>
            <a:endParaRPr lang="en-US" dirty="0" smtClean="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AI</a:t>
            </a:r>
            <a:endParaRPr lang="en-US" dirty="0"/>
          </a:p>
        </p:txBody>
      </p:sp>
      <p:sp>
        <p:nvSpPr>
          <p:cNvPr id="3" name="Content Placeholder 2"/>
          <p:cNvSpPr>
            <a:spLocks noGrp="1"/>
          </p:cNvSpPr>
          <p:nvPr>
            <p:ph idx="1"/>
          </p:nvPr>
        </p:nvSpPr>
        <p:spPr>
          <a:xfrm>
            <a:off x="457200" y="1447800"/>
            <a:ext cx="8229600" cy="4525963"/>
          </a:xfrm>
        </p:spPr>
        <p:txBody>
          <a:bodyPr>
            <a:normAutofit fontScale="70000" lnSpcReduction="20000"/>
          </a:bodyPr>
          <a:lstStyle/>
          <a:p>
            <a:r>
              <a:rPr lang="en-US" dirty="0" smtClean="0"/>
              <a:t>1</a:t>
            </a:r>
            <a:r>
              <a:rPr lang="en-US" dirty="0" smtClean="0"/>
              <a:t>. Reduction in Human Error</a:t>
            </a:r>
            <a:endParaRPr lang="en-US" dirty="0" smtClean="0"/>
          </a:p>
          <a:p>
            <a:r>
              <a:rPr lang="en-US" dirty="0" smtClean="0"/>
              <a:t>2</a:t>
            </a:r>
            <a:r>
              <a:rPr lang="en-US" dirty="0" smtClean="0"/>
              <a:t>. Zero Risks</a:t>
            </a:r>
            <a:endParaRPr lang="en-US" dirty="0" smtClean="0"/>
          </a:p>
          <a:p>
            <a:r>
              <a:rPr lang="en-US" dirty="0" smtClean="0"/>
              <a:t>3</a:t>
            </a:r>
            <a:r>
              <a:rPr lang="en-US" dirty="0" smtClean="0"/>
              <a:t>. 24x7 Availability</a:t>
            </a:r>
            <a:endParaRPr lang="en-US" dirty="0" smtClean="0"/>
          </a:p>
          <a:p>
            <a:r>
              <a:rPr lang="en-US" dirty="0" smtClean="0"/>
              <a:t>4</a:t>
            </a:r>
            <a:r>
              <a:rPr lang="en-US" dirty="0" smtClean="0"/>
              <a:t>. Digital Assistance</a:t>
            </a:r>
            <a:endParaRPr lang="en-US" dirty="0" smtClean="0"/>
          </a:p>
          <a:p>
            <a:r>
              <a:rPr lang="en-US" dirty="0" smtClean="0"/>
              <a:t>5</a:t>
            </a:r>
            <a:r>
              <a:rPr lang="en-US" dirty="0" smtClean="0"/>
              <a:t>. New Inventions</a:t>
            </a:r>
            <a:endParaRPr lang="en-US" dirty="0" smtClean="0"/>
          </a:p>
          <a:p>
            <a:r>
              <a:rPr lang="en-US" dirty="0" smtClean="0"/>
              <a:t>6</a:t>
            </a:r>
            <a:r>
              <a:rPr lang="en-US" dirty="0" smtClean="0"/>
              <a:t>. Unbiased Decisions</a:t>
            </a:r>
            <a:endParaRPr lang="en-US" dirty="0" smtClean="0"/>
          </a:p>
          <a:p>
            <a:r>
              <a:rPr lang="en-US" dirty="0" smtClean="0"/>
              <a:t>7</a:t>
            </a:r>
            <a:r>
              <a:rPr lang="en-US" dirty="0" smtClean="0"/>
              <a:t>. Perform Repetitive </a:t>
            </a:r>
            <a:r>
              <a:rPr lang="en-US" dirty="0" smtClean="0"/>
              <a:t>Jobs</a:t>
            </a:r>
            <a:endParaRPr lang="en-US" dirty="0" smtClean="0"/>
          </a:p>
          <a:p>
            <a:r>
              <a:rPr lang="en-US" dirty="0" smtClean="0"/>
              <a:t>8. Daily Applications</a:t>
            </a:r>
            <a:endParaRPr lang="en-US" dirty="0" smtClean="0"/>
          </a:p>
          <a:p>
            <a:r>
              <a:rPr lang="en-US" dirty="0" smtClean="0"/>
              <a:t>9</a:t>
            </a:r>
            <a:r>
              <a:rPr lang="en-US" dirty="0" smtClean="0"/>
              <a:t>. AI in Risky Situations</a:t>
            </a:r>
            <a:endParaRPr lang="en-US" dirty="0" smtClean="0"/>
          </a:p>
          <a:p>
            <a:r>
              <a:rPr lang="en-US" dirty="0" smtClean="0"/>
              <a:t>10</a:t>
            </a:r>
            <a:r>
              <a:rPr lang="en-US" dirty="0" smtClean="0"/>
              <a:t>. Faster </a:t>
            </a:r>
            <a:r>
              <a:rPr lang="en-US" dirty="0" smtClean="0"/>
              <a:t>Decision-making</a:t>
            </a:r>
            <a:endParaRPr lang="en-US" dirty="0" smtClean="0"/>
          </a:p>
          <a:p>
            <a:r>
              <a:rPr lang="en-US" dirty="0" smtClean="0"/>
              <a:t>11</a:t>
            </a:r>
            <a:r>
              <a:rPr lang="en-US" dirty="0" smtClean="0"/>
              <a:t>. Pattern </a:t>
            </a:r>
            <a:r>
              <a:rPr lang="en-US" dirty="0" smtClean="0"/>
              <a:t>Identification</a:t>
            </a:r>
            <a:endParaRPr lang="en-US" dirty="0" smtClean="0"/>
          </a:p>
          <a:p>
            <a:r>
              <a:rPr lang="en-US" dirty="0" smtClean="0"/>
              <a:t>12</a:t>
            </a:r>
            <a:r>
              <a:rPr lang="en-US" dirty="0" smtClean="0"/>
              <a:t>. Medical Applications</a:t>
            </a:r>
            <a:endParaRPr lang="en-US" dirty="0" smtClean="0"/>
          </a:p>
          <a:p>
            <a:endParaRPr lang="en-US" dirty="0"/>
          </a:p>
        </p:txBody>
      </p:sp>
      <p:sp>
        <p:nvSpPr>
          <p:cNvPr id="4" name="Rectangle 3"/>
          <p:cNvSpPr/>
          <p:nvPr/>
        </p:nvSpPr>
        <p:spPr>
          <a:xfrm>
            <a:off x="304800" y="6211669"/>
            <a:ext cx="8610600" cy="923330"/>
          </a:xfrm>
          <a:prstGeom prst="rect">
            <a:avLst/>
          </a:prstGeom>
        </p:spPr>
        <p:txBody>
          <a:bodyPr wrap="square">
            <a:spAutoFit/>
          </a:bodyPr>
          <a:lstStyle/>
          <a:p>
            <a:r>
              <a:rPr lang="en-US" dirty="0" smtClean="0"/>
              <a:t>Source: </a:t>
            </a:r>
            <a:r>
              <a:rPr lang="en-US" dirty="0" smtClean="0">
                <a:hlinkClick r:id="rId1"/>
              </a:rPr>
              <a:t>https</a:t>
            </a:r>
            <a:r>
              <a:rPr lang="en-US" dirty="0" smtClean="0">
                <a:hlinkClick r:id="rId1"/>
              </a:rPr>
              <a:t>://</a:t>
            </a:r>
            <a:r>
              <a:rPr lang="en-US" dirty="0" smtClean="0">
                <a:hlinkClick r:id="rId1"/>
              </a:rPr>
              <a:t>www.simplilearn.com/advantages-and-disadvantages-of-artificial-intelligence-article</a:t>
            </a:r>
            <a:endParaRPr lang="en-US" dirty="0" smtClean="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92162"/>
          </a:xfrm>
        </p:spPr>
        <p:txBody>
          <a:bodyPr/>
          <a:lstStyle/>
          <a:p>
            <a:r>
              <a:rPr lang="en-US" dirty="0" smtClean="0"/>
              <a:t>Disadvantages of AI</a:t>
            </a:r>
            <a:endParaRPr lang="en-US" dirty="0"/>
          </a:p>
        </p:txBody>
      </p:sp>
      <p:sp>
        <p:nvSpPr>
          <p:cNvPr id="3" name="Content Placeholder 2"/>
          <p:cNvSpPr>
            <a:spLocks noGrp="1"/>
          </p:cNvSpPr>
          <p:nvPr>
            <p:ph idx="1"/>
          </p:nvPr>
        </p:nvSpPr>
        <p:spPr>
          <a:xfrm>
            <a:off x="304800" y="1143000"/>
            <a:ext cx="8610600" cy="4525963"/>
          </a:xfrm>
        </p:spPr>
        <p:txBody>
          <a:bodyPr>
            <a:normAutofit fontScale="77500" lnSpcReduction="20000"/>
          </a:bodyPr>
          <a:lstStyle/>
          <a:p>
            <a:r>
              <a:rPr lang="en-US" dirty="0" smtClean="0"/>
              <a:t>1.Substantial dependency on data </a:t>
            </a:r>
            <a:endParaRPr lang="en-US" dirty="0" smtClean="0"/>
          </a:p>
          <a:p>
            <a:r>
              <a:rPr lang="en-US" dirty="0" smtClean="0"/>
              <a:t>2.High </a:t>
            </a:r>
            <a:r>
              <a:rPr lang="en-US" dirty="0" smtClean="0"/>
              <a:t>Costs</a:t>
            </a:r>
            <a:endParaRPr lang="en-US" dirty="0" smtClean="0"/>
          </a:p>
          <a:p>
            <a:r>
              <a:rPr lang="en-US" dirty="0" smtClean="0"/>
              <a:t>3</a:t>
            </a:r>
            <a:r>
              <a:rPr lang="en-US" dirty="0" smtClean="0"/>
              <a:t>. </a:t>
            </a:r>
            <a:r>
              <a:rPr lang="en-US" dirty="0" smtClean="0"/>
              <a:t>No Creativity</a:t>
            </a:r>
            <a:endParaRPr lang="en-US" dirty="0" smtClean="0"/>
          </a:p>
          <a:p>
            <a:r>
              <a:rPr lang="en-US" dirty="0" smtClean="0"/>
              <a:t>4</a:t>
            </a:r>
            <a:r>
              <a:rPr lang="en-US" dirty="0" smtClean="0"/>
              <a:t>. </a:t>
            </a:r>
            <a:r>
              <a:rPr lang="en-US" dirty="0" smtClean="0"/>
              <a:t>Unemployment</a:t>
            </a:r>
            <a:endParaRPr lang="en-US" dirty="0" smtClean="0"/>
          </a:p>
          <a:p>
            <a:r>
              <a:rPr lang="en-US" dirty="0" smtClean="0"/>
              <a:t>5</a:t>
            </a:r>
            <a:r>
              <a:rPr lang="en-US" dirty="0" smtClean="0"/>
              <a:t>. </a:t>
            </a:r>
            <a:r>
              <a:rPr lang="en-US" dirty="0" smtClean="0"/>
              <a:t>Make Humans Lazy</a:t>
            </a:r>
            <a:endParaRPr lang="en-US" dirty="0" smtClean="0"/>
          </a:p>
          <a:p>
            <a:r>
              <a:rPr lang="en-US" dirty="0" smtClean="0"/>
              <a:t>6</a:t>
            </a:r>
            <a:r>
              <a:rPr lang="en-US" dirty="0" smtClean="0"/>
              <a:t>. </a:t>
            </a:r>
            <a:r>
              <a:rPr lang="en-US" dirty="0" smtClean="0"/>
              <a:t>No Ethics</a:t>
            </a:r>
            <a:endParaRPr lang="en-US" dirty="0" smtClean="0"/>
          </a:p>
          <a:p>
            <a:r>
              <a:rPr lang="en-US" dirty="0" smtClean="0"/>
              <a:t>7</a:t>
            </a:r>
            <a:r>
              <a:rPr lang="en-US" dirty="0" smtClean="0"/>
              <a:t>. </a:t>
            </a:r>
            <a:r>
              <a:rPr lang="en-US" dirty="0" smtClean="0"/>
              <a:t>Emotionless</a:t>
            </a:r>
            <a:endParaRPr lang="en-US" dirty="0" smtClean="0"/>
          </a:p>
          <a:p>
            <a:r>
              <a:rPr lang="en-US" dirty="0" smtClean="0"/>
              <a:t>8</a:t>
            </a:r>
            <a:r>
              <a:rPr lang="en-US" dirty="0" smtClean="0"/>
              <a:t>. </a:t>
            </a:r>
            <a:r>
              <a:rPr lang="en-US" dirty="0" smtClean="0"/>
              <a:t>No </a:t>
            </a:r>
            <a:r>
              <a:rPr lang="en-US" dirty="0" smtClean="0"/>
              <a:t>Improvement</a:t>
            </a:r>
            <a:endParaRPr lang="en-US" dirty="0" smtClean="0"/>
          </a:p>
          <a:p>
            <a:r>
              <a:rPr lang="en-US" dirty="0" smtClean="0"/>
              <a:t>9.Since </a:t>
            </a:r>
            <a:r>
              <a:rPr lang="en-US" dirty="0" smtClean="0"/>
              <a:t>artificial </a:t>
            </a:r>
            <a:r>
              <a:rPr lang="en-US" dirty="0" smtClean="0"/>
              <a:t>intelligence learns </a:t>
            </a:r>
            <a:r>
              <a:rPr lang="en-US" dirty="0" smtClean="0"/>
              <a:t>and makes judgments by itself, a completely different artificial </a:t>
            </a:r>
            <a:r>
              <a:rPr lang="en-US" dirty="0" smtClean="0"/>
              <a:t>intelligence may </a:t>
            </a:r>
            <a:r>
              <a:rPr lang="en-US" dirty="0" smtClean="0"/>
              <a:t>be born that deviates from human development intentions </a:t>
            </a:r>
            <a:r>
              <a:rPr lang="en-US" dirty="0" smtClean="0"/>
              <a:t>at first.</a:t>
            </a:r>
            <a:endParaRPr lang="en-US" dirty="0" smtClean="0"/>
          </a:p>
          <a:p>
            <a:r>
              <a:rPr lang="en-US" dirty="0" smtClean="0"/>
              <a:t>10.Bias can be planted in AI</a:t>
            </a:r>
            <a:endParaRPr lang="en-US" dirty="0" smtClean="0"/>
          </a:p>
          <a:p>
            <a:endParaRPr lang="en-US" dirty="0" smtClean="0"/>
          </a:p>
          <a:p>
            <a:pPr>
              <a:buNone/>
            </a:pPr>
            <a:endParaRPr lang="en-US" dirty="0"/>
          </a:p>
        </p:txBody>
      </p:sp>
      <p:sp>
        <p:nvSpPr>
          <p:cNvPr id="4" name="Rectangle 3"/>
          <p:cNvSpPr/>
          <p:nvPr/>
        </p:nvSpPr>
        <p:spPr>
          <a:xfrm>
            <a:off x="457200" y="5943600"/>
            <a:ext cx="8458200" cy="1200329"/>
          </a:xfrm>
          <a:prstGeom prst="rect">
            <a:avLst/>
          </a:prstGeom>
        </p:spPr>
        <p:txBody>
          <a:bodyPr wrap="square">
            <a:spAutoFit/>
          </a:bodyPr>
          <a:lstStyle/>
          <a:p>
            <a:pPr>
              <a:buFont typeface="Arial" panose="020B0604020202020204" pitchFamily="34" charset="0"/>
              <a:buChar char="•"/>
            </a:pPr>
            <a:r>
              <a:rPr lang="en-US" dirty="0" smtClean="0">
                <a:hlinkClick r:id="rId1"/>
              </a:rPr>
              <a:t>Source: https</a:t>
            </a:r>
            <a:r>
              <a:rPr lang="en-US" dirty="0" smtClean="0">
                <a:hlinkClick r:id="rId1"/>
              </a:rPr>
              <a:t>://</a:t>
            </a:r>
            <a:r>
              <a:rPr lang="en-US" dirty="0" smtClean="0">
                <a:hlinkClick r:id="rId1"/>
              </a:rPr>
              <a:t>www.simplilearn.com/advantages-and-disadvantages-of-artificial-intelligence-article</a:t>
            </a:r>
            <a:endParaRPr lang="en-US" dirty="0" smtClean="0"/>
          </a:p>
          <a:p>
            <a:pPr>
              <a:buFont typeface="Arial" panose="020B0604020202020204" pitchFamily="34" charset="0"/>
              <a:buChar char="•"/>
            </a:pPr>
            <a:r>
              <a:rPr lang="en-US" dirty="0" smtClean="0"/>
              <a:t>Source: Text book</a:t>
            </a:r>
            <a:endParaRPr lang="en-US" dirty="0" smtClean="0"/>
          </a:p>
          <a:p>
            <a:endParaRPr lang="en-US"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How Will Artificial Intelligence Affect Jobs 2023-2030</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The World Economic Forum has estimated that </a:t>
            </a:r>
            <a:r>
              <a:rPr lang="en-US" dirty="0" smtClean="0"/>
              <a:t>AI will </a:t>
            </a:r>
            <a:r>
              <a:rPr lang="en-US" dirty="0" smtClean="0"/>
              <a:t>replace some 85 million jobs by 2025. </a:t>
            </a:r>
            <a:r>
              <a:rPr lang="en-US" dirty="0" smtClean="0"/>
              <a:t>65</a:t>
            </a:r>
            <a:r>
              <a:rPr lang="en-US" dirty="0" smtClean="0"/>
              <a:t>% of retail jobs could be automated by that year, </a:t>
            </a:r>
            <a:r>
              <a:rPr lang="en-US" dirty="0" smtClean="0"/>
              <a:t>which is largely </a:t>
            </a:r>
            <a:r>
              <a:rPr lang="en-US" dirty="0" smtClean="0"/>
              <a:t>due to technological advancements, rising costs and wages, tight labor markets, and reduced consumer spending. </a:t>
            </a:r>
            <a:endParaRPr lang="en-US" dirty="0" smtClean="0"/>
          </a:p>
          <a:p>
            <a:pPr algn="just"/>
            <a:r>
              <a:rPr lang="en-US" dirty="0" smtClean="0"/>
              <a:t>Perhaps machines </a:t>
            </a:r>
            <a:r>
              <a:rPr lang="en-US" dirty="0" smtClean="0"/>
              <a:t>are likely to replace humans in existing simple repetitive </a:t>
            </a:r>
            <a:r>
              <a:rPr lang="en-US" dirty="0" smtClean="0"/>
              <a:t>tasks due </a:t>
            </a:r>
            <a:r>
              <a:rPr lang="en-US" dirty="0" smtClean="0"/>
              <a:t>to automation and sensor technology. </a:t>
            </a:r>
            <a:endParaRPr lang="en-US" dirty="0" smtClean="0"/>
          </a:p>
          <a:p>
            <a:pPr algn="just"/>
            <a:r>
              <a:rPr lang="en-US" dirty="0" smtClean="0"/>
              <a:t>If </a:t>
            </a:r>
            <a:r>
              <a:rPr lang="en-US" dirty="0" smtClean="0"/>
              <a:t>so, there is a high </a:t>
            </a:r>
            <a:r>
              <a:rPr lang="en-US" dirty="0" smtClean="0"/>
              <a:t>possibility that </a:t>
            </a:r>
            <a:r>
              <a:rPr lang="en-US" dirty="0" smtClean="0"/>
              <a:t>humans will do more creative and high-thinking tasks that are </a:t>
            </a:r>
            <a:r>
              <a:rPr lang="en-US" dirty="0" smtClean="0"/>
              <a:t>difficult for </a:t>
            </a:r>
            <a:r>
              <a:rPr lang="en-US" dirty="0" smtClean="0"/>
              <a:t>artificial intelligence to do, that is, with little existing data.</a:t>
            </a:r>
            <a:endParaRPr lang="en-US" dirty="0"/>
          </a:p>
        </p:txBody>
      </p:sp>
      <p:sp>
        <p:nvSpPr>
          <p:cNvPr id="4" name="Rectangle 3"/>
          <p:cNvSpPr/>
          <p:nvPr/>
        </p:nvSpPr>
        <p:spPr>
          <a:xfrm>
            <a:off x="381000" y="5867400"/>
            <a:ext cx="8534400" cy="1200329"/>
          </a:xfrm>
          <a:prstGeom prst="rect">
            <a:avLst/>
          </a:prstGeom>
        </p:spPr>
        <p:txBody>
          <a:bodyPr wrap="square">
            <a:spAutoFit/>
          </a:bodyPr>
          <a:lstStyle/>
          <a:p>
            <a:r>
              <a:rPr lang="en-US" dirty="0" smtClean="0"/>
              <a:t>Source: </a:t>
            </a:r>
            <a:r>
              <a:rPr lang="en-US" dirty="0" smtClean="0">
                <a:hlinkClick r:id="rId1"/>
              </a:rPr>
              <a:t>https</a:t>
            </a:r>
            <a:r>
              <a:rPr lang="en-US" dirty="0" smtClean="0">
                <a:hlinkClick r:id="rId1"/>
              </a:rPr>
              <a:t>://www.nexford.org/insights/how-will-ai-affect-jobs#:~:text=The%20World%20Economic%20Forum%20has,85%20million%20jobs%20by%202025</a:t>
            </a:r>
            <a:r>
              <a:rPr lang="en-US" dirty="0" smtClean="0"/>
              <a:t>.</a:t>
            </a:r>
            <a:endParaRPr lang="en-US" dirty="0" smtClean="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Few useful links</a:t>
            </a:r>
            <a:endParaRPr lang="en-US" b="1" dirty="0"/>
          </a:p>
        </p:txBody>
      </p:sp>
      <p:sp>
        <p:nvSpPr>
          <p:cNvPr id="3" name="Content Placeholder 2"/>
          <p:cNvSpPr>
            <a:spLocks noGrp="1"/>
          </p:cNvSpPr>
          <p:nvPr>
            <p:ph idx="1"/>
          </p:nvPr>
        </p:nvSpPr>
        <p:spPr/>
        <p:txBody>
          <a:bodyPr/>
          <a:lstStyle/>
          <a:p>
            <a:r>
              <a:rPr lang="en-US" dirty="0" smtClean="0">
                <a:hlinkClick r:id="rId1"/>
              </a:rPr>
              <a:t>https://www.analyticsvidhya.com/blog/2018/05/10-videos-machine-intelligence</a:t>
            </a:r>
            <a:r>
              <a:rPr lang="en-US" dirty="0" smtClean="0">
                <a:hlinkClick r:id="rId1"/>
              </a:rPr>
              <a:t>/</a:t>
            </a:r>
            <a:endParaRPr lang="en-US" dirty="0" smtClean="0"/>
          </a:p>
          <a:p>
            <a:pPr algn="just"/>
            <a:r>
              <a:rPr lang="en-US" dirty="0" smtClean="0"/>
              <a:t>Instructors are encouraged to show few videos available in above link </a:t>
            </a:r>
            <a:r>
              <a:rPr lang="en-US" b="1" dirty="0" smtClean="0"/>
              <a:t>illustrating </a:t>
            </a:r>
            <a:r>
              <a:rPr lang="en-US" b="1" dirty="0" smtClean="0"/>
              <a:t>Amazing Applications of Artificial Intelligence (AI)</a:t>
            </a:r>
            <a:endParaRPr lang="en-US" b="1" dirty="0" smtClean="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7" name="Picture 3"/>
          <p:cNvPicPr>
            <a:picLocks noChangeAspect="1" noChangeArrowheads="1"/>
          </p:cNvPicPr>
          <p:nvPr/>
        </p:nvPicPr>
        <p:blipFill>
          <a:blip r:embed="rId1"/>
          <a:srcRect/>
          <a:stretch>
            <a:fillRect/>
          </a:stretch>
        </p:blipFill>
        <p:spPr bwMode="auto">
          <a:xfrm>
            <a:off x="457200" y="228600"/>
            <a:ext cx="8305800" cy="64008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The Early History</a:t>
            </a:r>
            <a:endParaRPr lang="en-US" dirty="0"/>
          </a:p>
        </p:txBody>
      </p:sp>
      <p:pic>
        <p:nvPicPr>
          <p:cNvPr id="1026" name="Picture 2"/>
          <p:cNvPicPr>
            <a:picLocks noGrp="1" noChangeAspect="1" noChangeArrowheads="1"/>
          </p:cNvPicPr>
          <p:nvPr>
            <p:ph idx="1"/>
          </p:nvPr>
        </p:nvPicPr>
        <p:blipFill>
          <a:blip r:embed="rId1"/>
          <a:srcRect/>
          <a:stretch>
            <a:fillRect/>
          </a:stretch>
        </p:blipFill>
        <p:spPr bwMode="auto">
          <a:xfrm>
            <a:off x="118334" y="1143000"/>
            <a:ext cx="8873265" cy="53340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Artificial Intelligence</a:t>
            </a:r>
            <a:endParaRPr lang="en-US" dirty="0"/>
          </a:p>
        </p:txBody>
      </p:sp>
      <p:pic>
        <p:nvPicPr>
          <p:cNvPr id="3074" name="Picture 2"/>
          <p:cNvPicPr>
            <a:picLocks noGrp="1" noChangeAspect="1" noChangeArrowheads="1"/>
          </p:cNvPicPr>
          <p:nvPr>
            <p:ph idx="1"/>
          </p:nvPr>
        </p:nvPicPr>
        <p:blipFill>
          <a:blip r:embed="rId1"/>
          <a:srcRect/>
          <a:stretch>
            <a:fillRect/>
          </a:stretch>
        </p:blipFill>
        <p:spPr bwMode="auto">
          <a:xfrm>
            <a:off x="151504" y="1219200"/>
            <a:ext cx="8992496" cy="2818891"/>
          </a:xfrm>
          <a:prstGeom prst="rect">
            <a:avLst/>
          </a:prstGeom>
          <a:noFill/>
          <a:ln w="9525">
            <a:noFill/>
            <a:miter lim="800000"/>
            <a:headEnd/>
            <a:tailEnd/>
          </a:ln>
          <a:effectLst/>
        </p:spPr>
      </p:pic>
      <p:sp>
        <p:nvSpPr>
          <p:cNvPr id="5" name="Rectangle 4"/>
          <p:cNvSpPr/>
          <p:nvPr/>
        </p:nvSpPr>
        <p:spPr>
          <a:xfrm>
            <a:off x="228600" y="4321076"/>
            <a:ext cx="8763000" cy="2308324"/>
          </a:xfrm>
          <a:prstGeom prst="rect">
            <a:avLst/>
          </a:prstGeom>
        </p:spPr>
        <p:txBody>
          <a:bodyPr wrap="square">
            <a:spAutoFit/>
          </a:bodyPr>
          <a:lstStyle/>
          <a:p>
            <a:pPr>
              <a:buFont typeface="Arial" panose="020B0604020202020204" pitchFamily="34" charset="0"/>
              <a:buChar char="•"/>
            </a:pPr>
            <a:r>
              <a:rPr lang="en-US" sz="2400" b="1" dirty="0" smtClean="0"/>
              <a:t>Weak AI </a:t>
            </a:r>
            <a:r>
              <a:rPr lang="en-US" sz="2400" dirty="0" smtClean="0"/>
              <a:t>- Focuses on one task and cannot perform beyond its limitations (common in our daily lives)</a:t>
            </a:r>
            <a:endParaRPr lang="en-US" sz="2400" dirty="0" smtClean="0"/>
          </a:p>
          <a:p>
            <a:pPr>
              <a:buFont typeface="Arial" panose="020B0604020202020204" pitchFamily="34" charset="0"/>
              <a:buChar char="•"/>
            </a:pPr>
            <a:r>
              <a:rPr lang="en-US" sz="2400" b="1" dirty="0" smtClean="0"/>
              <a:t>Strong AI </a:t>
            </a:r>
            <a:r>
              <a:rPr lang="en-US" sz="2400" dirty="0" smtClean="0"/>
              <a:t>- Can understand and learn any intellectual task that a human being can (researchers are striving to reach strong AI)</a:t>
            </a:r>
            <a:endParaRPr lang="en-US" sz="2400" dirty="0" smtClean="0"/>
          </a:p>
          <a:p>
            <a:pPr>
              <a:buFont typeface="Arial" panose="020B0604020202020204" pitchFamily="34" charset="0"/>
              <a:buChar char="•"/>
            </a:pPr>
            <a:r>
              <a:rPr lang="en-US" sz="2400" b="1" dirty="0" smtClean="0"/>
              <a:t>Super AI </a:t>
            </a:r>
            <a:r>
              <a:rPr lang="en-US" sz="2400" dirty="0" smtClean="0"/>
              <a:t>- Surpasses human intelligence and can perform any task better than a human (still a concept)</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https://miro.medium.com/v2/resize:fit:947/0*Q3PICBlib-932hhH.png"/>
          <p:cNvPicPr>
            <a:picLocks noChangeAspect="1" noChangeArrowheads="1"/>
          </p:cNvPicPr>
          <p:nvPr/>
        </p:nvPicPr>
        <p:blipFill>
          <a:blip r:embed="rId1"/>
          <a:srcRect/>
          <a:stretch>
            <a:fillRect/>
          </a:stretch>
        </p:blipFill>
        <p:spPr bwMode="auto">
          <a:xfrm>
            <a:off x="1828800" y="685800"/>
            <a:ext cx="6477000" cy="6172200"/>
          </a:xfrm>
          <a:prstGeom prst="rect">
            <a:avLst/>
          </a:prstGeom>
          <a:noFill/>
        </p:spPr>
      </p:pic>
      <p:sp>
        <p:nvSpPr>
          <p:cNvPr id="7" name="Rectangle 6"/>
          <p:cNvSpPr/>
          <p:nvPr/>
        </p:nvSpPr>
        <p:spPr>
          <a:xfrm>
            <a:off x="228600" y="76200"/>
            <a:ext cx="8534400" cy="954107"/>
          </a:xfrm>
          <a:prstGeom prst="rect">
            <a:avLst/>
          </a:prstGeom>
        </p:spPr>
        <p:txBody>
          <a:bodyPr wrap="square">
            <a:spAutoFit/>
          </a:bodyPr>
          <a:lstStyle/>
          <a:p>
            <a:r>
              <a:rPr lang="en-US" sz="2800" dirty="0" smtClean="0"/>
              <a:t>AI, machine learning, and deep learning are interchangeable and easily confusing</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Deep learning </a:t>
            </a:r>
            <a:endParaRPr lang="en-US"/>
          </a:p>
        </p:txBody>
      </p:sp>
      <p:sp>
        <p:nvSpPr>
          <p:cNvPr id="3" name="Content Placeholder 2"/>
          <p:cNvSpPr>
            <a:spLocks noGrp="1"/>
          </p:cNvSpPr>
          <p:nvPr>
            <p:ph idx="1"/>
          </p:nvPr>
        </p:nvSpPr>
        <p:spPr/>
        <p:txBody>
          <a:bodyPr/>
          <a:p>
            <a:r>
              <a:rPr lang="en-US"/>
              <a:t>Deep learning is a method in artificial intelligence (AI) that teaches computers to process data in a way that is inspired by the human brain. Deep learning models can recognize complex patterns in pictures, text, sounds, and other data to produce accurate insights and predictions.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Artificial intelligence </a:t>
            </a:r>
            <a:endParaRPr lang="en-US"/>
          </a:p>
        </p:txBody>
      </p:sp>
      <p:sp>
        <p:nvSpPr>
          <p:cNvPr id="3" name="Content Placeholder 2"/>
          <p:cNvSpPr>
            <a:spLocks noGrp="1"/>
          </p:cNvSpPr>
          <p:nvPr>
            <p:ph idx="1"/>
          </p:nvPr>
        </p:nvSpPr>
        <p:spPr/>
        <p:txBody>
          <a:bodyPr/>
          <a:p>
            <a:r>
              <a:rPr lang="en-US"/>
              <a:t>Artificial intelligence is the simulation of human intelligence processes by machines, especially computer systems. Specific applications of AI include expert systems, natural language processing, speech recognition and machine vision.</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smtClean="0">
                <a:sym typeface="+mn-ea"/>
              </a:rPr>
              <a:t>Machine Learning</a:t>
            </a:r>
            <a:endParaRPr lang="en-US"/>
          </a:p>
        </p:txBody>
      </p:sp>
      <p:sp>
        <p:nvSpPr>
          <p:cNvPr id="3" name="Content Placeholder 2"/>
          <p:cNvSpPr>
            <a:spLocks noGrp="1"/>
          </p:cNvSpPr>
          <p:nvPr>
            <p:ph idx="1"/>
          </p:nvPr>
        </p:nvSpPr>
        <p:spPr/>
        <p:txBody>
          <a:bodyPr/>
          <a:p>
            <a:r>
              <a:rPr lang="en-US"/>
              <a:t>Machine learning is a branch of artificial intelligence (AI) and computer science which focuses on the use of data and algorithms to imitate the way that humans learn, gradually improving its accuracy. IBM has a rich history with machine learning.</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13226</Words>
  <Application>WPS Presentation</Application>
  <PresentationFormat>On-screen Show (4:3)</PresentationFormat>
  <Paragraphs>281</Paragraphs>
  <Slides>34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34</vt:i4>
      </vt:variant>
    </vt:vector>
  </HeadingPairs>
  <TitlesOfParts>
    <vt:vector size="43" baseType="lpstr">
      <vt:lpstr>Arial</vt:lpstr>
      <vt:lpstr>SimSun</vt:lpstr>
      <vt:lpstr>Wingdings</vt:lpstr>
      <vt:lpstr>Nunito</vt:lpstr>
      <vt:lpstr>Segoe Print</vt:lpstr>
      <vt:lpstr>Calibri</vt:lpstr>
      <vt:lpstr>Microsoft YaHei</vt:lpstr>
      <vt:lpstr>Arial Unicode MS</vt:lpstr>
      <vt:lpstr>Office Theme</vt:lpstr>
      <vt:lpstr>Role of AI By S Satapathy</vt:lpstr>
      <vt:lpstr>Definition </vt:lpstr>
      <vt:lpstr>What is AI</vt:lpstr>
      <vt:lpstr>The Early History</vt:lpstr>
      <vt:lpstr>Types of Artificial Intelligence</vt:lpstr>
      <vt:lpstr>PowerPoint 演示文稿</vt:lpstr>
      <vt:lpstr>PowerPoint 演示文稿</vt:lpstr>
      <vt:lpstr>PowerPoint 演示文稿</vt:lpstr>
      <vt:lpstr>PowerPoint 演示文稿</vt:lpstr>
      <vt:lpstr>Relationship between machine learning and Deep learning and Artificial intelligence</vt:lpstr>
      <vt:lpstr>Relationship between machine learning and Deep learning and Artificial intelligence</vt:lpstr>
      <vt:lpstr>Comparison among AI, ML and DL</vt:lpstr>
      <vt:lpstr>Comparison among AI, ML and DL Cont…</vt:lpstr>
      <vt:lpstr>Comparison among AI, ML and DL Cont…</vt:lpstr>
      <vt:lpstr>Comparison among AI, ML and DL Cont…</vt:lpstr>
      <vt:lpstr>PowerPoint 演示文稿</vt:lpstr>
      <vt:lpstr>PowerPoint 演示文稿</vt:lpstr>
      <vt:lpstr>Application of AI</vt:lpstr>
      <vt:lpstr>AI in HR</vt:lpstr>
      <vt:lpstr>PowerPoint 演示文稿</vt:lpstr>
      <vt:lpstr>AI in Banking </vt:lpstr>
      <vt:lpstr>PowerPoint 演示文稿</vt:lpstr>
      <vt:lpstr>AI in Supply Chain</vt:lpstr>
      <vt:lpstr>PowerPoint 演示文稿</vt:lpstr>
      <vt:lpstr>PowerPoint 演示文稿</vt:lpstr>
      <vt:lpstr>AI Chatbots in Healthcare</vt:lpstr>
      <vt:lpstr>Why is AI Booming</vt:lpstr>
      <vt:lpstr>Key AI Trends </vt:lpstr>
      <vt:lpstr>10 AI Trend in 2020</vt:lpstr>
      <vt:lpstr>Advantages of AI</vt:lpstr>
      <vt:lpstr>Disadvantages of AI</vt:lpstr>
      <vt:lpstr>How Will Artificial Intelligence Affect Jobs 2023-2030</vt:lpstr>
      <vt:lpstr>Few useful links</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KIIT</dc:creator>
  <cp:lastModifiedBy>KIIT</cp:lastModifiedBy>
  <cp:revision>16</cp:revision>
  <dcterms:created xsi:type="dcterms:W3CDTF">2023-07-31T09:43:00Z</dcterms:created>
  <dcterms:modified xsi:type="dcterms:W3CDTF">2023-08-25T06:05:55Z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F5C87F437A1B4DFE8AB5BFFEE9E3FD4A_13</vt:lpwstr>
  </property>
  <property fmtid="{D5CDD505-2E9C-101B-9397-08002B2CF9AE}" pid="3" name="KSOProductBuildVer">
    <vt:lpwstr>1033-12.2.0.13110</vt:lpwstr>
  </property>
</Properties>
</file>