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4" r:id="rId9"/>
    <p:sldId id="261" r:id="rId10"/>
    <p:sldId id="262" r:id="rId11"/>
    <p:sldId id="263" r:id="rId12"/>
  </p:sldIdLst>
  <p:sldSz cx="9144000" cy="5143500"/>
  <p:notesSz cx="6858000" cy="9144000"/>
  <p:embeddedFontLst>
    <p:embeddedFont>
      <p:font typeface="Raleway"/>
      <p:regular r:id="rId16"/>
    </p:embeddedFont>
    <p:embeddedFont>
      <p:font typeface="Lato" panose="020F0502020204030203"/>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22ee3c11774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22ee3c11774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2ee3c11774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ee3c1177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Sensing and actuation components</a:t>
            </a:r>
            <a:endParaRPr b="1"/>
          </a:p>
          <a:p>
            <a:pPr marL="0" lvl="0" indent="0" algn="l" rtl="0">
              <a:spcBef>
                <a:spcPts val="0"/>
              </a:spcBef>
              <a:spcAft>
                <a:spcPts val="0"/>
              </a:spcAft>
              <a:buNone/>
            </a:pPr>
            <a:r>
              <a:rPr lang="en-GB"/>
              <a:t>Sensing and actuation components allow a CPS to interact with the physical world. That could involve embedded sensors that measure parameters like temperature or pressure. The data collected by these sensor networks must be processed and communicated to other parts of the system, so that appropriate decisions can be made, for example, turning a heater on or off in response to changes in temperature.</a:t>
            </a:r>
            <a:endParaRPr lang="en-GB"/>
          </a:p>
          <a:p>
            <a:pPr marL="0" lvl="0" indent="0" algn="l" rtl="0">
              <a:spcBef>
                <a:spcPts val="0"/>
              </a:spcBef>
              <a:spcAft>
                <a:spcPts val="0"/>
              </a:spcAft>
              <a:buNone/>
            </a:pPr>
            <a:r>
              <a:rPr lang="en-GB" b="1"/>
              <a:t>Information processing and communication components</a:t>
            </a:r>
            <a:endParaRPr b="1"/>
          </a:p>
          <a:p>
            <a:pPr marL="0" lvl="0" indent="0" algn="l" rtl="0">
              <a:spcBef>
                <a:spcPts val="0"/>
              </a:spcBef>
              <a:spcAft>
                <a:spcPts val="0"/>
              </a:spcAft>
              <a:buNone/>
            </a:pPr>
            <a:r>
              <a:rPr lang="en-GB"/>
              <a:t>These are necessary to decide how to actuate on the physical system. For example, that could involve an embedded processor that runs algorithms to make decisions based on sensor data. The processed data must then be communicated to other parts of the system to take appropriate actions.</a:t>
            </a:r>
            <a:endParaRPr lang="en-GB"/>
          </a:p>
          <a:p>
            <a:pPr marL="0" lvl="0" indent="0" algn="l" rtl="0">
              <a:spcBef>
                <a:spcPts val="0"/>
              </a:spcBef>
              <a:spcAft>
                <a:spcPts val="0"/>
              </a:spcAft>
              <a:buNone/>
            </a:pPr>
            <a:r>
              <a:rPr lang="en-GB" b="1"/>
              <a:t>Control components</a:t>
            </a:r>
            <a:endParaRPr b="1"/>
          </a:p>
          <a:p>
            <a:pPr marL="0" lvl="0" indent="0" algn="l" rtl="0">
              <a:spcBef>
                <a:spcPts val="0"/>
              </a:spcBef>
              <a:spcAft>
                <a:spcPts val="0"/>
              </a:spcAft>
              <a:buNone/>
            </a:pPr>
            <a:r>
              <a:rPr lang="en-GB"/>
              <a:t>Control components ensure that the system behaves as intended. That could involve a controller that regulates the flow of information and controls the system’s actuation. The control component must be designed to ensure that the system meets its objectives while considering uncertainties in the physical world. </a:t>
            </a:r>
            <a:endParaRPr lang="en-GB"/>
          </a:p>
          <a:p>
            <a:pPr marL="0" lvl="0" indent="0" algn="l" rtl="0">
              <a:spcBef>
                <a:spcPts val="0"/>
              </a:spcBef>
              <a:spcAft>
                <a:spcPts val="0"/>
              </a:spcAft>
              <a:buNone/>
            </a:pPr>
            <a:r>
              <a:rPr lang="en-GB" b="1"/>
              <a:t>Interfaces with humans</a:t>
            </a:r>
            <a:endParaRPr b="1"/>
          </a:p>
          <a:p>
            <a:pPr marL="0" lvl="0" indent="0" algn="l" rtl="0">
              <a:spcBef>
                <a:spcPts val="0"/>
              </a:spcBef>
              <a:spcAft>
                <a:spcPts val="0"/>
              </a:spcAft>
              <a:buNone/>
            </a:pPr>
            <a:r>
              <a:rPr lang="en-GB"/>
              <a:t>Allow people to interact with the information system. That could involve a graphical user interface that enables users to monitor the system and input commands. Again, it is essential to consider how users will interact with the system to ensure that it is easy to use and understand.</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26f2bfb868_0_5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6f2bfb868_0_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For example, a human operator has physical and cyber components. In this example, the operator has a computational facility—their brain—and they communicate with other humans and the system through HMI (human machine interface) and interact through mechanical interfaces—their hands—to influence their environment.</a:t>
            </a:r>
            <a:endParaRPr lang="en-GB" sz="1300">
              <a:solidFill>
                <a:srgbClr val="595959"/>
              </a:solidFill>
              <a:latin typeface="Lato" panose="020F0502020204030203"/>
              <a:ea typeface="Lato" panose="020F0502020204030203"/>
              <a:cs typeface="Lato" panose="020F0502020204030203"/>
              <a:sym typeface="Lato" panose="020F0502020204030203"/>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2ee3c11774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ee3c11774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22ee3c11774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ee3c11774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226f2bfb868_0_6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6f2bfb868_0_6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0" y="53775"/>
            <a:ext cx="1027773"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0" y="53775"/>
            <a:ext cx="1027775"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87" name="Shape 87"/>
        <p:cNvGrpSpPr/>
        <p:nvPr/>
      </p:nvGrpSpPr>
      <p:grpSpPr>
        <a:xfrm>
          <a:off x="0" y="0"/>
          <a:ext cx="0" cy="0"/>
          <a:chOff x="0" y="0"/>
          <a:chExt cx="0" cy="0"/>
        </a:xfrm>
      </p:grpSpPr>
      <p:grpSp>
        <p:nvGrpSpPr>
          <p:cNvPr id="88" name="Google Shape;88;p11"/>
          <p:cNvGrpSpPr/>
          <p:nvPr/>
        </p:nvGrpSpPr>
        <p:grpSpPr>
          <a:xfrm>
            <a:off x="830392" y="4169130"/>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2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29;p4"/>
          <p:cNvGrpSpPr/>
          <p:nvPr/>
        </p:nvGrpSpPr>
        <p:grpSpPr>
          <a:xfrm>
            <a:off x="830392" y="1191256"/>
            <a:ext cx="745763"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5"/>
          <p:cNvGrpSpPr/>
          <p:nvPr/>
        </p:nvGrpSpPr>
        <p:grpSpPr>
          <a:xfrm>
            <a:off x="830392" y="1191256"/>
            <a:ext cx="745763" cy="45826"/>
            <a:chOff x="4580561" y="2589004"/>
            <a:chExt cx="1064464" cy="25200"/>
          </a:xfrm>
        </p:grpSpPr>
        <p:sp>
          <p:nvSpPr>
            <p:cNvPr id="40" name="Google Shape;4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3" name="Google Shape;43;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4" name="Google Shape;44;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5" name="Google Shape;45;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6" name="Google Shape;46;p5"/>
          <p:cNvPicPr preferRelativeResize="0"/>
          <p:nvPr/>
        </p:nvPicPr>
        <p:blipFill>
          <a:blip r:embed="rId2"/>
          <a:stretch>
            <a:fillRect/>
          </a:stretch>
        </p:blipFill>
        <p:spPr>
          <a:xfrm>
            <a:off x="182450" y="53775"/>
            <a:ext cx="548700" cy="393598"/>
          </a:xfrm>
          <a:prstGeom prst="rect">
            <a:avLst/>
          </a:prstGeom>
          <a:noFill/>
          <a:ln>
            <a:noFill/>
          </a:ln>
        </p:spPr>
      </p:pic>
      <p:pic>
        <p:nvPicPr>
          <p:cNvPr id="47" name="Google Shape;47;p5"/>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2" y="1191256"/>
            <a:ext cx="745763"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2" y="1191256"/>
            <a:ext cx="745763"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67" name="Shape 67"/>
        <p:cNvGrpSpPr/>
        <p:nvPr/>
      </p:nvGrpSpPr>
      <p:grpSpPr>
        <a:xfrm>
          <a:off x="0" y="0"/>
          <a:ext cx="0" cy="0"/>
          <a:chOff x="0" y="0"/>
          <a:chExt cx="0" cy="0"/>
        </a:xfrm>
      </p:grpSpPr>
      <p:grpSp>
        <p:nvGrpSpPr>
          <p:cNvPr id="68" name="Google Shape;68;p8"/>
          <p:cNvGrpSpPr/>
          <p:nvPr/>
        </p:nvGrpSpPr>
        <p:grpSpPr>
          <a:xfrm>
            <a:off x="830392" y="4169130"/>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2" y="1191256"/>
            <a:ext cx="745763"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 name="Shape 84"/>
        <p:cNvGrpSpPr/>
        <p:nvPr/>
      </p:nvGrpSpPr>
      <p:grpSpPr>
        <a:xfrm>
          <a:off x="0" y="0"/>
          <a:ext cx="0" cy="0"/>
          <a:chOff x="0" y="0"/>
          <a:chExt cx="0" cy="0"/>
        </a:xfrm>
      </p:grpSpPr>
      <p:sp>
        <p:nvSpPr>
          <p:cNvPr id="85" name="Google Shape;85;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2"/>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3"/>
          <a:srcRect l="14239" t="7996" r="28410" b="38512"/>
          <a:stretch>
            <a:fillRect/>
          </a:stretch>
        </p:blipFill>
        <p:spPr>
          <a:xfrm>
            <a:off x="8427225" y="53775"/>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Core Technology:</a:t>
            </a:r>
            <a:endParaRPr lang="en-GB"/>
          </a:p>
          <a:p>
            <a:pPr marL="0" lvl="0" indent="0" algn="l" rtl="0">
              <a:spcBef>
                <a:spcPts val="0"/>
              </a:spcBef>
              <a:spcAft>
                <a:spcPts val="0"/>
              </a:spcAft>
              <a:buNone/>
            </a:pPr>
            <a:r>
              <a:rPr lang="en-GB"/>
              <a:t>Cyber Physical Systems</a:t>
            </a:r>
            <a:endParaRPr lang="en-GB"/>
          </a:p>
        </p:txBody>
      </p:sp>
      <p:sp>
        <p:nvSpPr>
          <p:cNvPr id="101" name="Google Shape;101;p13"/>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Prepared by: Prof. &lt;name&gt;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Embedded Systems</a:t>
            </a:r>
            <a:endParaRPr lang="en-GB"/>
          </a:p>
        </p:txBody>
      </p:sp>
      <p:sp>
        <p:nvSpPr>
          <p:cNvPr id="107" name="Google Shape;107;p1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a:t>Information systems, which are embedded into physical devices, are called“embedded systems”. </a:t>
            </a:r>
            <a:endParaRPr lang="en-GB"/>
          </a:p>
          <a:p>
            <a:pPr marL="457200" lvl="0" indent="-311150" algn="l" rtl="0">
              <a:spcBef>
                <a:spcPts val="0"/>
              </a:spcBef>
              <a:spcAft>
                <a:spcPts val="0"/>
              </a:spcAft>
              <a:buSzPts val="1300"/>
              <a:buChar char="●"/>
            </a:pPr>
            <a:r>
              <a:rPr lang="en-GB"/>
              <a:t>These embedded systems are found in telecommunication, automation, and transport systems, among many others. </a:t>
            </a:r>
            <a:endParaRPr lang="en-GB"/>
          </a:p>
          <a:p>
            <a:pPr marL="457200" lvl="0" indent="-311150" algn="l" rtl="0">
              <a:spcBef>
                <a:spcPts val="0"/>
              </a:spcBef>
              <a:spcAft>
                <a:spcPts val="0"/>
              </a:spcAft>
              <a:buSzPts val="1300"/>
              <a:buChar char="●"/>
            </a:pPr>
            <a:r>
              <a:rPr lang="en-GB"/>
              <a:t>Lately, a ne</a:t>
            </a:r>
            <a:r>
              <a:rPr lang="en-GB"/>
              <a:t>w </a:t>
            </a:r>
            <a:r>
              <a:rPr lang="en-GB"/>
              <a:t>term has surfaced, the cyber-physical systems (CPS). </a:t>
            </a:r>
            <a:endParaRPr lang="en-GB"/>
          </a:p>
          <a:p>
            <a:pPr marL="457200" lvl="0" indent="-311150" algn="l" rtl="0">
              <a:spcBef>
                <a:spcPts val="0"/>
              </a:spcBef>
              <a:spcAft>
                <a:spcPts val="0"/>
              </a:spcAft>
              <a:buSzPts val="1300"/>
              <a:buChar char="●"/>
            </a:pPr>
            <a:r>
              <a:rPr lang="en-GB"/>
              <a:t>This distinguishes between microprocessor based embedded systems and more complex information processing systems that actually integrate with their environment. </a:t>
            </a:r>
            <a:endParaRPr lang="en-GB"/>
          </a:p>
          <a:p>
            <a:pPr marL="457200" lvl="0" indent="-311150" algn="l" rtl="0">
              <a:spcBef>
                <a:spcPts val="0"/>
              </a:spcBef>
              <a:spcAft>
                <a:spcPts val="0"/>
              </a:spcAft>
              <a:buSzPts val="1300"/>
              <a:buChar char="●"/>
            </a:pPr>
            <a:r>
              <a:rPr lang="en-GB"/>
              <a:t>A precise definition of cyber-physical systems (CPS) is that they are integrations of computation, networking, and physical processes.</a:t>
            </a:r>
            <a:endParaRPr lang="en-GB"/>
          </a:p>
          <a:p>
            <a:pPr marL="457200" lvl="0" indent="-311150" algn="l" rtl="0">
              <a:spcBef>
                <a:spcPts val="0"/>
              </a:spcBef>
              <a:spcAft>
                <a:spcPts val="0"/>
              </a:spcAft>
              <a:buSzPts val="1300"/>
              <a:buChar char="●"/>
            </a:pPr>
            <a:r>
              <a:rPr lang="en-GB"/>
              <a:t>Embedded computers and networks monitor and control the physical processes, with feedback loops where physical processes affect computations and vice versa.</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5"/>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Some embedded systems </a:t>
            </a:r>
            <a:endParaRPr lang="en-GB"/>
          </a:p>
        </p:txBody>
      </p:sp>
      <p:pic>
        <p:nvPicPr>
          <p:cNvPr id="113" name="Google Shape;113;p15"/>
          <p:cNvPicPr preferRelativeResize="0"/>
          <p:nvPr/>
        </p:nvPicPr>
        <p:blipFill>
          <a:blip r:embed="rId1"/>
          <a:stretch>
            <a:fillRect/>
          </a:stretch>
        </p:blipFill>
        <p:spPr>
          <a:xfrm>
            <a:off x="125150" y="533750"/>
            <a:ext cx="4260451" cy="3838800"/>
          </a:xfrm>
          <a:prstGeom prst="rect">
            <a:avLst/>
          </a:prstGeom>
          <a:noFill/>
          <a:ln>
            <a:noFill/>
          </a:ln>
        </p:spPr>
      </p:pic>
      <p:pic>
        <p:nvPicPr>
          <p:cNvPr id="114" name="Google Shape;114;p15"/>
          <p:cNvPicPr preferRelativeResize="0"/>
          <p:nvPr/>
        </p:nvPicPr>
        <p:blipFill>
          <a:blip r:embed="rId2"/>
          <a:stretch>
            <a:fillRect/>
          </a:stretch>
        </p:blipFill>
        <p:spPr>
          <a:xfrm>
            <a:off x="4538001" y="152400"/>
            <a:ext cx="4453600" cy="2970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6"/>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Cyber Physical Systems</a:t>
            </a:r>
            <a:endParaRPr lang="en-GB"/>
          </a:p>
        </p:txBody>
      </p:sp>
      <p:pic>
        <p:nvPicPr>
          <p:cNvPr id="120" name="Google Shape;120;p16"/>
          <p:cNvPicPr preferRelativeResize="0"/>
          <p:nvPr/>
        </p:nvPicPr>
        <p:blipFill>
          <a:blip r:embed="rId1"/>
          <a:stretch>
            <a:fillRect/>
          </a:stretch>
        </p:blipFill>
        <p:spPr>
          <a:xfrm>
            <a:off x="504250" y="537875"/>
            <a:ext cx="7574499" cy="378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Cyber Physical Systems (CPS)</a:t>
            </a:r>
            <a:endParaRPr lang="en-GB"/>
          </a:p>
        </p:txBody>
      </p:sp>
      <p:sp>
        <p:nvSpPr>
          <p:cNvPr id="126" name="Google Shape;126;p17"/>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rgbClr val="4A86E8"/>
                </a:solidFill>
              </a:rPr>
              <a:t>A</a:t>
            </a:r>
            <a:r>
              <a:rPr lang="en-GB" b="1">
                <a:solidFill>
                  <a:srgbClr val="4A86E8"/>
                </a:solidFill>
              </a:rPr>
              <a:t> cyber-physical system can be just about anything that has integrated computation, networking, and physical processes. A human operator is a cyber-physical system and so is a smart factory. </a:t>
            </a:r>
            <a:endParaRPr b="1">
              <a:solidFill>
                <a:srgbClr val="4A86E8"/>
              </a:solidFill>
            </a:endParaRPr>
          </a:p>
          <a:p>
            <a:pPr marL="0" lvl="0" indent="0" algn="ctr" rtl="0">
              <a:spcBef>
                <a:spcPts val="1200"/>
              </a:spcBef>
              <a:spcAft>
                <a:spcPts val="1200"/>
              </a:spcAft>
              <a:buNone/>
            </a:pPr>
          </a:p>
        </p:txBody>
      </p:sp>
      <p:pic>
        <p:nvPicPr>
          <p:cNvPr id="127" name="Google Shape;127;p17"/>
          <p:cNvPicPr preferRelativeResize="0"/>
          <p:nvPr/>
        </p:nvPicPr>
        <p:blipFill>
          <a:blip r:embed="rId1"/>
          <a:stretch>
            <a:fillRect/>
          </a:stretch>
        </p:blipFill>
        <p:spPr>
          <a:xfrm>
            <a:off x="2188350" y="2723600"/>
            <a:ext cx="4556403" cy="2419900"/>
          </a:xfrm>
          <a:prstGeom prst="rect">
            <a:avLst/>
          </a:prstGeom>
          <a:noFill/>
          <a:ln>
            <a:noFill/>
          </a:ln>
        </p:spPr>
      </p:pic>
      <p:sp>
        <p:nvSpPr>
          <p:cNvPr id="128" name="Google Shape;128;p17"/>
          <p:cNvSpPr txBox="1"/>
          <p:nvPr/>
        </p:nvSpPr>
        <p:spPr>
          <a:xfrm>
            <a:off x="6744750" y="4621375"/>
            <a:ext cx="3000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50">
                <a:solidFill>
                  <a:srgbClr val="707070"/>
                </a:solidFill>
                <a:highlight>
                  <a:srgbClr val="F2F2F2"/>
                </a:highlight>
              </a:rPr>
              <a:t>Source</a:t>
            </a:r>
            <a:r>
              <a:rPr lang="en-GB" sz="1050">
                <a:solidFill>
                  <a:srgbClr val="707070"/>
                </a:solidFill>
                <a:highlight>
                  <a:srgbClr val="F2F2F2"/>
                </a:highlight>
              </a:rPr>
              <a:t>: Toshiba</a:t>
            </a:r>
            <a:endParaRPr lang="en-GB" sz="1050">
              <a:solidFill>
                <a:srgbClr val="707070"/>
              </a:solidFill>
              <a:highlight>
                <a:srgbClr val="F2F2F2"/>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34" name="Google Shape;134;p18"/>
          <p:cNvSpPr txBox="1"/>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just" rtl="0">
              <a:spcBef>
                <a:spcPts val="0"/>
              </a:spcBef>
              <a:spcAft>
                <a:spcPts val="0"/>
              </a:spcAft>
              <a:buSzPts val="1300"/>
              <a:buChar char="●"/>
            </a:pPr>
            <a:r>
              <a:rPr lang="en-GB"/>
              <a:t>Cyber-physical systems enable the virtual digital world of computers and software to merge through interaction—process management and feedback control—with the physical analogue world, thus leading to an Internet of Things, data, and services. </a:t>
            </a:r>
            <a:endParaRPr lang="en-GB"/>
          </a:p>
          <a:p>
            <a:pPr marL="457200" lvl="0" indent="-311150" algn="just" rtl="0">
              <a:spcBef>
                <a:spcPts val="0"/>
              </a:spcBef>
              <a:spcAft>
                <a:spcPts val="0"/>
              </a:spcAft>
              <a:buSzPts val="1300"/>
              <a:buChar char="●"/>
            </a:pPr>
            <a:r>
              <a:rPr lang="en-GB"/>
              <a:t>One example of CPS is an intelligent manufacturing line, where the machine can perform many work processes by communicating with the components and sometimes even the products they are in the process of making.</a:t>
            </a:r>
            <a:endParaRPr lang="en-GB"/>
          </a:p>
          <a:p>
            <a:pPr marL="457200" lvl="0" indent="-311150" algn="just" rtl="0">
              <a:spcBef>
                <a:spcPts val="0"/>
              </a:spcBef>
              <a:spcAft>
                <a:spcPts val="0"/>
              </a:spcAft>
              <a:buSzPts val="1300"/>
              <a:buChar char="●"/>
            </a:pPr>
            <a:r>
              <a:rPr lang="en-GB"/>
              <a:t>An embedded system is a computational system embedded within a physical system; the emphasis is on the computational component. Therefore, we can think of all CPS as containing embedded systems, but the CPS’s emphasis is on the communications and physical as well as the computational domains.</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40" name="Google Shape;140;p19"/>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46" name="Google Shape;146;p20"/>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
        <p:nvSpPr>
          <p:cNvPr id="147" name="Google Shape;147;p20"/>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1825</Words>
  <Application>WPS Presentation</Application>
  <PresentationFormat/>
  <Paragraphs>29</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Raleway</vt:lpstr>
      <vt:lpstr>Lato</vt:lpstr>
      <vt:lpstr>Microsoft YaHei</vt:lpstr>
      <vt:lpstr>Arial Unicode MS</vt:lpstr>
      <vt:lpstr>Streamline</vt:lpstr>
      <vt:lpstr>Cyber Physical Systems</vt:lpstr>
      <vt:lpstr>Embedded Systems</vt:lpstr>
      <vt:lpstr>PowerPoint 演示文稿</vt:lpstr>
      <vt:lpstr>PowerPoint 演示文稿</vt:lpstr>
      <vt:lpstr>Cyber Physical Systems (CPS)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Technology:Cyber Physical Systems</dc:title>
  <dc:creator/>
  <cp:lastModifiedBy>KIIT</cp:lastModifiedBy>
  <cp:revision>1</cp:revision>
  <dcterms:created xsi:type="dcterms:W3CDTF">2023-08-08T04:03:38Z</dcterms:created>
  <dcterms:modified xsi:type="dcterms:W3CDTF">2023-08-08T04:03:38Z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374ED804456E48E0BA3E5312FBBF3F38_12</vt:lpwstr>
  </property>
  <property fmtid="{D5CDD505-2E9C-101B-9397-08002B2CF9AE}" pid="3" name="KSOProductBuildVer">
    <vt:lpwstr>1033-12.2.0.13110</vt:lpwstr>
  </property>
</Properties>
</file>