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6"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9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6BAE60-DC52-4385-AB42-FC74DF1930BD}"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337904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BAE60-DC52-4385-AB42-FC74DF1930BD}"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155687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BAE60-DC52-4385-AB42-FC74DF1930BD}"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393186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BAE60-DC52-4385-AB42-FC74DF1930BD}"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179294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BAE60-DC52-4385-AB42-FC74DF1930BD}"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134898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6BAE60-DC52-4385-AB42-FC74DF1930BD}"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322216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6BAE60-DC52-4385-AB42-FC74DF1930BD}"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101808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6BAE60-DC52-4385-AB42-FC74DF1930BD}"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210535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BAE60-DC52-4385-AB42-FC74DF1930BD}" type="datetimeFigureOut">
              <a:rPr lang="en-US" smtClean="0"/>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273475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BAE60-DC52-4385-AB42-FC74DF1930BD}"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132385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BAE60-DC52-4385-AB42-FC74DF1930BD}"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E7915-7D22-4932-BB33-D83A5AEE8C06}" type="slidenum">
              <a:rPr lang="en-US" smtClean="0"/>
              <a:t>‹#›</a:t>
            </a:fld>
            <a:endParaRPr lang="en-US"/>
          </a:p>
        </p:txBody>
      </p:sp>
    </p:spTree>
    <p:extLst>
      <p:ext uri="{BB962C8B-B14F-4D97-AF65-F5344CB8AC3E}">
        <p14:creationId xmlns:p14="http://schemas.microsoft.com/office/powerpoint/2010/main" val="282487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BAE60-DC52-4385-AB42-FC74DF1930BD}" type="datetimeFigureOut">
              <a:rPr lang="en-US" smtClean="0"/>
              <a:t>7/19/2023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E7915-7D22-4932-BB33-D83A5AEE8C06}" type="slidenum">
              <a:rPr lang="en-US" smtClean="0"/>
              <a:t>‹#›</a:t>
            </a:fld>
            <a:endParaRPr lang="en-US"/>
          </a:p>
        </p:txBody>
      </p:sp>
    </p:spTree>
    <p:extLst>
      <p:ext uri="{BB962C8B-B14F-4D97-AF65-F5344CB8AC3E}">
        <p14:creationId xmlns:p14="http://schemas.microsoft.com/office/powerpoint/2010/main" val="201082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8596" y="2308451"/>
            <a:ext cx="5407827" cy="584775"/>
          </a:xfrm>
          <a:prstGeom prst="rect">
            <a:avLst/>
          </a:prstGeom>
          <a:noFill/>
        </p:spPr>
        <p:txBody>
          <a:bodyPr wrap="none" rtlCol="0">
            <a:spAutoFit/>
          </a:bodyPr>
          <a:lstStyle/>
          <a:p>
            <a:r>
              <a:rPr lang="en-US" sz="3200" b="1" dirty="0">
                <a:solidFill>
                  <a:srgbClr val="00B050"/>
                </a:solidFill>
              </a:rPr>
              <a:t>Digital and Human Workspace </a:t>
            </a:r>
          </a:p>
        </p:txBody>
      </p:sp>
      <p:sp>
        <p:nvSpPr>
          <p:cNvPr id="6" name="TextBox 5"/>
          <p:cNvSpPr txBox="1"/>
          <p:nvPr/>
        </p:nvSpPr>
        <p:spPr>
          <a:xfrm>
            <a:off x="2982510" y="1301544"/>
            <a:ext cx="2539028" cy="584775"/>
          </a:xfrm>
          <a:prstGeom prst="rect">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wrap="none" rtlCol="0">
            <a:spAutoFit/>
          </a:bodyPr>
          <a:lstStyle/>
          <a:p>
            <a:r>
              <a:rPr lang="en-US" sz="3200" b="1" dirty="0" smtClean="0">
                <a:solidFill>
                  <a:srgbClr val="FF0000"/>
                </a:solidFill>
              </a:rPr>
              <a:t>INDUSTRY 4.0</a:t>
            </a:r>
            <a:endParaRPr lang="en-US" sz="3200" b="1" dirty="0">
              <a:solidFill>
                <a:srgbClr val="FF0000"/>
              </a:solidFill>
            </a:endParaRPr>
          </a:p>
        </p:txBody>
      </p:sp>
      <p:sp>
        <p:nvSpPr>
          <p:cNvPr id="7" name="Rectangle 6"/>
          <p:cNvSpPr/>
          <p:nvPr/>
        </p:nvSpPr>
        <p:spPr>
          <a:xfrm>
            <a:off x="965428" y="4221260"/>
            <a:ext cx="7500937" cy="1569660"/>
          </a:xfrm>
          <a:prstGeom prst="rect">
            <a:avLst/>
          </a:prstGeom>
        </p:spPr>
        <p:txBody>
          <a:bodyPr wrap="square">
            <a:spAutoFit/>
          </a:bodyPr>
          <a:lstStyle/>
          <a:p>
            <a:pPr algn="just">
              <a:lnSpc>
                <a:spcPct val="150000"/>
              </a:lnSpc>
            </a:pPr>
            <a:r>
              <a:rPr lang="en-US" sz="1600" b="1" dirty="0">
                <a:solidFill>
                  <a:schemeClr val="accent2">
                    <a:lumMod val="60000"/>
                    <a:lumOff val="40000"/>
                  </a:schemeClr>
                </a:solidFill>
                <a:latin typeface="Arial Rounded MT Bold" panose="020F0704030504030204" pitchFamily="34" charset="0"/>
              </a:rPr>
              <a:t>What is a digital workspace?</a:t>
            </a:r>
          </a:p>
          <a:p>
            <a:pPr algn="just">
              <a:lnSpc>
                <a:spcPct val="150000"/>
              </a:lnSpc>
            </a:pPr>
            <a:r>
              <a:rPr lang="en-US" sz="1600" dirty="0">
                <a:solidFill>
                  <a:srgbClr val="0070C0"/>
                </a:solidFill>
                <a:latin typeface="Arial Rounded MT Bold" panose="020F0704030504030204" pitchFamily="34" charset="0"/>
              </a:rPr>
              <a:t>A digital workspace is an integrated technology framework that centralizes the management of an enterprise's applications, data and endpoints, allowing employees to collaborate and work remotely.</a:t>
            </a:r>
          </a:p>
        </p:txBody>
      </p:sp>
    </p:spTree>
    <p:extLst>
      <p:ext uri="{BB962C8B-B14F-4D97-AF65-F5344CB8AC3E}">
        <p14:creationId xmlns:p14="http://schemas.microsoft.com/office/powerpoint/2010/main" val="48107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373" y="664142"/>
            <a:ext cx="7505019" cy="2999347"/>
          </a:xfrm>
          <a:prstGeom prst="rect">
            <a:avLst/>
          </a:prstGeom>
        </p:spPr>
        <p:txBody>
          <a:bodyPr wrap="square">
            <a:spAutoFit/>
          </a:bodyPr>
          <a:lstStyle/>
          <a:p>
            <a:pPr algn="just">
              <a:lnSpc>
                <a:spcPct val="107000"/>
              </a:lnSpc>
              <a:spcAft>
                <a:spcPts val="600"/>
              </a:spcAft>
            </a:pPr>
            <a:r>
              <a:rPr lang="en-US" sz="1350" b="1" dirty="0">
                <a:latin typeface="Arial" panose="020B0604020202020204" pitchFamily="34" charset="0"/>
                <a:ea typeface="Calibri" panose="020F0502020204030204" pitchFamily="34" charset="0"/>
                <a:cs typeface="Arial" panose="020B0604020202020204" pitchFamily="34" charset="0"/>
              </a:rPr>
              <a:t>Evolution of the digital </a:t>
            </a:r>
            <a:r>
              <a:rPr lang="en-US" sz="1350" b="1" dirty="0" smtClean="0">
                <a:latin typeface="Arial" panose="020B0604020202020204" pitchFamily="34" charset="0"/>
                <a:ea typeface="Calibri" panose="020F0502020204030204" pitchFamily="34" charset="0"/>
                <a:cs typeface="Arial" panose="020B0604020202020204" pitchFamily="34" charset="0"/>
              </a:rPr>
              <a:t>workspace</a:t>
            </a:r>
          </a:p>
          <a:p>
            <a:pPr algn="just">
              <a:lnSpc>
                <a:spcPct val="107000"/>
              </a:lnSpc>
              <a:spcAft>
                <a:spcPts val="600"/>
              </a:spcAft>
            </a:pPr>
            <a:endParaRPr lang="en-US" sz="1350" b="1"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dirty="0" smtClean="0">
                <a:latin typeface="Arial" panose="020B0604020202020204" pitchFamily="34" charset="0"/>
                <a:ea typeface="Calibri" panose="020F0502020204030204" pitchFamily="34" charset="0"/>
                <a:cs typeface="Arial" panose="020B0604020202020204" pitchFamily="34" charset="0"/>
              </a:rPr>
              <a:t>The </a:t>
            </a:r>
            <a:r>
              <a:rPr lang="en-US" sz="1350" dirty="0">
                <a:latin typeface="Arial" panose="020B0604020202020204" pitchFamily="34" charset="0"/>
                <a:ea typeface="Calibri" panose="020F0502020204030204" pitchFamily="34" charset="0"/>
                <a:cs typeface="Arial" panose="020B0604020202020204" pitchFamily="34" charset="0"/>
              </a:rPr>
              <a:t>concept of a digital workplace is not new. As companies continue to go through a digital transformation, the idea of a workplace perimeter continues to disappear. </a:t>
            </a:r>
            <a:endParaRPr lang="en-US" sz="135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endParaRPr lang="en-US" sz="135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350" dirty="0" smtClean="0">
                <a:latin typeface="Arial" panose="020B0604020202020204" pitchFamily="34" charset="0"/>
                <a:ea typeface="Calibri" panose="020F0502020204030204" pitchFamily="34" charset="0"/>
                <a:cs typeface="Arial" panose="020B0604020202020204" pitchFamily="34" charset="0"/>
              </a:rPr>
              <a:t>While </a:t>
            </a:r>
            <a:r>
              <a:rPr lang="en-US" sz="1350" dirty="0">
                <a:latin typeface="Arial" panose="020B0604020202020204" pitchFamily="34" charset="0"/>
                <a:ea typeface="Calibri" panose="020F0502020204030204" pitchFamily="34" charset="0"/>
                <a:cs typeface="Arial" panose="020B0604020202020204" pitchFamily="34" charset="0"/>
              </a:rPr>
              <a:t>modern desktop transformation has IT departments decoupling user data and applications from the OS and its device, users want these workspace components wherever and whenever they need them. </a:t>
            </a:r>
            <a:endParaRPr lang="en-US" sz="135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endParaRPr lang="en-US" sz="135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350" dirty="0" smtClean="0">
                <a:latin typeface="Arial" panose="020B0604020202020204" pitchFamily="34" charset="0"/>
                <a:ea typeface="Calibri" panose="020F0502020204030204" pitchFamily="34" charset="0"/>
                <a:cs typeface="Arial" panose="020B0604020202020204" pitchFamily="34" charset="0"/>
              </a:rPr>
              <a:t>Freeing </a:t>
            </a:r>
            <a:r>
              <a:rPr lang="en-US" sz="1350" dirty="0">
                <a:latin typeface="Arial" panose="020B0604020202020204" pitchFamily="34" charset="0"/>
                <a:ea typeface="Calibri" panose="020F0502020204030204" pitchFamily="34" charset="0"/>
                <a:cs typeface="Arial" panose="020B0604020202020204" pitchFamily="34" charset="0"/>
              </a:rPr>
              <a:t>data from the underlying software platform provides workers with the flexibility they need to be more productive and collaborate more effectively.</a:t>
            </a:r>
          </a:p>
        </p:txBody>
      </p:sp>
      <p:sp>
        <p:nvSpPr>
          <p:cNvPr id="3" name="TextBox 2"/>
          <p:cNvSpPr txBox="1"/>
          <p:nvPr/>
        </p:nvSpPr>
        <p:spPr>
          <a:xfrm>
            <a:off x="553130" y="4833257"/>
            <a:ext cx="1192506" cy="646331"/>
          </a:xfrm>
          <a:prstGeom prst="rect">
            <a:avLst/>
          </a:prstGeom>
          <a:noFill/>
        </p:spPr>
        <p:txBody>
          <a:bodyPr wrap="none" rtlCol="0">
            <a:spAutoFit/>
          </a:bodyPr>
          <a:lstStyle/>
          <a:p>
            <a:r>
              <a:rPr lang="en-US" b="1" dirty="0" smtClean="0"/>
              <a:t>Reference </a:t>
            </a:r>
          </a:p>
          <a:p>
            <a:endParaRPr lang="en-US" b="1" dirty="0"/>
          </a:p>
        </p:txBody>
      </p:sp>
      <p:sp>
        <p:nvSpPr>
          <p:cNvPr id="4" name="Rectangle 3"/>
          <p:cNvSpPr/>
          <p:nvPr/>
        </p:nvSpPr>
        <p:spPr>
          <a:xfrm>
            <a:off x="504143" y="5269663"/>
            <a:ext cx="8215313" cy="646331"/>
          </a:xfrm>
          <a:prstGeom prst="rect">
            <a:avLst/>
          </a:prstGeom>
        </p:spPr>
        <p:txBody>
          <a:bodyPr wrap="square">
            <a:spAutoFit/>
          </a:bodyPr>
          <a:lstStyle/>
          <a:p>
            <a:r>
              <a:rPr lang="en-US" dirty="0" smtClean="0"/>
              <a:t>https://carbonateapp.com/blogs/what-is-a-digital-workspace-what-are-its-benefits-difference-between-workplace-workspace/</a:t>
            </a:r>
            <a:endParaRPr lang="en-US" dirty="0"/>
          </a:p>
        </p:txBody>
      </p:sp>
    </p:spTree>
    <p:extLst>
      <p:ext uri="{BB962C8B-B14F-4D97-AF65-F5344CB8AC3E}">
        <p14:creationId xmlns:p14="http://schemas.microsoft.com/office/powerpoint/2010/main" val="49383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968" y="815590"/>
            <a:ext cx="8323489" cy="3902158"/>
          </a:xfrm>
          <a:prstGeom prst="rect">
            <a:avLst/>
          </a:prstGeom>
        </p:spPr>
        <p:txBody>
          <a:bodyPr wrap="square">
            <a:spAutoFit/>
          </a:bodyPr>
          <a:lstStyle/>
          <a:p>
            <a:pPr algn="just">
              <a:lnSpc>
                <a:spcPct val="107000"/>
              </a:lnSpc>
              <a:spcAft>
                <a:spcPts val="600"/>
              </a:spcAft>
            </a:pPr>
            <a:r>
              <a:rPr lang="en-US" sz="1600" dirty="0">
                <a:solidFill>
                  <a:srgbClr val="0070C0"/>
                </a:solidFill>
                <a:latin typeface="Arial" panose="020B0604020202020204" pitchFamily="34" charset="0"/>
                <a:ea typeface="Calibri" panose="020F0502020204030204" pitchFamily="34" charset="0"/>
                <a:cs typeface="Arial" panose="020B0604020202020204" pitchFamily="34" charset="0"/>
              </a:rPr>
              <a:t>It provides users with self-service, out-of-the-box experiences that scale across platforms, locations and device ownership models, allowing them to work in a digital workplace. </a:t>
            </a:r>
            <a:endParaRPr lang="en-US" sz="1600" dirty="0" smtClean="0">
              <a:solidFill>
                <a:srgbClr val="0070C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endParaRPr lang="en-US" sz="16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600" dirty="0" smtClean="0">
                <a:latin typeface="Arial" panose="020B0604020202020204" pitchFamily="34" charset="0"/>
                <a:ea typeface="Calibri" panose="020F0502020204030204" pitchFamily="34" charset="0"/>
                <a:cs typeface="Arial" panose="020B0604020202020204" pitchFamily="34" charset="0"/>
              </a:rPr>
              <a:t>Sometimes </a:t>
            </a:r>
            <a:r>
              <a:rPr lang="en-US" sz="1600" dirty="0">
                <a:latin typeface="Arial" panose="020B0604020202020204" pitchFamily="34" charset="0"/>
                <a:ea typeface="Calibri" panose="020F0502020204030204" pitchFamily="34" charset="0"/>
                <a:cs typeface="Arial" panose="020B0604020202020204" pitchFamily="34" charset="0"/>
              </a:rPr>
              <a:t>referred to as virtual workspaces, digital workspaces bring all of a user's resources -- such as </a:t>
            </a:r>
            <a:r>
              <a:rPr lang="en-US" sz="1600" dirty="0">
                <a:solidFill>
                  <a:srgbClr val="FF0000"/>
                </a:solidFill>
                <a:latin typeface="Arial" panose="020B0604020202020204" pitchFamily="34" charset="0"/>
                <a:ea typeface="Calibri" panose="020F0502020204030204" pitchFamily="34" charset="0"/>
                <a:cs typeface="Arial" panose="020B0604020202020204" pitchFamily="34" charset="0"/>
              </a:rPr>
              <a:t>operating systems (OSes), files and apps </a:t>
            </a:r>
            <a:r>
              <a:rPr lang="en-US" sz="1600" dirty="0">
                <a:latin typeface="Arial" panose="020B0604020202020204" pitchFamily="34" charset="0"/>
                <a:ea typeface="Calibri" panose="020F0502020204030204" pitchFamily="34" charset="0"/>
                <a:cs typeface="Arial" panose="020B0604020202020204" pitchFamily="34" charset="0"/>
              </a:rPr>
              <a:t>-- into one place and deliver a </a:t>
            </a:r>
            <a:r>
              <a:rPr lang="en-US" sz="1600" dirty="0">
                <a:solidFill>
                  <a:srgbClr val="C00000"/>
                </a:solidFill>
                <a:latin typeface="Arial" panose="020B0604020202020204" pitchFamily="34" charset="0"/>
                <a:ea typeface="Calibri" panose="020F0502020204030204" pitchFamily="34" charset="0"/>
                <a:cs typeface="Arial" panose="020B0604020202020204" pitchFamily="34" charset="0"/>
              </a:rPr>
              <a:t>cloud-based console that allows IT professionals to manage those resources </a:t>
            </a:r>
            <a:r>
              <a:rPr lang="en-US" sz="1600" dirty="0">
                <a:latin typeface="Arial" panose="020B0604020202020204" pitchFamily="34" charset="0"/>
                <a:ea typeface="Calibri" panose="020F0502020204030204" pitchFamily="34" charset="0"/>
                <a:cs typeface="Arial" panose="020B0604020202020204" pitchFamily="34" charset="0"/>
              </a:rPr>
              <a:t>under one roof.</a:t>
            </a:r>
          </a:p>
          <a:p>
            <a:pPr algn="just">
              <a:lnSpc>
                <a:spcPct val="107000"/>
              </a:lnSpc>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Designed to provide a unified and secure experience for IT professionals and end users, digital workspaces </a:t>
            </a:r>
            <a:r>
              <a:rPr lang="en-US" sz="1600" b="1" dirty="0">
                <a:solidFill>
                  <a:srgbClr val="FF0000"/>
                </a:solidFill>
                <a:latin typeface="Arial" panose="020B0604020202020204" pitchFamily="34" charset="0"/>
                <a:ea typeface="Calibri" panose="020F0502020204030204" pitchFamily="34" charset="0"/>
                <a:cs typeface="Arial" panose="020B0604020202020204" pitchFamily="34" charset="0"/>
              </a:rPr>
              <a:t>simplify and centralize the overall management of tools</a:t>
            </a:r>
            <a:r>
              <a:rPr lang="en-US" sz="1600"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1600" b="1" dirty="0">
                <a:solidFill>
                  <a:srgbClr val="FF0000"/>
                </a:solidFill>
                <a:latin typeface="Arial" panose="020B0604020202020204" pitchFamily="34" charset="0"/>
                <a:ea typeface="Calibri" panose="020F0502020204030204" pitchFamily="34" charset="0"/>
                <a:cs typeface="Arial" panose="020B0604020202020204" pitchFamily="34" charset="0"/>
              </a:rPr>
              <a:t>applications and devices. </a:t>
            </a:r>
            <a:endParaRPr lang="en-US" sz="1600" b="1" dirty="0" smtClean="0">
              <a:solidFill>
                <a:srgbClr val="FF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600" dirty="0" smtClean="0">
                <a:latin typeface="Arial" panose="020B0604020202020204" pitchFamily="34" charset="0"/>
                <a:ea typeface="Calibri" panose="020F0502020204030204" pitchFamily="34" charset="0"/>
                <a:cs typeface="Arial" panose="020B0604020202020204" pitchFamily="34" charset="0"/>
              </a:rPr>
              <a:t>Digital </a:t>
            </a:r>
            <a:r>
              <a:rPr lang="en-US" sz="1600" dirty="0">
                <a:latin typeface="Arial" panose="020B0604020202020204" pitchFamily="34" charset="0"/>
                <a:ea typeface="Calibri" panose="020F0502020204030204" pitchFamily="34" charset="0"/>
                <a:cs typeface="Arial" panose="020B0604020202020204" pitchFamily="34" charset="0"/>
              </a:rPr>
              <a:t>workspaces also provide </a:t>
            </a:r>
            <a:r>
              <a:rPr lang="en-US" sz="1600" b="1" dirty="0">
                <a:solidFill>
                  <a:srgbClr val="FF0000"/>
                </a:solidFill>
                <a:latin typeface="Arial" panose="020B0604020202020204" pitchFamily="34" charset="0"/>
                <a:ea typeface="Calibri" panose="020F0502020204030204" pitchFamily="34" charset="0"/>
                <a:cs typeface="Arial" panose="020B0604020202020204" pitchFamily="34" charset="0"/>
              </a:rPr>
              <a:t>secure remote access</a:t>
            </a:r>
            <a:r>
              <a:rPr lang="en-US" sz="1600"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1600" dirty="0">
                <a:latin typeface="Arial" panose="020B0604020202020204" pitchFamily="34" charset="0"/>
                <a:ea typeface="Calibri" panose="020F0502020204030204" pitchFamily="34" charset="0"/>
                <a:cs typeface="Arial" panose="020B0604020202020204" pitchFamily="34" charset="0"/>
              </a:rPr>
              <a:t>to the end user because data is protected in the data center, the cloud or on the endpoint devices.</a:t>
            </a:r>
          </a:p>
        </p:txBody>
      </p:sp>
      <p:sp>
        <p:nvSpPr>
          <p:cNvPr id="11" name="Rectangle 10"/>
          <p:cNvSpPr/>
          <p:nvPr/>
        </p:nvSpPr>
        <p:spPr>
          <a:xfrm>
            <a:off x="502103" y="4959294"/>
            <a:ext cx="8421462" cy="1223155"/>
          </a:xfrm>
          <a:prstGeom prst="rect">
            <a:avLst/>
          </a:prstGeom>
        </p:spPr>
        <p:txBody>
          <a:bodyPr wrap="square">
            <a:spAutoFit/>
          </a:bodyPr>
          <a:lstStyle/>
          <a:p>
            <a:pPr algn="just">
              <a:lnSpc>
                <a:spcPct val="107000"/>
              </a:lnSpc>
              <a:spcAft>
                <a:spcPts val="600"/>
              </a:spcAft>
            </a:pPr>
            <a:r>
              <a:rPr lang="en-US" sz="1600" dirty="0" smtClean="0">
                <a:latin typeface="Arial" panose="020B0604020202020204" pitchFamily="34" charset="0"/>
                <a:ea typeface="Calibri" panose="020F0502020204030204" pitchFamily="34" charset="0"/>
                <a:cs typeface="Arial" panose="020B0604020202020204" pitchFamily="34" charset="0"/>
              </a:rPr>
              <a:t>Plus</a:t>
            </a:r>
            <a:r>
              <a:rPr lang="en-US" sz="1600" dirty="0">
                <a:latin typeface="Arial" panose="020B0604020202020204" pitchFamily="34" charset="0"/>
                <a:ea typeface="Calibri" panose="020F0502020204030204" pitchFamily="34" charset="0"/>
                <a:cs typeface="Arial" panose="020B0604020202020204" pitchFamily="34" charset="0"/>
              </a:rPr>
              <a:t>, the digital workspace platform helps IT teams provide capabilities such </a:t>
            </a:r>
            <a:r>
              <a:rPr lang="en-US" sz="1600" dirty="0">
                <a:solidFill>
                  <a:srgbClr val="FF0000"/>
                </a:solidFill>
                <a:latin typeface="Arial" panose="020B0604020202020204" pitchFamily="34" charset="0"/>
                <a:ea typeface="Calibri" panose="020F0502020204030204" pitchFamily="34" charset="0"/>
                <a:cs typeface="Arial" panose="020B0604020202020204" pitchFamily="34" charset="0"/>
              </a:rPr>
              <a:t>as single sign-on (SSO) for identity authentication and secure file-sharing across an organization's endpoints.</a:t>
            </a:r>
          </a:p>
          <a:p>
            <a:pPr algn="just">
              <a:lnSpc>
                <a:spcPct val="107000"/>
              </a:lnSpc>
              <a:spcAft>
                <a:spcPts val="600"/>
              </a:spcAft>
            </a:pPr>
            <a:r>
              <a:rPr lang="en-US" sz="1600" dirty="0">
                <a:latin typeface="Arial" panose="020B0604020202020204" pitchFamily="34" charset="0"/>
                <a:ea typeface="Calibri" panose="020F0502020204030204" pitchFamily="34" charset="0"/>
                <a:cs typeface="Arial" panose="020B0604020202020204" pitchFamily="34" charset="0"/>
              </a:rPr>
              <a:t> </a:t>
            </a:r>
          </a:p>
        </p:txBody>
      </p:sp>
      <p:sp>
        <p:nvSpPr>
          <p:cNvPr id="8" name="Rectangle 7"/>
          <p:cNvSpPr/>
          <p:nvPr/>
        </p:nvSpPr>
        <p:spPr>
          <a:xfrm>
            <a:off x="327810" y="186986"/>
            <a:ext cx="3505062" cy="454420"/>
          </a:xfrm>
          <a:prstGeom prst="rect">
            <a:avLst/>
          </a:prstGeom>
        </p:spPr>
        <p:txBody>
          <a:bodyPr wrap="none">
            <a:spAutoFit/>
          </a:bodyPr>
          <a:lstStyle/>
          <a:p>
            <a:pPr algn="just">
              <a:lnSpc>
                <a:spcPct val="150000"/>
              </a:lnSpc>
            </a:pPr>
            <a:r>
              <a:rPr lang="en-US" b="1" dirty="0" smtClean="0">
                <a:latin typeface="Arial Rounded MT Bold" panose="020F0704030504030204" pitchFamily="34" charset="0"/>
              </a:rPr>
              <a:t>Features of digital workspace</a:t>
            </a:r>
            <a:endParaRPr lang="en-US" b="1" dirty="0">
              <a:latin typeface="Arial Rounded MT Bold" panose="020F0704030504030204" pitchFamily="34" charset="0"/>
            </a:endParaRPr>
          </a:p>
        </p:txBody>
      </p:sp>
    </p:spTree>
    <p:extLst>
      <p:ext uri="{BB962C8B-B14F-4D97-AF65-F5344CB8AC3E}">
        <p14:creationId xmlns:p14="http://schemas.microsoft.com/office/powerpoint/2010/main" val="3382222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86" y="509000"/>
            <a:ext cx="8499021" cy="5069401"/>
          </a:xfrm>
          <a:prstGeom prst="rect">
            <a:avLst/>
          </a:prstGeom>
        </p:spPr>
        <p:txBody>
          <a:bodyPr wrap="square">
            <a:spAutoFit/>
          </a:bodyPr>
          <a:lstStyle/>
          <a:p>
            <a:pPr algn="just">
              <a:lnSpc>
                <a:spcPct val="107000"/>
              </a:lnSpc>
              <a:spcBef>
                <a:spcPts val="600"/>
              </a:spcBef>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    Flexibility</a:t>
            </a:r>
            <a:r>
              <a:rPr lang="en-US" sz="1350" dirty="0">
                <a:latin typeface="Arial" panose="020B0604020202020204" pitchFamily="34" charset="0"/>
                <a:ea typeface="Calibri" panose="020F0502020204030204" pitchFamily="34" charset="0"/>
                <a:cs typeface="Arial" panose="020B0604020202020204" pitchFamily="34" charset="0"/>
              </a:rPr>
              <a:t>. Virtual desktops and other digital workspace technology allow employees to work wherever and whenever they want, on whichever device they prefer. This provides workers with a greater sense of control over their lives since their work life and </a:t>
            </a:r>
            <a:r>
              <a:rPr lang="en-US" sz="1350" dirty="0" smtClean="0">
                <a:latin typeface="Arial" panose="020B0604020202020204" pitchFamily="34" charset="0"/>
                <a:ea typeface="Calibri" panose="020F0502020204030204" pitchFamily="34" charset="0"/>
                <a:cs typeface="Arial" panose="020B0604020202020204" pitchFamily="34" charset="0"/>
              </a:rPr>
              <a:t>p </a:t>
            </a:r>
            <a:r>
              <a:rPr lang="en-US" sz="1350" dirty="0" err="1" smtClean="0">
                <a:latin typeface="Arial" panose="020B0604020202020204" pitchFamily="34" charset="0"/>
                <a:ea typeface="Calibri" panose="020F0502020204030204" pitchFamily="34" charset="0"/>
                <a:cs typeface="Arial" panose="020B0604020202020204" pitchFamily="34" charset="0"/>
              </a:rPr>
              <a:t>ersonal</a:t>
            </a:r>
            <a:r>
              <a:rPr lang="en-US" sz="1350" dirty="0" smtClean="0">
                <a:latin typeface="Arial" panose="020B0604020202020204" pitchFamily="34" charset="0"/>
                <a:ea typeface="Calibri" panose="020F0502020204030204" pitchFamily="34" charset="0"/>
                <a:cs typeface="Arial" panose="020B0604020202020204" pitchFamily="34" charset="0"/>
              </a:rPr>
              <a:t> </a:t>
            </a:r>
            <a:r>
              <a:rPr lang="en-US" sz="1350" dirty="0">
                <a:latin typeface="Arial" panose="020B0604020202020204" pitchFamily="34" charset="0"/>
                <a:ea typeface="Calibri" panose="020F0502020204030204" pitchFamily="34" charset="0"/>
                <a:cs typeface="Arial" panose="020B0604020202020204" pitchFamily="34" charset="0"/>
              </a:rPr>
              <a:t>life aren't constantly conflicting. It also reduces recruitment time since candidates are more attracted to companies with remote or flexible work options</a:t>
            </a:r>
            <a:r>
              <a:rPr lang="en-US" sz="135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Bef>
                <a:spcPts val="600"/>
              </a:spcBef>
              <a:spcAft>
                <a:spcPts val="600"/>
              </a:spcAft>
            </a:pPr>
            <a:r>
              <a:rPr lang="en-US" sz="1350" b="1" dirty="0" smtClean="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Productivity. </a:t>
            </a:r>
            <a:r>
              <a:rPr lang="en-US" sz="1350" dirty="0">
                <a:latin typeface="Arial" panose="020B0604020202020204" pitchFamily="34" charset="0"/>
                <a:ea typeface="Calibri" panose="020F0502020204030204" pitchFamily="34" charset="0"/>
                <a:cs typeface="Arial" panose="020B0604020202020204" pitchFamily="34" charset="0"/>
              </a:rPr>
              <a:t>The benefit of flexibility also encourages increased employee productivity. Furthermore, workers are less likely to take sick days since they aren't required to come into an office and can instead work from home</a:t>
            </a:r>
            <a:r>
              <a:rPr lang="en-US" sz="135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Bef>
                <a:spcPts val="600"/>
              </a:spcBef>
              <a:spcAft>
                <a:spcPts val="600"/>
              </a:spcAft>
            </a:pPr>
            <a:r>
              <a:rPr lang="en-US" sz="1350" dirty="0" smtClean="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Improved collaboration. </a:t>
            </a:r>
            <a:r>
              <a:rPr lang="en-US" sz="1350" dirty="0">
                <a:latin typeface="Arial" panose="020B0604020202020204" pitchFamily="34" charset="0"/>
                <a:ea typeface="Calibri" panose="020F0502020204030204" pitchFamily="34" charset="0"/>
                <a:cs typeface="Arial" panose="020B0604020202020204" pitchFamily="34" charset="0"/>
              </a:rPr>
              <a:t>A digital workspace encourages easy, streamlined interactions between coworkers and supervisors. Links, data, documents and images can be easily shared, and employees can work on projects together regardless of their physical location</a:t>
            </a:r>
            <a:r>
              <a:rPr lang="en-US" sz="135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Bef>
                <a:spcPts val="600"/>
              </a:spcBef>
              <a:spcAft>
                <a:spcPts val="600"/>
              </a:spcAft>
            </a:pPr>
            <a:r>
              <a:rPr lang="en-US" sz="1350" dirty="0" smtClean="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Higher retention rates.</a:t>
            </a:r>
            <a:r>
              <a:rPr lang="en-US" sz="1350" dirty="0">
                <a:latin typeface="Arial" panose="020B0604020202020204" pitchFamily="34" charset="0"/>
                <a:ea typeface="Calibri" panose="020F0502020204030204" pitchFamily="34" charset="0"/>
                <a:cs typeface="Arial" panose="020B0604020202020204" pitchFamily="34" charset="0"/>
              </a:rPr>
              <a:t> A digital workspace has the potential to strengthen a company's employee experience. The empowerment that comes from increased flexibility also helps workers trust and respect their superiors and feel like they are trusted and respected in return. This increases employee satisfaction and makes it more likely that workers will commit to and remain with the company for extended periods of time</a:t>
            </a:r>
            <a:r>
              <a:rPr lang="en-US" sz="135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Bef>
                <a:spcPts val="600"/>
              </a:spcBef>
              <a:spcAft>
                <a:spcPts val="600"/>
              </a:spcAft>
            </a:pPr>
            <a:r>
              <a:rPr lang="en-US" sz="1350" b="1" dirty="0" smtClean="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Better customer service. </a:t>
            </a:r>
            <a:r>
              <a:rPr lang="en-US" sz="1350" dirty="0">
                <a:latin typeface="Arial" panose="020B0604020202020204" pitchFamily="34" charset="0"/>
                <a:ea typeface="Calibri" panose="020F0502020204030204" pitchFamily="34" charset="0"/>
                <a:cs typeface="Arial" panose="020B0604020202020204" pitchFamily="34" charset="0"/>
              </a:rPr>
              <a:t>The digital workspace often incorporates technologies that offer self-service education and analytics. </a:t>
            </a:r>
            <a:r>
              <a:rPr lang="en-US" sz="1350" dirty="0" smtClean="0">
                <a:latin typeface="Arial" panose="020B0604020202020204" pitchFamily="34" charset="0"/>
                <a:ea typeface="Calibri" panose="020F0502020204030204" pitchFamily="34" charset="0"/>
                <a:cs typeface="Arial" panose="020B0604020202020204" pitchFamily="34" charset="0"/>
              </a:rPr>
              <a:t>These </a:t>
            </a:r>
            <a:r>
              <a:rPr lang="en-US" sz="1350" dirty="0">
                <a:latin typeface="Arial" panose="020B0604020202020204" pitchFamily="34" charset="0"/>
                <a:ea typeface="Calibri" panose="020F0502020204030204" pitchFamily="34" charset="0"/>
                <a:cs typeface="Arial" panose="020B0604020202020204" pitchFamily="34" charset="0"/>
              </a:rPr>
              <a:t>two offerings -- in addition to a strong employee experience -- can elevate the level of customer service provided by employees.</a:t>
            </a:r>
          </a:p>
          <a:p>
            <a:pPr algn="just">
              <a:lnSpc>
                <a:spcPct val="107000"/>
              </a:lnSpc>
              <a:spcBef>
                <a:spcPts val="600"/>
              </a:spcBef>
              <a:spcAft>
                <a:spcPts val="600"/>
              </a:spcAft>
            </a:pPr>
            <a:r>
              <a:rPr lang="en-US" sz="1350" b="1" dirty="0">
                <a:latin typeface="Arial" panose="020B0604020202020204" pitchFamily="34" charset="0"/>
                <a:ea typeface="Calibri" panose="020F0502020204030204" pitchFamily="34" charset="0"/>
                <a:cs typeface="Arial" panose="020B0604020202020204" pitchFamily="34" charset="0"/>
              </a:rPr>
              <a:t>    Reduced costs. </a:t>
            </a:r>
            <a:r>
              <a:rPr lang="en-US" sz="1350" dirty="0">
                <a:latin typeface="Arial" panose="020B0604020202020204" pitchFamily="34" charset="0"/>
                <a:ea typeface="Calibri" panose="020F0502020204030204" pitchFamily="34" charset="0"/>
                <a:cs typeface="Arial" panose="020B0604020202020204" pitchFamily="34" charset="0"/>
              </a:rPr>
              <a:t>Since a digital workspace eliminates the need for a physical work environment, companies can benefit by saving on previous expenses like utilities and commercial square footage.</a:t>
            </a:r>
          </a:p>
        </p:txBody>
      </p:sp>
      <p:sp>
        <p:nvSpPr>
          <p:cNvPr id="3" name="Rectangle 2"/>
          <p:cNvSpPr/>
          <p:nvPr/>
        </p:nvSpPr>
        <p:spPr>
          <a:xfrm>
            <a:off x="2446979" y="0"/>
            <a:ext cx="3570208" cy="367216"/>
          </a:xfrm>
          <a:prstGeom prst="rect">
            <a:avLst/>
          </a:prstGeom>
          <a:solidFill>
            <a:schemeClr val="accent2">
              <a:lumMod val="20000"/>
              <a:lumOff val="80000"/>
            </a:schemeClr>
          </a:solidFill>
        </p:spPr>
        <p:txBody>
          <a:bodyPr wrap="none">
            <a:spAutoFit/>
          </a:bodyPr>
          <a:lstStyle/>
          <a:p>
            <a:pPr>
              <a:lnSpc>
                <a:spcPct val="107000"/>
              </a:lnSpc>
              <a:spcAft>
                <a:spcPts val="600"/>
              </a:spcAft>
            </a:pPr>
            <a:r>
              <a:rPr lang="en-US" b="1" dirty="0" smtClean="0">
                <a:latin typeface="Arial" panose="020B0604020202020204" pitchFamily="34" charset="0"/>
                <a:ea typeface="Calibri" panose="020F0502020204030204" pitchFamily="34" charset="0"/>
                <a:cs typeface="Arial" panose="020B0604020202020204" pitchFamily="34" charset="0"/>
              </a:rPr>
              <a:t>Benefits of a digital workspace</a:t>
            </a:r>
            <a:endParaRPr lang="en-US" b="1" dirty="0">
              <a:latin typeface="Arial" panose="020B0604020202020204" pitchFamily="34" charset="0"/>
              <a:ea typeface="Calibri" panose="020F0502020204030204" pitchFamily="34" charset="0"/>
              <a:cs typeface="Arial" panose="020B0604020202020204" pitchFamily="34" charset="0"/>
            </a:endParaRPr>
          </a:p>
        </p:txBody>
      </p:sp>
      <p:sp>
        <p:nvSpPr>
          <p:cNvPr id="6" name="Rectangle 5"/>
          <p:cNvSpPr/>
          <p:nvPr/>
        </p:nvSpPr>
        <p:spPr>
          <a:xfrm>
            <a:off x="418419" y="5720185"/>
            <a:ext cx="8243888" cy="759247"/>
          </a:xfrm>
          <a:prstGeom prst="rect">
            <a:avLst/>
          </a:prstGeom>
        </p:spPr>
        <p:txBody>
          <a:bodyPr wrap="square">
            <a:spAutoFit/>
          </a:bodyPr>
          <a:lstStyle/>
          <a:p>
            <a:pPr algn="just">
              <a:lnSpc>
                <a:spcPct val="107000"/>
              </a:lnSpc>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Finally, digital workspace technology is compatible with most other technologies used by businesses. This allows companies to improve user experiences of the integrated software while also lessening the number of logins that employees must remember and easing system management and maintenance practices.</a:t>
            </a:r>
          </a:p>
        </p:txBody>
      </p:sp>
    </p:spTree>
    <p:extLst>
      <p:ext uri="{BB962C8B-B14F-4D97-AF65-F5344CB8AC3E}">
        <p14:creationId xmlns:p14="http://schemas.microsoft.com/office/powerpoint/2010/main" val="88061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5158" y="1081695"/>
            <a:ext cx="8403092" cy="4549964"/>
          </a:xfrm>
          <a:prstGeom prst="rect">
            <a:avLst/>
          </a:prstGeom>
        </p:spPr>
        <p:txBody>
          <a:bodyPr wrap="square">
            <a:spAutoFit/>
          </a:bodyPr>
          <a:lstStyle/>
          <a:p>
            <a:pPr algn="just">
              <a:lnSpc>
                <a:spcPct val="107000"/>
              </a:lnSpc>
              <a:spcAft>
                <a:spcPts val="600"/>
              </a:spcAft>
            </a:pPr>
            <a:r>
              <a:rPr lang="en-US" sz="1400" b="1" dirty="0" smtClean="0">
                <a:solidFill>
                  <a:srgbClr val="C00000"/>
                </a:solidFill>
                <a:latin typeface="Arial" panose="020B0604020202020204" pitchFamily="34" charset="0"/>
                <a:ea typeface="Calibri" panose="020F0502020204030204" pitchFamily="34" charset="0"/>
                <a:cs typeface="Arial" panose="020B0604020202020204" pitchFamily="34" charset="0"/>
              </a:rPr>
              <a:t>The </a:t>
            </a:r>
            <a:r>
              <a:rPr lang="en-US" sz="1400" b="1" dirty="0">
                <a:solidFill>
                  <a:srgbClr val="C00000"/>
                </a:solidFill>
                <a:latin typeface="Arial" panose="020B0604020202020204" pitchFamily="34" charset="0"/>
                <a:ea typeface="Calibri" panose="020F0502020204030204" pitchFamily="34" charset="0"/>
                <a:cs typeface="Arial" panose="020B0604020202020204" pitchFamily="34" charset="0"/>
              </a:rPr>
              <a:t>digital workspace lacks the ability to provide centralized notifications. </a:t>
            </a:r>
            <a:endParaRPr lang="en-US" sz="1400" b="1" dirty="0" smtClean="0">
              <a:solidFill>
                <a:srgbClr val="C0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Unlike </a:t>
            </a:r>
            <a:r>
              <a:rPr lang="en-US" sz="1400" dirty="0">
                <a:latin typeface="Arial" panose="020B0604020202020204" pitchFamily="34" charset="0"/>
                <a:ea typeface="Calibri" panose="020F0502020204030204" pitchFamily="34" charset="0"/>
                <a:cs typeface="Arial" panose="020B0604020202020204" pitchFamily="34" charset="0"/>
              </a:rPr>
              <a:t>a smartphone, where notifications from every application can be seen in one place, digital workspace </a:t>
            </a:r>
            <a:r>
              <a:rPr lang="en-US" sz="1400" b="1" dirty="0">
                <a:latin typeface="Arial" panose="020B0604020202020204" pitchFamily="34" charset="0"/>
                <a:ea typeface="Calibri" panose="020F0502020204030204" pitchFamily="34" charset="0"/>
                <a:cs typeface="Arial" panose="020B0604020202020204" pitchFamily="34" charset="0"/>
              </a:rPr>
              <a:t>notifications are spread across various systems and apps</a:t>
            </a:r>
            <a:r>
              <a:rPr lang="en-US" sz="1400" dirty="0" smtClean="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As </a:t>
            </a:r>
            <a:r>
              <a:rPr lang="en-US" sz="1400" dirty="0">
                <a:latin typeface="Arial" panose="020B0604020202020204" pitchFamily="34" charset="0"/>
                <a:ea typeface="Calibri" panose="020F0502020204030204" pitchFamily="34" charset="0"/>
                <a:cs typeface="Arial" panose="020B0604020202020204" pitchFamily="34" charset="0"/>
              </a:rPr>
              <a:t>a result, digital workspace users rely heavily on their email inbox as </a:t>
            </a:r>
            <a:r>
              <a:rPr lang="en-US" sz="1400" b="1" dirty="0">
                <a:latin typeface="Arial" panose="020B0604020202020204" pitchFamily="34" charset="0"/>
                <a:ea typeface="Calibri" panose="020F0502020204030204" pitchFamily="34" charset="0"/>
                <a:cs typeface="Arial" panose="020B0604020202020204" pitchFamily="34" charset="0"/>
              </a:rPr>
              <a:t>the primary notification center.</a:t>
            </a:r>
            <a:r>
              <a:rPr lang="en-US" sz="1400" dirty="0">
                <a:latin typeface="Arial" panose="020B0604020202020204" pitchFamily="34" charset="0"/>
                <a:ea typeface="Calibri" panose="020F0502020204030204" pitchFamily="34" charset="0"/>
                <a:cs typeface="Arial" panose="020B0604020202020204" pitchFamily="34" charset="0"/>
              </a:rPr>
              <a:t>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This </a:t>
            </a:r>
            <a:r>
              <a:rPr lang="en-US" sz="1400" dirty="0">
                <a:latin typeface="Arial" panose="020B0604020202020204" pitchFamily="34" charset="0"/>
                <a:ea typeface="Calibri" panose="020F0502020204030204" pitchFamily="34" charset="0"/>
                <a:cs typeface="Arial" panose="020B0604020202020204" pitchFamily="34" charset="0"/>
              </a:rPr>
              <a:t>decreases efficiency throughout the workforce since it takes more time and energy to track what's going on and ensure nothing is being missed.</a:t>
            </a:r>
          </a:p>
          <a:p>
            <a:pPr algn="just">
              <a:lnSpc>
                <a:spcPct val="107000"/>
              </a:lnSpc>
              <a:spcAft>
                <a:spcPts val="600"/>
              </a:spcAft>
            </a:pPr>
            <a:r>
              <a:rPr lang="en-US" sz="1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600"/>
              </a:spcAft>
            </a:pPr>
            <a:r>
              <a:rPr lang="en-US" sz="1400" b="1" dirty="0">
                <a:solidFill>
                  <a:srgbClr val="C00000"/>
                </a:solidFill>
                <a:latin typeface="Arial" panose="020B0604020202020204" pitchFamily="34" charset="0"/>
                <a:ea typeface="Calibri" panose="020F0502020204030204" pitchFamily="34" charset="0"/>
                <a:cs typeface="Arial" panose="020B0604020202020204" pitchFamily="34" charset="0"/>
              </a:rPr>
              <a:t>Another challenge involves security. </a:t>
            </a:r>
            <a:endParaRPr lang="en-US" sz="1400" b="1" dirty="0" smtClean="0">
              <a:solidFill>
                <a:srgbClr val="C0000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The </a:t>
            </a:r>
            <a:r>
              <a:rPr lang="en-US" sz="1400" dirty="0">
                <a:latin typeface="Arial" panose="020B0604020202020204" pitchFamily="34" charset="0"/>
                <a:ea typeface="Calibri" panose="020F0502020204030204" pitchFamily="34" charset="0"/>
                <a:cs typeface="Arial" panose="020B0604020202020204" pitchFamily="34" charset="0"/>
              </a:rPr>
              <a:t>digital workspace increases the number of applications and systems being used as well as the amount of sharing that occurs.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endParaRPr lang="en-US" sz="1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This </a:t>
            </a:r>
            <a:r>
              <a:rPr lang="en-US" sz="1400" dirty="0">
                <a:latin typeface="Arial" panose="020B0604020202020204" pitchFamily="34" charset="0"/>
                <a:ea typeface="Calibri" panose="020F0502020204030204" pitchFamily="34" charset="0"/>
                <a:cs typeface="Arial" panose="020B0604020202020204" pitchFamily="34" charset="0"/>
              </a:rPr>
              <a:t>creates a need for stronger and more scalable security that allows users to collaborate with external partners securely</a:t>
            </a:r>
            <a:r>
              <a:rPr lang="en-US" sz="140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600"/>
              </a:spcAft>
            </a:pPr>
            <a:endParaRPr lang="en-US" sz="140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Unfortunately</a:t>
            </a:r>
            <a:r>
              <a:rPr lang="en-US" sz="1400" dirty="0">
                <a:latin typeface="Arial" panose="020B0604020202020204" pitchFamily="34" charset="0"/>
                <a:ea typeface="Calibri" panose="020F0502020204030204" pitchFamily="34" charset="0"/>
                <a:cs typeface="Arial" panose="020B0604020202020204" pitchFamily="34" charset="0"/>
              </a:rPr>
              <a:t>, securing and managing data produced through this external collaboration is one of the biggest challenges in the digital workspace.</a:t>
            </a:r>
          </a:p>
        </p:txBody>
      </p:sp>
      <p:sp>
        <p:nvSpPr>
          <p:cNvPr id="4" name="Rectangle 3"/>
          <p:cNvSpPr/>
          <p:nvPr/>
        </p:nvSpPr>
        <p:spPr>
          <a:xfrm>
            <a:off x="2528391" y="328166"/>
            <a:ext cx="3890809" cy="367216"/>
          </a:xfrm>
          <a:prstGeom prst="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nSpc>
                <a:spcPct val="107000"/>
              </a:lnSpc>
              <a:spcAft>
                <a:spcPts val="600"/>
              </a:spcAft>
            </a:pPr>
            <a:r>
              <a:rPr lang="en-US" b="1" dirty="0" smtClean="0">
                <a:latin typeface="Arial" panose="020B0604020202020204" pitchFamily="34" charset="0"/>
                <a:ea typeface="Calibri" panose="020F0502020204030204" pitchFamily="34" charset="0"/>
                <a:cs typeface="Arial" panose="020B0604020202020204" pitchFamily="34" charset="0"/>
              </a:rPr>
              <a:t>Challenges of a digital workspace</a:t>
            </a:r>
            <a:endParaRPr lang="en-US"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3853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255" y="375858"/>
            <a:ext cx="8382681" cy="2995948"/>
          </a:xfrm>
          <a:prstGeom prst="rect">
            <a:avLst/>
          </a:prstGeom>
        </p:spPr>
        <p:txBody>
          <a:bodyPr wrap="square">
            <a:spAutoFit/>
          </a:bodyPr>
          <a:lstStyle/>
          <a:p>
            <a:pPr algn="just">
              <a:lnSpc>
                <a:spcPct val="107000"/>
              </a:lnSpc>
              <a:spcAft>
                <a:spcPts val="600"/>
              </a:spcAft>
            </a:pPr>
            <a:r>
              <a:rPr lang="en-US" sz="1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600"/>
              </a:spcAft>
            </a:pPr>
            <a:r>
              <a:rPr lang="en-US" sz="1400" b="1" dirty="0">
                <a:solidFill>
                  <a:srgbClr val="C00000"/>
                </a:solidFill>
                <a:latin typeface="Arial" panose="020B0604020202020204" pitchFamily="34" charset="0"/>
                <a:ea typeface="Calibri" panose="020F0502020204030204" pitchFamily="34" charset="0"/>
                <a:cs typeface="Arial" panose="020B0604020202020204" pitchFamily="34" charset="0"/>
              </a:rPr>
              <a:t>Training and adoption of the digital workspace are other challenges companies face</a:t>
            </a:r>
            <a:r>
              <a:rPr lang="en-US" sz="1400" dirty="0">
                <a:latin typeface="Arial" panose="020B0604020202020204" pitchFamily="34" charset="0"/>
                <a:ea typeface="Calibri" panose="020F0502020204030204" pitchFamily="34" charset="0"/>
                <a:cs typeface="Arial" panose="020B0604020202020204" pitchFamily="34" charset="0"/>
              </a:rPr>
              <a:t>.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Users </a:t>
            </a:r>
            <a:r>
              <a:rPr lang="en-US" sz="1400" dirty="0">
                <a:latin typeface="Arial" panose="020B0604020202020204" pitchFamily="34" charset="0"/>
                <a:ea typeface="Calibri" panose="020F0502020204030204" pitchFamily="34" charset="0"/>
                <a:cs typeface="Arial" panose="020B0604020202020204" pitchFamily="34" charset="0"/>
              </a:rPr>
              <a:t>often complain that they are not provided with proper training when new systems are introduced and, therefore, do not know how to leverage the technology to improve their work processes</a:t>
            </a:r>
            <a:r>
              <a:rPr lang="en-US" sz="140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On the other hand, employees and managers often do not have enough time to provide or attend these training sessions while continuing to manage their daily responsibilities. As a result, users often provide negative feedback when asked about training processes.</a:t>
            </a:r>
          </a:p>
          <a:p>
            <a:pPr algn="just">
              <a:lnSpc>
                <a:spcPct val="107000"/>
              </a:lnSpc>
              <a:spcAft>
                <a:spcPts val="600"/>
              </a:spcAft>
            </a:pPr>
            <a:r>
              <a:rPr lang="en-US" sz="1400" dirty="0">
                <a:latin typeface="Arial" panose="020B0604020202020204" pitchFamily="34" charset="0"/>
                <a:ea typeface="Calibri" panose="020F0502020204030204" pitchFamily="34" charset="0"/>
                <a:cs typeface="Arial" panose="020B0604020202020204" pitchFamily="34" charset="0"/>
              </a:rPr>
              <a:t> </a:t>
            </a:r>
          </a:p>
          <a:p>
            <a:pPr algn="just">
              <a:lnSpc>
                <a:spcPct val="107000"/>
              </a:lnSpc>
              <a:spcAft>
                <a:spcPts val="600"/>
              </a:spcAft>
            </a:pPr>
            <a:r>
              <a:rPr lang="en-US" sz="1400" dirty="0">
                <a:latin typeface="Arial" panose="020B0604020202020204" pitchFamily="34" charset="0"/>
                <a:ea typeface="Calibri" panose="020F0502020204030204" pitchFamily="34" charset="0"/>
                <a:cs typeface="Arial" panose="020B0604020202020204" pitchFamily="34" charset="0"/>
              </a:rPr>
              <a:t>Finally, </a:t>
            </a:r>
            <a:r>
              <a:rPr lang="en-US" sz="1400" b="1" dirty="0">
                <a:solidFill>
                  <a:srgbClr val="C00000"/>
                </a:solidFill>
                <a:latin typeface="Arial" panose="020B0604020202020204" pitchFamily="34" charset="0"/>
                <a:ea typeface="Calibri" panose="020F0502020204030204" pitchFamily="34" charset="0"/>
                <a:cs typeface="Arial" panose="020B0604020202020204" pitchFamily="34" charset="0"/>
              </a:rPr>
              <a:t>the search interface used in digital workspaces is often inadequate and incomplete</a:t>
            </a:r>
            <a:r>
              <a:rPr lang="en-US" sz="1400" dirty="0">
                <a:latin typeface="Arial" panose="020B0604020202020204" pitchFamily="34" charset="0"/>
                <a:ea typeface="Calibri" panose="020F0502020204030204" pitchFamily="34" charset="0"/>
                <a:cs typeface="Arial" panose="020B0604020202020204" pitchFamily="34" charset="0"/>
              </a:rPr>
              <a:t>. Information within the digital workspace platform is often split across multiple systems without a centralized index. Consequently, search queries may not display all related or relevant material.</a:t>
            </a:r>
          </a:p>
        </p:txBody>
      </p:sp>
      <p:sp>
        <p:nvSpPr>
          <p:cNvPr id="3" name="Rectangle 2"/>
          <p:cNvSpPr/>
          <p:nvPr/>
        </p:nvSpPr>
        <p:spPr>
          <a:xfrm>
            <a:off x="816429" y="3524068"/>
            <a:ext cx="7784646" cy="2167260"/>
          </a:xfrm>
          <a:prstGeom prst="rect">
            <a:avLst/>
          </a:prstGeom>
        </p:spPr>
        <p:txBody>
          <a:bodyPr wrap="square">
            <a:spAutoFit/>
          </a:bodyPr>
          <a:lstStyle/>
          <a:p>
            <a:pPr algn="just">
              <a:lnSpc>
                <a:spcPct val="107000"/>
              </a:lnSpc>
              <a:spcAft>
                <a:spcPts val="600"/>
              </a:spcAft>
            </a:pPr>
            <a:r>
              <a:rPr lang="en-US" sz="1400" b="1" dirty="0">
                <a:solidFill>
                  <a:srgbClr val="7030A0"/>
                </a:solidFill>
                <a:latin typeface="Arial" panose="020B0604020202020204" pitchFamily="34" charset="0"/>
                <a:ea typeface="Calibri" panose="020F0502020204030204" pitchFamily="34" charset="0"/>
                <a:cs typeface="Arial" panose="020B0604020202020204" pitchFamily="34" charset="0"/>
              </a:rPr>
              <a:t>For example, customer conversations may not appear in search results because they are frequently held in a separate customer relationship management (CRM) system. </a:t>
            </a:r>
            <a:endParaRPr lang="en-US" sz="1400" b="1" dirty="0" smtClean="0">
              <a:solidFill>
                <a:srgbClr val="7030A0"/>
              </a:solidFill>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Important </a:t>
            </a:r>
            <a:r>
              <a:rPr lang="en-US" sz="1400" dirty="0">
                <a:latin typeface="Arial" panose="020B0604020202020204" pitchFamily="34" charset="0"/>
                <a:ea typeface="Calibri" panose="020F0502020204030204" pitchFamily="34" charset="0"/>
                <a:cs typeface="Arial" panose="020B0604020202020204" pitchFamily="34" charset="0"/>
              </a:rPr>
              <a:t>training and onboarding materials may also be lost or forgotten because they are isolated in a separate learning and development system.</a:t>
            </a:r>
          </a:p>
          <a:p>
            <a:pPr algn="just">
              <a:lnSpc>
                <a:spcPct val="107000"/>
              </a:lnSpc>
              <a:spcAft>
                <a:spcPts val="600"/>
              </a:spcAft>
            </a:pPr>
            <a:r>
              <a:rPr lang="en-US" sz="1400" dirty="0">
                <a:latin typeface="Arial" panose="020B0604020202020204" pitchFamily="34" charset="0"/>
                <a:ea typeface="Calibri" panose="020F0502020204030204" pitchFamily="34" charset="0"/>
                <a:cs typeface="Arial" panose="020B0604020202020204" pitchFamily="34" charset="0"/>
              </a:rPr>
              <a:t>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400" dirty="0" smtClean="0">
                <a:latin typeface="Arial" panose="020B0604020202020204" pitchFamily="34" charset="0"/>
                <a:ea typeface="Calibri" panose="020F0502020204030204" pitchFamily="34" charset="0"/>
                <a:cs typeface="Arial" panose="020B0604020202020204" pitchFamily="34" charset="0"/>
              </a:rPr>
              <a:t>This </a:t>
            </a:r>
            <a:r>
              <a:rPr lang="en-US" sz="1400" dirty="0">
                <a:latin typeface="Arial" panose="020B0604020202020204" pitchFamily="34" charset="0"/>
                <a:ea typeface="Calibri" panose="020F0502020204030204" pitchFamily="34" charset="0"/>
                <a:cs typeface="Arial" panose="020B0604020202020204" pitchFamily="34" charset="0"/>
              </a:rPr>
              <a:t>inability for search results to produce all relevant data, files and information increases risk within the business. Decisions may be made using incomplete records or outdated data if users solely rely on their digital workspace search query findings.</a:t>
            </a:r>
          </a:p>
        </p:txBody>
      </p:sp>
    </p:spTree>
    <p:extLst>
      <p:ext uri="{BB962C8B-B14F-4D97-AF65-F5344CB8AC3E}">
        <p14:creationId xmlns:p14="http://schemas.microsoft.com/office/powerpoint/2010/main" val="107261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079" y="783773"/>
            <a:ext cx="8580663" cy="4640950"/>
          </a:xfrm>
          <a:prstGeom prst="rect">
            <a:avLst/>
          </a:prstGeom>
        </p:spPr>
        <p:txBody>
          <a:bodyPr wrap="square">
            <a:spAutoFit/>
          </a:bodyPr>
          <a:lstStyle/>
          <a:p>
            <a:pPr>
              <a:lnSpc>
                <a:spcPct val="107000"/>
              </a:lnSpc>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dirty="0" smtClean="0">
                <a:latin typeface="Arial" panose="020B0604020202020204" pitchFamily="34" charset="0"/>
                <a:ea typeface="Calibri" panose="020F0502020204030204" pitchFamily="34" charset="0"/>
                <a:cs typeface="Arial" panose="020B0604020202020204" pitchFamily="34" charset="0"/>
              </a:rPr>
              <a:t>A </a:t>
            </a:r>
            <a:r>
              <a:rPr lang="en-US" sz="1350" dirty="0">
                <a:latin typeface="Arial" panose="020B0604020202020204" pitchFamily="34" charset="0"/>
                <a:ea typeface="Calibri" panose="020F0502020204030204" pitchFamily="34" charset="0"/>
                <a:cs typeface="Arial" panose="020B0604020202020204" pitchFamily="34" charset="0"/>
              </a:rPr>
              <a:t>crucial part of the underlying architecture for a digital workspace is unified endpoint management (UEM), a centralized approach to securing and controlling desktop computers, laptops, smartphones and tablets in a connected, cohesive manner from a single console. A comprehensive digital workspace solution can include</a:t>
            </a:r>
            <a:r>
              <a:rPr lang="en-US" sz="1350" dirty="0" smtClean="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600"/>
              </a:spcAft>
            </a:pPr>
            <a:endParaRPr lang="en-US" sz="1350"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600"/>
              </a:spcAft>
              <a:buFont typeface="Wingdings" panose="05000000000000000000" pitchFamily="2" charset="2"/>
              <a:buChar char="q"/>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dirty="0" smtClean="0">
                <a:latin typeface="Arial" panose="020B0604020202020204" pitchFamily="34" charset="0"/>
                <a:ea typeface="Calibri" panose="020F0502020204030204" pitchFamily="34" charset="0"/>
                <a:cs typeface="Arial" panose="020B0604020202020204" pitchFamily="34" charset="0"/>
              </a:rPr>
              <a:t>    </a:t>
            </a:r>
            <a:r>
              <a:rPr lang="en-US" sz="1350" dirty="0">
                <a:latin typeface="Arial" panose="020B0604020202020204" pitchFamily="34" charset="0"/>
                <a:ea typeface="Calibri" panose="020F0502020204030204" pitchFamily="34" charset="0"/>
                <a:cs typeface="Arial" panose="020B0604020202020204" pitchFamily="34" charset="0"/>
              </a:rPr>
              <a:t>Virtual desktops and virtualized apps</a:t>
            </a:r>
          </a:p>
          <a:p>
            <a:pPr marL="285750" indent="-285750">
              <a:lnSpc>
                <a:spcPct val="107000"/>
              </a:lnSpc>
              <a:spcAft>
                <a:spcPts val="600"/>
              </a:spcAft>
              <a:buFont typeface="Wingdings" panose="05000000000000000000" pitchFamily="2" charset="2"/>
              <a:buChar char="q"/>
            </a:pPr>
            <a:r>
              <a:rPr lang="en-US" sz="1350" dirty="0">
                <a:latin typeface="Arial" panose="020B0604020202020204" pitchFamily="34" charset="0"/>
                <a:ea typeface="Calibri" panose="020F0502020204030204" pitchFamily="34" charset="0"/>
                <a:cs typeface="Arial" panose="020B0604020202020204" pitchFamily="34" charset="0"/>
              </a:rPr>
              <a:t>    Content collaboration and file sharing</a:t>
            </a:r>
          </a:p>
          <a:p>
            <a:pPr marL="285750" indent="-285750">
              <a:lnSpc>
                <a:spcPct val="107000"/>
              </a:lnSpc>
              <a:spcAft>
                <a:spcPts val="600"/>
              </a:spcAft>
              <a:buFont typeface="Wingdings" panose="05000000000000000000" pitchFamily="2" charset="2"/>
              <a:buChar char="q"/>
            </a:pPr>
            <a:r>
              <a:rPr lang="en-US" sz="1350" dirty="0">
                <a:latin typeface="Arial" panose="020B0604020202020204" pitchFamily="34" charset="0"/>
                <a:ea typeface="Calibri" panose="020F0502020204030204" pitchFamily="34" charset="0"/>
                <a:cs typeface="Arial" panose="020B0604020202020204" pitchFamily="34" charset="0"/>
              </a:rPr>
              <a:t>    Enterprise mobility management (EMM)</a:t>
            </a:r>
          </a:p>
          <a:p>
            <a:pPr marL="285750" indent="-285750">
              <a:lnSpc>
                <a:spcPct val="107000"/>
              </a:lnSpc>
              <a:spcAft>
                <a:spcPts val="600"/>
              </a:spcAft>
              <a:buFont typeface="Wingdings" panose="05000000000000000000" pitchFamily="2" charset="2"/>
              <a:buChar char="q"/>
            </a:pPr>
            <a:r>
              <a:rPr lang="en-US" sz="1350" dirty="0">
                <a:latin typeface="Arial" panose="020B0604020202020204" pitchFamily="34" charset="0"/>
                <a:ea typeface="Calibri" panose="020F0502020204030204" pitchFamily="34" charset="0"/>
                <a:cs typeface="Arial" panose="020B0604020202020204" pitchFamily="34" charset="0"/>
              </a:rPr>
              <a:t>    Mobile device management (MDM) and mobile application management (MAM)</a:t>
            </a:r>
          </a:p>
          <a:p>
            <a:pPr marL="285750" indent="-285750">
              <a:lnSpc>
                <a:spcPct val="107000"/>
              </a:lnSpc>
              <a:spcAft>
                <a:spcPts val="600"/>
              </a:spcAft>
              <a:buFont typeface="Wingdings" panose="05000000000000000000" pitchFamily="2" charset="2"/>
              <a:buChar char="q"/>
            </a:pPr>
            <a:r>
              <a:rPr lang="en-US" sz="1350" dirty="0">
                <a:latin typeface="Arial" panose="020B0604020202020204" pitchFamily="34" charset="0"/>
                <a:ea typeface="Calibri" panose="020F0502020204030204" pitchFamily="34" charset="0"/>
                <a:cs typeface="Arial" panose="020B0604020202020204" pitchFamily="34" charset="0"/>
              </a:rPr>
              <a:t>    Secure access to software as a service (SaaS) apps and secure browsing</a:t>
            </a:r>
          </a:p>
          <a:p>
            <a:pPr marL="285750" indent="-285750">
              <a:lnSpc>
                <a:spcPct val="107000"/>
              </a:lnSpc>
              <a:spcAft>
                <a:spcPts val="600"/>
              </a:spcAft>
              <a:buFont typeface="Wingdings" panose="05000000000000000000" pitchFamily="2" charset="2"/>
              <a:buChar char="q"/>
            </a:pPr>
            <a:r>
              <a:rPr lang="en-US" sz="1350" dirty="0">
                <a:latin typeface="Arial" panose="020B0604020202020204" pitchFamily="34" charset="0"/>
                <a:ea typeface="Calibri" panose="020F0502020204030204" pitchFamily="34" charset="0"/>
                <a:cs typeface="Arial" panose="020B0604020202020204" pitchFamily="34" charset="0"/>
              </a:rPr>
              <a:t>    Single sign-on features</a:t>
            </a:r>
          </a:p>
          <a:p>
            <a:pPr marL="285750" indent="-285750">
              <a:lnSpc>
                <a:spcPct val="107000"/>
              </a:lnSpc>
              <a:spcAft>
                <a:spcPts val="600"/>
              </a:spcAft>
              <a:buFont typeface="Wingdings" panose="05000000000000000000" pitchFamily="2" charset="2"/>
              <a:buChar char="q"/>
            </a:pPr>
            <a:r>
              <a:rPr lang="en-US" sz="1350" dirty="0">
                <a:latin typeface="Arial" panose="020B0604020202020204" pitchFamily="34" charset="0"/>
                <a:ea typeface="Calibri" panose="020F0502020204030204" pitchFamily="34" charset="0"/>
                <a:cs typeface="Arial" panose="020B0604020202020204" pitchFamily="34" charset="0"/>
              </a:rPr>
              <a:t>    Advanced analytics and monitoring</a:t>
            </a:r>
          </a:p>
          <a:p>
            <a:pPr>
              <a:lnSpc>
                <a:spcPct val="107000"/>
              </a:lnSpc>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Workspace software options such as </a:t>
            </a:r>
            <a:r>
              <a:rPr lang="en-US" sz="1350" dirty="0" err="1" smtClean="0">
                <a:latin typeface="Arial" panose="020B0604020202020204" pitchFamily="34" charset="0"/>
                <a:ea typeface="Calibri" panose="020F0502020204030204" pitchFamily="34" charset="0"/>
                <a:cs typeface="Arial" panose="020B0604020202020204" pitchFamily="34" charset="0"/>
              </a:rPr>
              <a:t>Vmware</a:t>
            </a:r>
            <a:r>
              <a:rPr lang="en-US" sz="1350" dirty="0" smtClean="0">
                <a:latin typeface="Arial" panose="020B0604020202020204" pitchFamily="34" charset="0"/>
                <a:ea typeface="Calibri" panose="020F0502020204030204" pitchFamily="34" charset="0"/>
                <a:cs typeface="Arial" panose="020B0604020202020204" pitchFamily="34" charset="0"/>
              </a:rPr>
              <a:t> Workspace </a:t>
            </a:r>
            <a:r>
              <a:rPr lang="en-US" sz="1350" dirty="0">
                <a:latin typeface="Arial" panose="020B0604020202020204" pitchFamily="34" charset="0"/>
                <a:ea typeface="Calibri" panose="020F0502020204030204" pitchFamily="34" charset="0"/>
                <a:cs typeface="Arial" panose="020B0604020202020204" pitchFamily="34" charset="0"/>
              </a:rPr>
              <a:t>One and Citrix Cloud enable IT professionals to deliver and manage flexible workstations that can function on any device, whether the user is local or remote. These options promise complete virtual desktop delivery, seamless abstracted applications and aggregated third-party cloud resources and are designed to provide a single framework where users and IT administrators can access all these resources. This centralizes management and makes the user's life easier.</a:t>
            </a:r>
          </a:p>
        </p:txBody>
      </p:sp>
      <p:sp>
        <p:nvSpPr>
          <p:cNvPr id="3" name="Rectangle 2"/>
          <p:cNvSpPr/>
          <p:nvPr/>
        </p:nvSpPr>
        <p:spPr>
          <a:xfrm>
            <a:off x="2147207" y="189374"/>
            <a:ext cx="3486150" cy="388696"/>
          </a:xfrm>
          <a:prstGeom prst="rect">
            <a:avLst/>
          </a:prstGeom>
          <a:solidFill>
            <a:schemeClr val="accent4">
              <a:lumMod val="20000"/>
              <a:lumOff val="80000"/>
            </a:schemeClr>
          </a:solidFill>
        </p:spPr>
        <p:txBody>
          <a:bodyPr wrap="square">
            <a:spAutoFit/>
          </a:bodyPr>
          <a:lstStyle/>
          <a:p>
            <a:pPr algn="ctr">
              <a:lnSpc>
                <a:spcPct val="107000"/>
              </a:lnSpc>
              <a:spcAft>
                <a:spcPts val="6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Digital workspace tools</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884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0762" y="2628900"/>
            <a:ext cx="3899259" cy="1102179"/>
          </a:xfrm>
          <a:prstGeom prst="rect">
            <a:avLst/>
          </a:prstGeom>
        </p:spPr>
      </p:pic>
      <p:pic>
        <p:nvPicPr>
          <p:cNvPr id="3" name="Picture 2"/>
          <p:cNvPicPr>
            <a:picLocks noChangeAspect="1"/>
          </p:cNvPicPr>
          <p:nvPr/>
        </p:nvPicPr>
        <p:blipFill>
          <a:blip r:embed="rId3"/>
          <a:stretch>
            <a:fillRect/>
          </a:stretch>
        </p:blipFill>
        <p:spPr>
          <a:xfrm>
            <a:off x="4547852" y="1303073"/>
            <a:ext cx="3673238" cy="4088567"/>
          </a:xfrm>
          <a:prstGeom prst="rect">
            <a:avLst/>
          </a:prstGeom>
        </p:spPr>
      </p:pic>
      <p:sp>
        <p:nvSpPr>
          <p:cNvPr id="4" name="TextBox 3"/>
          <p:cNvSpPr txBox="1"/>
          <p:nvPr/>
        </p:nvSpPr>
        <p:spPr>
          <a:xfrm>
            <a:off x="530763" y="1575708"/>
            <a:ext cx="3584038" cy="646331"/>
          </a:xfrm>
          <a:prstGeom prst="rect">
            <a:avLst/>
          </a:prstGeom>
          <a:noFill/>
        </p:spPr>
        <p:txBody>
          <a:bodyPr wrap="square" rtlCol="0">
            <a:spAutoFit/>
          </a:bodyPr>
          <a:lstStyle/>
          <a:p>
            <a:r>
              <a:rPr lang="en-US" dirty="0" smtClean="0"/>
              <a:t>Creates virtual machines on a single physical computer </a:t>
            </a:r>
            <a:endParaRPr lang="en-US" dirty="0"/>
          </a:p>
        </p:txBody>
      </p:sp>
      <p:sp>
        <p:nvSpPr>
          <p:cNvPr id="5" name="TextBox 4"/>
          <p:cNvSpPr txBox="1"/>
          <p:nvPr/>
        </p:nvSpPr>
        <p:spPr>
          <a:xfrm>
            <a:off x="1224643" y="514350"/>
            <a:ext cx="2329933" cy="369332"/>
          </a:xfrm>
          <a:prstGeom prst="rect">
            <a:avLst/>
          </a:prstGeom>
          <a:noFill/>
        </p:spPr>
        <p:txBody>
          <a:bodyPr wrap="none" rtlCol="0">
            <a:spAutoFit/>
          </a:bodyPr>
          <a:lstStyle/>
          <a:p>
            <a:r>
              <a:rPr lang="en-US" dirty="0" smtClean="0"/>
              <a:t>For example </a:t>
            </a:r>
            <a:r>
              <a:rPr lang="en-US" dirty="0" err="1" smtClean="0"/>
              <a:t>Vmware</a:t>
            </a:r>
            <a:r>
              <a:rPr lang="en-US" dirty="0" smtClean="0"/>
              <a:t> : </a:t>
            </a:r>
            <a:endParaRPr lang="en-US" dirty="0"/>
          </a:p>
        </p:txBody>
      </p:sp>
      <p:sp>
        <p:nvSpPr>
          <p:cNvPr id="6" name="Rectangle 5"/>
          <p:cNvSpPr/>
          <p:nvPr/>
        </p:nvSpPr>
        <p:spPr>
          <a:xfrm>
            <a:off x="1012371" y="6182222"/>
            <a:ext cx="6343650" cy="369332"/>
          </a:xfrm>
          <a:prstGeom prst="rect">
            <a:avLst/>
          </a:prstGeom>
        </p:spPr>
        <p:txBody>
          <a:bodyPr wrap="square">
            <a:spAutoFit/>
          </a:bodyPr>
          <a:lstStyle/>
          <a:p>
            <a:r>
              <a:rPr lang="en-US" dirty="0" smtClean="0"/>
              <a:t>https://www.youtube.com/watch?v=YaV1uGhbSic</a:t>
            </a:r>
            <a:endParaRPr lang="en-US" dirty="0"/>
          </a:p>
        </p:txBody>
      </p:sp>
      <p:sp>
        <p:nvSpPr>
          <p:cNvPr id="7" name="TextBox 6"/>
          <p:cNvSpPr txBox="1"/>
          <p:nvPr/>
        </p:nvSpPr>
        <p:spPr>
          <a:xfrm>
            <a:off x="530763" y="5535891"/>
            <a:ext cx="3584038" cy="369332"/>
          </a:xfrm>
          <a:prstGeom prst="rect">
            <a:avLst/>
          </a:prstGeom>
          <a:noFill/>
        </p:spPr>
        <p:txBody>
          <a:bodyPr wrap="square" rtlCol="0">
            <a:spAutoFit/>
          </a:bodyPr>
          <a:lstStyle/>
          <a:p>
            <a:r>
              <a:rPr lang="en-US" dirty="0" smtClean="0"/>
              <a:t>Citrix Cloud Video</a:t>
            </a:r>
            <a:endParaRPr lang="en-US" dirty="0"/>
          </a:p>
        </p:txBody>
      </p:sp>
    </p:spTree>
    <p:extLst>
      <p:ext uri="{BB962C8B-B14F-4D97-AF65-F5344CB8AC3E}">
        <p14:creationId xmlns:p14="http://schemas.microsoft.com/office/powerpoint/2010/main" val="4140986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338" y="629021"/>
            <a:ext cx="8182655" cy="4931671"/>
          </a:xfrm>
          <a:prstGeom prst="rect">
            <a:avLst/>
          </a:prstGeom>
        </p:spPr>
        <p:txBody>
          <a:bodyPr wrap="square">
            <a:spAutoFit/>
          </a:bodyPr>
          <a:lstStyle/>
          <a:p>
            <a:pPr algn="just">
              <a:lnSpc>
                <a:spcPct val="107000"/>
              </a:lnSpc>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dirty="0" smtClean="0">
                <a:latin typeface="Arial" panose="020B0604020202020204" pitchFamily="34" charset="0"/>
                <a:ea typeface="Calibri" panose="020F0502020204030204" pitchFamily="34" charset="0"/>
                <a:cs typeface="Arial" panose="020B0604020202020204" pitchFamily="34" charset="0"/>
              </a:rPr>
              <a:t>A </a:t>
            </a:r>
            <a:r>
              <a:rPr lang="en-US" sz="1350" dirty="0">
                <a:latin typeface="Arial" panose="020B0604020202020204" pitchFamily="34" charset="0"/>
                <a:ea typeface="Calibri" panose="020F0502020204030204" pitchFamily="34" charset="0"/>
                <a:cs typeface="Arial" panose="020B0604020202020204" pitchFamily="34" charset="0"/>
              </a:rPr>
              <a:t>company's digital workspace journey should consider the following factors:</a:t>
            </a:r>
          </a:p>
          <a:p>
            <a:pPr algn="just">
              <a:lnSpc>
                <a:spcPct val="107000"/>
              </a:lnSpc>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dirty="0" smtClean="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Vision. </a:t>
            </a:r>
            <a:r>
              <a:rPr lang="en-US" sz="1350" dirty="0">
                <a:latin typeface="Arial" panose="020B0604020202020204" pitchFamily="34" charset="0"/>
                <a:ea typeface="Calibri" panose="020F0502020204030204" pitchFamily="34" charset="0"/>
                <a:cs typeface="Arial" panose="020B0604020202020204" pitchFamily="34" charset="0"/>
              </a:rPr>
              <a:t>Consider how the digital workspace aligns with existing business and digital transformation goals. Is there a clear reason why the entire work environment should be overhauled and recreated? </a:t>
            </a:r>
            <a:endParaRPr lang="en-US" sz="135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350" dirty="0" smtClean="0">
                <a:latin typeface="Arial" panose="020B0604020202020204" pitchFamily="34" charset="0"/>
                <a:ea typeface="Calibri" panose="020F0502020204030204" pitchFamily="34" charset="0"/>
                <a:cs typeface="Arial" panose="020B0604020202020204" pitchFamily="34" charset="0"/>
              </a:rPr>
              <a:t>The </a:t>
            </a:r>
            <a:r>
              <a:rPr lang="en-US" sz="1350" dirty="0">
                <a:latin typeface="Arial" panose="020B0604020202020204" pitchFamily="34" charset="0"/>
                <a:ea typeface="Calibri" panose="020F0502020204030204" pitchFamily="34" charset="0"/>
                <a:cs typeface="Arial" panose="020B0604020202020204" pitchFamily="34" charset="0"/>
              </a:rPr>
              <a:t>digital workspace should not be implemented until the company -- including </a:t>
            </a:r>
            <a:r>
              <a:rPr lang="en-US" sz="1350" dirty="0">
                <a:solidFill>
                  <a:srgbClr val="00B0F0"/>
                </a:solidFill>
                <a:latin typeface="Arial" panose="020B0604020202020204" pitchFamily="34" charset="0"/>
                <a:ea typeface="Calibri" panose="020F0502020204030204" pitchFamily="34" charset="0"/>
                <a:cs typeface="Arial" panose="020B0604020202020204" pitchFamily="34" charset="0"/>
              </a:rPr>
              <a:t>stakeholders and business, HR and facilities managers -- comes to a clear agreement</a:t>
            </a:r>
            <a:r>
              <a:rPr lang="en-US" sz="1350" dirty="0">
                <a:latin typeface="Arial" panose="020B0604020202020204" pitchFamily="34" charset="0"/>
                <a:ea typeface="Calibri" panose="020F0502020204030204" pitchFamily="34" charset="0"/>
                <a:cs typeface="Arial" panose="020B0604020202020204" pitchFamily="34" charset="0"/>
              </a:rPr>
              <a:t> on the purpose and goal of the platform</a:t>
            </a:r>
            <a:r>
              <a:rPr lang="en-US" sz="135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600"/>
              </a:spcAft>
            </a:pPr>
            <a:endParaRPr lang="en-US" sz="1350" dirty="0" smtClean="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350" b="1" dirty="0" smtClean="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Strategy. </a:t>
            </a:r>
            <a:r>
              <a:rPr lang="en-US" sz="1350" dirty="0">
                <a:latin typeface="Arial" panose="020B0604020202020204" pitchFamily="34" charset="0"/>
                <a:ea typeface="Calibri" panose="020F0502020204030204" pitchFamily="34" charset="0"/>
                <a:cs typeface="Arial" panose="020B0604020202020204" pitchFamily="34" charset="0"/>
              </a:rPr>
              <a:t>A digital workspace strategy should be created to guide initiatives and changes within research and development, manufacturing, marketing, sales, customer support, IT and human resources (HR). This requires a company to understand how their employees are currently working and how they might improve these processes with a digital workspace</a:t>
            </a:r>
            <a:r>
              <a:rPr lang="en-US" sz="135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600"/>
              </a:spcAft>
            </a:pPr>
            <a:endParaRPr lang="en-US" sz="135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350" b="1" dirty="0">
                <a:latin typeface="Arial" panose="020B0604020202020204" pitchFamily="34" charset="0"/>
                <a:ea typeface="Calibri" panose="020F0502020204030204" pitchFamily="34" charset="0"/>
                <a:cs typeface="Arial" panose="020B0604020202020204" pitchFamily="34" charset="0"/>
              </a:rPr>
              <a:t>    Employee experience</a:t>
            </a:r>
            <a:r>
              <a:rPr lang="en-US" sz="1350" dirty="0">
                <a:latin typeface="Arial" panose="020B0604020202020204" pitchFamily="34" charset="0"/>
                <a:ea typeface="Calibri" panose="020F0502020204030204" pitchFamily="34" charset="0"/>
                <a:cs typeface="Arial" panose="020B0604020202020204" pitchFamily="34" charset="0"/>
              </a:rPr>
              <a:t>. Consider how a digital workspace can be used to strengthen the company's employee experience; this will, in turn, improve customer service</a:t>
            </a:r>
            <a:r>
              <a:rPr lang="en-US" sz="1350" dirty="0" smtClean="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600"/>
              </a:spcAft>
            </a:pPr>
            <a:endParaRPr lang="en-US" sz="135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600"/>
              </a:spcAft>
            </a:pPr>
            <a:r>
              <a:rPr lang="en-US" sz="1350" b="1" dirty="0">
                <a:latin typeface="Arial" panose="020B0604020202020204" pitchFamily="34" charset="0"/>
                <a:ea typeface="Calibri" panose="020F0502020204030204" pitchFamily="34" charset="0"/>
                <a:cs typeface="Arial" panose="020B0604020202020204" pitchFamily="34" charset="0"/>
              </a:rPr>
              <a:t>    Employee personas. </a:t>
            </a:r>
            <a:r>
              <a:rPr lang="en-US" sz="1350" dirty="0">
                <a:latin typeface="Arial" panose="020B0604020202020204" pitchFamily="34" charset="0"/>
                <a:ea typeface="Calibri" panose="020F0502020204030204" pitchFamily="34" charset="0"/>
                <a:cs typeface="Arial" panose="020B0604020202020204" pitchFamily="34" charset="0"/>
              </a:rPr>
              <a:t>Understand the different technology used by the different roles throughout the company. The systems used by HR are likely very different from the technology used by DevOps. However, personas also include factors such as an employee's mobile use while working, technology consumption, organizational knowledge, collaboration needs and content creation responsibilities.</a:t>
            </a:r>
          </a:p>
        </p:txBody>
      </p:sp>
      <p:sp>
        <p:nvSpPr>
          <p:cNvPr id="3" name="Rectangle 2"/>
          <p:cNvSpPr/>
          <p:nvPr/>
        </p:nvSpPr>
        <p:spPr>
          <a:xfrm>
            <a:off x="414338" y="126025"/>
            <a:ext cx="5341484" cy="388696"/>
          </a:xfrm>
          <a:prstGeom prst="rect">
            <a:avLst/>
          </a:prstGeom>
          <a:solidFill>
            <a:schemeClr val="accent4">
              <a:lumMod val="40000"/>
              <a:lumOff val="60000"/>
            </a:schemeClr>
          </a:solidFill>
        </p:spPr>
        <p:txBody>
          <a:bodyPr wrap="square">
            <a:spAutoFit/>
          </a:bodyPr>
          <a:lstStyle/>
          <a:p>
            <a:pPr>
              <a:lnSpc>
                <a:spcPct val="107000"/>
              </a:lnSpc>
              <a:spcAft>
                <a:spcPts val="6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How to implement a successful digital workspace ?</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17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570" y="503828"/>
            <a:ext cx="8129587" cy="4778680"/>
          </a:xfrm>
          <a:prstGeom prst="rect">
            <a:avLst/>
          </a:prstGeom>
        </p:spPr>
        <p:txBody>
          <a:bodyPr wrap="square">
            <a:spAutoFit/>
          </a:bodyPr>
          <a:lstStyle/>
          <a:p>
            <a:pPr algn="just">
              <a:lnSpc>
                <a:spcPct val="107000"/>
              </a:lnSpc>
              <a:spcBef>
                <a:spcPts val="600"/>
              </a:spcBef>
              <a:spcAft>
                <a:spcPts val="600"/>
              </a:spcAft>
            </a:pPr>
            <a:r>
              <a:rPr lang="en-US" sz="1350" b="1" dirty="0">
                <a:latin typeface="Arial" panose="020B0604020202020204" pitchFamily="34" charset="0"/>
                <a:ea typeface="Calibri" panose="020F0502020204030204" pitchFamily="34" charset="0"/>
                <a:cs typeface="Arial" panose="020B0604020202020204" pitchFamily="34" charset="0"/>
              </a:rPr>
              <a:t>Key elements of a successful digital workspace include:</a:t>
            </a:r>
          </a:p>
          <a:p>
            <a:pPr algn="just">
              <a:lnSpc>
                <a:spcPct val="107000"/>
              </a:lnSpc>
              <a:spcBef>
                <a:spcPts val="600"/>
              </a:spcBef>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b="1" dirty="0" smtClean="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Digital security. </a:t>
            </a:r>
            <a:r>
              <a:rPr lang="en-US" sz="1350" dirty="0">
                <a:latin typeface="Arial" panose="020B0604020202020204" pitchFamily="34" charset="0"/>
                <a:ea typeface="Calibri" panose="020F0502020204030204" pitchFamily="34" charset="0"/>
                <a:cs typeface="Arial" panose="020B0604020202020204" pitchFamily="34" charset="0"/>
              </a:rPr>
              <a:t>The combination of social media, cloud computing and mobile computing technologies increases the risk of data security issues. Digital workspaces must implement technologies and procedures to ensure the protection of data in the cloud while continuing to make it available to multiple devices.</a:t>
            </a:r>
          </a:p>
          <a:p>
            <a:pPr algn="just">
              <a:lnSpc>
                <a:spcPct val="107000"/>
              </a:lnSpc>
              <a:spcBef>
                <a:spcPts val="600"/>
              </a:spcBef>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Business applications</a:t>
            </a:r>
            <a:r>
              <a:rPr lang="en-US" sz="1350" dirty="0">
                <a:latin typeface="Arial" panose="020B0604020202020204" pitchFamily="34" charset="0"/>
                <a:ea typeface="Calibri" panose="020F0502020204030204" pitchFamily="34" charset="0"/>
                <a:cs typeface="Arial" panose="020B0604020202020204" pitchFamily="34" charset="0"/>
              </a:rPr>
              <a:t>. A wide range of scalable business applications should be included in the digital workspace. Each application should help business processes in some way. Knowledge management (KM) and collaboration platforms are two essential applications. They allow users to store project documents in a central location and collaborate in real time.</a:t>
            </a:r>
          </a:p>
          <a:p>
            <a:pPr algn="just">
              <a:lnSpc>
                <a:spcPct val="107000"/>
              </a:lnSpc>
              <a:spcBef>
                <a:spcPts val="600"/>
              </a:spcBef>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Compatibility.</a:t>
            </a:r>
            <a:r>
              <a:rPr lang="en-US" sz="1350" dirty="0">
                <a:latin typeface="Arial" panose="020B0604020202020204" pitchFamily="34" charset="0"/>
                <a:ea typeface="Calibri" panose="020F0502020204030204" pitchFamily="34" charset="0"/>
                <a:cs typeface="Arial" panose="020B0604020202020204" pitchFamily="34" charset="0"/>
              </a:rPr>
              <a:t> A successful digital workspace allows employees to use any internet-connected device to access business applications.</a:t>
            </a:r>
          </a:p>
          <a:p>
            <a:pPr algn="just">
              <a:lnSpc>
                <a:spcPct val="107000"/>
              </a:lnSpc>
              <a:spcBef>
                <a:spcPts val="600"/>
              </a:spcBef>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Mobility.</a:t>
            </a:r>
            <a:r>
              <a:rPr lang="en-US" sz="1350" dirty="0">
                <a:latin typeface="Arial" panose="020B0604020202020204" pitchFamily="34" charset="0"/>
                <a:ea typeface="Calibri" panose="020F0502020204030204" pitchFamily="34" charset="0"/>
                <a:cs typeface="Arial" panose="020B0604020202020204" pitchFamily="34" charset="0"/>
              </a:rPr>
              <a:t> Users can access the business applications from wherever they choose to work and at any time of day.</a:t>
            </a:r>
          </a:p>
          <a:p>
            <a:pPr algn="just">
              <a:lnSpc>
                <a:spcPct val="107000"/>
              </a:lnSpc>
              <a:spcBef>
                <a:spcPts val="600"/>
              </a:spcBef>
              <a:spcAft>
                <a:spcPts val="600"/>
              </a:spcAft>
            </a:pPr>
            <a:r>
              <a:rPr lang="en-US" sz="1350" dirty="0">
                <a:latin typeface="Arial" panose="020B0604020202020204" pitchFamily="34" charset="0"/>
                <a:ea typeface="Calibri" panose="020F0502020204030204" pitchFamily="34" charset="0"/>
                <a:cs typeface="Arial" panose="020B0604020202020204" pitchFamily="34" charset="0"/>
              </a:rPr>
              <a:t>    </a:t>
            </a:r>
            <a:r>
              <a:rPr lang="en-US" sz="1350" b="1" dirty="0">
                <a:latin typeface="Arial" panose="020B0604020202020204" pitchFamily="34" charset="0"/>
                <a:ea typeface="Calibri" panose="020F0502020204030204" pitchFamily="34" charset="0"/>
                <a:cs typeface="Arial" panose="020B0604020202020204" pitchFamily="34" charset="0"/>
              </a:rPr>
              <a:t>Communication infrastructure. </a:t>
            </a:r>
            <a:r>
              <a:rPr lang="en-US" sz="1350" dirty="0">
                <a:latin typeface="Arial" panose="020B0604020202020204" pitchFamily="34" charset="0"/>
                <a:ea typeface="Calibri" panose="020F0502020204030204" pitchFamily="34" charset="0"/>
                <a:cs typeface="Arial" panose="020B0604020202020204" pitchFamily="34" charset="0"/>
              </a:rPr>
              <a:t>A digital workspace must manage simultaneous data, video and voice communications occurring both inside and outside the company's network.</a:t>
            </a:r>
          </a:p>
          <a:p>
            <a:pPr algn="just">
              <a:lnSpc>
                <a:spcPct val="107000"/>
              </a:lnSpc>
              <a:spcBef>
                <a:spcPts val="600"/>
              </a:spcBef>
              <a:spcAft>
                <a:spcPts val="600"/>
              </a:spcAft>
            </a:pPr>
            <a:r>
              <a:rPr lang="en-US" sz="1350" b="1" dirty="0">
                <a:latin typeface="Arial" panose="020B0604020202020204" pitchFamily="34" charset="0"/>
                <a:ea typeface="Calibri" panose="020F0502020204030204" pitchFamily="34" charset="0"/>
                <a:cs typeface="Arial" panose="020B0604020202020204" pitchFamily="34" charset="0"/>
              </a:rPr>
              <a:t>    Telecommunications tools. </a:t>
            </a:r>
            <a:r>
              <a:rPr lang="en-US" sz="1350" dirty="0">
                <a:latin typeface="Arial" panose="020B0604020202020204" pitchFamily="34" charset="0"/>
                <a:ea typeface="Calibri" panose="020F0502020204030204" pitchFamily="34" charset="0"/>
                <a:cs typeface="Arial" panose="020B0604020202020204" pitchFamily="34" charset="0"/>
              </a:rPr>
              <a:t>This includes video conferencing and voice calling services that allow users to communicate in real time.</a:t>
            </a:r>
          </a:p>
        </p:txBody>
      </p:sp>
    </p:spTree>
    <p:extLst>
      <p:ext uri="{BB962C8B-B14F-4D97-AF65-F5344CB8AC3E}">
        <p14:creationId xmlns:p14="http://schemas.microsoft.com/office/powerpoint/2010/main" val="2111400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384</Words>
  <Application>Microsoft Office PowerPoint</Application>
  <PresentationFormat>On-screen Show (4:3)</PresentationFormat>
  <Paragraphs>85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104999</dc:creator>
  <cp:lastModifiedBy>104999</cp:lastModifiedBy>
  <cp:revision>13</cp:revision>
  <dcterms:created xsi:type="dcterms:W3CDTF">2023-06-07T05:18:07Z</dcterms:created>
  <dcterms:modified xsi:type="dcterms:W3CDTF">2023-07-19T11:30:47Z</dcterms:modified>
</cp:coreProperties>
</file>