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1" r:id="rId7"/>
    <p:sldId id="272" r:id="rId8"/>
    <p:sldId id="275" r:id="rId9"/>
    <p:sldId id="273" r:id="rId10"/>
    <p:sldId id="276" r:id="rId11"/>
    <p:sldId id="274" r:id="rId12"/>
    <p:sldId id="27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01"/>
    <a:srgbClr val="FF4502"/>
    <a:srgbClr val="ACB7AF"/>
    <a:srgbClr val="9595FF"/>
    <a:srgbClr val="E1F6F6"/>
    <a:srgbClr val="D2DDDF"/>
    <a:srgbClr val="F3FCFC"/>
    <a:srgbClr val="F3F6F6"/>
    <a:srgbClr val="58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5C0-6656-42C4-8781-A8311EB93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664C1-A078-41F7-AE89-D29E359A5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4076-9847-4C0E-9459-2617521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E802-F4DC-427A-A85F-F3EA1A73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6672-83A9-4786-89EC-06B1F13D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1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D4F8-1027-4866-80EE-F430C739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2D0CC-A92A-4BEC-8038-E8C922B11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3C89-4CC1-48F0-864F-AD3A680B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419D-E1B0-4747-8E1C-3E7460A0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2889-1333-4B78-A328-1252430F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35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570AF-1882-4A2C-BD7D-AA25DEFA2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0A1CD-A9EC-4AAC-B7EC-8779FAC3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5933-E8F1-4584-8EC3-4C0DC7E7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0705-C874-46FA-878B-D96890C1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CCF06-5D61-4213-99A9-8630F884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44CF-527C-4AE2-8721-600A1A8A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4A3B-4276-418F-A412-C4D6C21F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3644-F5F5-4105-9086-24AAECBC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125AC-36DA-479D-9AA0-B5863442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9D3E-3276-4079-A4A0-44E141DD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F389-66E8-4E11-B255-3BE1DB2B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AD07B-AC6F-48D3-B624-592D3D0B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F34B-52F4-450C-B130-2916224E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9719-230E-42A8-8C76-341355A4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1317-308E-4784-AFF7-8D32DF6E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0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AA8-1E55-403E-978A-6A3C1CA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04D3-2ADE-4CFE-91E9-A40CA816D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4165-4E0A-4D11-B6D2-503D9B7F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DEB84-8AED-425A-840E-98923E94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65734-FC17-4855-97E8-7C35E0DA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95800-AE6F-4B56-9617-938039E0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F9EB-FC61-49ED-8B24-630A49FD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74595-6546-4C85-B79E-8F704412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E2797-2924-40C4-96E7-456014E94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20170-B182-4E76-AC56-3A7FD8F3B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2E8BA-7015-48EB-94C7-F483B7D33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ECE3A-137E-492B-AE2C-1F108AF7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848DB-0634-4DCF-A941-69029A97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01924-C6F0-4667-8914-1A73DF1A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36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A940-79B5-4852-9B85-0011869D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24D54-FE18-482D-8F4B-F1DD342E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44A11-02A9-43EB-B0F7-C5B59218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A9CB-4896-46EF-8CAF-C39088A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8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A5CC4-50E2-4AC5-9692-FFABC623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28593-296F-4EA2-B9B2-CAADC227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CE634-BAFF-4F90-9402-72F98805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B37D-C0C2-41E8-894F-D81615F3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4512-A107-4AB1-B07F-DAF739CF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9835-C8D8-46CE-AA91-57923E557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19699-05EF-45CC-A907-D34C27CA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0FAD7-13EC-470B-BD55-62E94181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780A9-D9B9-4847-9B86-93C354A7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1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3F65-ADB0-4E2C-9C07-1B8FD5C6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5F6BE-2CEB-41F1-89E4-0E37607B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A0F0A-E685-4F2F-B526-F59D4B90D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98F54-561B-4F24-9A22-B934A628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828E-FACF-40E7-B0CF-00E09A0A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7EFE-3525-4DBA-B3A4-A12E428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29A14-58FF-4370-9299-BBDAFAA4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C639-83B3-4E3C-942E-B7C40704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26662-AFFD-4A5B-8ED4-DEF98C10E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78B9-0295-42C8-947A-72CE8A06338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1914-D130-47F2-BC02-32DFD18E2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B537-2D29-4321-B4CF-93C69E8BD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8228-6A51-4364-8D03-EB8E39145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6B94E-CA13-4F21-BDAC-6B6695D5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18" y="663717"/>
            <a:ext cx="2590164" cy="259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1A8BE1-BFA4-4BF1-9D78-2544FA3AABD8}"/>
              </a:ext>
            </a:extLst>
          </p:cNvPr>
          <p:cNvSpPr txBox="1"/>
          <p:nvPr/>
        </p:nvSpPr>
        <p:spPr>
          <a:xfrm>
            <a:off x="4328831" y="3604120"/>
            <a:ext cx="3534337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4D01"/>
                </a:solidFill>
                <a:latin typeface="Product Sans" panose="020B0403030502040203" pitchFamily="34" charset="0"/>
                <a:ea typeface="PMingLiU-ExtB" panose="02020500000000000000" pitchFamily="18" charset="-120"/>
              </a:rPr>
              <a:t>Smart Factory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72728-9FDF-4B23-B694-B35BF40F23EE}"/>
              </a:ext>
            </a:extLst>
          </p:cNvPr>
          <p:cNvSpPr txBox="1"/>
          <p:nvPr/>
        </p:nvSpPr>
        <p:spPr>
          <a:xfrm>
            <a:off x="4622984" y="4299662"/>
            <a:ext cx="294602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585B4E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Precision Production Excellence</a:t>
            </a:r>
            <a:endParaRPr lang="en-IN" sz="1200" b="1" dirty="0">
              <a:solidFill>
                <a:srgbClr val="585B4E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DD26C88A-C693-43E1-9700-53BDDACC6733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58D13-1F9C-417E-9435-9CB8F8CC2379}"/>
              </a:ext>
            </a:extLst>
          </p:cNvPr>
          <p:cNvSpPr txBox="1"/>
          <p:nvPr/>
        </p:nvSpPr>
        <p:spPr>
          <a:xfrm>
            <a:off x="11534648" y="51405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116D0-2CB4-4D14-9D1B-2A6CA0DC8FA7}"/>
              </a:ext>
            </a:extLst>
          </p:cNvPr>
          <p:cNvSpPr txBox="1"/>
          <p:nvPr/>
        </p:nvSpPr>
        <p:spPr>
          <a:xfrm>
            <a:off x="259080" y="4693920"/>
            <a:ext cx="180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dirty="0">
                <a:solidFill>
                  <a:srgbClr val="FF4502"/>
                </a:solidFill>
                <a:latin typeface="Product Sans" panose="020B0403030502040203" pitchFamily="34" charset="0"/>
              </a:rPr>
              <a:t>Rohit Sharma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dirty="0">
                <a:solidFill>
                  <a:srgbClr val="FF4502"/>
                </a:solidFill>
                <a:latin typeface="Product Sans" panose="020B0403030502040203" pitchFamily="34" charset="0"/>
              </a:rPr>
              <a:t>Rohit Sharma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dirty="0">
                <a:solidFill>
                  <a:srgbClr val="FF4502"/>
                </a:solidFill>
                <a:latin typeface="Product Sans" panose="020B0403030502040203" pitchFamily="34" charset="0"/>
              </a:rPr>
              <a:t>Rohit Sharma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dirty="0">
                <a:solidFill>
                  <a:srgbClr val="FF4502"/>
                </a:solidFill>
                <a:latin typeface="Product Sans" panose="020B0403030502040203" pitchFamily="34" charset="0"/>
              </a:rPr>
              <a:t>Rohit Sharma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dirty="0">
                <a:solidFill>
                  <a:srgbClr val="FF4502"/>
                </a:solidFill>
                <a:latin typeface="Product Sans" panose="020B0403030502040203" pitchFamily="34" charset="0"/>
              </a:rPr>
              <a:t>Rohit Sharma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dirty="0">
                <a:solidFill>
                  <a:srgbClr val="FF4502"/>
                </a:solidFill>
                <a:latin typeface="Product Sans" panose="020B0403030502040203" pitchFamily="34" charset="0"/>
              </a:rPr>
              <a:t>Rohit Sharma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dirty="0">
                <a:solidFill>
                  <a:srgbClr val="FF4502"/>
                </a:solidFill>
                <a:latin typeface="Product Sans" panose="020B0403030502040203" pitchFamily="34" charset="0"/>
              </a:rPr>
              <a:t>Rohit Sharma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F8730-92CF-4711-87BB-24F701548097}"/>
              </a:ext>
            </a:extLst>
          </p:cNvPr>
          <p:cNvSpPr txBox="1"/>
          <p:nvPr/>
        </p:nvSpPr>
        <p:spPr>
          <a:xfrm>
            <a:off x="386080" y="4099607"/>
            <a:ext cx="1268104" cy="400110"/>
          </a:xfrm>
          <a:prstGeom prst="rect">
            <a:avLst/>
          </a:prstGeom>
          <a:solidFill>
            <a:srgbClr val="FF4D01"/>
          </a:solidFill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28289413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565105" y="5140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86613-B441-408A-9C52-CAB647B61A67}"/>
              </a:ext>
            </a:extLst>
          </p:cNvPr>
          <p:cNvSpPr txBox="1"/>
          <p:nvPr/>
        </p:nvSpPr>
        <p:spPr>
          <a:xfrm>
            <a:off x="297959" y="451515"/>
            <a:ext cx="4665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4D01"/>
                </a:solidFill>
                <a:latin typeface="Product Sans" panose="020B0403030502040203" pitchFamily="34" charset="0"/>
              </a:rPr>
              <a:t>Benefits Of Such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B343-55D1-4F79-B6D1-860EBF7B6D1B}"/>
              </a:ext>
            </a:extLst>
          </p:cNvPr>
          <p:cNvSpPr txBox="1"/>
          <p:nvPr/>
        </p:nvSpPr>
        <p:spPr>
          <a:xfrm>
            <a:off x="297959" y="1097280"/>
            <a:ext cx="1159608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dirty="0">
                <a:solidFill>
                  <a:srgbClr val="9595FF"/>
                </a:solidFill>
                <a:latin typeface="Product Sans" panose="020B0403030502040203" pitchFamily="34" charset="0"/>
              </a:rPr>
              <a:t>According to Forbes magazine</a:t>
            </a:r>
            <a:r>
              <a:rPr lang="en-US" dirty="0">
                <a:latin typeface="Product Sans" panose="020B0403030502040203" pitchFamily="34" charset="0"/>
              </a:rPr>
              <a:t>, in 2017 just 43% of manufacturers had smart factory initiatives underway. By 2019, 68% of them did. For companies that invest in digital transformation and smart factory solutions, there is potential for significant business benefits, including: </a:t>
            </a:r>
          </a:p>
          <a:p>
            <a:endParaRPr lang="en-US" dirty="0">
              <a:latin typeface="Product Sans" panose="020B0403030502040203" pitchFamily="34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b="1" dirty="0">
                <a:latin typeface="Product Sans" panose="020B0403030502040203" pitchFamily="34" charset="0"/>
              </a:rPr>
              <a:t>Productivity and efficiency</a:t>
            </a:r>
          </a:p>
          <a:p>
            <a:endParaRPr lang="en-US" sz="2000" b="1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	The use of predictive analytics and Big Data analysis allows for optimized processes to be identified and put in place. Just-in-time inventory management, accurate demand forecasting, and improved speed to market are a few of the efficiency benefits that smart factories deliver.</a:t>
            </a:r>
          </a:p>
          <a:p>
            <a:endParaRPr lang="en-US" dirty="0">
              <a:latin typeface="Product Sans" panose="020B0403030502040203" pitchFamily="34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b="1" dirty="0">
                <a:latin typeface="Product Sans" panose="020B0403030502040203" pitchFamily="34" charset="0"/>
              </a:rPr>
              <a:t>Sustainability and safety</a:t>
            </a:r>
          </a:p>
          <a:p>
            <a:endParaRPr lang="en-US" sz="2000" b="1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	Modern smart factory technologies make it easier than ever for businesses to identify and implement opportunities for more green, safe, and socially responsible manufacturing practices.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latin typeface="Product Sans" panose="020B0403030502040203" pitchFamily="34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b="1" dirty="0">
                <a:latin typeface="Product Sans" panose="020B0403030502040203" pitchFamily="34" charset="0"/>
              </a:rPr>
              <a:t>Product quality and customer experience: </a:t>
            </a:r>
          </a:p>
          <a:p>
            <a:endParaRPr lang="en-US" sz="2000" b="1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	In the smart factory, cloud connectivity and end-to-end visibility in smart factories brings real-time insights and recommendations to all tiers of the manufacturing process. </a:t>
            </a:r>
          </a:p>
          <a:p>
            <a:endParaRPr lang="en-IN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81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480146" y="0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86613-B441-408A-9C52-CAB647B61A67}"/>
              </a:ext>
            </a:extLst>
          </p:cNvPr>
          <p:cNvSpPr txBox="1"/>
          <p:nvPr/>
        </p:nvSpPr>
        <p:spPr>
          <a:xfrm>
            <a:off x="297959" y="451515"/>
            <a:ext cx="5598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4D01"/>
                </a:solidFill>
                <a:latin typeface="Product Sans" panose="020B0403030502040203" pitchFamily="34" charset="0"/>
              </a:rPr>
              <a:t>Steps to Initiate Smart Factories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3D4B6-D49F-4FCD-A497-A8C6BE7DBEF4}"/>
              </a:ext>
            </a:extLst>
          </p:cNvPr>
          <p:cNvSpPr txBox="1"/>
          <p:nvPr/>
        </p:nvSpPr>
        <p:spPr>
          <a:xfrm>
            <a:off x="213360" y="1113929"/>
            <a:ext cx="7000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Define Clear Objectives</a:t>
            </a:r>
          </a:p>
          <a:p>
            <a:pPr lvl="1"/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	Clearly </a:t>
            </a:r>
            <a:r>
              <a:rPr lang="en-US" b="0" i="0" dirty="0">
                <a:solidFill>
                  <a:srgbClr val="9595FF"/>
                </a:solidFill>
                <a:effectLst/>
                <a:latin typeface="Product Sans" panose="020B0403030502040203" pitchFamily="34" charset="0"/>
              </a:rPr>
              <a:t>outline the goals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 and purpose of your smart factory. 	Identify key performance indicators (KPIs) and set 	measurable targets for increased efficiency, productivity, 	and quality.</a:t>
            </a:r>
          </a:p>
          <a:p>
            <a:pPr lvl="1"/>
            <a:endParaRPr lang="en-IN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Conduct Comprehensive Risk Assessment</a:t>
            </a: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	</a:t>
            </a:r>
            <a:r>
              <a:rPr lang="en-US" b="0" i="0" dirty="0">
                <a:solidFill>
                  <a:srgbClr val="9595FF"/>
                </a:solidFill>
                <a:effectLst/>
                <a:latin typeface="Product Sans" panose="020B0403030502040203" pitchFamily="34" charset="0"/>
              </a:rPr>
              <a:t>Evaluate potential risks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to data security and operational 	continuity. Prioritize cybersecurity threats and 	assess vulnerabilities to develop a robust risk mitigation 	plan.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Implement Data Protection Measures</a:t>
            </a:r>
          </a:p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en-US" b="0" i="0" dirty="0">
                <a:solidFill>
                  <a:srgbClr val="9595FF"/>
                </a:solidFill>
                <a:effectLst/>
                <a:latin typeface="Product Sans" panose="020B0403030502040203" pitchFamily="34" charset="0"/>
              </a:rPr>
              <a:t>Adopt encryption, access controls,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 and secure data 	storage solutions to safeguard sensitive information.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Deploy Robust Cybersecurity Protocols</a:t>
            </a:r>
          </a:p>
          <a:p>
            <a:pPr lvl="1"/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	</a:t>
            </a:r>
            <a:r>
              <a:rPr lang="en-US" b="0" i="0" dirty="0">
                <a:solidFill>
                  <a:srgbClr val="9595FF"/>
                </a:solidFill>
                <a:effectLst/>
                <a:latin typeface="Product Sans" panose="020B0403030502040203" pitchFamily="34" charset="0"/>
              </a:rPr>
              <a:t>Integrate advanced cybersecurity measures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oduct Sans" panose="020B0403030502040203" pitchFamily="34" charset="0"/>
              </a:rPr>
              <a:t>, including 	firewalls, intrusion detection systems, and regular security 	audits.</a:t>
            </a:r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oduct Sans" panose="020B0403030502040203" pitchFamily="34" charset="0"/>
            </a:endParaRPr>
          </a:p>
        </p:txBody>
      </p:sp>
      <p:pic>
        <p:nvPicPr>
          <p:cNvPr id="6" name="Picture 2" descr="100% Risk free | Nigerian Scams | Know Your Meme">
            <a:extLst>
              <a:ext uri="{FF2B5EF4-FFF2-40B4-BE49-F238E27FC236}">
                <a16:creationId xmlns:a16="http://schemas.microsoft.com/office/drawing/2014/main" id="{EAE7D6B7-EDE3-431A-8C5F-24AC92FB3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27" y="5160352"/>
            <a:ext cx="1439400" cy="14458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2C2F03-81CF-4FE7-88E5-F1485BD73D73}"/>
              </a:ext>
            </a:extLst>
          </p:cNvPr>
          <p:cNvCxnSpPr>
            <a:cxnSpLocks/>
          </p:cNvCxnSpPr>
          <p:nvPr/>
        </p:nvCxnSpPr>
        <p:spPr>
          <a:xfrm>
            <a:off x="7345680" y="502920"/>
            <a:ext cx="0" cy="586800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70" name="Picture 2" descr="The Digital Personal Data Protection Bill, 2023 demystified! - General  Discussions - greytHR Community">
            <a:extLst>
              <a:ext uri="{FF2B5EF4-FFF2-40B4-BE49-F238E27FC236}">
                <a16:creationId xmlns:a16="http://schemas.microsoft.com/office/drawing/2014/main" id="{54335080-DF3B-4286-8C80-C878BE3E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715" y="974735"/>
            <a:ext cx="3872225" cy="3872225"/>
          </a:xfrm>
          <a:prstGeom prst="roundRect">
            <a:avLst>
              <a:gd name="adj" fmla="val 8008"/>
            </a:avLst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983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C3CEF4-DD48-41E6-BC11-6B554FA208C5}"/>
              </a:ext>
            </a:extLst>
          </p:cNvPr>
          <p:cNvSpPr txBox="1"/>
          <p:nvPr/>
        </p:nvSpPr>
        <p:spPr>
          <a:xfrm>
            <a:off x="121920" y="590411"/>
            <a:ext cx="68478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Ensure Interoperability and Connectivity</a:t>
            </a:r>
          </a:p>
          <a:p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	Select compatible and standardized technologies to 	</a:t>
            </a:r>
            <a:r>
              <a:rPr lang="en-US" b="0" i="0" dirty="0">
                <a:solidFill>
                  <a:srgbClr val="9595FF"/>
                </a:solidFill>
                <a:effectLst/>
                <a:latin typeface="Product Sans" panose="020B0403030502040203" pitchFamily="34" charset="0"/>
              </a:rPr>
              <a:t>facilitate seamless communication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 between devices and 	systems. Prioritize interoperability to maximize the 	efficiency of your smart factory’s operations.</a:t>
            </a:r>
          </a:p>
          <a:p>
            <a:endParaRPr lang="en-US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Invest in Employee Training</a:t>
            </a:r>
          </a:p>
          <a:p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lvl="1"/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	</a:t>
            </a:r>
            <a:r>
              <a:rPr lang="en-US" b="0" i="0" dirty="0">
                <a:solidFill>
                  <a:srgbClr val="9595FF"/>
                </a:solidFill>
                <a:effectLst/>
                <a:latin typeface="Product Sans" panose="020B0403030502040203" pitchFamily="34" charset="0"/>
              </a:rPr>
              <a:t>Train employees on cybersecurity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best practices and the 	proper use of smart factory technologies. Foster a culture 	of cybersecurity awareness to mitigate the risk of human 	error.</a:t>
            </a:r>
          </a:p>
          <a:p>
            <a:endParaRPr lang="en-US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Monitor and Evaluate Performance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  <a:p>
            <a:pPr lvl="1"/>
            <a:endParaRPr lang="en-US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lvl="1"/>
            <a:r>
              <a:rPr lang="en-US" b="0" i="0" dirty="0">
                <a:solidFill>
                  <a:srgbClr val="9595FF"/>
                </a:solidFill>
                <a:effectLst/>
                <a:latin typeface="Product Sans" panose="020B0403030502040203" pitchFamily="34" charset="0"/>
              </a:rPr>
              <a:t>Implement real-time monitoring systems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roduct Sans" panose="020B0403030502040203" pitchFamily="34" charset="0"/>
              </a:rPr>
              <a:t>to track the performance of your smart factory. Regularly evaluate the effectiveness of cybersecurity measures and make adjustments based on emerging threats and technological advancements.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Product Sans" panose="020B0403030502040203" pitchFamily="34" charset="0"/>
            </a:endParaRPr>
          </a:p>
        </p:txBody>
      </p:sp>
      <p:pic>
        <p:nvPicPr>
          <p:cNvPr id="6150" name="Picture 6" descr="6 Employee Training Programs Companies Should Invest In">
            <a:extLst>
              <a:ext uri="{FF2B5EF4-FFF2-40B4-BE49-F238E27FC236}">
                <a16:creationId xmlns:a16="http://schemas.microsoft.com/office/drawing/2014/main" id="{5A65F630-7076-4F23-90C0-372548BA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36" y="697500"/>
            <a:ext cx="4579620" cy="3077505"/>
          </a:xfrm>
          <a:prstGeom prst="roundRect">
            <a:avLst>
              <a:gd name="adj" fmla="val 9404"/>
            </a:avLst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5 Reasons to Invest in Employee Training and How to Make It Work for Your  Organization">
            <a:extLst>
              <a:ext uri="{FF2B5EF4-FFF2-40B4-BE49-F238E27FC236}">
                <a16:creationId xmlns:a16="http://schemas.microsoft.com/office/drawing/2014/main" id="{FDC8E499-F873-47A0-B1FF-266AFDBB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932" y="4088696"/>
            <a:ext cx="3115627" cy="2494984"/>
          </a:xfrm>
          <a:prstGeom prst="round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D96E0B-AD37-4D6B-A575-F61918B90511}"/>
              </a:ext>
            </a:extLst>
          </p:cNvPr>
          <p:cNvCxnSpPr>
            <a:cxnSpLocks/>
          </p:cNvCxnSpPr>
          <p:nvPr/>
        </p:nvCxnSpPr>
        <p:spPr>
          <a:xfrm>
            <a:off x="6969760" y="590411"/>
            <a:ext cx="0" cy="59932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B40846B8-CB40-44A4-8327-8022A829437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928F2-C470-4370-B353-D1C8F58762B9}"/>
              </a:ext>
            </a:extLst>
          </p:cNvPr>
          <p:cNvSpPr txBox="1"/>
          <p:nvPr/>
        </p:nvSpPr>
        <p:spPr>
          <a:xfrm>
            <a:off x="11480146" y="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367624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4A69-8A49-40B5-B8A7-3EA3F7210F3B}"/>
              </a:ext>
            </a:extLst>
          </p:cNvPr>
          <p:cNvSpPr txBox="1"/>
          <p:nvPr/>
        </p:nvSpPr>
        <p:spPr>
          <a:xfrm>
            <a:off x="4883969" y="3167390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4D01"/>
                </a:solidFill>
                <a:latin typeface="Product Sans" panose="020B0403030502040203" pitchFamily="34" charset="0"/>
              </a:rPr>
              <a:t>Any Queries?</a:t>
            </a: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925C7AA0-E723-4110-9C76-6E2E647F2016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15A26-28BA-41EE-8A6C-FF00CE74B277}"/>
              </a:ext>
            </a:extLst>
          </p:cNvPr>
          <p:cNvSpPr txBox="1"/>
          <p:nvPr/>
        </p:nvSpPr>
        <p:spPr>
          <a:xfrm>
            <a:off x="11480146" y="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560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You Are A Good Question: Meme Template">
            <a:extLst>
              <a:ext uri="{FF2B5EF4-FFF2-40B4-BE49-F238E27FC236}">
                <a16:creationId xmlns:a16="http://schemas.microsoft.com/office/drawing/2014/main" id="{C0DB2787-25B0-4222-AED1-FD5641788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20" y="568452"/>
            <a:ext cx="9535160" cy="5721096"/>
          </a:xfrm>
          <a:prstGeom prst="roundRect">
            <a:avLst>
              <a:gd name="adj" fmla="val 8853"/>
            </a:avLst>
          </a:prstGeom>
          <a:noFill/>
          <a:effectLst>
            <a:glow rad="165100">
              <a:schemeClr val="bg1">
                <a:lumMod val="75000"/>
                <a:alpha val="5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4B316DE1-526A-4771-886A-1C7E7E43082D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A1EB0-D628-4740-9436-6EEC3DB4C3E1}"/>
              </a:ext>
            </a:extLst>
          </p:cNvPr>
          <p:cNvSpPr txBox="1"/>
          <p:nvPr/>
        </p:nvSpPr>
        <p:spPr>
          <a:xfrm>
            <a:off x="11480146" y="0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199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565105" y="51405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4A69-8A49-40B5-B8A7-3EA3F7210F3B}"/>
              </a:ext>
            </a:extLst>
          </p:cNvPr>
          <p:cNvSpPr txBox="1"/>
          <p:nvPr/>
        </p:nvSpPr>
        <p:spPr>
          <a:xfrm>
            <a:off x="294640" y="502920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rgbClr val="FF4D01"/>
                </a:solidFill>
                <a:effectLst/>
                <a:latin typeface="Product Sans" panose="020B0403030502040203" pitchFamily="34" charset="0"/>
              </a:rPr>
              <a:t>Manufacturing's Tech Evolution</a:t>
            </a:r>
            <a:endParaRPr lang="en-IN" sz="2800" b="1" dirty="0">
              <a:solidFill>
                <a:srgbClr val="FF4D01"/>
              </a:solidFill>
              <a:latin typeface="Product Sans" panose="020B040303050204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343137-62B1-477B-8808-FBE8A336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293939"/>
            <a:ext cx="4627880" cy="3085253"/>
          </a:xfrm>
          <a:prstGeom prst="roundRect">
            <a:avLst/>
          </a:prstGeom>
          <a:ln w="47625">
            <a:noFill/>
          </a:ln>
          <a:effectLst>
            <a:outerShdw blurRad="571500" dist="38100" dir="21540000" sx="112000" sy="112000" algn="t" rotWithShape="0">
              <a:prstClr val="black">
                <a:alpha val="20000"/>
              </a:prstClr>
            </a:outerShdw>
            <a:softEdge rad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CDAF85-09A5-418B-B6DB-7740E8E2E0F2}"/>
              </a:ext>
            </a:extLst>
          </p:cNvPr>
          <p:cNvSpPr txBox="1"/>
          <p:nvPr/>
        </p:nvSpPr>
        <p:spPr>
          <a:xfrm>
            <a:off x="1490979" y="5642028"/>
            <a:ext cx="2062482" cy="369332"/>
          </a:xfrm>
          <a:prstGeom prst="rect">
            <a:avLst/>
          </a:prstGeom>
          <a:solidFill>
            <a:srgbClr val="FF4D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Product Sans" panose="020B0403030502040203" pitchFamily="34" charset="0"/>
              </a:rPr>
              <a:t>Industries</a:t>
            </a:r>
            <a:r>
              <a:rPr lang="en-IN" b="1" dirty="0">
                <a:solidFill>
                  <a:srgbClr val="F3FCFC"/>
                </a:solidFill>
                <a:latin typeface="Product Sans" panose="020B0403030502040203" pitchFamily="34" charset="0"/>
              </a:rPr>
              <a:t> Then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CA34C-D5FE-4A34-B60B-3E9DAAA87169}"/>
              </a:ext>
            </a:extLst>
          </p:cNvPr>
          <p:cNvSpPr txBox="1"/>
          <p:nvPr/>
        </p:nvSpPr>
        <p:spPr>
          <a:xfrm>
            <a:off x="5709905" y="1696720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“</a:t>
            </a:r>
            <a:r>
              <a:rPr lang="en-IN" sz="2400" b="1" dirty="0">
                <a:solidFill>
                  <a:srgbClr val="FF4D01"/>
                </a:solidFill>
                <a:latin typeface="Product Sans" panose="020B0403030502040203" pitchFamily="34" charset="0"/>
              </a:rPr>
              <a:t> In the 1950s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7AD0D4-27B1-4600-A1D4-737CF879F4AB}"/>
              </a:ext>
            </a:extLst>
          </p:cNvPr>
          <p:cNvSpPr txBox="1"/>
          <p:nvPr/>
        </p:nvSpPr>
        <p:spPr>
          <a:xfrm>
            <a:off x="5709905" y="2686595"/>
            <a:ext cx="585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dirty="0">
                <a:latin typeface="Product Sans" panose="020B0403030502040203" pitchFamily="34" charset="0"/>
              </a:rPr>
              <a:t>Fluctuating pay rates.</a:t>
            </a:r>
          </a:p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dirty="0">
                <a:latin typeface="Product Sans" panose="020B0403030502040203" pitchFamily="34" charset="0"/>
              </a:rPr>
              <a:t>Intense labour process. </a:t>
            </a:r>
          </a:p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dirty="0">
                <a:latin typeface="Product Sans" panose="020B0403030502040203" pitchFamily="34" charset="0"/>
              </a:rPr>
              <a:t>Declining interest of employees.</a:t>
            </a:r>
          </a:p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dirty="0">
                <a:latin typeface="Product Sans" panose="020B0403030502040203" pitchFamily="34" charset="0"/>
              </a:rPr>
              <a:t>Workforce with little to no education.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06FD2-0E27-421B-8469-DDB3832ED476}"/>
              </a:ext>
            </a:extLst>
          </p:cNvPr>
          <p:cNvSpPr txBox="1"/>
          <p:nvPr/>
        </p:nvSpPr>
        <p:spPr>
          <a:xfrm>
            <a:off x="7703923" y="4538244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4D01"/>
                </a:solidFill>
                <a:latin typeface="Product Sans" panose="020B0403030502040203" pitchFamily="34" charset="0"/>
              </a:rPr>
              <a:t>(</a:t>
            </a:r>
            <a:r>
              <a:rPr lang="en-IN" dirty="0">
                <a:latin typeface="Product Sans" panose="020B0403030502040203" pitchFamily="34" charset="0"/>
              </a:rPr>
              <a:t>Before Smart Industries and Factories…</a:t>
            </a:r>
            <a:r>
              <a:rPr lang="en-IN" dirty="0">
                <a:solidFill>
                  <a:srgbClr val="FF4D01"/>
                </a:solidFill>
                <a:latin typeface="Product Sans" panose="020B040303050204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882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565105" y="5140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4A69-8A49-40B5-B8A7-3EA3F7210F3B}"/>
              </a:ext>
            </a:extLst>
          </p:cNvPr>
          <p:cNvSpPr txBox="1"/>
          <p:nvPr/>
        </p:nvSpPr>
        <p:spPr>
          <a:xfrm>
            <a:off x="294640" y="502920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rgbClr val="FF4D01"/>
                </a:solidFill>
                <a:effectLst/>
                <a:latin typeface="Product Sans" panose="020B0403030502040203" pitchFamily="34" charset="0"/>
              </a:rPr>
              <a:t>Manufacturing's Tech Evolution</a:t>
            </a:r>
            <a:endParaRPr lang="en-IN" sz="2800" b="1" dirty="0">
              <a:solidFill>
                <a:srgbClr val="FF4D01"/>
              </a:solidFill>
              <a:latin typeface="Product Sans" panose="020B040303050204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343137-62B1-477B-8808-FBE8A336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" r="4232"/>
          <a:stretch/>
        </p:blipFill>
        <p:spPr>
          <a:xfrm>
            <a:off x="7366000" y="1979527"/>
            <a:ext cx="4627880" cy="3085253"/>
          </a:xfrm>
          <a:prstGeom prst="roundRect">
            <a:avLst/>
          </a:prstGeom>
          <a:ln w="28575">
            <a:noFill/>
          </a:ln>
          <a:effectLst>
            <a:outerShdw blurRad="571500" dist="38100" dir="21540000" sx="112000" sy="112000" algn="t" rotWithShape="0">
              <a:prstClr val="black">
                <a:alpha val="20000"/>
              </a:prstClr>
            </a:outerShdw>
            <a:softEdge rad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CDAF85-09A5-418B-B6DB-7740E8E2E0F2}"/>
              </a:ext>
            </a:extLst>
          </p:cNvPr>
          <p:cNvSpPr txBox="1"/>
          <p:nvPr/>
        </p:nvSpPr>
        <p:spPr>
          <a:xfrm>
            <a:off x="8897970" y="5576954"/>
            <a:ext cx="2062482" cy="369332"/>
          </a:xfrm>
          <a:prstGeom prst="rect">
            <a:avLst/>
          </a:prstGeom>
          <a:solidFill>
            <a:srgbClr val="FF4D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Product Sans" panose="020B0403030502040203" pitchFamily="34" charset="0"/>
              </a:rPr>
              <a:t>Industries</a:t>
            </a:r>
            <a:r>
              <a:rPr lang="en-IN" b="1" dirty="0">
                <a:solidFill>
                  <a:srgbClr val="F3FCFC"/>
                </a:solidFill>
                <a:latin typeface="Product Sans" panose="020B0403030502040203" pitchFamily="34" charset="0"/>
              </a:rPr>
              <a:t> Now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CA34C-D5FE-4A34-B60B-3E9DAAA87169}"/>
              </a:ext>
            </a:extLst>
          </p:cNvPr>
          <p:cNvSpPr txBox="1"/>
          <p:nvPr/>
        </p:nvSpPr>
        <p:spPr>
          <a:xfrm>
            <a:off x="294640" y="197952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“</a:t>
            </a:r>
            <a:r>
              <a:rPr lang="en-IN" sz="2400" b="1" dirty="0">
                <a:solidFill>
                  <a:srgbClr val="FF4D01"/>
                </a:solidFill>
                <a:latin typeface="Product Sans" panose="020B0403030502040203" pitchFamily="34" charset="0"/>
              </a:rPr>
              <a:t> Current era…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7AD0D4-27B1-4600-A1D4-737CF879F4AB}"/>
              </a:ext>
            </a:extLst>
          </p:cNvPr>
          <p:cNvSpPr txBox="1"/>
          <p:nvPr/>
        </p:nvSpPr>
        <p:spPr>
          <a:xfrm>
            <a:off x="210506" y="2970167"/>
            <a:ext cx="585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dirty="0">
                <a:latin typeface="Product Sans" panose="020B0403030502040203" pitchFamily="34" charset="0"/>
              </a:rPr>
              <a:t>Introduction to 3D printing</a:t>
            </a:r>
          </a:p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dirty="0">
                <a:latin typeface="Product Sans" panose="020B0403030502040203" pitchFamily="34" charset="0"/>
              </a:rPr>
              <a:t>Interconnection of machines.</a:t>
            </a:r>
          </a:p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dirty="0">
                <a:latin typeface="Product Sans" panose="020B0403030502040203" pitchFamily="34" charset="0"/>
              </a:rPr>
              <a:t>Overall employee satisfaction.</a:t>
            </a:r>
          </a:p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dirty="0">
                <a:latin typeface="Product Sans" panose="020B0403030502040203" pitchFamily="34" charset="0"/>
              </a:rPr>
              <a:t>Automation replaced manual labour.</a:t>
            </a:r>
          </a:p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dirty="0">
                <a:latin typeface="Product Sans" panose="020B0403030502040203" pitchFamily="34" charset="0"/>
              </a:rPr>
              <a:t>Increase in productivity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34538063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565105" y="5140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86613-B441-408A-9C52-CAB647B61A67}"/>
              </a:ext>
            </a:extLst>
          </p:cNvPr>
          <p:cNvSpPr txBox="1"/>
          <p:nvPr/>
        </p:nvSpPr>
        <p:spPr>
          <a:xfrm>
            <a:off x="297959" y="451515"/>
            <a:ext cx="5197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4D01"/>
                </a:solidFill>
                <a:latin typeface="Product Sans" panose="020B0403030502040203" pitchFamily="34" charset="0"/>
              </a:rPr>
              <a:t>Introduction To Smart Factory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5297A-AC93-4A5F-976F-BF76B27DF634}"/>
              </a:ext>
            </a:extLst>
          </p:cNvPr>
          <p:cNvSpPr txBox="1"/>
          <p:nvPr/>
        </p:nvSpPr>
        <p:spPr>
          <a:xfrm>
            <a:off x="409425" y="1574800"/>
            <a:ext cx="11155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An </a:t>
            </a:r>
            <a:r>
              <a:rPr lang="en-US" sz="2000" b="1" dirty="0">
                <a:solidFill>
                  <a:srgbClr val="FF4502"/>
                </a:solidFill>
                <a:latin typeface="Product Sans" panose="020B0403030502040203" pitchFamily="34" charset="0"/>
              </a:rPr>
              <a:t>interconnected</a:t>
            </a:r>
            <a:r>
              <a:rPr lang="en-US" sz="2000" dirty="0">
                <a:latin typeface="Product Sans" panose="020B0403030502040203" pitchFamily="34" charset="0"/>
              </a:rPr>
              <a:t> network of machines, communication mechanisms, and computing power, the smart factory is a cyber-physical system that uses advanced technologies such as artificial intelligence and machine learning to analyze data, drive automated processes, and learn as it goes.</a:t>
            </a:r>
            <a:endParaRPr lang="en-IN" sz="2000" dirty="0">
              <a:latin typeface="Product Sans" panose="020B040303050204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608D8-829D-4584-AE50-36EC69521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5" y="2875568"/>
            <a:ext cx="4592320" cy="3059633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B96AE7-1A2F-4A94-BE5C-00C17ED5E805}"/>
              </a:ext>
            </a:extLst>
          </p:cNvPr>
          <p:cNvSpPr txBox="1"/>
          <p:nvPr/>
        </p:nvSpPr>
        <p:spPr>
          <a:xfrm>
            <a:off x="1821665" y="6148913"/>
            <a:ext cx="1767840" cy="369332"/>
          </a:xfrm>
          <a:prstGeom prst="rect">
            <a:avLst/>
          </a:prstGeom>
          <a:solidFill>
            <a:srgbClr val="FF4D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E1F6F6"/>
                </a:solidFill>
                <a:latin typeface="Product Sans" panose="020B0403030502040203" pitchFamily="34" charset="0"/>
              </a:rPr>
              <a:t> Smart 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A80A6-3ADA-49B7-B488-6DADFEBA2A85}"/>
              </a:ext>
            </a:extLst>
          </p:cNvPr>
          <p:cNvSpPr txBox="1"/>
          <p:nvPr/>
        </p:nvSpPr>
        <p:spPr>
          <a:xfrm>
            <a:off x="5495216" y="2987040"/>
            <a:ext cx="6183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It is a digitized production facility capable of collecting and sharing data through the use of connected systems.</a:t>
            </a:r>
          </a:p>
          <a:p>
            <a:endParaRPr lang="en-US" sz="2000" dirty="0">
              <a:latin typeface="Product Sans" panose="020B0403030502040203" pitchFamily="34" charset="0"/>
            </a:endParaRPr>
          </a:p>
          <a:p>
            <a:r>
              <a:rPr lang="en-US" sz="2000" dirty="0">
                <a:latin typeface="Product Sans" panose="020B0403030502040203" pitchFamily="34" charset="0"/>
              </a:rPr>
              <a:t>In the past few years, it’s become increasingly apparent to business leaders that digital transformation is an urgent priority for supply chains and manufacturing operations that hope to be </a:t>
            </a:r>
            <a:r>
              <a:rPr lang="en-US" sz="2000" dirty="0">
                <a:solidFill>
                  <a:srgbClr val="FF4502"/>
                </a:solidFill>
                <a:latin typeface="Product Sans" panose="020B0403030502040203" pitchFamily="34" charset="0"/>
              </a:rPr>
              <a:t>competitive and resilient </a:t>
            </a:r>
            <a:r>
              <a:rPr lang="en-US" sz="2000" dirty="0">
                <a:latin typeface="Product Sans" panose="020B0403030502040203" pitchFamily="34" charset="0"/>
              </a:rPr>
              <a:t>in the 2020s. </a:t>
            </a:r>
            <a:endParaRPr lang="en-IN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313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977A35-5CBD-48E9-A6BB-884544A37B73}"/>
              </a:ext>
            </a:extLst>
          </p:cNvPr>
          <p:cNvSpPr/>
          <p:nvPr/>
        </p:nvSpPr>
        <p:spPr>
          <a:xfrm>
            <a:off x="5648960" y="397982"/>
            <a:ext cx="5898512" cy="6152485"/>
          </a:xfrm>
          <a:prstGeom prst="roundRect">
            <a:avLst>
              <a:gd name="adj" fmla="val 29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547472" y="51405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90EBB-A81E-44D5-A4CE-C169D9814CA9}"/>
              </a:ext>
            </a:extLst>
          </p:cNvPr>
          <p:cNvSpPr txBox="1"/>
          <p:nvPr/>
        </p:nvSpPr>
        <p:spPr>
          <a:xfrm>
            <a:off x="5743256" y="900902"/>
            <a:ext cx="57099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Product Sans" panose="020B0403030502040203" pitchFamily="34" charset="0"/>
              </a:rPr>
              <a:t>“</a:t>
            </a:r>
            <a:r>
              <a:rPr lang="en-US" sz="4000" dirty="0">
                <a:solidFill>
                  <a:srgbClr val="FF4502"/>
                </a:solidFill>
                <a:latin typeface="Product Sans" panose="020B0403030502040203" pitchFamily="34" charset="0"/>
              </a:rPr>
              <a:t> </a:t>
            </a:r>
            <a:r>
              <a:rPr lang="en-US" sz="2800" b="1" dirty="0">
                <a:solidFill>
                  <a:srgbClr val="FF4D01"/>
                </a:solidFill>
                <a:latin typeface="Product Sans" panose="020B0403030502040203" pitchFamily="34" charset="0"/>
              </a:rPr>
              <a:t>COVID-19</a:t>
            </a:r>
            <a:r>
              <a:rPr lang="en-US" sz="2800" dirty="0">
                <a:latin typeface="Product Sans" panose="020B0403030502040203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has shown the world something that the manufacturing industry should already know.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Product Sans" panose="020B0403030502040203" pitchFamily="34" charset="0"/>
              </a:rPr>
              <a:t>”</a:t>
            </a:r>
          </a:p>
          <a:p>
            <a:pPr algn="ctr"/>
            <a:endParaRPr lang="en-US" sz="2800" dirty="0">
              <a:latin typeface="Product Sans" panose="020B0403030502040203" pitchFamily="34" charset="0"/>
            </a:endParaRPr>
          </a:p>
          <a:p>
            <a:pPr algn="ctr"/>
            <a:endParaRPr lang="en-US" sz="2800" dirty="0">
              <a:latin typeface="Product Sans" panose="020B0403030502040203" pitchFamily="34" charset="0"/>
            </a:endParaRPr>
          </a:p>
          <a:p>
            <a:pPr algn="ctr"/>
            <a:endParaRPr lang="en-US" sz="2800" dirty="0">
              <a:latin typeface="Product Sans" panose="020B0403030502040203" pitchFamily="34" charset="0"/>
            </a:endParaRPr>
          </a:p>
          <a:p>
            <a:pPr algn="ctr"/>
            <a:r>
              <a:rPr lang="en-US" sz="2800" dirty="0">
                <a:latin typeface="Product Sans" panose="020B0403030502040203" pitchFamily="34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Product Sans" panose="020B0403030502040203" pitchFamily="34" charset="0"/>
              </a:rPr>
              <a:t>“</a:t>
            </a:r>
            <a:r>
              <a:rPr lang="en-US" sz="2800" b="1" dirty="0">
                <a:solidFill>
                  <a:srgbClr val="00B050"/>
                </a:solidFill>
                <a:latin typeface="Product Sans" panose="020B0403030502040203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Traditional supply chains and manufacturing ecosystems are </a:t>
            </a:r>
            <a:r>
              <a:rPr lang="en-US" sz="2800" b="1" dirty="0">
                <a:solidFill>
                  <a:srgbClr val="FF4502"/>
                </a:solidFill>
                <a:latin typeface="Product Sans" panose="020B0403030502040203" pitchFamily="34" charset="0"/>
              </a:rPr>
              <a:t>failing</a:t>
            </a:r>
            <a:r>
              <a:rPr lang="en-US" sz="2800" dirty="0">
                <a:latin typeface="Product Sans" panose="020B0403030502040203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and we need to shift to an agile solution that is fully digitally enabled</a:t>
            </a:r>
            <a:r>
              <a:rPr lang="en-US" sz="2800" dirty="0">
                <a:latin typeface="Product Sans" panose="020B0403030502040203" pitchFamily="34" charset="0"/>
              </a:rPr>
              <a:t>.</a:t>
            </a:r>
            <a:r>
              <a:rPr lang="en-US" sz="3600" b="1" dirty="0">
                <a:solidFill>
                  <a:srgbClr val="00B050"/>
                </a:solidFill>
                <a:latin typeface="Product Sans" panose="020B0403030502040203" pitchFamily="34" charset="0"/>
              </a:rPr>
              <a:t>”</a:t>
            </a:r>
            <a:endParaRPr lang="en-IN" sz="3600" b="1" dirty="0">
              <a:solidFill>
                <a:srgbClr val="00B050"/>
              </a:solidFill>
              <a:latin typeface="Product Sans" panose="020B0403030502040203" pitchFamily="34" charset="0"/>
            </a:endParaRPr>
          </a:p>
          <a:p>
            <a:pPr algn="ctr"/>
            <a:endParaRPr lang="en-IN" sz="2800" b="1" dirty="0">
              <a:solidFill>
                <a:srgbClr val="00B050"/>
              </a:solidFill>
              <a:latin typeface="Product Sans" panose="020B0403030502040203" pitchFamily="34" charset="0"/>
            </a:endParaRPr>
          </a:p>
        </p:txBody>
      </p:sp>
      <p:pic>
        <p:nvPicPr>
          <p:cNvPr id="1026" name="Picture 2" descr="COVID-19 and Corporate Performance in the Energy Industry | Published in  Energy RESEARCH LETTERS">
            <a:extLst>
              <a:ext uri="{FF2B5EF4-FFF2-40B4-BE49-F238E27FC236}">
                <a16:creationId xmlns:a16="http://schemas.microsoft.com/office/drawing/2014/main" id="{466FB9F3-FE13-4838-8A3C-573F60B5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1" y="1586014"/>
            <a:ext cx="5074183" cy="3685971"/>
          </a:xfrm>
          <a:prstGeom prst="roundRect">
            <a:avLst>
              <a:gd name="adj" fmla="val 9500"/>
            </a:avLst>
          </a:prstGeom>
          <a:noFill/>
          <a:effectLst>
            <a:glow rad="101600">
              <a:schemeClr val="bg1">
                <a:lumMod val="6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8FFD98-D6E4-4676-826F-3ED6DB24A7EB}"/>
              </a:ext>
            </a:extLst>
          </p:cNvPr>
          <p:cNvCxnSpPr>
            <a:cxnSpLocks/>
          </p:cNvCxnSpPr>
          <p:nvPr/>
        </p:nvCxnSpPr>
        <p:spPr>
          <a:xfrm>
            <a:off x="7426960" y="3261360"/>
            <a:ext cx="2056130" cy="17145"/>
          </a:xfrm>
          <a:prstGeom prst="line">
            <a:avLst/>
          </a:prstGeom>
          <a:ln w="41275">
            <a:solidFill>
              <a:srgbClr val="959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336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565105" y="5140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86613-B441-408A-9C52-CAB647B61A67}"/>
              </a:ext>
            </a:extLst>
          </p:cNvPr>
          <p:cNvSpPr txBox="1"/>
          <p:nvPr/>
        </p:nvSpPr>
        <p:spPr>
          <a:xfrm>
            <a:off x="297959" y="451515"/>
            <a:ext cx="548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4D01"/>
                </a:solidFill>
                <a:latin typeface="Product Sans" panose="020B0403030502040203" pitchFamily="34" charset="0"/>
              </a:rPr>
              <a:t>Technologies In Smart Factories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CB41A-9436-4E9B-AB7A-36CF6D4AD270}"/>
              </a:ext>
            </a:extLst>
          </p:cNvPr>
          <p:cNvSpPr txBox="1"/>
          <p:nvPr/>
        </p:nvSpPr>
        <p:spPr>
          <a:xfrm>
            <a:off x="297959" y="1724628"/>
            <a:ext cx="61722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Principle behind the factory of the future are connectivity alongside data analysis and diagnostics; leading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less shutdowns, improved processes and optimized facilities.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It is based around using the latest technologies and connectivity to drive improvements to processes.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  <a:p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What differs in between normal industries and smart industry is </a:t>
            </a:r>
            <a:r>
              <a:rPr lang="en-US" sz="2300" b="1" dirty="0">
                <a:solidFill>
                  <a:srgbClr val="FF0000"/>
                </a:solidFill>
                <a:latin typeface="Product Sans" panose="020B0403030502040203" pitchFamily="34" charset="0"/>
              </a:rPr>
              <a:t>use of variety of different technologies related to the fourth industrial revolution (Industry 4.0) 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to optimize smart manufacturing processes.</a:t>
            </a:r>
            <a:endParaRPr lang="en-IN" sz="23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2050" name="Picture 2" descr="Smart Manufacturing">
            <a:extLst>
              <a:ext uri="{FF2B5EF4-FFF2-40B4-BE49-F238E27FC236}">
                <a16:creationId xmlns:a16="http://schemas.microsoft.com/office/drawing/2014/main" id="{CD17DC15-47A0-4BC5-9A7A-3449E242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05" y="1876425"/>
            <a:ext cx="5240735" cy="2915494"/>
          </a:xfrm>
          <a:prstGeom prst="roundRect">
            <a:avLst>
              <a:gd name="adj" fmla="val 11979"/>
            </a:avLst>
          </a:prstGeom>
          <a:noFill/>
          <a:effectLst>
            <a:glow rad="190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188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565105" y="5140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86613-B441-408A-9C52-CAB647B61A67}"/>
              </a:ext>
            </a:extLst>
          </p:cNvPr>
          <p:cNvSpPr txBox="1"/>
          <p:nvPr/>
        </p:nvSpPr>
        <p:spPr>
          <a:xfrm>
            <a:off x="297959" y="451515"/>
            <a:ext cx="37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4D01"/>
                </a:solidFill>
                <a:latin typeface="Product Sans" panose="020B0403030502040203" pitchFamily="34" charset="0"/>
              </a:rPr>
              <a:t>Technologies Include: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BE0BD-59C3-460B-86F6-B75F956B0D2E}"/>
              </a:ext>
            </a:extLst>
          </p:cNvPr>
          <p:cNvSpPr txBox="1"/>
          <p:nvPr/>
        </p:nvSpPr>
        <p:spPr>
          <a:xfrm>
            <a:off x="297959" y="1099595"/>
            <a:ext cx="44823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latin typeface="Product Sans" panose="020B0403030502040203" pitchFamily="34" charset="0"/>
              </a:rPr>
              <a:t>Sensors</a:t>
            </a:r>
          </a:p>
          <a:p>
            <a:endParaRPr lang="en-US" sz="2400" b="1" dirty="0">
              <a:latin typeface="Product Sans" panose="020B0403030502040203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Monitor temperature or other variables and either self-correct any problems or alert staff. These sensors can be linked to a network to provide joined-up monitoring across several machines.</a:t>
            </a:r>
          </a:p>
          <a:p>
            <a:endParaRPr lang="en-US" dirty="0">
              <a:latin typeface="Product Sans" panose="020B0403030502040203" pitchFamily="34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latin typeface="Product Sans" panose="020B0403030502040203" pitchFamily="34" charset="0"/>
              </a:rPr>
              <a:t>Cloud Computing</a:t>
            </a:r>
          </a:p>
          <a:p>
            <a:endParaRPr lang="en-US" sz="2400" b="1" dirty="0">
              <a:latin typeface="Product Sans" panose="020B0403030502040203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Storing and processing data collected from the sensors is achieved through cloud computing. This if more flexible and cheaper than traditional on-site storage, allowing large amounts of data to be uploaded, stored, and assessed to provide feedback for decision-making in real time.</a:t>
            </a:r>
          </a:p>
        </p:txBody>
      </p:sp>
      <p:pic>
        <p:nvPicPr>
          <p:cNvPr id="3078" name="Picture 6" descr="What are the different types of Sensors and their Applications?">
            <a:extLst>
              <a:ext uri="{FF2B5EF4-FFF2-40B4-BE49-F238E27FC236}">
                <a16:creationId xmlns:a16="http://schemas.microsoft.com/office/drawing/2014/main" id="{DE43317D-2D9A-4EF3-9FC3-05070F28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69" y="3725479"/>
            <a:ext cx="5014439" cy="2821761"/>
          </a:xfrm>
          <a:prstGeom prst="roundRect">
            <a:avLst>
              <a:gd name="adj" fmla="val 9284"/>
            </a:avLst>
          </a:prstGeom>
          <a:noFill/>
          <a:effectLst>
            <a:glow rad="63500">
              <a:schemeClr val="tx1">
                <a:lumMod val="65000"/>
                <a:lumOff val="35000"/>
                <a:alpha val="36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oud Computing Models - TatvaSoft Blog">
            <a:extLst>
              <a:ext uri="{FF2B5EF4-FFF2-40B4-BE49-F238E27FC236}">
                <a16:creationId xmlns:a16="http://schemas.microsoft.com/office/drawing/2014/main" id="{36E1E064-634E-4F0A-9A32-77C19D83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10" y="502920"/>
            <a:ext cx="3222298" cy="2821761"/>
          </a:xfrm>
          <a:prstGeom prst="roundRect">
            <a:avLst>
              <a:gd name="adj" fmla="val 8463"/>
            </a:avLst>
          </a:prstGeom>
          <a:noFill/>
          <a:effectLst>
            <a:glow rad="63500">
              <a:schemeClr val="tx1">
                <a:lumMod val="65000"/>
                <a:lumOff val="35000"/>
                <a:alpha val="3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68F11-8F41-4297-9EA4-960BFAC7BCA7}"/>
              </a:ext>
            </a:extLst>
          </p:cNvPr>
          <p:cNvCxnSpPr>
            <a:cxnSpLocks/>
          </p:cNvCxnSpPr>
          <p:nvPr/>
        </p:nvCxnSpPr>
        <p:spPr>
          <a:xfrm>
            <a:off x="5231757" y="451515"/>
            <a:ext cx="0" cy="59377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318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565105" y="5140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BE0BD-59C3-460B-86F6-B75F956B0D2E}"/>
              </a:ext>
            </a:extLst>
          </p:cNvPr>
          <p:cNvSpPr txBox="1"/>
          <p:nvPr/>
        </p:nvSpPr>
        <p:spPr>
          <a:xfrm>
            <a:off x="297959" y="1099595"/>
            <a:ext cx="448238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latin typeface="Product Sans" panose="020B0403030502040203" pitchFamily="34" charset="0"/>
              </a:rPr>
              <a:t>Digital Twin</a:t>
            </a:r>
          </a:p>
          <a:p>
            <a:endParaRPr lang="en-US" sz="2400" b="1" dirty="0">
              <a:latin typeface="Product Sans" panose="020B0403030502040203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A digital twin can be used to represent a process or physical object and simulate performance in the real world.</a:t>
            </a:r>
            <a:endParaRPr lang="en-US" dirty="0">
              <a:latin typeface="Product Sans" panose="020B0403030502040203" pitchFamily="34" charset="0"/>
            </a:endParaRPr>
          </a:p>
          <a:p>
            <a:endParaRPr lang="en-US" dirty="0">
              <a:latin typeface="Product Sans" panose="020B0403030502040203" pitchFamily="34" charset="0"/>
            </a:endParaRPr>
          </a:p>
          <a:p>
            <a:endParaRPr lang="en-US" dirty="0">
              <a:latin typeface="Product Sans" panose="020B0403030502040203" pitchFamily="34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latin typeface="Product Sans" panose="020B0403030502040203" pitchFamily="34" charset="0"/>
              </a:rPr>
              <a:t>Virtual and Augmented Reality</a:t>
            </a:r>
          </a:p>
          <a:p>
            <a:r>
              <a:rPr lang="en-US" dirty="0">
                <a:latin typeface="Product Sans" panose="020B0403030502040203" pitchFamily="34" charset="0"/>
              </a:rPr>
              <a:t>	</a:t>
            </a:r>
          </a:p>
          <a:p>
            <a:r>
              <a:rPr lang="en-US" dirty="0">
                <a:latin typeface="Product Sans" panose="020B0403030502040203" pitchFamily="34" charset="0"/>
              </a:rPr>
              <a:t>Involves digital information being overlayed across reality and viewed via a smartphone, while virtual reality is a more immersive virtual world that requires special glasses.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68F11-8F41-4297-9EA4-960BFAC7BCA7}"/>
              </a:ext>
            </a:extLst>
          </p:cNvPr>
          <p:cNvCxnSpPr>
            <a:cxnSpLocks/>
          </p:cNvCxnSpPr>
          <p:nvPr/>
        </p:nvCxnSpPr>
        <p:spPr>
          <a:xfrm>
            <a:off x="5231757" y="451515"/>
            <a:ext cx="0" cy="59377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AutoShape 2" descr="What Is a Digital Twin And How Does It Work?">
            <a:extLst>
              <a:ext uri="{FF2B5EF4-FFF2-40B4-BE49-F238E27FC236}">
                <a16:creationId xmlns:a16="http://schemas.microsoft.com/office/drawing/2014/main" id="{BEEE5824-19C9-4751-AA64-34959F7D09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 descr="What is the comprehensive digital twin? - Siemens Xcelerator Software for  Industry">
            <a:extLst>
              <a:ext uri="{FF2B5EF4-FFF2-40B4-BE49-F238E27FC236}">
                <a16:creationId xmlns:a16="http://schemas.microsoft.com/office/drawing/2014/main" id="{7E73B900-4EFD-4FCA-9A48-80EA832D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78" y="3581400"/>
            <a:ext cx="5176432" cy="2905704"/>
          </a:xfrm>
          <a:prstGeom prst="roundRect">
            <a:avLst>
              <a:gd name="adj" fmla="val 10038"/>
            </a:avLst>
          </a:prstGeom>
          <a:noFill/>
          <a:effectLst>
            <a:glow rad="203200">
              <a:schemeClr val="accent3">
                <a:satMod val="175000"/>
                <a:alpha val="7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irtual Reality: Opportunities &amp; Risks - INTENTA">
            <a:extLst>
              <a:ext uri="{FF2B5EF4-FFF2-40B4-BE49-F238E27FC236}">
                <a16:creationId xmlns:a16="http://schemas.microsoft.com/office/drawing/2014/main" id="{42732947-6D8A-4B09-94E8-5B2C051C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78" y="606948"/>
            <a:ext cx="3446170" cy="2153856"/>
          </a:xfrm>
          <a:prstGeom prst="roundRect">
            <a:avLst>
              <a:gd name="adj" fmla="val 968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C3D8A5-FBF8-4493-B81F-48B2022B7D56}"/>
              </a:ext>
            </a:extLst>
          </p:cNvPr>
          <p:cNvSpPr txBox="1"/>
          <p:nvPr/>
        </p:nvSpPr>
        <p:spPr>
          <a:xfrm>
            <a:off x="6757646" y="422282"/>
            <a:ext cx="15552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roduct Sans" panose="020B0403030502040203" pitchFamily="34" charset="0"/>
              </a:rPr>
              <a:t>Virtual Reality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D4A7F-6EF5-4008-A60A-7F1080DB46A2}"/>
              </a:ext>
            </a:extLst>
          </p:cNvPr>
          <p:cNvSpPr txBox="1"/>
          <p:nvPr/>
        </p:nvSpPr>
        <p:spPr>
          <a:xfrm>
            <a:off x="7723766" y="3429000"/>
            <a:ext cx="135325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roduct Sans" panose="020B0403030502040203" pitchFamily="34" charset="0"/>
              </a:rPr>
              <a:t>Digital Twin</a:t>
            </a:r>
          </a:p>
        </p:txBody>
      </p:sp>
    </p:spTree>
    <p:extLst>
      <p:ext uri="{BB962C8B-B14F-4D97-AF65-F5344CB8AC3E}">
        <p14:creationId xmlns:p14="http://schemas.microsoft.com/office/powerpoint/2010/main" val="4568047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F6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5F141A5F-15BF-46D6-9867-2DE9AB4B16A8}"/>
              </a:ext>
            </a:extLst>
          </p:cNvPr>
          <p:cNvSpPr/>
          <p:nvPr/>
        </p:nvSpPr>
        <p:spPr>
          <a:xfrm rot="5400000">
            <a:off x="11460480" y="-30480"/>
            <a:ext cx="502920" cy="563880"/>
          </a:xfrm>
          <a:prstGeom prst="flowChartDelay">
            <a:avLst/>
          </a:prstGeom>
          <a:solidFill>
            <a:srgbClr val="FF4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495B9-370F-4C2F-97F4-2B965E38AC5D}"/>
              </a:ext>
            </a:extLst>
          </p:cNvPr>
          <p:cNvSpPr txBox="1"/>
          <p:nvPr/>
        </p:nvSpPr>
        <p:spPr>
          <a:xfrm>
            <a:off x="11565105" y="51405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roduct Sans" panose="020B0403030502040203" pitchFamily="34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86613-B441-408A-9C52-CAB647B61A67}"/>
              </a:ext>
            </a:extLst>
          </p:cNvPr>
          <p:cNvSpPr txBox="1"/>
          <p:nvPr/>
        </p:nvSpPr>
        <p:spPr>
          <a:xfrm>
            <a:off x="297959" y="451515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4D01"/>
                </a:solidFill>
                <a:latin typeface="Product Sans" panose="020B0403030502040203" pitchFamily="34" charset="0"/>
              </a:rPr>
              <a:t>Structure Of Smart Factory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FD338-9C8F-4422-9994-90CF1A8A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27" y="1529155"/>
            <a:ext cx="5664157" cy="1950004"/>
          </a:xfrm>
          <a:prstGeom prst="roundRect">
            <a:avLst>
              <a:gd name="adj" fmla="val 8952"/>
            </a:avLst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1BF91-2F86-479F-A836-7E94BB985384}"/>
              </a:ext>
            </a:extLst>
          </p:cNvPr>
          <p:cNvSpPr txBox="1"/>
          <p:nvPr/>
        </p:nvSpPr>
        <p:spPr>
          <a:xfrm>
            <a:off x="196770" y="1226916"/>
            <a:ext cx="54748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b="1" dirty="0">
                <a:latin typeface="Product Sans" panose="020B0403030502040203" pitchFamily="34" charset="0"/>
              </a:rPr>
              <a:t>Data acquisition</a:t>
            </a:r>
          </a:p>
          <a:p>
            <a:endParaRPr lang="en-IN" sz="2000" b="1" dirty="0">
              <a:latin typeface="Product Sans" panose="020B0403030502040203" pitchFamily="34" charset="0"/>
            </a:endParaRPr>
          </a:p>
          <a:p>
            <a:r>
              <a:rPr lang="en-IN" dirty="0">
                <a:latin typeface="Product Sans" panose="020B0403030502040203" pitchFamily="34" charset="0"/>
              </a:rPr>
              <a:t>	</a:t>
            </a:r>
            <a:r>
              <a:rPr lang="en-US" dirty="0">
                <a:latin typeface="Product Sans" panose="020B0403030502040203" pitchFamily="34" charset="0"/>
              </a:rPr>
              <a:t>By way of sensors and gateways, the Industrial Internet of Things allows connected machines to gather data into the system. Through myriad other data portals, AI-powered systems can compile data sets related to performance, market trends, logistics, or any other potentially relevant source.</a:t>
            </a:r>
          </a:p>
          <a:p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b="1" dirty="0">
                <a:latin typeface="Product Sans" panose="020B0403030502040203" pitchFamily="34" charset="0"/>
              </a:rPr>
              <a:t>Data analysis</a:t>
            </a:r>
          </a:p>
          <a:p>
            <a:endParaRPr lang="en-IN" sz="2000" b="1" dirty="0">
              <a:latin typeface="Product Sans" panose="020B0403030502040203" pitchFamily="34" charset="0"/>
            </a:endParaRPr>
          </a:p>
          <a:p>
            <a:r>
              <a:rPr lang="en-IN" dirty="0">
                <a:latin typeface="Product Sans" panose="020B0403030502040203" pitchFamily="34" charset="0"/>
              </a:rPr>
              <a:t>	</a:t>
            </a:r>
            <a:r>
              <a:rPr lang="en-US" dirty="0">
                <a:latin typeface="Product Sans" panose="020B0403030502040203" pitchFamily="34" charset="0"/>
              </a:rPr>
              <a:t>Machine learning and intelligent business systems use advanced analytics and modern data management solutions to make sense of all the disparate data gathered.</a:t>
            </a:r>
            <a:endParaRPr lang="en-IN" dirty="0">
              <a:latin typeface="Product Sans" panose="020B04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A13C3-0D97-4C00-B735-6C0544CC676A}"/>
              </a:ext>
            </a:extLst>
          </p:cNvPr>
          <p:cNvSpPr txBox="1"/>
          <p:nvPr/>
        </p:nvSpPr>
        <p:spPr>
          <a:xfrm>
            <a:off x="6171159" y="4082350"/>
            <a:ext cx="54748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Product Sans" panose="020B0403030502040203" pitchFamily="34" charset="0"/>
            </a:endParaRP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IN" sz="2400" b="1" dirty="0">
                <a:latin typeface="Product Sans" panose="020B0403030502040203" pitchFamily="34" charset="0"/>
              </a:rPr>
              <a:t>Intelligent factory automation</a:t>
            </a:r>
          </a:p>
          <a:p>
            <a:endParaRPr lang="en-IN" sz="2400" b="1" dirty="0">
              <a:latin typeface="Product Sans" panose="020B0403030502040203" pitchFamily="34" charset="0"/>
            </a:endParaRPr>
          </a:p>
          <a:p>
            <a:r>
              <a:rPr lang="en-IN" dirty="0">
                <a:latin typeface="Product Sans" panose="020B0403030502040203" pitchFamily="34" charset="0"/>
              </a:rPr>
              <a:t>	</a:t>
            </a:r>
            <a:r>
              <a:rPr lang="en-US" dirty="0">
                <a:latin typeface="Product Sans" panose="020B0403030502040203" pitchFamily="34" charset="0"/>
              </a:rPr>
              <a:t>Once the data acquisition and analysis have taken place, workflows are established and instructions are sent to the machines and devices within the system.</a:t>
            </a:r>
            <a:endParaRPr lang="en-IN" dirty="0">
              <a:latin typeface="Product Sans" panose="020B0403030502040203" pitchFamily="34" charset="0"/>
            </a:endParaRPr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48CE68-E8DF-46A9-B384-066416D63478}"/>
              </a:ext>
            </a:extLst>
          </p:cNvPr>
          <p:cNvCxnSpPr>
            <a:cxnSpLocks/>
          </p:cNvCxnSpPr>
          <p:nvPr/>
        </p:nvCxnSpPr>
        <p:spPr>
          <a:xfrm>
            <a:off x="5648767" y="1093219"/>
            <a:ext cx="22828" cy="2657465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3960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633</TotalTime>
  <Words>985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Cascadia Mono</vt:lpstr>
      <vt:lpstr>Product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Sharma</dc:creator>
  <cp:lastModifiedBy>Rohit Sharma</cp:lastModifiedBy>
  <cp:revision>29</cp:revision>
  <dcterms:created xsi:type="dcterms:W3CDTF">2023-11-09T14:44:12Z</dcterms:created>
  <dcterms:modified xsi:type="dcterms:W3CDTF">2023-11-15T14:48:17Z</dcterms:modified>
</cp:coreProperties>
</file>