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285" y="1122680"/>
            <a:ext cx="10038715" cy="1024890"/>
          </a:xfrm>
        </p:spPr>
        <p:txBody>
          <a:bodyPr>
            <a:normAutofit fontScale="90000"/>
          </a:bodyPr>
          <a:lstStyle/>
          <a:p>
            <a:r>
              <a:rPr lang="en-US" b="1" dirty="0">
                <a:solidFill>
                  <a:srgbClr val="FF0000"/>
                </a:solidFill>
              </a:rPr>
              <a:t>Clock_Synchronization_Algorithms</a:t>
            </a:r>
            <a:endParaRPr lang="en-US" b="1" dirty="0">
              <a:solidFill>
                <a:srgbClr val="FF0000"/>
              </a:solidFill>
            </a:endParaRPr>
          </a:p>
        </p:txBody>
      </p:sp>
      <p:sp>
        <p:nvSpPr>
          <p:cNvPr id="3" name="Subtitle 2"/>
          <p:cNvSpPr>
            <a:spLocks noGrp="1"/>
          </p:cNvSpPr>
          <p:nvPr>
            <p:ph type="subTitle" idx="1"/>
          </p:nvPr>
        </p:nvSpPr>
        <p:spPr/>
        <p:txBody>
          <a:bodyPr/>
          <a:lstStyle/>
          <a:p>
            <a:r>
              <a:rPr lang="en-US" b="1"/>
              <a:t>Lecture_14</a:t>
            </a:r>
            <a:endParaRPr 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24205"/>
          </a:xfrm>
        </p:spPr>
        <p:txBody>
          <a:bodyPr>
            <a:normAutofit fontScale="90000"/>
          </a:bodyPr>
          <a:p>
            <a:r>
              <a:rPr lang="en-US"/>
              <a:t>Cont..</a:t>
            </a:r>
            <a:endParaRPr lang="en-US"/>
          </a:p>
        </p:txBody>
      </p:sp>
      <p:sp>
        <p:nvSpPr>
          <p:cNvPr id="3" name="Content Placeholder 2"/>
          <p:cNvSpPr>
            <a:spLocks noGrp="1"/>
          </p:cNvSpPr>
          <p:nvPr>
            <p:ph idx="1"/>
          </p:nvPr>
        </p:nvSpPr>
        <p:spPr>
          <a:xfrm>
            <a:off x="327025" y="988695"/>
            <a:ext cx="11633200" cy="5550535"/>
          </a:xfrm>
        </p:spPr>
        <p:txBody>
          <a:bodyPr/>
          <a:p>
            <a:r>
              <a:rPr lang="en-IN" sz="2400">
                <a:latin typeface="Times New Roman" panose="02020603050405020304" charset="0"/>
                <a:cs typeface="Times New Roman" panose="02020603050405020304" charset="0"/>
                <a:sym typeface="+mn-ea"/>
              </a:rPr>
              <a:t>The time daemon’s time must be set mannually by the operator periodically.</a:t>
            </a:r>
            <a:endParaRPr lang="en-IN" sz="2400">
              <a:latin typeface="Times New Roman" panose="02020603050405020304" charset="0"/>
              <a:cs typeface="Times New Roman" panose="02020603050405020304" charset="0"/>
              <a:sym typeface="+mn-ea"/>
            </a:endParaRPr>
          </a:p>
          <a:p>
            <a:endParaRPr lang="en-IN" sz="2400">
              <a:latin typeface="Times New Roman" panose="02020603050405020304" charset="0"/>
              <a:cs typeface="Times New Roman" panose="02020603050405020304" charset="0"/>
              <a:sym typeface="+mn-ea"/>
            </a:endParaRPr>
          </a:p>
          <a:p>
            <a:endParaRPr lang="en-IN" sz="2400">
              <a:latin typeface="Times New Roman" panose="02020603050405020304" charset="0"/>
              <a:cs typeface="Times New Roman" panose="02020603050405020304" charset="0"/>
              <a:sym typeface="+mn-ea"/>
            </a:endParaRPr>
          </a:p>
          <a:p>
            <a:endParaRPr lang="en-IN" sz="2400">
              <a:latin typeface="Times New Roman" panose="02020603050405020304" charset="0"/>
              <a:cs typeface="Times New Roman" panose="02020603050405020304" charset="0"/>
              <a:sym typeface="+mn-ea"/>
            </a:endParaRPr>
          </a:p>
          <a:p>
            <a:endParaRPr lang="en-IN" sz="2400">
              <a:latin typeface="Times New Roman" panose="02020603050405020304" charset="0"/>
              <a:cs typeface="Times New Roman" panose="02020603050405020304" charset="0"/>
              <a:sym typeface="+mn-ea"/>
            </a:endParaRPr>
          </a:p>
          <a:p>
            <a:endParaRPr lang="en-IN" sz="2400">
              <a:latin typeface="Times New Roman" panose="02020603050405020304" charset="0"/>
              <a:cs typeface="Times New Roman" panose="02020603050405020304" charset="0"/>
              <a:sym typeface="+mn-ea"/>
            </a:endParaRPr>
          </a:p>
          <a:p>
            <a:endParaRPr lang="en-IN" sz="2400">
              <a:latin typeface="Times New Roman" panose="02020603050405020304" charset="0"/>
              <a:cs typeface="Times New Roman" panose="02020603050405020304" charset="0"/>
              <a:sym typeface="+mn-ea"/>
            </a:endParaRPr>
          </a:p>
          <a:p>
            <a:endParaRPr lang="en-IN" sz="2400">
              <a:latin typeface="Times New Roman" panose="02020603050405020304" charset="0"/>
              <a:cs typeface="Times New Roman" panose="02020603050405020304" charset="0"/>
              <a:sym typeface="+mn-ea"/>
            </a:endParaRPr>
          </a:p>
          <a:p>
            <a:endParaRPr lang="en-IN" sz="2400">
              <a:latin typeface="Times New Roman" panose="02020603050405020304" charset="0"/>
              <a:cs typeface="Times New Roman" panose="02020603050405020304" charset="0"/>
              <a:sym typeface="+mn-ea"/>
            </a:endParaRPr>
          </a:p>
          <a:p>
            <a:endParaRPr lang="en-IN" sz="2400">
              <a:latin typeface="Times New Roman" panose="02020603050405020304" charset="0"/>
              <a:cs typeface="Times New Roman" panose="02020603050405020304" charset="0"/>
              <a:sym typeface="+mn-ea"/>
            </a:endParaRPr>
          </a:p>
          <a:p>
            <a:pPr marL="0" marR="0" lvl="0" indent="0" algn="l" rtl="0">
              <a:spcBef>
                <a:spcPts val="0"/>
              </a:spcBef>
              <a:spcAft>
                <a:spcPts val="0"/>
              </a:spcAft>
              <a:buNone/>
            </a:pPr>
            <a:r>
              <a:rPr lang="en-US" altLang="en-IN" sz="2400">
                <a:solidFill>
                  <a:schemeClr val="dk1"/>
                </a:solidFill>
                <a:latin typeface="Calibri" panose="020F0502020204030204"/>
                <a:ea typeface="Calibri" panose="020F0502020204030204"/>
                <a:cs typeface="Calibri" panose="020F0502020204030204"/>
                <a:sym typeface="Calibri" panose="020F0502020204030204"/>
              </a:rPr>
              <a:t>                  </a:t>
            </a:r>
            <a:r>
              <a:rPr lang="en-IN" sz="2400">
                <a:solidFill>
                  <a:schemeClr val="dk1"/>
                </a:solidFill>
                <a:latin typeface="Calibri" panose="020F0502020204030204"/>
                <a:ea typeface="Calibri" panose="020F0502020204030204"/>
                <a:cs typeface="Calibri" panose="020F0502020204030204"/>
                <a:sym typeface="Calibri" panose="020F0502020204030204"/>
              </a:rPr>
              <a:t>Fig</a:t>
            </a:r>
            <a:r>
              <a:rPr lang="en-US" altLang="en-IN" sz="2400">
                <a:solidFill>
                  <a:schemeClr val="dk1"/>
                </a:solidFill>
                <a:latin typeface="Calibri" panose="020F0502020204030204"/>
                <a:ea typeface="Calibri" panose="020F0502020204030204"/>
                <a:cs typeface="Calibri" panose="020F0502020204030204"/>
                <a:sym typeface="Calibri" panose="020F0502020204030204"/>
              </a:rPr>
              <a:t>. </a:t>
            </a:r>
            <a:r>
              <a:rPr lang="en-IN" sz="2400">
                <a:solidFill>
                  <a:schemeClr val="dk1"/>
                </a:solidFill>
                <a:latin typeface="Calibri" panose="020F0502020204030204"/>
                <a:ea typeface="Calibri" panose="020F0502020204030204"/>
                <a:cs typeface="Calibri" panose="020F0502020204030204"/>
                <a:sym typeface="Calibri" panose="020F0502020204030204"/>
              </a:rPr>
              <a:t>(a)</a:t>
            </a:r>
            <a:r>
              <a:rPr lang="en-US" altLang="en-IN" sz="2400">
                <a:solidFill>
                  <a:schemeClr val="dk1"/>
                </a:solidFill>
                <a:latin typeface="Calibri" panose="020F0502020204030204"/>
                <a:ea typeface="Calibri" panose="020F0502020204030204"/>
                <a:cs typeface="Calibri" panose="020F0502020204030204"/>
                <a:sym typeface="Calibri" panose="020F0502020204030204"/>
              </a:rPr>
              <a:t>. T</a:t>
            </a:r>
            <a:r>
              <a:rPr lang="en-IN" sz="2400">
                <a:solidFill>
                  <a:schemeClr val="dk1"/>
                </a:solidFill>
                <a:latin typeface="Calibri" panose="020F0502020204030204"/>
                <a:ea typeface="Calibri" panose="020F0502020204030204"/>
                <a:cs typeface="Calibri" panose="020F0502020204030204"/>
                <a:sym typeface="Calibri" panose="020F0502020204030204"/>
              </a:rPr>
              <a:t>he time daemon asks all other machines for their clock value.</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altLang="en-IN" sz="2400">
                <a:solidFill>
                  <a:schemeClr val="dk1"/>
                </a:solidFill>
                <a:latin typeface="Calibri" panose="020F0502020204030204"/>
                <a:ea typeface="Calibri" panose="020F0502020204030204"/>
                <a:cs typeface="Calibri" panose="020F0502020204030204"/>
                <a:sym typeface="Calibri" panose="020F0502020204030204"/>
              </a:rPr>
              <a:t>                         </a:t>
            </a:r>
            <a:r>
              <a:rPr lang="en-IN" sz="2400">
                <a:solidFill>
                  <a:schemeClr val="dk1"/>
                </a:solidFill>
                <a:latin typeface="Calibri" panose="020F0502020204030204"/>
                <a:ea typeface="Calibri" panose="020F0502020204030204"/>
                <a:cs typeface="Calibri" panose="020F0502020204030204"/>
                <a:sym typeface="Calibri" panose="020F0502020204030204"/>
              </a:rPr>
              <a:t>(b)</a:t>
            </a:r>
            <a:r>
              <a:rPr lang="en-US" altLang="en-IN" sz="2400">
                <a:solidFill>
                  <a:schemeClr val="dk1"/>
                </a:solidFill>
                <a:latin typeface="Calibri" panose="020F0502020204030204"/>
                <a:ea typeface="Calibri" panose="020F0502020204030204"/>
                <a:cs typeface="Calibri" panose="020F0502020204030204"/>
                <a:sym typeface="Calibri" panose="020F0502020204030204"/>
              </a:rPr>
              <a:t>. </a:t>
            </a:r>
            <a:r>
              <a:rPr lang="en-IN" sz="2400">
                <a:solidFill>
                  <a:schemeClr val="dk1"/>
                </a:solidFill>
                <a:latin typeface="Calibri" panose="020F0502020204030204"/>
                <a:ea typeface="Calibri" panose="020F0502020204030204"/>
                <a:cs typeface="Calibri" panose="020F0502020204030204"/>
                <a:sym typeface="Calibri" panose="020F0502020204030204"/>
              </a:rPr>
              <a:t>The machines answer</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altLang="en-IN" sz="2400">
                <a:solidFill>
                  <a:schemeClr val="dk1"/>
                </a:solidFill>
                <a:latin typeface="Calibri" panose="020F0502020204030204"/>
                <a:ea typeface="Calibri" panose="020F0502020204030204"/>
                <a:cs typeface="Calibri" panose="020F0502020204030204"/>
                <a:sym typeface="Calibri" panose="020F0502020204030204"/>
              </a:rPr>
              <a:t>                         </a:t>
            </a:r>
            <a:r>
              <a:rPr lang="en-IN" sz="2400">
                <a:solidFill>
                  <a:schemeClr val="dk1"/>
                </a:solidFill>
                <a:latin typeface="Calibri" panose="020F0502020204030204"/>
                <a:ea typeface="Calibri" panose="020F0502020204030204"/>
                <a:cs typeface="Calibri" panose="020F0502020204030204"/>
                <a:sym typeface="Calibri" panose="020F0502020204030204"/>
              </a:rPr>
              <a:t>(c)</a:t>
            </a:r>
            <a:r>
              <a:rPr lang="en-US" altLang="en-IN" sz="2400">
                <a:solidFill>
                  <a:schemeClr val="dk1"/>
                </a:solidFill>
                <a:latin typeface="Calibri" panose="020F0502020204030204"/>
                <a:ea typeface="Calibri" panose="020F0502020204030204"/>
                <a:cs typeface="Calibri" panose="020F0502020204030204"/>
                <a:sym typeface="Calibri" panose="020F0502020204030204"/>
              </a:rPr>
              <a:t>. </a:t>
            </a:r>
            <a:r>
              <a:rPr lang="en-IN" sz="2400">
                <a:solidFill>
                  <a:schemeClr val="dk1"/>
                </a:solidFill>
                <a:latin typeface="Calibri" panose="020F0502020204030204"/>
                <a:ea typeface="Calibri" panose="020F0502020204030204"/>
                <a:cs typeface="Calibri" panose="020F0502020204030204"/>
                <a:sym typeface="Calibri" panose="020F0502020204030204"/>
              </a:rPr>
              <a:t>The Time daemon tells everyone how to adjust their clock</a:t>
            </a:r>
            <a:endParaRPr lang="en-IN" sz="2400"/>
          </a:p>
          <a:p>
            <a:endParaRPr lang="en-US" sz="2400">
              <a:latin typeface="Times New Roman" panose="02020603050405020304" charset="0"/>
              <a:cs typeface="Times New Roman" panose="02020603050405020304" charset="0"/>
            </a:endParaRPr>
          </a:p>
        </p:txBody>
      </p:sp>
      <p:graphicFrame>
        <p:nvGraphicFramePr>
          <p:cNvPr id="200" name="Google Shape;200;p13"/>
          <p:cNvGraphicFramePr/>
          <p:nvPr/>
        </p:nvGraphicFramePr>
        <p:xfrm>
          <a:off x="837565" y="1652270"/>
          <a:ext cx="10758805" cy="3514090"/>
        </p:xfrm>
        <a:graphic>
          <a:graphicData uri="http://schemas.openxmlformats.org/presentationml/2006/ole">
            <mc:AlternateContent xmlns:mc="http://schemas.openxmlformats.org/markup-compatibility/2006">
              <mc:Choice xmlns:v="urn:schemas-microsoft-com:vml" Requires="v">
                <p:oleObj spid="_x0000_s4" name="" r:id="rId1" imgW="16706850" imgH="5429250" progId="Paint.Picture">
                  <p:embed/>
                </p:oleObj>
              </mc:Choice>
              <mc:Fallback>
                <p:oleObj name="" r:id="rId1" imgW="16706850" imgH="5429250" progId="Paint.Picture">
                  <p:embed/>
                  <p:pic>
                    <p:nvPicPr>
                      <p:cNvPr id="0" name="Google Shape;200;p13"/>
                      <p:cNvPicPr preferRelativeResize="0"/>
                      <p:nvPr/>
                    </p:nvPicPr>
                    <p:blipFill rotWithShape="1">
                      <a:blip r:embed="rId2"/>
                      <a:srcRect/>
                      <a:stretch>
                        <a:fillRect/>
                      </a:stretch>
                    </p:blipFill>
                    <p:spPr>
                      <a:xfrm>
                        <a:off x="837565" y="1652270"/>
                        <a:ext cx="10758805" cy="3514090"/>
                      </a:xfrm>
                      <a:prstGeom prst="rect">
                        <a:avLst/>
                      </a:prstGeom>
                      <a:noFill/>
                      <a:ln>
                        <a:noFill/>
                      </a:ln>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88265"/>
            <a:ext cx="10515600" cy="666115"/>
          </a:xfrm>
        </p:spPr>
        <p:txBody>
          <a:bodyPr>
            <a:normAutofit fontScale="90000"/>
          </a:bodyPr>
          <a:p>
            <a:pPr algn="ctr"/>
            <a:r>
              <a:rPr lang="en-IN" b="1">
                <a:solidFill>
                  <a:srgbClr val="FF0000"/>
                </a:solidFill>
                <a:sym typeface="+mn-ea"/>
              </a:rPr>
              <a:t>Averaging Algorithms</a:t>
            </a:r>
            <a:endParaRPr lang="en-IN" b="1">
              <a:solidFill>
                <a:srgbClr val="FF0000"/>
              </a:solidFill>
              <a:sym typeface="+mn-ea"/>
            </a:endParaRPr>
          </a:p>
        </p:txBody>
      </p:sp>
      <p:sp>
        <p:nvSpPr>
          <p:cNvPr id="3" name="Content Placeholder 2"/>
          <p:cNvSpPr>
            <a:spLocks noGrp="1"/>
          </p:cNvSpPr>
          <p:nvPr>
            <p:ph idx="1"/>
          </p:nvPr>
        </p:nvSpPr>
        <p:spPr>
          <a:xfrm>
            <a:off x="348615" y="846455"/>
            <a:ext cx="11569065" cy="5640070"/>
          </a:xfrm>
        </p:spPr>
        <p:txBody>
          <a:bodyPr>
            <a:normAutofit lnSpcReduction="20000"/>
          </a:bodyPr>
          <a:p>
            <a:pPr algn="just"/>
            <a:r>
              <a:rPr lang="en-US" sz="2400">
                <a:latin typeface="Times New Roman" panose="02020603050405020304" charset="0"/>
                <a:cs typeface="Times New Roman" panose="02020603050405020304" charset="0"/>
              </a:rPr>
              <a:t>The Cristian algorithm and the Berkeley algorithm were centralized algorithms.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Averaging algorithms are decentralized algorithms.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One class of </a:t>
            </a:r>
            <a:r>
              <a:rPr lang="en-US" sz="2400">
                <a:latin typeface="Times New Roman" panose="02020603050405020304" charset="0"/>
                <a:cs typeface="Times New Roman" panose="02020603050405020304" charset="0"/>
                <a:sym typeface="+mn-ea"/>
              </a:rPr>
              <a:t>decentralized clock synchronization algorithms works by dividing time into fixed length resynchronization intervals.</a:t>
            </a:r>
            <a:endParaRPr lang="en-US" sz="2400">
              <a:latin typeface="Times New Roman" panose="02020603050405020304" charset="0"/>
              <a:cs typeface="Times New Roman" panose="02020603050405020304" charset="0"/>
              <a:sym typeface="+mn-ea"/>
            </a:endParaRPr>
          </a:p>
          <a:p>
            <a:pPr algn="just"/>
            <a:r>
              <a:rPr lang="en-US" sz="2400">
                <a:latin typeface="Times New Roman" panose="02020603050405020304" charset="0"/>
                <a:cs typeface="Times New Roman" panose="02020603050405020304" charset="0"/>
              </a:rPr>
              <a:t>The </a:t>
            </a:r>
            <a:r>
              <a:rPr lang="en-US" sz="2400" b="1">
                <a:latin typeface="Times New Roman" panose="02020603050405020304" charset="0"/>
                <a:cs typeface="Times New Roman" panose="02020603050405020304" charset="0"/>
              </a:rPr>
              <a:t>i</a:t>
            </a:r>
            <a:r>
              <a:rPr lang="en-US" sz="2400" b="1" baseline="30000">
                <a:latin typeface="Times New Roman" panose="02020603050405020304" charset="0"/>
                <a:cs typeface="Times New Roman" panose="02020603050405020304" charset="0"/>
              </a:rPr>
              <a:t>th</a:t>
            </a:r>
            <a:r>
              <a:rPr lang="en-US" sz="2400" b="1">
                <a:latin typeface="Times New Roman" panose="02020603050405020304" charset="0"/>
                <a:cs typeface="Times New Roman" panose="02020603050405020304" charset="0"/>
              </a:rPr>
              <a:t> interval</a:t>
            </a:r>
            <a:r>
              <a:rPr lang="en-US" sz="2400">
                <a:latin typeface="Times New Roman" panose="02020603050405020304" charset="0"/>
                <a:cs typeface="Times New Roman" panose="02020603050405020304" charset="0"/>
              </a:rPr>
              <a:t> starts at T</a:t>
            </a:r>
            <a:r>
              <a:rPr lang="en-US" sz="2400" baseline="-25000">
                <a:latin typeface="Times New Roman" panose="02020603050405020304" charset="0"/>
                <a:cs typeface="Times New Roman" panose="02020603050405020304" charset="0"/>
              </a:rPr>
              <a:t>0</a:t>
            </a:r>
            <a:r>
              <a:rPr lang="en-US" sz="2400">
                <a:latin typeface="Times New Roman" panose="02020603050405020304" charset="0"/>
                <a:cs typeface="Times New Roman" panose="02020603050405020304" charset="0"/>
              </a:rPr>
              <a:t> + iR and runs until T</a:t>
            </a:r>
            <a:r>
              <a:rPr lang="en-US" sz="2400" baseline="-25000">
                <a:latin typeface="Times New Roman" panose="02020603050405020304" charset="0"/>
                <a:cs typeface="Times New Roman" panose="02020603050405020304" charset="0"/>
              </a:rPr>
              <a:t>0</a:t>
            </a:r>
            <a:r>
              <a:rPr lang="en-US" sz="2400">
                <a:latin typeface="Times New Roman" panose="02020603050405020304" charset="0"/>
                <a:cs typeface="Times New Roman" panose="02020603050405020304" charset="0"/>
              </a:rPr>
              <a:t> + (i+1)R, where, T0 is an agreed upon moment in the past, and R is a system parameter.</a:t>
            </a:r>
            <a:endParaRPr lang="en-US" sz="2400">
              <a:latin typeface="Times New Roman" panose="02020603050405020304" charset="0"/>
              <a:cs typeface="Times New Roman" panose="02020603050405020304" charset="0"/>
            </a:endParaRPr>
          </a:p>
          <a:p>
            <a:pPr algn="just"/>
            <a:r>
              <a:rPr lang="en-IN" sz="2400">
                <a:latin typeface="Times New Roman" panose="02020603050405020304" charset="0"/>
                <a:cs typeface="Times New Roman" panose="02020603050405020304" charset="0"/>
                <a:sym typeface="+mn-ea"/>
              </a:rPr>
              <a:t>At the beginning of each interval, every machine </a:t>
            </a:r>
            <a:r>
              <a:rPr lang="en-IN" sz="2400" b="1">
                <a:latin typeface="Times New Roman" panose="02020603050405020304" charset="0"/>
                <a:cs typeface="Times New Roman" panose="02020603050405020304" charset="0"/>
                <a:sym typeface="+mn-ea"/>
              </a:rPr>
              <a:t>broadcasts the current time</a:t>
            </a:r>
            <a:r>
              <a:rPr lang="en-IN" sz="2400">
                <a:latin typeface="Times New Roman" panose="02020603050405020304" charset="0"/>
                <a:cs typeface="Times New Roman" panose="02020603050405020304" charset="0"/>
                <a:sym typeface="+mn-ea"/>
              </a:rPr>
              <a:t> according to its clock</a:t>
            </a:r>
            <a:r>
              <a:rPr lang="en-US" altLang="en-IN" sz="2400">
                <a:latin typeface="Times New Roman" panose="02020603050405020304" charset="0"/>
                <a:cs typeface="Times New Roman" panose="02020603050405020304" charset="0"/>
                <a:sym typeface="+mn-ea"/>
              </a:rPr>
              <a:t>.</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marL="228600" lvl="0" indent="-228600" algn="just" rtl="0">
              <a:lnSpc>
                <a:spcPct val="90000"/>
              </a:lnSpc>
              <a:spcBef>
                <a:spcPts val="1000"/>
              </a:spcBef>
              <a:spcAft>
                <a:spcPts val="0"/>
              </a:spcAft>
              <a:buSzPts val="2800"/>
              <a:buChar char="▪"/>
            </a:pPr>
            <a:r>
              <a:rPr lang="en-IN" sz="2400">
                <a:latin typeface="Times New Roman" panose="02020603050405020304" charset="0"/>
                <a:cs typeface="Times New Roman" panose="02020603050405020304" charset="0"/>
                <a:sym typeface="+mn-ea"/>
              </a:rPr>
              <a:t>Then it </a:t>
            </a:r>
            <a:r>
              <a:rPr lang="en-IN" sz="2400" b="1">
                <a:latin typeface="Times New Roman" panose="02020603050405020304" charset="0"/>
                <a:cs typeface="Times New Roman" panose="02020603050405020304" charset="0"/>
                <a:sym typeface="+mn-ea"/>
              </a:rPr>
              <a:t>starts a local timer to collect all other broadcasts </a:t>
            </a:r>
            <a:r>
              <a:rPr lang="en-IN" sz="2400">
                <a:latin typeface="Times New Roman" panose="02020603050405020304" charset="0"/>
                <a:cs typeface="Times New Roman" panose="02020603050405020304" charset="0"/>
                <a:sym typeface="+mn-ea"/>
              </a:rPr>
              <a:t>during some interval </a:t>
            </a:r>
            <a:r>
              <a:rPr lang="en-IN" sz="2400" b="1" i="1">
                <a:latin typeface="Times New Roman" panose="02020603050405020304" charset="0"/>
                <a:cs typeface="Times New Roman" panose="02020603050405020304" charset="0"/>
                <a:sym typeface="+mn-ea"/>
              </a:rPr>
              <a:t>S</a:t>
            </a: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228600" lvl="0" indent="-228600" algn="just" rtl="0">
              <a:lnSpc>
                <a:spcPct val="90000"/>
              </a:lnSpc>
              <a:spcBef>
                <a:spcPts val="1000"/>
              </a:spcBef>
              <a:spcAft>
                <a:spcPts val="0"/>
              </a:spcAft>
              <a:buSzPts val="2800"/>
              <a:buChar char="▪"/>
            </a:pPr>
            <a:r>
              <a:rPr lang="en-IN" sz="2400">
                <a:latin typeface="Times New Roman" panose="02020603050405020304" charset="0"/>
                <a:cs typeface="Times New Roman" panose="02020603050405020304" charset="0"/>
                <a:sym typeface="+mn-ea"/>
              </a:rPr>
              <a:t>The algorithm runs to </a:t>
            </a:r>
            <a:r>
              <a:rPr lang="en-IN" sz="2400" b="1">
                <a:latin typeface="Times New Roman" panose="02020603050405020304" charset="0"/>
                <a:cs typeface="Times New Roman" panose="02020603050405020304" charset="0"/>
                <a:sym typeface="+mn-ea"/>
              </a:rPr>
              <a:t>compute a new time from them by averaging the values from other machines</a:t>
            </a: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sym typeface="+mn-ea"/>
            </a:endParaRPr>
          </a:p>
          <a:p>
            <a:pPr marL="0" lvl="0" indent="0" algn="just" rtl="0">
              <a:lnSpc>
                <a:spcPct val="90000"/>
              </a:lnSpc>
              <a:spcBef>
                <a:spcPts val="0"/>
              </a:spcBef>
              <a:spcAft>
                <a:spcPts val="0"/>
              </a:spcAft>
              <a:buSzPts val="2800"/>
              <a:buNone/>
            </a:pPr>
            <a:endParaRPr lang="en-IN" sz="2400" b="1">
              <a:latin typeface="Times New Roman" panose="02020603050405020304" charset="0"/>
              <a:cs typeface="Times New Roman" panose="02020603050405020304" charset="0"/>
              <a:sym typeface="+mn-ea"/>
            </a:endParaRPr>
          </a:p>
          <a:p>
            <a:pPr marL="0" lvl="0" indent="0" algn="just" rtl="0">
              <a:lnSpc>
                <a:spcPct val="90000"/>
              </a:lnSpc>
              <a:spcBef>
                <a:spcPts val="0"/>
              </a:spcBef>
              <a:spcAft>
                <a:spcPts val="0"/>
              </a:spcAft>
              <a:buSzPts val="2800"/>
              <a:buNone/>
            </a:pPr>
            <a:r>
              <a:rPr lang="en-IN" sz="2400" b="1">
                <a:latin typeface="Times New Roman" panose="02020603050405020304" charset="0"/>
                <a:cs typeface="Times New Roman" panose="02020603050405020304" charset="0"/>
                <a:sym typeface="+mn-ea"/>
              </a:rPr>
              <a:t>Variations:</a:t>
            </a:r>
            <a:endParaRPr sz="2400" b="1">
              <a:latin typeface="Times New Roman" panose="02020603050405020304" charset="0"/>
              <a:cs typeface="Times New Roman" panose="02020603050405020304" charset="0"/>
            </a:endParaRPr>
          </a:p>
          <a:p>
            <a:pPr marL="0" lvl="0" indent="0" algn="just" rtl="0">
              <a:lnSpc>
                <a:spcPct val="90000"/>
              </a:lnSpc>
              <a:spcBef>
                <a:spcPts val="1000"/>
              </a:spcBef>
              <a:spcAft>
                <a:spcPts val="0"/>
              </a:spcAft>
              <a:buSzPts val="2800"/>
              <a:buNone/>
            </a:pPr>
            <a:r>
              <a:rPr lang="en-IN" sz="2400">
                <a:latin typeface="Times New Roman" panose="02020603050405020304" charset="0"/>
                <a:cs typeface="Times New Roman" panose="02020603050405020304" charset="0"/>
                <a:sym typeface="+mn-ea"/>
              </a:rPr>
              <a:t>1.</a:t>
            </a:r>
            <a:r>
              <a:rPr lang="en-IN" sz="2400" b="1">
                <a:latin typeface="Times New Roman" panose="02020603050405020304" charset="0"/>
                <a:cs typeface="Times New Roman" panose="02020603050405020304" charset="0"/>
                <a:sym typeface="+mn-ea"/>
              </a:rPr>
              <a:t>Discard the </a:t>
            </a:r>
            <a:r>
              <a:rPr lang="en-IN" sz="2400" b="1" i="1">
                <a:latin typeface="Times New Roman" panose="02020603050405020304" charset="0"/>
                <a:cs typeface="Times New Roman" panose="02020603050405020304" charset="0"/>
                <a:sym typeface="+mn-ea"/>
              </a:rPr>
              <a:t>m </a:t>
            </a:r>
            <a:r>
              <a:rPr lang="en-IN" sz="2400" b="1">
                <a:latin typeface="Times New Roman" panose="02020603050405020304" charset="0"/>
                <a:cs typeface="Times New Roman" panose="02020603050405020304" charset="0"/>
                <a:sym typeface="+mn-ea"/>
              </a:rPr>
              <a:t>highest and </a:t>
            </a:r>
            <a:r>
              <a:rPr lang="en-IN" sz="2400" b="1" i="1">
                <a:latin typeface="Times New Roman" panose="02020603050405020304" charset="0"/>
                <a:cs typeface="Times New Roman" panose="02020603050405020304" charset="0"/>
                <a:sym typeface="+mn-ea"/>
              </a:rPr>
              <a:t>m </a:t>
            </a:r>
            <a:r>
              <a:rPr lang="en-IN" sz="2400" b="1">
                <a:latin typeface="Times New Roman" panose="02020603050405020304" charset="0"/>
                <a:cs typeface="Times New Roman" panose="02020603050405020304" charset="0"/>
                <a:sym typeface="+mn-ea"/>
              </a:rPr>
              <a:t>lowest values</a:t>
            </a:r>
            <a:r>
              <a:rPr lang="en-IN" sz="2400">
                <a:latin typeface="Times New Roman" panose="02020603050405020304" charset="0"/>
                <a:cs typeface="Times New Roman" panose="02020603050405020304" charset="0"/>
                <a:sym typeface="+mn-ea"/>
              </a:rPr>
              <a:t> and average the rest,as the extreme values consider as faulty clocks.</a:t>
            </a:r>
            <a:endParaRPr lang="en-IN" sz="2400">
              <a:latin typeface="Times New Roman" panose="02020603050405020304" charset="0"/>
              <a:cs typeface="Times New Roman" panose="02020603050405020304" charset="0"/>
            </a:endParaRPr>
          </a:p>
          <a:p>
            <a:pPr marL="0" lvl="0" indent="0" algn="just" rtl="0">
              <a:lnSpc>
                <a:spcPct val="90000"/>
              </a:lnSpc>
              <a:spcBef>
                <a:spcPts val="1000"/>
              </a:spcBef>
              <a:spcAft>
                <a:spcPts val="0"/>
              </a:spcAft>
              <a:buSzPts val="2800"/>
              <a:buNone/>
            </a:pPr>
            <a:r>
              <a:rPr lang="en-IN" sz="2400">
                <a:latin typeface="Times New Roman" panose="02020603050405020304" charset="0"/>
                <a:cs typeface="Times New Roman" panose="02020603050405020304" charset="0"/>
                <a:sym typeface="+mn-ea"/>
              </a:rPr>
              <a:t>2. Co</a:t>
            </a:r>
            <a:r>
              <a:rPr lang="en-US" altLang="en-IN" sz="2400">
                <a:latin typeface="Times New Roman" panose="02020603050405020304" charset="0"/>
                <a:cs typeface="Times New Roman" panose="02020603050405020304" charset="0"/>
                <a:sym typeface="+mn-ea"/>
              </a:rPr>
              <a:t>rrect</a:t>
            </a:r>
            <a:r>
              <a:rPr lang="en-IN" sz="2400">
                <a:latin typeface="Times New Roman" panose="02020603050405020304" charset="0"/>
                <a:cs typeface="Times New Roman" panose="02020603050405020304" charset="0"/>
                <a:sym typeface="+mn-ea"/>
              </a:rPr>
              <a:t> each message </a:t>
            </a:r>
            <a:r>
              <a:rPr lang="en-US" sz="2400" b="1">
                <a:latin typeface="Times New Roman" panose="02020603050405020304" charset="0"/>
                <a:cs typeface="Times New Roman" panose="02020603050405020304" charset="0"/>
                <a:sym typeface="+mn-ea"/>
              </a:rPr>
              <a:t>by adding to it an estimate of the propogation time from the source</a:t>
            </a: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228600" lvl="0" indent="-228600" algn="just" rtl="0">
              <a:lnSpc>
                <a:spcPct val="90000"/>
              </a:lnSpc>
              <a:spcBef>
                <a:spcPts val="1000"/>
              </a:spcBef>
              <a:spcAft>
                <a:spcPts val="0"/>
              </a:spcAft>
              <a:buSzPts val="2800"/>
              <a:buChar char="▪"/>
            </a:pPr>
            <a:endParaRPr lang="en-IN"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66750"/>
          </a:xfrm>
        </p:spPr>
        <p:txBody>
          <a:bodyPr>
            <a:normAutofit fontScale="90000"/>
          </a:bodyPr>
          <a:p>
            <a:pPr algn="ctr"/>
            <a:r>
              <a:rPr lang="en-IN">
                <a:solidFill>
                  <a:srgbClr val="FF0000"/>
                </a:solidFill>
                <a:sym typeface="+mn-ea"/>
              </a:rPr>
              <a:t>Use of synchronized clocks</a:t>
            </a:r>
            <a:endParaRPr lang="en-IN">
              <a:solidFill>
                <a:srgbClr val="FF0000"/>
              </a:solidFill>
              <a:sym typeface="+mn-ea"/>
            </a:endParaRPr>
          </a:p>
        </p:txBody>
      </p:sp>
      <p:sp>
        <p:nvSpPr>
          <p:cNvPr id="3" name="Content Placeholder 2"/>
          <p:cNvSpPr>
            <a:spLocks noGrp="1"/>
          </p:cNvSpPr>
          <p:nvPr>
            <p:ph idx="1"/>
          </p:nvPr>
        </p:nvSpPr>
        <p:spPr>
          <a:xfrm>
            <a:off x="327025" y="1032510"/>
            <a:ext cx="11580495" cy="5485130"/>
          </a:xfrm>
        </p:spPr>
        <p:txBody>
          <a:bodyPr/>
          <a:p>
            <a:pPr marL="0" lvl="0" indent="0" algn="just" rtl="0">
              <a:lnSpc>
                <a:spcPct val="90000"/>
              </a:lnSpc>
              <a:spcBef>
                <a:spcPts val="0"/>
              </a:spcBef>
              <a:spcAft>
                <a:spcPts val="0"/>
              </a:spcAft>
              <a:buSzPct val="100000"/>
              <a:buNone/>
            </a:pPr>
            <a:r>
              <a:rPr lang="en-IN" sz="2400" b="1">
                <a:solidFill>
                  <a:srgbClr val="00B050"/>
                </a:solidFill>
                <a:latin typeface="Times New Roman" panose="02020603050405020304" charset="0"/>
                <a:cs typeface="Times New Roman" panose="02020603050405020304" charset="0"/>
                <a:sym typeface="+mn-ea"/>
              </a:rPr>
              <a:t>1. At most once message delivery:</a:t>
            </a:r>
            <a:endParaRPr sz="2400" b="1">
              <a:solidFill>
                <a:srgbClr val="00B050"/>
              </a:solidFill>
              <a:latin typeface="Times New Roman" panose="02020603050405020304" charset="0"/>
              <a:cs typeface="Times New Roman" panose="02020603050405020304" charset="0"/>
            </a:endParaRPr>
          </a:p>
          <a:p>
            <a:pPr marL="228600" lvl="0" indent="-228600" algn="just" rtl="0">
              <a:lnSpc>
                <a:spcPct val="90000"/>
              </a:lnSpc>
              <a:spcBef>
                <a:spcPts val="1000"/>
              </a:spcBef>
              <a:spcAft>
                <a:spcPts val="0"/>
              </a:spcAft>
              <a:buSzPct val="100000"/>
              <a:buChar char="▪"/>
            </a:pPr>
            <a:r>
              <a:rPr lang="en-IN" sz="2400" b="1" u="sng">
                <a:solidFill>
                  <a:srgbClr val="0070C0"/>
                </a:solidFill>
                <a:latin typeface="Times New Roman" panose="02020603050405020304" charset="0"/>
                <a:cs typeface="Times New Roman" panose="02020603050405020304" charset="0"/>
                <a:sym typeface="+mn-ea"/>
              </a:rPr>
              <a:t>Traditional approch:</a:t>
            </a:r>
            <a:endParaRPr sz="2400" u="sng">
              <a:latin typeface="Times New Roman" panose="02020603050405020304" charset="0"/>
              <a:cs typeface="Times New Roman" panose="02020603050405020304" charset="0"/>
            </a:endParaRPr>
          </a:p>
          <a:p>
            <a:pPr marL="228600" lvl="0" indent="-228600" algn="just" rtl="0">
              <a:lnSpc>
                <a:spcPct val="90000"/>
              </a:lnSpc>
              <a:spcBef>
                <a:spcPts val="1000"/>
              </a:spcBef>
              <a:spcAft>
                <a:spcPts val="0"/>
              </a:spcAft>
              <a:buSzPct val="100000"/>
              <a:buChar char="▪"/>
            </a:pPr>
            <a:r>
              <a:rPr lang="en-IN" sz="2400">
                <a:latin typeface="Times New Roman" panose="02020603050405020304" charset="0"/>
                <a:cs typeface="Times New Roman" panose="02020603050405020304" charset="0"/>
                <a:sym typeface="+mn-ea"/>
              </a:rPr>
              <a:t>Each messsage has a</a:t>
            </a:r>
            <a:r>
              <a:rPr lang="en-US" altLang="en-IN" sz="2400">
                <a:latin typeface="Times New Roman" panose="02020603050405020304" charset="0"/>
                <a:cs typeface="Times New Roman" panose="02020603050405020304" charset="0"/>
                <a:sym typeface="+mn-ea"/>
              </a:rPr>
              <a:t> </a:t>
            </a:r>
            <a:r>
              <a:rPr lang="en-IN" sz="2400">
                <a:latin typeface="Times New Roman" panose="02020603050405020304" charset="0"/>
                <a:cs typeface="Times New Roman" panose="02020603050405020304" charset="0"/>
                <a:sym typeface="+mn-ea"/>
              </a:rPr>
              <a:t>unique number and server stores all the numbers of message and can detect new messages from retransmission.</a:t>
            </a:r>
            <a:endParaRPr lang="en-IN" sz="2400">
              <a:latin typeface="Times New Roman" panose="02020603050405020304" charset="0"/>
              <a:cs typeface="Times New Roman" panose="02020603050405020304" charset="0"/>
            </a:endParaRPr>
          </a:p>
          <a:p>
            <a:pPr marL="228600" lvl="0" indent="-228600" algn="just" rtl="0">
              <a:lnSpc>
                <a:spcPct val="90000"/>
              </a:lnSpc>
              <a:spcBef>
                <a:spcPts val="1000"/>
              </a:spcBef>
              <a:spcAft>
                <a:spcPts val="0"/>
              </a:spcAft>
              <a:buSzPct val="100000"/>
              <a:buChar char="▪"/>
            </a:pPr>
            <a:r>
              <a:rPr lang="en-IN" sz="2400" b="1" u="sng">
                <a:latin typeface="Times New Roman" panose="02020603050405020304" charset="0"/>
                <a:cs typeface="Times New Roman" panose="02020603050405020304" charset="0"/>
                <a:sym typeface="+mn-ea"/>
              </a:rPr>
              <a:t>Problem:</a:t>
            </a:r>
            <a:endParaRPr sz="2400" u="sng">
              <a:latin typeface="Times New Roman" panose="02020603050405020304" charset="0"/>
              <a:cs typeface="Times New Roman" panose="02020603050405020304" charset="0"/>
            </a:endParaRPr>
          </a:p>
          <a:p>
            <a:pPr marL="228600" lvl="0" indent="-228600" algn="just" rtl="0">
              <a:lnSpc>
                <a:spcPct val="90000"/>
              </a:lnSpc>
              <a:spcBef>
                <a:spcPts val="1000"/>
              </a:spcBef>
              <a:spcAft>
                <a:spcPts val="0"/>
              </a:spcAft>
              <a:buSzPct val="100000"/>
              <a:buChar char="▪"/>
            </a:pPr>
            <a:r>
              <a:rPr lang="en-IN" sz="2400">
                <a:latin typeface="Times New Roman" panose="02020603050405020304" charset="0"/>
                <a:cs typeface="Times New Roman" panose="02020603050405020304" charset="0"/>
                <a:sym typeface="+mn-ea"/>
              </a:rPr>
              <a:t>If server crashes and reboots it loses its table of message numbers.</a:t>
            </a:r>
            <a:endParaRPr lang="en-IN" sz="2400">
              <a:latin typeface="Times New Roman" panose="02020603050405020304" charset="0"/>
              <a:cs typeface="Times New Roman" panose="02020603050405020304" charset="0"/>
            </a:endParaRPr>
          </a:p>
          <a:p>
            <a:pPr marL="228600" lvl="0" indent="-228600" algn="just" rtl="0">
              <a:lnSpc>
                <a:spcPct val="90000"/>
              </a:lnSpc>
              <a:spcBef>
                <a:spcPts val="1000"/>
              </a:spcBef>
              <a:spcAft>
                <a:spcPts val="0"/>
              </a:spcAft>
              <a:buSzPct val="100000"/>
              <a:buChar char="▪"/>
            </a:pPr>
            <a:r>
              <a:rPr lang="en-IN" sz="2400" b="1" u="sng">
                <a:solidFill>
                  <a:srgbClr val="0070C0"/>
                </a:solidFill>
                <a:latin typeface="Times New Roman" panose="02020603050405020304" charset="0"/>
                <a:cs typeface="Times New Roman" panose="02020603050405020304" charset="0"/>
                <a:sym typeface="+mn-ea"/>
              </a:rPr>
              <a:t>Modified approch(With time):</a:t>
            </a:r>
            <a:endParaRPr sz="2400" u="sng">
              <a:latin typeface="Times New Roman" panose="02020603050405020304" charset="0"/>
              <a:cs typeface="Times New Roman" panose="02020603050405020304" charset="0"/>
            </a:endParaRPr>
          </a:p>
          <a:p>
            <a:pPr marL="228600" lvl="0" indent="-228600" algn="just" rtl="0">
              <a:lnSpc>
                <a:spcPct val="90000"/>
              </a:lnSpc>
              <a:spcBef>
                <a:spcPts val="1000"/>
              </a:spcBef>
              <a:spcAft>
                <a:spcPts val="0"/>
              </a:spcAft>
              <a:buSzPct val="100000"/>
              <a:buChar char="▪"/>
            </a:pPr>
            <a:r>
              <a:rPr lang="en-IN" sz="2400">
                <a:latin typeface="Times New Roman" panose="02020603050405020304" charset="0"/>
                <a:cs typeface="Times New Roman" panose="02020603050405020304" charset="0"/>
                <a:sym typeface="+mn-ea"/>
              </a:rPr>
              <a:t>Each message carries a connection ID and timestamp.</a:t>
            </a:r>
            <a:endParaRPr lang="en-IN" sz="2400">
              <a:latin typeface="Times New Roman" panose="02020603050405020304" charset="0"/>
              <a:cs typeface="Times New Roman" panose="02020603050405020304" charset="0"/>
            </a:endParaRPr>
          </a:p>
          <a:p>
            <a:pPr marL="228600" lvl="0" indent="-228600" algn="just" rtl="0">
              <a:lnSpc>
                <a:spcPct val="90000"/>
              </a:lnSpc>
              <a:spcBef>
                <a:spcPts val="1000"/>
              </a:spcBef>
              <a:spcAft>
                <a:spcPts val="0"/>
              </a:spcAft>
              <a:buSzPct val="100000"/>
              <a:buChar char="▪"/>
            </a:pPr>
            <a:r>
              <a:rPr lang="en-IN" sz="2400">
                <a:latin typeface="Times New Roman" panose="02020603050405020304" charset="0"/>
                <a:cs typeface="Times New Roman" panose="02020603050405020304" charset="0"/>
                <a:sym typeface="+mn-ea"/>
              </a:rPr>
              <a:t>for each connection</a:t>
            </a:r>
            <a:r>
              <a:rPr lang="en-US" altLang="en-IN" sz="2400">
                <a:latin typeface="Times New Roman" panose="02020603050405020304" charset="0"/>
                <a:cs typeface="Times New Roman" panose="02020603050405020304" charset="0"/>
                <a:sym typeface="+mn-ea"/>
              </a:rPr>
              <a:t>,</a:t>
            </a:r>
            <a:r>
              <a:rPr lang="en-IN" sz="2400">
                <a:latin typeface="Times New Roman" panose="02020603050405020304" charset="0"/>
                <a:cs typeface="Times New Roman" panose="02020603050405020304" charset="0"/>
                <a:sym typeface="+mn-ea"/>
              </a:rPr>
              <a:t> server records in table the most recent timestamp it has seen,</a:t>
            </a:r>
            <a:r>
              <a:rPr lang="en-US" altLang="en-IN" sz="2400">
                <a:latin typeface="Times New Roman" panose="02020603050405020304" charset="0"/>
                <a:cs typeface="Times New Roman" panose="02020603050405020304" charset="0"/>
                <a:sym typeface="+mn-ea"/>
              </a:rPr>
              <a:t> </a:t>
            </a:r>
            <a:r>
              <a:rPr lang="en-IN" sz="2400">
                <a:latin typeface="Times New Roman" panose="02020603050405020304" charset="0"/>
                <a:cs typeface="Times New Roman" panose="02020603050405020304" charset="0"/>
                <a:sym typeface="+mn-ea"/>
              </a:rPr>
              <a:t>if </a:t>
            </a:r>
            <a:r>
              <a:rPr lang="en-US" altLang="en-IN" sz="2400">
                <a:latin typeface="Times New Roman" panose="02020603050405020304" charset="0"/>
                <a:cs typeface="Times New Roman" panose="02020603050405020304" charset="0"/>
                <a:sym typeface="+mn-ea"/>
              </a:rPr>
              <a:t>timestamp for a </a:t>
            </a:r>
            <a:r>
              <a:rPr lang="en-IN" sz="2400">
                <a:latin typeface="Times New Roman" panose="02020603050405020304" charset="0"/>
                <a:cs typeface="Times New Roman" panose="02020603050405020304" charset="0"/>
                <a:sym typeface="+mn-ea"/>
              </a:rPr>
              <a:t>message is lower than the timestamp stored </a:t>
            </a:r>
            <a:r>
              <a:rPr lang="en-US" altLang="en-IN" sz="2400">
                <a:latin typeface="Times New Roman" panose="02020603050405020304" charset="0"/>
                <a:cs typeface="Times New Roman" panose="02020603050405020304" charset="0"/>
                <a:sym typeface="+mn-ea"/>
              </a:rPr>
              <a:t>then the message will be</a:t>
            </a:r>
            <a:r>
              <a:rPr lang="en-IN" sz="2400">
                <a:latin typeface="Times New Roman" panose="02020603050405020304" charset="0"/>
                <a:cs typeface="Times New Roman" panose="02020603050405020304" charset="0"/>
                <a:sym typeface="+mn-ea"/>
              </a:rPr>
              <a:t> rejected</a:t>
            </a:r>
            <a:r>
              <a:rPr lang="en-US" altLang="en-IN" sz="2400">
                <a:latin typeface="Times New Roman" panose="02020603050405020304" charset="0"/>
                <a:cs typeface="Times New Roman" panose="02020603050405020304" charset="0"/>
                <a:sym typeface="+mn-ea"/>
              </a:rPr>
              <a:t> as a duplicate message.</a:t>
            </a: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lvl="0" algn="just" rtl="0">
              <a:lnSpc>
                <a:spcPct val="90000"/>
              </a:lnSpc>
              <a:spcAft>
                <a:spcPts val="0"/>
              </a:spcAft>
              <a:buSzPct val="100000"/>
            </a:pPr>
            <a:endParaRPr lang="en-US" sz="24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27050"/>
          </a:xfrm>
        </p:spPr>
        <p:txBody>
          <a:bodyPr>
            <a:normAutofit fontScale="90000"/>
          </a:bodyPr>
          <a:p>
            <a:r>
              <a:rPr lang="en-US"/>
              <a:t>Cont..</a:t>
            </a:r>
            <a:endParaRPr lang="en-US"/>
          </a:p>
        </p:txBody>
      </p:sp>
      <p:sp>
        <p:nvSpPr>
          <p:cNvPr id="3" name="Content Placeholder 2"/>
          <p:cNvSpPr>
            <a:spLocks noGrp="1"/>
          </p:cNvSpPr>
          <p:nvPr>
            <p:ph idx="1"/>
          </p:nvPr>
        </p:nvSpPr>
        <p:spPr>
          <a:xfrm>
            <a:off x="306070" y="1017270"/>
            <a:ext cx="11601450" cy="5554345"/>
          </a:xfrm>
        </p:spPr>
        <p:txBody>
          <a:bodyPr/>
          <a:p>
            <a:pPr marL="0" lvl="0" indent="0" algn="just" rtl="0">
              <a:lnSpc>
                <a:spcPct val="90000"/>
              </a:lnSpc>
              <a:spcBef>
                <a:spcPts val="0"/>
              </a:spcBef>
              <a:spcAft>
                <a:spcPts val="0"/>
              </a:spcAft>
              <a:buSzPts val="2800"/>
              <a:buNone/>
            </a:pPr>
            <a:r>
              <a:rPr lang="en-IN" sz="2400" b="1">
                <a:solidFill>
                  <a:srgbClr val="00B050"/>
                </a:solidFill>
                <a:latin typeface="Times New Roman" panose="02020603050405020304" charset="0"/>
                <a:cs typeface="Times New Roman" panose="02020603050405020304" charset="0"/>
                <a:sym typeface="+mn-ea"/>
              </a:rPr>
              <a:t>2.</a:t>
            </a:r>
            <a:r>
              <a:rPr lang="en-US" altLang="en-IN" sz="2400" b="1">
                <a:solidFill>
                  <a:srgbClr val="00B050"/>
                </a:solidFill>
                <a:latin typeface="Times New Roman" panose="02020603050405020304" charset="0"/>
                <a:cs typeface="Times New Roman" panose="02020603050405020304" charset="0"/>
                <a:sym typeface="+mn-ea"/>
              </a:rPr>
              <a:t> </a:t>
            </a:r>
            <a:r>
              <a:rPr lang="en-IN" sz="2400" b="1">
                <a:solidFill>
                  <a:srgbClr val="00B050"/>
                </a:solidFill>
                <a:latin typeface="Times New Roman" panose="02020603050405020304" charset="0"/>
                <a:cs typeface="Times New Roman" panose="02020603050405020304" charset="0"/>
                <a:sym typeface="+mn-ea"/>
              </a:rPr>
              <a:t>Clock based cache consistency</a:t>
            </a:r>
            <a:r>
              <a:rPr lang="en-US" altLang="en-IN" sz="2400" b="1">
                <a:solidFill>
                  <a:srgbClr val="00B050"/>
                </a:solidFill>
                <a:latin typeface="Times New Roman" panose="02020603050405020304" charset="0"/>
                <a:cs typeface="Times New Roman" panose="02020603050405020304" charset="0"/>
                <a:sym typeface="+mn-ea"/>
              </a:rPr>
              <a:t>:</a:t>
            </a:r>
            <a:endParaRPr sz="2400" b="1">
              <a:solidFill>
                <a:srgbClr val="00B050"/>
              </a:solidFill>
              <a:latin typeface="Times New Roman" panose="02020603050405020304" charset="0"/>
              <a:cs typeface="Times New Roman" panose="02020603050405020304" charset="0"/>
            </a:endParaRPr>
          </a:p>
          <a:p>
            <a:pPr marL="228600" lvl="0" indent="-228600" algn="just" rtl="0">
              <a:lnSpc>
                <a:spcPct val="90000"/>
              </a:lnSpc>
              <a:spcBef>
                <a:spcPts val="1000"/>
              </a:spcBef>
              <a:spcAft>
                <a:spcPts val="0"/>
              </a:spcAft>
              <a:buSzPts val="2800"/>
              <a:buChar char="▪"/>
            </a:pPr>
            <a:r>
              <a:rPr lang="en-IN" sz="2400">
                <a:latin typeface="Times New Roman" panose="02020603050405020304" charset="0"/>
                <a:cs typeface="Times New Roman" panose="02020603050405020304" charset="0"/>
                <a:sym typeface="+mn-ea"/>
              </a:rPr>
              <a:t>It is used in distributed file system.</a:t>
            </a:r>
            <a:endParaRPr lang="en-IN" sz="2400">
              <a:latin typeface="Times New Roman" panose="02020603050405020304" charset="0"/>
              <a:cs typeface="Times New Roman" panose="02020603050405020304" charset="0"/>
            </a:endParaRPr>
          </a:p>
          <a:p>
            <a:pPr marL="228600" lvl="0" indent="-228600" algn="just" rtl="0">
              <a:lnSpc>
                <a:spcPct val="90000"/>
              </a:lnSpc>
              <a:spcBef>
                <a:spcPts val="1000"/>
              </a:spcBef>
              <a:spcAft>
                <a:spcPts val="0"/>
              </a:spcAft>
              <a:buSzPts val="2800"/>
              <a:buChar char="▪"/>
            </a:pPr>
            <a:r>
              <a:rPr lang="en-IN" sz="2400" b="1" u="sng">
                <a:latin typeface="Times New Roman" panose="02020603050405020304" charset="0"/>
                <a:cs typeface="Times New Roman" panose="02020603050405020304" charset="0"/>
                <a:sym typeface="+mn-ea"/>
              </a:rPr>
              <a:t>Traditional approch:</a:t>
            </a:r>
            <a:endParaRPr lang="en-IN" sz="2400" u="sng">
              <a:latin typeface="Times New Roman" panose="02020603050405020304" charset="0"/>
              <a:cs typeface="Times New Roman" panose="02020603050405020304" charset="0"/>
            </a:endParaRPr>
          </a:p>
          <a:p>
            <a:pPr marL="228600" lvl="0" indent="-228600" algn="just" rtl="0">
              <a:lnSpc>
                <a:spcPct val="90000"/>
              </a:lnSpc>
              <a:spcBef>
                <a:spcPts val="1000"/>
              </a:spcBef>
              <a:spcAft>
                <a:spcPts val="0"/>
              </a:spcAft>
              <a:buSzPts val="2800"/>
              <a:buChar char="▪"/>
            </a:pPr>
            <a:r>
              <a:rPr lang="en-IN" sz="2400">
                <a:latin typeface="Times New Roman" panose="02020603050405020304" charset="0"/>
                <a:cs typeface="Times New Roman" panose="02020603050405020304" charset="0"/>
                <a:sym typeface="+mn-ea"/>
              </a:rPr>
              <a:t>Each client maintains local cache which is partitioned as read and write file.</a:t>
            </a:r>
            <a:endParaRPr lang="en-IN" sz="2400">
              <a:latin typeface="Times New Roman" panose="02020603050405020304" charset="0"/>
              <a:cs typeface="Times New Roman" panose="02020603050405020304" charset="0"/>
            </a:endParaRPr>
          </a:p>
          <a:p>
            <a:pPr marL="228600" lvl="0" indent="-228600" algn="just" rtl="0">
              <a:lnSpc>
                <a:spcPct val="90000"/>
              </a:lnSpc>
              <a:spcBef>
                <a:spcPts val="1000"/>
              </a:spcBef>
              <a:spcAft>
                <a:spcPts val="0"/>
              </a:spcAft>
              <a:buSzPts val="2800"/>
              <a:buChar char="▪"/>
            </a:pPr>
            <a:r>
              <a:rPr lang="en-IN" sz="2400" b="1" u="sng">
                <a:latin typeface="Times New Roman" panose="02020603050405020304" charset="0"/>
                <a:cs typeface="Times New Roman" panose="02020603050405020304" charset="0"/>
                <a:sym typeface="+mn-ea"/>
              </a:rPr>
              <a:t>Problem</a:t>
            </a: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228600" lvl="0" indent="-228600" algn="just" rtl="0">
              <a:lnSpc>
                <a:spcPct val="90000"/>
              </a:lnSpc>
              <a:spcBef>
                <a:spcPts val="1000"/>
              </a:spcBef>
              <a:spcAft>
                <a:spcPts val="0"/>
              </a:spcAft>
              <a:buSzPts val="2800"/>
              <a:buChar char="▪"/>
            </a:pPr>
            <a:r>
              <a:rPr lang="en-IN" sz="2400">
                <a:latin typeface="Times New Roman" panose="02020603050405020304" charset="0"/>
                <a:cs typeface="Times New Roman" panose="02020603050405020304" charset="0"/>
                <a:sym typeface="+mn-ea"/>
              </a:rPr>
              <a:t>If a client has a file cached for reading,before anather client can get a copy for writting,</a:t>
            </a:r>
            <a:r>
              <a:rPr lang="en-US" altLang="en-IN" sz="2400">
                <a:latin typeface="Times New Roman" panose="02020603050405020304" charset="0"/>
                <a:cs typeface="Times New Roman" panose="02020603050405020304" charset="0"/>
                <a:sym typeface="+mn-ea"/>
              </a:rPr>
              <a:t> </a:t>
            </a:r>
            <a:r>
              <a:rPr lang="en-IN" sz="2400">
                <a:latin typeface="Times New Roman" panose="02020603050405020304" charset="0"/>
                <a:cs typeface="Times New Roman" panose="02020603050405020304" charset="0"/>
                <a:sym typeface="+mn-ea"/>
              </a:rPr>
              <a:t>the the server has to first ask the reading client to invalidate its copy.</a:t>
            </a:r>
            <a:endParaRPr lang="en-IN" sz="2400">
              <a:latin typeface="Times New Roman" panose="02020603050405020304" charset="0"/>
              <a:cs typeface="Times New Roman" panose="02020603050405020304" charset="0"/>
            </a:endParaRPr>
          </a:p>
          <a:p>
            <a:pPr marL="228600" lvl="0" indent="-228600" algn="just" rtl="0">
              <a:lnSpc>
                <a:spcPct val="90000"/>
              </a:lnSpc>
              <a:spcBef>
                <a:spcPts val="1000"/>
              </a:spcBef>
              <a:spcAft>
                <a:spcPts val="0"/>
              </a:spcAft>
              <a:buSzPts val="2800"/>
              <a:buChar char="▪"/>
            </a:pPr>
            <a:r>
              <a:rPr lang="en-IN" sz="2400" b="1" u="sng">
                <a:latin typeface="Times New Roman" panose="02020603050405020304" charset="0"/>
                <a:cs typeface="Times New Roman" panose="02020603050405020304" charset="0"/>
                <a:sym typeface="+mn-ea"/>
              </a:rPr>
              <a:t>Solution</a:t>
            </a:r>
            <a:r>
              <a:rPr lang="en-US" altLang="en-IN" sz="2400" b="1" u="sng">
                <a:latin typeface="Times New Roman" panose="02020603050405020304" charset="0"/>
                <a:cs typeface="Times New Roman" panose="02020603050405020304" charset="0"/>
                <a:sym typeface="+mn-ea"/>
              </a:rPr>
              <a:t>:</a:t>
            </a:r>
            <a:r>
              <a:rPr lang="en-IN" sz="2400" u="sng">
                <a:latin typeface="Times New Roman" panose="02020603050405020304" charset="0"/>
                <a:cs typeface="Times New Roman" panose="02020603050405020304" charset="0"/>
                <a:sym typeface="+mn-ea"/>
              </a:rPr>
              <a:t> </a:t>
            </a:r>
            <a:r>
              <a:rPr lang="en-US" altLang="en-IN" sz="2400">
                <a:latin typeface="Times New Roman" panose="02020603050405020304" charset="0"/>
                <a:cs typeface="Times New Roman" panose="02020603050405020304" charset="0"/>
                <a:sym typeface="+mn-ea"/>
              </a:rPr>
              <a:t>This</a:t>
            </a:r>
            <a:r>
              <a:rPr lang="en-IN" sz="2400">
                <a:latin typeface="Times New Roman" panose="02020603050405020304" charset="0"/>
                <a:cs typeface="Times New Roman" panose="02020603050405020304" charset="0"/>
                <a:sym typeface="+mn-ea"/>
              </a:rPr>
              <a:t> extra overhead can be eliminated  by synchr</a:t>
            </a:r>
            <a:r>
              <a:rPr lang="en-US" altLang="en-IN" sz="2400">
                <a:latin typeface="Times New Roman" panose="02020603050405020304" charset="0"/>
                <a:cs typeface="Times New Roman" panose="02020603050405020304" charset="0"/>
                <a:sym typeface="+mn-ea"/>
              </a:rPr>
              <a:t>o</a:t>
            </a:r>
            <a:r>
              <a:rPr lang="en-IN" sz="2400">
                <a:latin typeface="Times New Roman" panose="02020603050405020304" charset="0"/>
                <a:cs typeface="Times New Roman" panose="02020603050405020304" charset="0"/>
                <a:sym typeface="+mn-ea"/>
              </a:rPr>
              <a:t>nized clock</a:t>
            </a:r>
            <a:r>
              <a:rPr lang="en-US" altLang="en-IN" sz="2400">
                <a:latin typeface="Times New Roman" panose="02020603050405020304" charset="0"/>
                <a:cs typeface="Times New Roman" panose="02020603050405020304" charset="0"/>
                <a:sym typeface="+mn-ea"/>
              </a:rPr>
              <a:t>s.</a:t>
            </a:r>
            <a:endParaRPr lang="en-IN" sz="2400">
              <a:latin typeface="Times New Roman" panose="02020603050405020304" charset="0"/>
              <a:cs typeface="Times New Roman" panose="02020603050405020304" charset="0"/>
            </a:endParaRPr>
          </a:p>
          <a:p>
            <a:pPr lvl="0" algn="just" rtl="0">
              <a:lnSpc>
                <a:spcPct val="90000"/>
              </a:lnSpc>
              <a:spcAft>
                <a:spcPts val="0"/>
              </a:spcAft>
              <a:buSzPts val="2800"/>
            </a:pPr>
            <a:endParaRPr lang="en-US" sz="24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33730"/>
          </a:xfrm>
        </p:spPr>
        <p:txBody>
          <a:bodyPr>
            <a:normAutofit fontScale="90000"/>
          </a:bodyPr>
          <a:p>
            <a:r>
              <a:rPr lang="en-US"/>
              <a:t>Cont..</a:t>
            </a:r>
            <a:endParaRPr lang="en-US"/>
          </a:p>
        </p:txBody>
      </p:sp>
      <p:sp>
        <p:nvSpPr>
          <p:cNvPr id="3" name="Content Placeholder 2"/>
          <p:cNvSpPr>
            <a:spLocks noGrp="1"/>
          </p:cNvSpPr>
          <p:nvPr>
            <p:ph idx="1"/>
          </p:nvPr>
        </p:nvSpPr>
        <p:spPr>
          <a:xfrm>
            <a:off x="337185" y="1112520"/>
            <a:ext cx="11505565" cy="5384165"/>
          </a:xfrm>
        </p:spPr>
        <p:txBody>
          <a:bodyPr/>
          <a:p>
            <a:pPr marL="228600" lvl="0" indent="-228600" algn="l" rtl="0">
              <a:lnSpc>
                <a:spcPct val="90000"/>
              </a:lnSpc>
              <a:spcBef>
                <a:spcPts val="0"/>
              </a:spcBef>
              <a:spcAft>
                <a:spcPts val="0"/>
              </a:spcAft>
              <a:buSzPts val="2800"/>
              <a:buChar char="▪"/>
            </a:pPr>
            <a:r>
              <a:rPr lang="en-IN" sz="2400" b="1" u="sng">
                <a:solidFill>
                  <a:srgbClr val="00B050"/>
                </a:solidFill>
                <a:sym typeface="+mn-ea"/>
              </a:rPr>
              <a:t>Modified approch</a:t>
            </a:r>
            <a:r>
              <a:rPr lang="en-IN" sz="2400" b="1">
                <a:solidFill>
                  <a:srgbClr val="00B050"/>
                </a:solidFill>
                <a:sym typeface="+mn-ea"/>
              </a:rPr>
              <a:t>(With synchronized clock):</a:t>
            </a:r>
            <a:endParaRPr lang="en-IN" sz="2400" b="1">
              <a:solidFill>
                <a:srgbClr val="00B050"/>
              </a:solidFill>
            </a:endParaRPr>
          </a:p>
          <a:p>
            <a:pPr marL="228600" lvl="0" indent="-228600" algn="l" rtl="0">
              <a:lnSpc>
                <a:spcPct val="90000"/>
              </a:lnSpc>
              <a:spcBef>
                <a:spcPts val="1000"/>
              </a:spcBef>
              <a:spcAft>
                <a:spcPts val="0"/>
              </a:spcAft>
              <a:buSzPts val="2800"/>
              <a:buChar char="▪"/>
            </a:pPr>
            <a:r>
              <a:rPr lang="en-IN" sz="2400">
                <a:sym typeface="+mn-ea"/>
              </a:rPr>
              <a:t>When a client wants a file,it is given a</a:t>
            </a:r>
            <a:r>
              <a:rPr lang="en-IN" sz="2400" b="1">
                <a:sym typeface="+mn-ea"/>
              </a:rPr>
              <a:t> lease</a:t>
            </a:r>
            <a:r>
              <a:rPr lang="en-IN" sz="2400">
                <a:sym typeface="+mn-ea"/>
              </a:rPr>
              <a:t> on it which specifies how long the copy is valid.</a:t>
            </a:r>
            <a:endParaRPr lang="en-IN" sz="2400"/>
          </a:p>
          <a:p>
            <a:pPr marL="228600" lvl="0" indent="-228600" algn="l" rtl="0">
              <a:lnSpc>
                <a:spcPct val="90000"/>
              </a:lnSpc>
              <a:spcBef>
                <a:spcPts val="1000"/>
              </a:spcBef>
              <a:spcAft>
                <a:spcPts val="0"/>
              </a:spcAft>
              <a:buSzPts val="2800"/>
              <a:buChar char="▪"/>
            </a:pPr>
            <a:r>
              <a:rPr lang="en-IN" sz="2400">
                <a:sym typeface="+mn-ea"/>
              </a:rPr>
              <a:t>If the lease expires,the client can ask for it to be renewed.</a:t>
            </a:r>
            <a:endParaRPr lang="en-IN" sz="2400"/>
          </a:p>
          <a:p>
            <a:pPr marL="228600" lvl="0" indent="-228600" algn="just" rtl="0">
              <a:lnSpc>
                <a:spcPct val="90000"/>
              </a:lnSpc>
              <a:spcBef>
                <a:spcPts val="1000"/>
              </a:spcBef>
              <a:spcAft>
                <a:spcPts val="0"/>
              </a:spcAft>
              <a:buSzPts val="2800"/>
              <a:buChar char="▪"/>
            </a:pPr>
            <a:r>
              <a:rPr lang="en-IN" sz="2400">
                <a:sym typeface="+mn-ea"/>
              </a:rPr>
              <a:t>If the lease expires and the file is needed again shortly then the client can ask the server if the copy it has(identified by timestamp) is still the current one then a new lease is generated,but the file need not be retransmitted. </a:t>
            </a:r>
            <a:endParaRPr lang="en-IN" sz="2400"/>
          </a:p>
          <a:p>
            <a:endParaRPr lang="en-US" sz="24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66115"/>
          </a:xfrm>
        </p:spPr>
        <p:txBody>
          <a:bodyPr>
            <a:normAutofit fontScale="90000"/>
          </a:bodyPr>
          <a:p>
            <a:pPr algn="ctr"/>
            <a:r>
              <a:rPr lang="en-US" b="1" dirty="0">
                <a:solidFill>
                  <a:srgbClr val="FF0000"/>
                </a:solidFill>
                <a:sym typeface="+mn-ea"/>
              </a:rPr>
              <a:t>Clock_Synchronization_Algorithms</a:t>
            </a:r>
            <a:endParaRPr lang="en-US"/>
          </a:p>
        </p:txBody>
      </p:sp>
      <p:sp>
        <p:nvSpPr>
          <p:cNvPr id="3" name="Content Placeholder 2"/>
          <p:cNvSpPr>
            <a:spLocks noGrp="1"/>
          </p:cNvSpPr>
          <p:nvPr>
            <p:ph idx="1"/>
          </p:nvPr>
        </p:nvSpPr>
        <p:spPr>
          <a:xfrm>
            <a:off x="262890" y="1187450"/>
            <a:ext cx="11708765" cy="5436870"/>
          </a:xfrm>
        </p:spPr>
        <p:txBody>
          <a:bodyPr/>
          <a:p>
            <a:pPr algn="just"/>
            <a:r>
              <a:rPr lang="en-US" sz="2400">
                <a:latin typeface="Times New Roman" panose="02020603050405020304" charset="0"/>
                <a:cs typeface="Times New Roman" panose="02020603050405020304" charset="0"/>
              </a:rPr>
              <a:t>If one machine has a UTC receiver, the goal becomes keeping all the other machines synchronized to it.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If no machines have UTC receivers, each machine keeps track of its own time, and the goal is to keep all the machines together as well as possible.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Each machine is assumed to have a timer that causes an interrupt, H times a second.</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When this timer goes off, the interrupt handler adds 1 to a software clock that keeps track of the number of ticks (interrupts) since some agreed-upon time in the past.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Let us call the value of this clock as C.</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When the UTC time is t, the value of the clock on machine p is C</a:t>
            </a:r>
            <a:r>
              <a:rPr lang="en-US" sz="2400" baseline="-25000">
                <a:latin typeface="Times New Roman" panose="02020603050405020304" charset="0"/>
                <a:cs typeface="Times New Roman" panose="02020603050405020304" charset="0"/>
              </a:rPr>
              <a:t>p</a:t>
            </a:r>
            <a:r>
              <a:rPr lang="en-US" sz="2400">
                <a:latin typeface="Times New Roman" panose="02020603050405020304" charset="0"/>
                <a:cs typeface="Times New Roman" panose="02020603050405020304" charset="0"/>
              </a:rPr>
              <a:t>(t). In other words: dc/dt ideally should be 1.</a:t>
            </a:r>
            <a:endParaRPr lang="en-US" sz="2400">
              <a:latin typeface="Times New Roman" panose="02020603050405020304" charset="0"/>
              <a:cs typeface="Times New Roman" panose="02020603050405020304" charset="0"/>
            </a:endParaRPr>
          </a:p>
          <a:p>
            <a:pPr marL="228600" lvl="0" indent="-188595" algn="l" rtl="0">
              <a:lnSpc>
                <a:spcPct val="90000"/>
              </a:lnSpc>
              <a:spcBef>
                <a:spcPts val="0"/>
              </a:spcBef>
              <a:spcAft>
                <a:spcPts val="0"/>
              </a:spcAft>
              <a:buSzPct val="100000"/>
              <a:buChar char="▪"/>
            </a:pPr>
            <a:r>
              <a:rPr lang="en-IN" sz="2400">
                <a:latin typeface="Times New Roman" panose="02020603050405020304" charset="0"/>
                <a:cs typeface="Times New Roman" panose="02020603050405020304" charset="0"/>
                <a:sym typeface="+mn-ea"/>
              </a:rPr>
              <a:t>Practically real timers do not interrupts exactly </a:t>
            </a:r>
            <a:r>
              <a:rPr lang="en-IN" sz="2400" i="1">
                <a:latin typeface="Times New Roman" panose="02020603050405020304" charset="0"/>
                <a:cs typeface="Times New Roman" panose="02020603050405020304" charset="0"/>
                <a:sym typeface="+mn-ea"/>
              </a:rPr>
              <a:t>H</a:t>
            </a:r>
            <a:r>
              <a:rPr lang="en-IN" sz="2400">
                <a:latin typeface="Times New Roman" panose="02020603050405020304" charset="0"/>
                <a:cs typeface="Times New Roman" panose="02020603050405020304" charset="0"/>
                <a:sym typeface="+mn-ea"/>
              </a:rPr>
              <a:t> times a second.</a:t>
            </a:r>
            <a:endParaRPr lang="en-IN" sz="2400">
              <a:latin typeface="Times New Roman" panose="02020603050405020304" charset="0"/>
              <a:cs typeface="Times New Roman" panose="02020603050405020304" charset="0"/>
            </a:endParaRPr>
          </a:p>
          <a:p>
            <a:pPr marL="228600" lvl="0" indent="-188595" algn="l" rtl="0">
              <a:lnSpc>
                <a:spcPct val="90000"/>
              </a:lnSpc>
              <a:spcBef>
                <a:spcPts val="1000"/>
              </a:spcBef>
              <a:spcAft>
                <a:spcPts val="0"/>
              </a:spcAft>
              <a:buSzPct val="100000"/>
              <a:buChar char="▪"/>
            </a:pPr>
            <a:r>
              <a:rPr lang="en-IN" sz="2400">
                <a:latin typeface="Times New Roman" panose="02020603050405020304" charset="0"/>
                <a:cs typeface="Times New Roman" panose="02020603050405020304" charset="0"/>
                <a:sym typeface="+mn-ea"/>
              </a:rPr>
              <a:t>If </a:t>
            </a:r>
            <a:r>
              <a:rPr lang="en-IN" sz="2400" i="1">
                <a:latin typeface="Times New Roman" panose="02020603050405020304" charset="0"/>
                <a:cs typeface="Times New Roman" panose="02020603050405020304" charset="0"/>
                <a:sym typeface="+mn-ea"/>
              </a:rPr>
              <a:t>H</a:t>
            </a:r>
            <a:r>
              <a:rPr lang="en-IN" sz="2400">
                <a:latin typeface="Times New Roman" panose="02020603050405020304" charset="0"/>
                <a:cs typeface="Times New Roman" panose="02020603050405020304" charset="0"/>
                <a:sym typeface="+mn-ea"/>
              </a:rPr>
              <a:t>=60 then n</a:t>
            </a:r>
            <a:r>
              <a:rPr lang="en-US" altLang="en-IN" sz="2400">
                <a:latin typeface="Times New Roman" panose="02020603050405020304" charset="0"/>
                <a:cs typeface="Times New Roman" panose="02020603050405020304" charset="0"/>
                <a:sym typeface="+mn-ea"/>
              </a:rPr>
              <a:t>umber</a:t>
            </a:r>
            <a:r>
              <a:rPr lang="en-IN" sz="2400">
                <a:latin typeface="Times New Roman" panose="02020603050405020304" charset="0"/>
                <a:cs typeface="Times New Roman" panose="02020603050405020304" charset="0"/>
                <a:sym typeface="+mn-ea"/>
              </a:rPr>
              <a:t> of ticks per hour </a:t>
            </a:r>
            <a:r>
              <a:rPr lang="en-US" altLang="en-IN" sz="2400">
                <a:latin typeface="Times New Roman" panose="02020603050405020304" charset="0"/>
                <a:cs typeface="Times New Roman" panose="02020603050405020304" charset="0"/>
                <a:sym typeface="+mn-ea"/>
              </a:rPr>
              <a:t>will be </a:t>
            </a:r>
            <a:r>
              <a:rPr lang="en-IN" sz="2400">
                <a:latin typeface="Times New Roman" panose="02020603050405020304" charset="0"/>
                <a:cs typeface="Times New Roman" panose="02020603050405020304" charset="0"/>
                <a:sym typeface="+mn-ea"/>
              </a:rPr>
              <a:t>216,000</a:t>
            </a:r>
            <a:r>
              <a:rPr lang="en-US" altLang="en-IN" sz="2400">
                <a:latin typeface="Times New Roman" panose="02020603050405020304" charset="0"/>
                <a:cs typeface="Times New Roman" panose="02020603050405020304" charset="0"/>
                <a:sym typeface="+mn-ea"/>
              </a:rPr>
              <a:t>.</a:t>
            </a:r>
            <a:endParaRPr lang="en-IN" sz="2400"/>
          </a:p>
          <a:p>
            <a:pPr algn="just"/>
            <a:endParaRPr lang="en-US" sz="24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44525"/>
          </a:xfrm>
        </p:spPr>
        <p:txBody>
          <a:bodyPr>
            <a:normAutofit fontScale="90000"/>
          </a:bodyPr>
          <a:p>
            <a:r>
              <a:rPr lang="en-US"/>
              <a:t>Cont..</a:t>
            </a:r>
            <a:endParaRPr lang="en-US"/>
          </a:p>
        </p:txBody>
      </p:sp>
      <p:sp>
        <p:nvSpPr>
          <p:cNvPr id="3" name="Content Placeholder 2"/>
          <p:cNvSpPr>
            <a:spLocks noGrp="1"/>
          </p:cNvSpPr>
          <p:nvPr>
            <p:ph idx="1"/>
          </p:nvPr>
        </p:nvSpPr>
        <p:spPr>
          <a:xfrm>
            <a:off x="412750" y="1010285"/>
            <a:ext cx="11558270" cy="5475605"/>
          </a:xfrm>
        </p:spPr>
        <p:txBody>
          <a:bodyPr/>
          <a:p>
            <a:pPr marL="228600" lvl="0" indent="-188595" algn="just" rtl="0">
              <a:lnSpc>
                <a:spcPct val="90000"/>
              </a:lnSpc>
              <a:spcBef>
                <a:spcPts val="1000"/>
              </a:spcBef>
              <a:spcAft>
                <a:spcPts val="0"/>
              </a:spcAft>
              <a:buSzPct val="100000"/>
              <a:buChar char="▪"/>
            </a:pPr>
            <a:r>
              <a:rPr lang="en-IN" sz="2400">
                <a:latin typeface="Times New Roman" panose="02020603050405020304" charset="0"/>
                <a:cs typeface="Times New Roman" panose="02020603050405020304" charset="0"/>
                <a:sym typeface="+mn-ea"/>
              </a:rPr>
              <a:t>As modern timer chips have error about 10</a:t>
            </a:r>
            <a:r>
              <a:rPr lang="en-IN" sz="2400" baseline="30000">
                <a:latin typeface="Times New Roman" panose="02020603050405020304" charset="0"/>
                <a:cs typeface="Times New Roman" panose="02020603050405020304" charset="0"/>
                <a:sym typeface="+mn-ea"/>
              </a:rPr>
              <a:t>-5</a:t>
            </a:r>
            <a:r>
              <a:rPr lang="en-IN" sz="2400">
                <a:latin typeface="Times New Roman" panose="02020603050405020304" charset="0"/>
                <a:cs typeface="Times New Roman" panose="02020603050405020304" charset="0"/>
                <a:sym typeface="+mn-ea"/>
              </a:rPr>
              <a:t>,</a:t>
            </a:r>
            <a:r>
              <a:rPr lang="en-US" altLang="en-IN" sz="2400">
                <a:latin typeface="Times New Roman" panose="02020603050405020304" charset="0"/>
                <a:cs typeface="Times New Roman" panose="02020603050405020304" charset="0"/>
                <a:sym typeface="+mn-ea"/>
              </a:rPr>
              <a:t> </a:t>
            </a:r>
            <a:r>
              <a:rPr lang="en-IN" sz="2400">
                <a:latin typeface="Times New Roman" panose="02020603050405020304" charset="0"/>
                <a:cs typeface="Times New Roman" panose="02020603050405020304" charset="0"/>
                <a:sym typeface="+mn-ea"/>
              </a:rPr>
              <a:t>so number</a:t>
            </a:r>
            <a:r>
              <a:rPr lang="en-US" altLang="en-IN" sz="2400">
                <a:latin typeface="Times New Roman" panose="02020603050405020304" charset="0"/>
                <a:cs typeface="Times New Roman" panose="02020603050405020304" charset="0"/>
                <a:sym typeface="+mn-ea"/>
              </a:rPr>
              <a:t> </a:t>
            </a:r>
            <a:r>
              <a:rPr lang="en-IN" sz="2400">
                <a:latin typeface="Times New Roman" panose="02020603050405020304" charset="0"/>
                <a:cs typeface="Times New Roman" panose="02020603050405020304" charset="0"/>
                <a:sym typeface="+mn-ea"/>
              </a:rPr>
              <a:t>of ticks are 215,998 to 216,002 per hour.</a:t>
            </a:r>
            <a:endParaRPr lang="en-IN" sz="2400">
              <a:latin typeface="Times New Roman" panose="02020603050405020304" charset="0"/>
              <a:cs typeface="Times New Roman" panose="02020603050405020304" charset="0"/>
            </a:endParaRPr>
          </a:p>
          <a:p>
            <a:pPr marL="228600" lvl="0" indent="-188595" algn="l" rtl="0">
              <a:lnSpc>
                <a:spcPct val="90000"/>
              </a:lnSpc>
              <a:spcBef>
                <a:spcPts val="1000"/>
              </a:spcBef>
              <a:spcAft>
                <a:spcPts val="0"/>
              </a:spcAft>
              <a:buSzPct val="100000"/>
              <a:buChar char="▪"/>
            </a:pPr>
            <a:r>
              <a:rPr lang="en-US" altLang="en-IN" sz="2400">
                <a:latin typeface="Times New Roman" panose="02020603050405020304" charset="0"/>
                <a:cs typeface="Times New Roman" panose="02020603050405020304" charset="0"/>
                <a:sym typeface="+mn-ea"/>
              </a:rPr>
              <a:t>If there exists some</a:t>
            </a:r>
            <a:r>
              <a:rPr lang="en-IN" sz="2400">
                <a:latin typeface="Times New Roman" panose="02020603050405020304" charset="0"/>
                <a:cs typeface="Times New Roman" panose="02020603050405020304" charset="0"/>
                <a:sym typeface="+mn-ea"/>
              </a:rPr>
              <a:t> constant p</a:t>
            </a:r>
            <a:r>
              <a:rPr lang="en-US" altLang="en-IN" sz="2400">
                <a:latin typeface="Times New Roman" panose="02020603050405020304" charset="0"/>
                <a:cs typeface="Times New Roman" panose="02020603050405020304" charset="0"/>
                <a:sym typeface="+mn-ea"/>
              </a:rPr>
              <a:t>,</a:t>
            </a:r>
            <a:r>
              <a:rPr lang="en-IN" sz="2400">
                <a:latin typeface="Times New Roman" panose="02020603050405020304" charset="0"/>
                <a:cs typeface="Times New Roman" panose="02020603050405020304" charset="0"/>
                <a:sym typeface="+mn-ea"/>
              </a:rPr>
              <a:t> </a:t>
            </a:r>
            <a:r>
              <a:rPr lang="en-US" altLang="en-IN" sz="2400">
                <a:latin typeface="Times New Roman" panose="02020603050405020304" charset="0"/>
                <a:cs typeface="Times New Roman" panose="02020603050405020304" charset="0"/>
                <a:sym typeface="+mn-ea"/>
              </a:rPr>
              <a:t>such that:</a:t>
            </a:r>
            <a:endParaRPr lang="en-IN" sz="2400">
              <a:latin typeface="Times New Roman" panose="02020603050405020304" charset="0"/>
              <a:cs typeface="Times New Roman" panose="02020603050405020304" charset="0"/>
            </a:endParaRPr>
          </a:p>
          <a:p>
            <a:pPr marL="0" lvl="0" indent="0" algn="ctr" rtl="0">
              <a:lnSpc>
                <a:spcPct val="90000"/>
              </a:lnSpc>
              <a:spcBef>
                <a:spcPts val="1000"/>
              </a:spcBef>
              <a:spcAft>
                <a:spcPts val="0"/>
              </a:spcAft>
              <a:buSzPct val="100000"/>
              <a:buNone/>
            </a:pPr>
            <a:r>
              <a:rPr lang="en-IN" sz="2400" b="1">
                <a:latin typeface="Times New Roman" panose="02020603050405020304" charset="0"/>
                <a:cs typeface="Times New Roman" panose="02020603050405020304" charset="0"/>
                <a:sym typeface="+mn-ea"/>
              </a:rPr>
              <a:t>            1-p &lt;= dC/dt &lt;=1+p</a:t>
            </a:r>
            <a:endParaRPr sz="2400" b="1">
              <a:latin typeface="Times New Roman" panose="02020603050405020304" charset="0"/>
              <a:cs typeface="Times New Roman" panose="02020603050405020304" charset="0"/>
            </a:endParaRPr>
          </a:p>
          <a:p>
            <a:pPr marL="0" lvl="0" indent="0" algn="ctr" rtl="0">
              <a:lnSpc>
                <a:spcPct val="90000"/>
              </a:lnSpc>
              <a:spcBef>
                <a:spcPts val="1000"/>
              </a:spcBef>
              <a:spcAft>
                <a:spcPts val="0"/>
              </a:spcAft>
              <a:buSzPct val="100000"/>
              <a:buNone/>
            </a:pPr>
            <a:r>
              <a:rPr lang="en-IN" sz="2400">
                <a:latin typeface="Times New Roman" panose="02020603050405020304" charset="0"/>
                <a:cs typeface="Times New Roman" panose="02020603050405020304" charset="0"/>
                <a:sym typeface="+mn-ea"/>
              </a:rPr>
              <a:t>(</a:t>
            </a:r>
            <a:r>
              <a:rPr lang="en-US" altLang="en-IN" sz="2400">
                <a:latin typeface="Times New Roman" panose="02020603050405020304" charset="0"/>
                <a:cs typeface="Times New Roman" panose="02020603050405020304" charset="0"/>
                <a:sym typeface="+mn-ea"/>
              </a:rPr>
              <a:t>The constant </a:t>
            </a:r>
            <a:r>
              <a:rPr lang="en-IN" sz="2400">
                <a:latin typeface="Times New Roman" panose="02020603050405020304" charset="0"/>
                <a:cs typeface="Times New Roman" panose="02020603050405020304" charset="0"/>
                <a:sym typeface="+mn-ea"/>
              </a:rPr>
              <a:t>p</a:t>
            </a:r>
            <a:r>
              <a:rPr lang="en-US" altLang="en-IN" sz="2400">
                <a:latin typeface="Times New Roman" panose="02020603050405020304" charset="0"/>
                <a:cs typeface="Times New Roman" panose="02020603050405020304" charset="0"/>
                <a:sym typeface="+mn-ea"/>
              </a:rPr>
              <a:t> is specified by the manufacturer and</a:t>
            </a:r>
            <a:r>
              <a:rPr lang="en-IN" sz="2400">
                <a:latin typeface="Times New Roman" panose="02020603050405020304" charset="0"/>
                <a:cs typeface="Times New Roman" panose="02020603050405020304" charset="0"/>
                <a:sym typeface="+mn-ea"/>
              </a:rPr>
              <a:t> is known as </a:t>
            </a:r>
            <a:r>
              <a:rPr lang="en-IN" sz="2400" b="1">
                <a:solidFill>
                  <a:srgbClr val="FF0000"/>
                </a:solidFill>
                <a:latin typeface="Times New Roman" panose="02020603050405020304" charset="0"/>
                <a:cs typeface="Times New Roman" panose="02020603050405020304" charset="0"/>
                <a:sym typeface="+mn-ea"/>
              </a:rPr>
              <a:t>maximum drift rate</a:t>
            </a:r>
            <a:r>
              <a:rPr lang="en-IN" sz="2400" b="1">
                <a:latin typeface="Times New Roman" panose="02020603050405020304" charset="0"/>
                <a:cs typeface="Times New Roman" panose="02020603050405020304" charset="0"/>
                <a:sym typeface="+mn-ea"/>
              </a:rPr>
              <a:t>)</a:t>
            </a:r>
            <a:endParaRPr sz="2400" b="1">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87705"/>
          </a:xfrm>
        </p:spPr>
        <p:txBody>
          <a:bodyPr>
            <a:normAutofit fontScale="90000"/>
          </a:bodyPr>
          <a:p>
            <a:r>
              <a:rPr lang="en-US"/>
              <a:t>Cont..</a:t>
            </a:r>
            <a:endParaRPr lang="en-US"/>
          </a:p>
        </p:txBody>
      </p:sp>
      <p:sp>
        <p:nvSpPr>
          <p:cNvPr id="3" name="Content Placeholder 2"/>
          <p:cNvSpPr>
            <a:spLocks noGrp="1"/>
          </p:cNvSpPr>
          <p:nvPr>
            <p:ph idx="1"/>
          </p:nvPr>
        </p:nvSpPr>
        <p:spPr>
          <a:xfrm>
            <a:off x="273685" y="1053465"/>
            <a:ext cx="11686540" cy="5454015"/>
          </a:xfrm>
        </p:spPr>
        <p:txBody>
          <a:bodyPr/>
          <a:p>
            <a:r>
              <a:rPr lang="en-US" sz="2400" b="1">
                <a:solidFill>
                  <a:srgbClr val="0070C0"/>
                </a:solidFill>
                <a:latin typeface="Times New Roman" panose="02020603050405020304" charset="0"/>
                <a:cs typeface="Times New Roman" panose="02020603050405020304" charset="0"/>
              </a:rPr>
              <a:t>Slow, perfect, and fast clocks are shown below:</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2460625" y="1737995"/>
            <a:ext cx="7078980" cy="46691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18820"/>
          </a:xfrm>
        </p:spPr>
        <p:txBody>
          <a:bodyPr>
            <a:normAutofit fontScale="90000"/>
          </a:bodyPr>
          <a:p>
            <a:pPr algn="ctr"/>
            <a:r>
              <a:rPr lang="en-IN">
                <a:solidFill>
                  <a:srgbClr val="FF0000"/>
                </a:solidFill>
                <a:sym typeface="+mn-ea"/>
              </a:rPr>
              <a:t>Cristian’s Algorithm</a:t>
            </a:r>
            <a:endParaRPr lang="en-IN">
              <a:solidFill>
                <a:srgbClr val="FF0000"/>
              </a:solidFill>
              <a:sym typeface="+mn-ea"/>
            </a:endParaRPr>
          </a:p>
        </p:txBody>
      </p:sp>
      <p:sp>
        <p:nvSpPr>
          <p:cNvPr id="3" name="Content Placeholder 2"/>
          <p:cNvSpPr>
            <a:spLocks noGrp="1"/>
          </p:cNvSpPr>
          <p:nvPr>
            <p:ph idx="1"/>
          </p:nvPr>
        </p:nvSpPr>
        <p:spPr>
          <a:xfrm>
            <a:off x="391160" y="1155065"/>
            <a:ext cx="11516360" cy="5330825"/>
          </a:xfrm>
        </p:spPr>
        <p:txBody>
          <a:bodyPr/>
          <a:p>
            <a:pPr marL="228600" lvl="0" indent="-228600" algn="just" rtl="0">
              <a:lnSpc>
                <a:spcPct val="90000"/>
              </a:lnSpc>
              <a:spcBef>
                <a:spcPts val="0"/>
              </a:spcBef>
              <a:spcAft>
                <a:spcPts val="0"/>
              </a:spcAft>
              <a:buSzPts val="2800"/>
              <a:buChar char="▪"/>
            </a:pPr>
            <a:r>
              <a:rPr lang="en-IN" sz="2400">
                <a:latin typeface="Times New Roman" panose="02020603050405020304" charset="0"/>
                <a:cs typeface="Times New Roman" panose="02020603050405020304" charset="0"/>
                <a:sym typeface="+mn-ea"/>
              </a:rPr>
              <a:t>One machine uses WWV receiver considered as </a:t>
            </a:r>
            <a:r>
              <a:rPr lang="en-IN" sz="2400" b="1">
                <a:latin typeface="Times New Roman" panose="02020603050405020304" charset="0"/>
                <a:cs typeface="Times New Roman" panose="02020603050405020304" charset="0"/>
                <a:sym typeface="+mn-ea"/>
              </a:rPr>
              <a:t>Time server.</a:t>
            </a:r>
            <a:endParaRPr sz="2400" b="1">
              <a:latin typeface="Times New Roman" panose="02020603050405020304" charset="0"/>
              <a:cs typeface="Times New Roman" panose="02020603050405020304" charset="0"/>
            </a:endParaRPr>
          </a:p>
          <a:p>
            <a:pPr marL="228600" lvl="0" indent="-228600" algn="just" rtl="0">
              <a:lnSpc>
                <a:spcPct val="90000"/>
              </a:lnSpc>
              <a:spcBef>
                <a:spcPts val="1000"/>
              </a:spcBef>
              <a:spcAft>
                <a:spcPts val="0"/>
              </a:spcAft>
              <a:buSzPts val="2800"/>
              <a:buChar char="▪"/>
            </a:pPr>
            <a:r>
              <a:rPr lang="en-IN" sz="2400">
                <a:latin typeface="Times New Roman" panose="02020603050405020304" charset="0"/>
                <a:cs typeface="Times New Roman" panose="02020603050405020304" charset="0"/>
                <a:sym typeface="+mn-ea"/>
              </a:rPr>
              <a:t>Goal is to have all  other machines stay synchronised</a:t>
            </a:r>
            <a:r>
              <a:rPr lang="en-US" altLang="en-IN" sz="2400">
                <a:latin typeface="Times New Roman" panose="02020603050405020304" charset="0"/>
                <a:cs typeface="Times New Roman" panose="02020603050405020304" charset="0"/>
                <a:sym typeface="+mn-ea"/>
              </a:rPr>
              <a:t> with the time server</a:t>
            </a: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228600" lvl="0" indent="-228600" algn="just" rtl="0">
              <a:lnSpc>
                <a:spcPct val="90000"/>
              </a:lnSpc>
              <a:spcBef>
                <a:spcPts val="1000"/>
              </a:spcBef>
              <a:spcAft>
                <a:spcPts val="0"/>
              </a:spcAft>
              <a:buSzPts val="2800"/>
              <a:buChar char="▪"/>
            </a:pPr>
            <a:r>
              <a:rPr lang="en-IN" sz="2400">
                <a:latin typeface="Times New Roman" panose="02020603050405020304" charset="0"/>
                <a:cs typeface="Times New Roman" panose="02020603050405020304" charset="0"/>
                <a:sym typeface="+mn-ea"/>
              </a:rPr>
              <a:t>Periodically, each machine sends a request message to the time server asking it for the current time.</a:t>
            </a:r>
            <a:endParaRPr lang="en-IN" sz="2400">
              <a:latin typeface="Times New Roman" panose="02020603050405020304" charset="0"/>
              <a:cs typeface="Times New Roman" panose="02020603050405020304" charset="0"/>
            </a:endParaRPr>
          </a:p>
          <a:p>
            <a:pPr marL="228600" lvl="0" indent="-228600" algn="just" rtl="0">
              <a:lnSpc>
                <a:spcPct val="90000"/>
              </a:lnSpc>
              <a:spcBef>
                <a:spcPts val="1000"/>
              </a:spcBef>
              <a:spcAft>
                <a:spcPts val="0"/>
              </a:spcAft>
              <a:buSzPts val="2800"/>
              <a:buChar char="▪"/>
            </a:pPr>
            <a:r>
              <a:rPr lang="en-IN" sz="2400">
                <a:latin typeface="Times New Roman" panose="02020603050405020304" charset="0"/>
                <a:cs typeface="Times New Roman" panose="02020603050405020304" charset="0"/>
                <a:sym typeface="+mn-ea"/>
              </a:rPr>
              <a:t>Time server responds as fast as it can with a message containing its current time, C</a:t>
            </a:r>
            <a:r>
              <a:rPr lang="en-IN" sz="2400" i="1" baseline="-25000">
                <a:latin typeface="Times New Roman" panose="02020603050405020304" charset="0"/>
                <a:cs typeface="Times New Roman" panose="02020603050405020304" charset="0"/>
                <a:sym typeface="+mn-ea"/>
              </a:rPr>
              <a:t>UTC</a:t>
            </a:r>
            <a:r>
              <a:rPr lang="en-IN" sz="2400">
                <a:latin typeface="Times New Roman" panose="02020603050405020304" charset="0"/>
                <a:cs typeface="Times New Roman" panose="02020603050405020304" charset="0"/>
                <a:sym typeface="+mn-ea"/>
              </a:rPr>
              <a:t> shown in </a:t>
            </a:r>
            <a:r>
              <a:rPr lang="en-US" altLang="en-IN" sz="2400">
                <a:latin typeface="Times New Roman" panose="02020603050405020304" charset="0"/>
                <a:cs typeface="Times New Roman" panose="02020603050405020304" charset="0"/>
                <a:sym typeface="+mn-ea"/>
              </a:rPr>
              <a:t>the </a:t>
            </a:r>
            <a:r>
              <a:rPr lang="en-IN" sz="2400">
                <a:latin typeface="Times New Roman" panose="02020603050405020304" charset="0"/>
                <a:cs typeface="Times New Roman" panose="02020603050405020304" charset="0"/>
                <a:sym typeface="+mn-ea"/>
              </a:rPr>
              <a:t>Fig</a:t>
            </a:r>
            <a:r>
              <a:rPr lang="en-US" altLang="en-IN" sz="2400">
                <a:latin typeface="Times New Roman" panose="02020603050405020304" charset="0"/>
                <a:cs typeface="Times New Roman" panose="02020603050405020304" charset="0"/>
                <a:sym typeface="+mn-ea"/>
              </a:rPr>
              <a:t> (next slide)</a:t>
            </a: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228600" lvl="0" indent="-228600" algn="just" rtl="0">
              <a:lnSpc>
                <a:spcPct val="90000"/>
              </a:lnSpc>
              <a:spcBef>
                <a:spcPts val="1000"/>
              </a:spcBef>
              <a:spcAft>
                <a:spcPts val="0"/>
              </a:spcAft>
              <a:buSzPts val="2800"/>
              <a:buChar char="▪"/>
            </a:pPr>
            <a:r>
              <a:rPr lang="en-IN" sz="2400">
                <a:latin typeface="Times New Roman" panose="02020603050405020304" charset="0"/>
                <a:cs typeface="Times New Roman" panose="02020603050405020304" charset="0"/>
                <a:sym typeface="+mn-ea"/>
              </a:rPr>
              <a:t>Let </a:t>
            </a:r>
            <a:r>
              <a:rPr lang="en-IN" sz="2400" b="1">
                <a:latin typeface="Times New Roman" panose="02020603050405020304" charset="0"/>
                <a:cs typeface="Times New Roman" panose="02020603050405020304" charset="0"/>
                <a:sym typeface="+mn-ea"/>
              </a:rPr>
              <a:t>d</a:t>
            </a:r>
            <a:r>
              <a:rPr lang="en-IN" sz="2400">
                <a:latin typeface="Times New Roman" panose="02020603050405020304" charset="0"/>
                <a:cs typeface="Times New Roman" panose="02020603050405020304" charset="0"/>
                <a:sym typeface="+mn-ea"/>
              </a:rPr>
              <a:t> is the estimate of delay from the time server to the sender which is also known as </a:t>
            </a:r>
            <a:r>
              <a:rPr lang="en-IN" sz="2400" b="1">
                <a:latin typeface="Times New Roman" panose="02020603050405020304" charset="0"/>
                <a:cs typeface="Times New Roman" panose="02020603050405020304" charset="0"/>
                <a:sym typeface="+mn-ea"/>
              </a:rPr>
              <a:t>message propagation time.</a:t>
            </a:r>
            <a:r>
              <a:rPr lang="en-IN" sz="2400">
                <a:latin typeface="Times New Roman" panose="02020603050405020304" charset="0"/>
                <a:cs typeface="Times New Roman" panose="02020603050405020304" charset="0"/>
                <a:sym typeface="+mn-ea"/>
              </a:rPr>
              <a:t> </a:t>
            </a:r>
            <a:endParaRPr lang="en-IN" sz="2400">
              <a:latin typeface="Times New Roman" panose="02020603050405020304" charset="0"/>
              <a:cs typeface="Times New Roman" panose="02020603050405020304" charset="0"/>
            </a:endParaRPr>
          </a:p>
          <a:p>
            <a:pPr marL="228600" lvl="0" indent="-228600" algn="just" rtl="0">
              <a:lnSpc>
                <a:spcPct val="90000"/>
              </a:lnSpc>
              <a:spcBef>
                <a:spcPts val="1000"/>
              </a:spcBef>
              <a:spcAft>
                <a:spcPts val="0"/>
              </a:spcAft>
              <a:buSzPts val="2800"/>
              <a:buChar char="▪"/>
            </a:pPr>
            <a:r>
              <a:rPr lang="en-IN" sz="2400">
                <a:latin typeface="Times New Roman" panose="02020603050405020304" charset="0"/>
                <a:cs typeface="Times New Roman" panose="02020603050405020304" charset="0"/>
                <a:sym typeface="+mn-ea"/>
              </a:rPr>
              <a:t>So sender should set its clock to </a:t>
            </a:r>
            <a:r>
              <a:rPr lang="en-IN" sz="2400" b="1">
                <a:latin typeface="Times New Roman" panose="02020603050405020304" charset="0"/>
                <a:cs typeface="Times New Roman" panose="02020603050405020304" charset="0"/>
                <a:sym typeface="+mn-ea"/>
              </a:rPr>
              <a:t>C</a:t>
            </a:r>
            <a:r>
              <a:rPr lang="en-IN" sz="2400" b="1" i="1" baseline="-25000">
                <a:latin typeface="Times New Roman" panose="02020603050405020304" charset="0"/>
                <a:cs typeface="Times New Roman" panose="02020603050405020304" charset="0"/>
                <a:sym typeface="+mn-ea"/>
              </a:rPr>
              <a:t>UTC</a:t>
            </a:r>
            <a:r>
              <a:rPr lang="en-IN" sz="2400" b="1">
                <a:latin typeface="Times New Roman" panose="02020603050405020304" charset="0"/>
                <a:cs typeface="Times New Roman" panose="02020603050405020304" charset="0"/>
                <a:sym typeface="+mn-ea"/>
              </a:rPr>
              <a:t>+d</a:t>
            </a:r>
            <a:endParaRPr sz="2400" b="1">
              <a:latin typeface="Times New Roman" panose="02020603050405020304" charset="0"/>
              <a:cs typeface="Times New Roman" panose="02020603050405020304" charset="0"/>
            </a:endParaRPr>
          </a:p>
          <a:p>
            <a:pPr marL="228600" lvl="0" indent="-228600" algn="just" rtl="0">
              <a:lnSpc>
                <a:spcPct val="90000"/>
              </a:lnSpc>
              <a:spcAft>
                <a:spcPts val="0"/>
              </a:spcAft>
              <a:buSzPts val="2800"/>
              <a:buChar char="▪"/>
            </a:pP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54685"/>
          </a:xfrm>
        </p:spPr>
        <p:txBody>
          <a:bodyPr>
            <a:normAutofit fontScale="90000"/>
          </a:bodyPr>
          <a:p>
            <a:r>
              <a:rPr lang="en-US"/>
              <a:t>Cont..</a:t>
            </a:r>
            <a:endParaRPr lang="en-US"/>
          </a:p>
        </p:txBody>
      </p:sp>
      <p:sp>
        <p:nvSpPr>
          <p:cNvPr id="3" name="Content Placeholder 2"/>
          <p:cNvSpPr>
            <a:spLocks noGrp="1"/>
          </p:cNvSpPr>
          <p:nvPr>
            <p:ph idx="1"/>
          </p:nvPr>
        </p:nvSpPr>
        <p:spPr>
          <a:xfrm>
            <a:off x="838200" y="1019810"/>
            <a:ext cx="10515600" cy="5157470"/>
          </a:xfrm>
        </p:spPr>
        <p:txBody>
          <a:bodyPr/>
          <a:p>
            <a:r>
              <a:rPr lang="en-US" sz="2400" b="1">
                <a:solidFill>
                  <a:srgbClr val="0070C0"/>
                </a:solidFill>
                <a:latin typeface="Times New Roman" panose="02020603050405020304" charset="0"/>
                <a:cs typeface="Times New Roman" panose="02020603050405020304" charset="0"/>
              </a:rPr>
              <a:t>Getting the current time from a time server</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graphicFrame>
        <p:nvGraphicFramePr>
          <p:cNvPr id="153" name="Google Shape;153;p8"/>
          <p:cNvGraphicFramePr/>
          <p:nvPr/>
        </p:nvGraphicFramePr>
        <p:xfrm>
          <a:off x="1480820" y="1557655"/>
          <a:ext cx="9069705" cy="4286250"/>
        </p:xfrm>
        <a:graphic>
          <a:graphicData uri="http://schemas.openxmlformats.org/presentationml/2006/ole">
            <mc:AlternateContent xmlns:mc="http://schemas.openxmlformats.org/markup-compatibility/2006">
              <mc:Choice xmlns:v="urn:schemas-microsoft-com:vml" Requires="v">
                <p:oleObj spid="_x0000_s4" name="" r:id="rId1" imgW="12277725" imgH="7381875" progId="Paint.Picture">
                  <p:embed/>
                </p:oleObj>
              </mc:Choice>
              <mc:Fallback>
                <p:oleObj name="" r:id="rId1" imgW="12277725" imgH="7381875" progId="Paint.Picture">
                  <p:embed/>
                  <p:pic>
                    <p:nvPicPr>
                      <p:cNvPr id="0" name="Google Shape;153;p8"/>
                      <p:cNvPicPr preferRelativeResize="0"/>
                      <p:nvPr/>
                    </p:nvPicPr>
                    <p:blipFill rotWithShape="1">
                      <a:blip r:embed="rId2"/>
                      <a:srcRect/>
                      <a:stretch>
                        <a:fillRect/>
                      </a:stretch>
                    </p:blipFill>
                    <p:spPr>
                      <a:xfrm>
                        <a:off x="1480820" y="1557655"/>
                        <a:ext cx="9069705" cy="4286250"/>
                      </a:xfrm>
                      <a:prstGeom prst="rect">
                        <a:avLst/>
                      </a:prstGeom>
                      <a:noFill/>
                      <a:ln>
                        <a:noFill/>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23570"/>
          </a:xfrm>
        </p:spPr>
        <p:txBody>
          <a:bodyPr>
            <a:normAutofit fontScale="90000"/>
          </a:bodyPr>
          <a:p>
            <a:r>
              <a:rPr lang="en-US"/>
              <a:t>Cont..</a:t>
            </a:r>
            <a:endParaRPr lang="en-US"/>
          </a:p>
        </p:txBody>
      </p:sp>
      <p:sp>
        <p:nvSpPr>
          <p:cNvPr id="3" name="Content Placeholder 2"/>
          <p:cNvSpPr>
            <a:spLocks noGrp="1"/>
          </p:cNvSpPr>
          <p:nvPr>
            <p:ph idx="1"/>
          </p:nvPr>
        </p:nvSpPr>
        <p:spPr>
          <a:xfrm>
            <a:off x="379730" y="988695"/>
            <a:ext cx="11516995" cy="5582285"/>
          </a:xfrm>
        </p:spPr>
        <p:txBody>
          <a:bodyPr/>
          <a:p>
            <a:pPr marL="228600" lvl="0" indent="-228600" algn="l" rtl="0">
              <a:lnSpc>
                <a:spcPct val="90000"/>
              </a:lnSpc>
              <a:spcBef>
                <a:spcPts val="0"/>
              </a:spcBef>
              <a:spcAft>
                <a:spcPts val="0"/>
              </a:spcAft>
              <a:buSzPts val="2800"/>
              <a:buChar char="▪"/>
            </a:pPr>
            <a:r>
              <a:rPr lang="en-IN" sz="2400">
                <a:latin typeface="Times New Roman" panose="02020603050405020304" charset="0"/>
                <a:cs typeface="Times New Roman" panose="02020603050405020304" charset="0"/>
                <a:sym typeface="+mn-ea"/>
              </a:rPr>
              <a:t>If nothing is known about </a:t>
            </a:r>
            <a:r>
              <a:rPr lang="en-IN" sz="2400" b="1">
                <a:latin typeface="Times New Roman" panose="02020603050405020304" charset="0"/>
                <a:cs typeface="Times New Roman" panose="02020603050405020304" charset="0"/>
                <a:sym typeface="+mn-ea"/>
              </a:rPr>
              <a:t>I</a:t>
            </a:r>
            <a:r>
              <a:rPr lang="en-US" altLang="en-IN" sz="2400" b="1">
                <a:latin typeface="Times New Roman" panose="02020603050405020304" charset="0"/>
                <a:cs typeface="Times New Roman" panose="02020603050405020304" charset="0"/>
                <a:sym typeface="+mn-ea"/>
              </a:rPr>
              <a:t> </a:t>
            </a:r>
            <a:r>
              <a:rPr lang="en-IN" sz="2400">
                <a:latin typeface="Times New Roman" panose="02020603050405020304" charset="0"/>
                <a:cs typeface="Times New Roman" panose="02020603050405020304" charset="0"/>
                <a:sym typeface="+mn-ea"/>
              </a:rPr>
              <a:t>(interrupt handling time),</a:t>
            </a:r>
            <a:endParaRPr lang="en-IN" sz="2400">
              <a:latin typeface="Times New Roman" panose="02020603050405020304" charset="0"/>
              <a:cs typeface="Times New Roman" panose="02020603050405020304" charset="0"/>
            </a:endParaRPr>
          </a:p>
          <a:p>
            <a:pPr marL="0" lvl="0" indent="0" algn="l" rtl="0">
              <a:lnSpc>
                <a:spcPct val="90000"/>
              </a:lnSpc>
              <a:spcBef>
                <a:spcPts val="1000"/>
              </a:spcBef>
              <a:spcAft>
                <a:spcPts val="0"/>
              </a:spcAft>
              <a:buSzPts val="2800"/>
              <a:buNone/>
            </a:pPr>
            <a:r>
              <a:rPr lang="en-IN" sz="2400">
                <a:latin typeface="Times New Roman" panose="02020603050405020304" charset="0"/>
                <a:cs typeface="Times New Roman" panose="02020603050405020304" charset="0"/>
                <a:sym typeface="+mn-ea"/>
              </a:rPr>
              <a:t>        esimated </a:t>
            </a:r>
            <a:r>
              <a:rPr lang="en-IN" sz="2400" b="1">
                <a:latin typeface="Times New Roman" panose="02020603050405020304" charset="0"/>
                <a:cs typeface="Times New Roman" panose="02020603050405020304" charset="0"/>
                <a:sym typeface="+mn-ea"/>
              </a:rPr>
              <a:t>d=(T</a:t>
            </a:r>
            <a:r>
              <a:rPr lang="en-IN" sz="2400" b="1" baseline="-25000">
                <a:latin typeface="Times New Roman" panose="02020603050405020304" charset="0"/>
                <a:cs typeface="Times New Roman" panose="02020603050405020304" charset="0"/>
                <a:sym typeface="+mn-ea"/>
              </a:rPr>
              <a:t>1</a:t>
            </a:r>
            <a:r>
              <a:rPr lang="en-IN" sz="2400" b="1">
                <a:latin typeface="Times New Roman" panose="02020603050405020304" charset="0"/>
                <a:cs typeface="Times New Roman" panose="02020603050405020304" charset="0"/>
                <a:sym typeface="+mn-ea"/>
              </a:rPr>
              <a:t>-T</a:t>
            </a:r>
            <a:r>
              <a:rPr lang="en-IN" sz="2400" b="1" baseline="-25000">
                <a:latin typeface="Times New Roman" panose="02020603050405020304" charset="0"/>
                <a:cs typeface="Times New Roman" panose="02020603050405020304" charset="0"/>
                <a:sym typeface="+mn-ea"/>
              </a:rPr>
              <a:t>0</a:t>
            </a:r>
            <a:r>
              <a:rPr lang="en-IN" sz="2400" b="1">
                <a:latin typeface="Times New Roman" panose="02020603050405020304" charset="0"/>
                <a:cs typeface="Times New Roman" panose="02020603050405020304" charset="0"/>
                <a:sym typeface="+mn-ea"/>
              </a:rPr>
              <a:t>)/2 </a:t>
            </a:r>
            <a:endParaRPr sz="2400" b="1">
              <a:latin typeface="Times New Roman" panose="02020603050405020304" charset="0"/>
              <a:cs typeface="Times New Roman" panose="02020603050405020304" charset="0"/>
            </a:endParaRPr>
          </a:p>
          <a:p>
            <a:pPr marL="0" lvl="0" indent="0" algn="l" rtl="0">
              <a:lnSpc>
                <a:spcPct val="90000"/>
              </a:lnSpc>
              <a:spcBef>
                <a:spcPts val="1000"/>
              </a:spcBef>
              <a:spcAft>
                <a:spcPts val="0"/>
              </a:spcAft>
              <a:buSzPts val="2800"/>
              <a:buNone/>
            </a:pPr>
            <a:r>
              <a:rPr lang="en-IN" sz="2400" b="1">
                <a:latin typeface="Times New Roman" panose="02020603050405020304" charset="0"/>
                <a:cs typeface="Times New Roman" panose="02020603050405020304" charset="0"/>
                <a:sym typeface="+mn-ea"/>
              </a:rPr>
              <a:t>        </a:t>
            </a:r>
            <a:r>
              <a:rPr lang="en-IN" sz="2400">
                <a:latin typeface="Times New Roman" panose="02020603050405020304" charset="0"/>
                <a:cs typeface="Times New Roman" panose="02020603050405020304" charset="0"/>
                <a:sym typeface="+mn-ea"/>
              </a:rPr>
              <a:t>where starting time T</a:t>
            </a:r>
            <a:r>
              <a:rPr lang="en-IN" sz="2400" baseline="-25000">
                <a:latin typeface="Times New Roman" panose="02020603050405020304" charset="0"/>
                <a:cs typeface="Times New Roman" panose="02020603050405020304" charset="0"/>
                <a:sym typeface="+mn-ea"/>
              </a:rPr>
              <a:t>0 </a:t>
            </a:r>
            <a:r>
              <a:rPr lang="en-IN" sz="2400">
                <a:latin typeface="Times New Roman" panose="02020603050405020304" charset="0"/>
                <a:cs typeface="Times New Roman" panose="02020603050405020304" charset="0"/>
                <a:sym typeface="+mn-ea"/>
              </a:rPr>
              <a:t>and ending timeT</a:t>
            </a:r>
            <a:r>
              <a:rPr lang="en-IN" sz="2400" baseline="-25000">
                <a:latin typeface="Times New Roman" panose="02020603050405020304" charset="0"/>
                <a:cs typeface="Times New Roman" panose="02020603050405020304" charset="0"/>
                <a:sym typeface="+mn-ea"/>
              </a:rPr>
              <a:t>1</a:t>
            </a:r>
            <a:endParaRPr sz="2400" baseline="-25000">
              <a:latin typeface="Times New Roman" panose="02020603050405020304" charset="0"/>
              <a:cs typeface="Times New Roman" panose="02020603050405020304" charset="0"/>
            </a:endParaRPr>
          </a:p>
          <a:p>
            <a:pPr marL="228600" lvl="0" indent="-228600" algn="l" rtl="0">
              <a:lnSpc>
                <a:spcPct val="90000"/>
              </a:lnSpc>
              <a:spcBef>
                <a:spcPts val="1000"/>
              </a:spcBef>
              <a:spcAft>
                <a:spcPts val="0"/>
              </a:spcAft>
              <a:buSzPts val="2800"/>
              <a:buChar char="▪"/>
            </a:pPr>
            <a:r>
              <a:rPr lang="en-IN" sz="2400">
                <a:latin typeface="Times New Roman" panose="02020603050405020304" charset="0"/>
                <a:cs typeface="Times New Roman" panose="02020603050405020304" charset="0"/>
                <a:sym typeface="+mn-ea"/>
              </a:rPr>
              <a:t>If </a:t>
            </a:r>
            <a:r>
              <a:rPr lang="en-IN" sz="2400" b="1">
                <a:latin typeface="Times New Roman" panose="02020603050405020304" charset="0"/>
                <a:cs typeface="Times New Roman" panose="02020603050405020304" charset="0"/>
                <a:sym typeface="+mn-ea"/>
              </a:rPr>
              <a:t>I </a:t>
            </a:r>
            <a:r>
              <a:rPr lang="en-IN" sz="2400">
                <a:latin typeface="Times New Roman" panose="02020603050405020304" charset="0"/>
                <a:cs typeface="Times New Roman" panose="02020603050405020304" charset="0"/>
                <a:sym typeface="+mn-ea"/>
              </a:rPr>
              <a:t>is known ,then estimated </a:t>
            </a:r>
            <a:r>
              <a:rPr lang="en-IN" sz="2400" b="1">
                <a:latin typeface="Times New Roman" panose="02020603050405020304" charset="0"/>
                <a:cs typeface="Times New Roman" panose="02020603050405020304" charset="0"/>
                <a:sym typeface="+mn-ea"/>
              </a:rPr>
              <a:t>d=(T</a:t>
            </a:r>
            <a:r>
              <a:rPr lang="en-IN" sz="2400" b="1" baseline="-25000">
                <a:latin typeface="Times New Roman" panose="02020603050405020304" charset="0"/>
                <a:cs typeface="Times New Roman" panose="02020603050405020304" charset="0"/>
                <a:sym typeface="+mn-ea"/>
              </a:rPr>
              <a:t>1</a:t>
            </a:r>
            <a:r>
              <a:rPr lang="en-IN" sz="2400" b="1">
                <a:latin typeface="Times New Roman" panose="02020603050405020304" charset="0"/>
                <a:cs typeface="Times New Roman" panose="02020603050405020304" charset="0"/>
                <a:sym typeface="+mn-ea"/>
              </a:rPr>
              <a:t>-T</a:t>
            </a:r>
            <a:r>
              <a:rPr lang="en-IN" sz="2400" b="1" baseline="-25000">
                <a:latin typeface="Times New Roman" panose="02020603050405020304" charset="0"/>
                <a:cs typeface="Times New Roman" panose="02020603050405020304" charset="0"/>
                <a:sym typeface="+mn-ea"/>
              </a:rPr>
              <a:t>0</a:t>
            </a:r>
            <a:r>
              <a:rPr lang="en-IN" sz="2400" b="1">
                <a:latin typeface="Times New Roman" panose="02020603050405020304" charset="0"/>
                <a:cs typeface="Times New Roman" panose="02020603050405020304" charset="0"/>
                <a:sym typeface="+mn-ea"/>
              </a:rPr>
              <a:t>-I)/2</a:t>
            </a:r>
            <a:endParaRPr sz="2400" b="1">
              <a:latin typeface="Times New Roman" panose="02020603050405020304" charset="0"/>
              <a:cs typeface="Times New Roman" panose="02020603050405020304" charset="0"/>
            </a:endParaRPr>
          </a:p>
          <a:p>
            <a:pPr marL="0" lvl="0" indent="0" algn="l" rtl="0">
              <a:lnSpc>
                <a:spcPct val="90000"/>
              </a:lnSpc>
              <a:spcBef>
                <a:spcPts val="1000"/>
              </a:spcBef>
              <a:spcAft>
                <a:spcPts val="0"/>
              </a:spcAft>
              <a:buSzPts val="2800"/>
              <a:buNone/>
            </a:pPr>
            <a:r>
              <a:rPr lang="en-IN" sz="2400" b="1">
                <a:latin typeface="Times New Roman" panose="02020603050405020304" charset="0"/>
                <a:cs typeface="Times New Roman" panose="02020603050405020304" charset="0"/>
                <a:sym typeface="+mn-ea"/>
              </a:rPr>
              <a:t>OR   </a:t>
            </a:r>
            <a:endParaRPr sz="2400" b="1">
              <a:latin typeface="Times New Roman" panose="02020603050405020304" charset="0"/>
              <a:cs typeface="Times New Roman" panose="02020603050405020304" charset="0"/>
            </a:endParaRPr>
          </a:p>
          <a:p>
            <a:pPr marL="228600" lvl="0" indent="-228600" algn="l" rtl="0">
              <a:lnSpc>
                <a:spcPct val="90000"/>
              </a:lnSpc>
              <a:spcBef>
                <a:spcPts val="1000"/>
              </a:spcBef>
              <a:spcAft>
                <a:spcPts val="0"/>
              </a:spcAft>
              <a:buSzPts val="2800"/>
              <a:buFont typeface="Noto Sans Symbols"/>
              <a:buChar char="▪"/>
            </a:pPr>
            <a:r>
              <a:rPr lang="en-IN" sz="2400" b="1">
                <a:latin typeface="Times New Roman" panose="02020603050405020304" charset="0"/>
                <a:cs typeface="Times New Roman" panose="02020603050405020304" charset="0"/>
                <a:sym typeface="+mn-ea"/>
              </a:rPr>
              <a:t>d </a:t>
            </a:r>
            <a:r>
              <a:rPr lang="en-IN" sz="2400">
                <a:latin typeface="Times New Roman" panose="02020603050405020304" charset="0"/>
                <a:cs typeface="Times New Roman" panose="02020603050405020304" charset="0"/>
                <a:sym typeface="+mn-ea"/>
              </a:rPr>
              <a:t>may be estimated using </a:t>
            </a:r>
            <a:r>
              <a:rPr lang="en-IN" sz="2400" b="1">
                <a:latin typeface="Times New Roman" panose="02020603050405020304" charset="0"/>
                <a:cs typeface="Times New Roman" panose="02020603050405020304" charset="0"/>
                <a:sym typeface="+mn-ea"/>
              </a:rPr>
              <a:t>average or minimum </a:t>
            </a:r>
            <a:r>
              <a:rPr lang="en-IN" sz="2400">
                <a:latin typeface="Times New Roman" panose="02020603050405020304" charset="0"/>
                <a:cs typeface="Times New Roman" panose="02020603050405020304" charset="0"/>
                <a:sym typeface="+mn-ea"/>
              </a:rPr>
              <a:t>of multiple requests.</a:t>
            </a:r>
            <a:endParaRPr lang="en-IN" sz="2400">
              <a:latin typeface="Times New Roman" panose="02020603050405020304" charset="0"/>
              <a:cs typeface="Times New Roman" panose="02020603050405020304" charset="0"/>
              <a:sym typeface="+mn-ea"/>
            </a:endParaRPr>
          </a:p>
          <a:p>
            <a:pPr marL="228600" lvl="0" indent="-228600" algn="l" rtl="0">
              <a:lnSpc>
                <a:spcPct val="90000"/>
              </a:lnSpc>
              <a:spcBef>
                <a:spcPts val="1000"/>
              </a:spcBef>
              <a:spcAft>
                <a:spcPts val="0"/>
              </a:spcAft>
              <a:buSzPts val="2800"/>
              <a:buFont typeface="Noto Sans Symbols"/>
              <a:buChar char="▪"/>
            </a:pPr>
            <a:endParaRPr lang="en-IN" sz="2400">
              <a:latin typeface="Times New Roman" panose="02020603050405020304" charset="0"/>
              <a:cs typeface="Times New Roman" panose="02020603050405020304" charset="0"/>
              <a:sym typeface="+mn-ea"/>
            </a:endParaRPr>
          </a:p>
          <a:p>
            <a:pPr marL="228600" lvl="0" indent="-228600" algn="l" rtl="0">
              <a:lnSpc>
                <a:spcPct val="90000"/>
              </a:lnSpc>
              <a:spcBef>
                <a:spcPts val="1000"/>
              </a:spcBef>
              <a:spcAft>
                <a:spcPts val="0"/>
              </a:spcAft>
              <a:buSzPts val="2800"/>
              <a:buFont typeface="Noto Sans Symbols"/>
              <a:buChar char="▪"/>
            </a:pPr>
            <a:r>
              <a:rPr lang="en-IN" sz="2400" b="1">
                <a:solidFill>
                  <a:srgbClr val="00B050"/>
                </a:solidFill>
                <a:latin typeface="Times New Roman" panose="02020603050405020304" charset="0"/>
                <a:cs typeface="Times New Roman" panose="02020603050405020304" charset="0"/>
                <a:sym typeface="+mn-ea"/>
              </a:rPr>
              <a:t>PROBLEMS OF Cristian’s Algorithm:</a:t>
            </a:r>
            <a:endParaRPr sz="2400" b="1">
              <a:latin typeface="Times New Roman" panose="02020603050405020304" charset="0"/>
              <a:cs typeface="Times New Roman" panose="02020603050405020304" charset="0"/>
            </a:endParaRPr>
          </a:p>
          <a:p>
            <a:pPr marL="228600" lvl="0" indent="-228600" algn="l" rtl="0">
              <a:lnSpc>
                <a:spcPct val="90000"/>
              </a:lnSpc>
              <a:spcBef>
                <a:spcPts val="1000"/>
              </a:spcBef>
              <a:spcAft>
                <a:spcPts val="0"/>
              </a:spcAft>
              <a:buSzPts val="2800"/>
              <a:buFont typeface="Noto Sans Symbols"/>
              <a:buChar char="▪"/>
            </a:pPr>
            <a:r>
              <a:rPr lang="en-US" altLang="en-IN" sz="2400">
                <a:latin typeface="Times New Roman" panose="02020603050405020304" charset="0"/>
                <a:cs typeface="Times New Roman" panose="02020603050405020304" charset="0"/>
                <a:sym typeface="+mn-ea"/>
              </a:rPr>
              <a:t>When the sender gets the reply, it can just set its clock to C</a:t>
            </a:r>
            <a:r>
              <a:rPr lang="en-US" altLang="en-IN" sz="2400" baseline="-25000">
                <a:latin typeface="Times New Roman" panose="02020603050405020304" charset="0"/>
                <a:cs typeface="Times New Roman" panose="02020603050405020304" charset="0"/>
                <a:sym typeface="+mn-ea"/>
              </a:rPr>
              <a:t>UTC</a:t>
            </a:r>
            <a:r>
              <a:rPr lang="en-US" altLang="en-IN" sz="2400">
                <a:latin typeface="Times New Roman" panose="02020603050405020304" charset="0"/>
                <a:cs typeface="Times New Roman" panose="02020603050405020304" charset="0"/>
                <a:sym typeface="+mn-ea"/>
              </a:rPr>
              <a:t>. </a:t>
            </a:r>
            <a:endParaRPr lang="en-US" altLang="en-IN" sz="2400">
              <a:latin typeface="Times New Roman" panose="02020603050405020304" charset="0"/>
              <a:cs typeface="Times New Roman" panose="02020603050405020304" charset="0"/>
              <a:sym typeface="+mn-ea"/>
            </a:endParaRPr>
          </a:p>
          <a:p>
            <a:pPr marL="228600" lvl="0" indent="-228600" algn="l" rtl="0">
              <a:lnSpc>
                <a:spcPct val="90000"/>
              </a:lnSpc>
              <a:spcBef>
                <a:spcPts val="1000"/>
              </a:spcBef>
              <a:spcAft>
                <a:spcPts val="0"/>
              </a:spcAft>
              <a:buSzPts val="2800"/>
              <a:buFont typeface="Noto Sans Symbols"/>
              <a:buChar char="▪"/>
            </a:pPr>
            <a:r>
              <a:rPr lang="en-US" altLang="en-IN" sz="2400" b="1">
                <a:solidFill>
                  <a:srgbClr val="0070C0"/>
                </a:solidFill>
                <a:latin typeface="Times New Roman" panose="02020603050405020304" charset="0"/>
                <a:cs typeface="Times New Roman" panose="02020603050405020304" charset="0"/>
                <a:sym typeface="+mn-ea"/>
              </a:rPr>
              <a:t>However, this algorithm has two problems</a:t>
            </a:r>
            <a:r>
              <a:rPr lang="en-US" altLang="en-IN" sz="2400">
                <a:latin typeface="Times New Roman" panose="02020603050405020304" charset="0"/>
                <a:cs typeface="Times New Roman" panose="02020603050405020304" charset="0"/>
                <a:sym typeface="+mn-ea"/>
              </a:rPr>
              <a:t>:</a:t>
            </a:r>
            <a:endParaRPr lang="en-US" altLang="en-IN" sz="2400">
              <a:latin typeface="Times New Roman" panose="02020603050405020304" charset="0"/>
              <a:cs typeface="Times New Roman" panose="02020603050405020304" charset="0"/>
              <a:sym typeface="+mn-ea"/>
            </a:endParaRPr>
          </a:p>
          <a:p>
            <a:pPr marL="228600" lvl="0" indent="-228600" algn="l" rtl="0">
              <a:lnSpc>
                <a:spcPct val="90000"/>
              </a:lnSpc>
              <a:spcBef>
                <a:spcPts val="1000"/>
              </a:spcBef>
              <a:spcAft>
                <a:spcPts val="0"/>
              </a:spcAft>
              <a:buSzPts val="2800"/>
              <a:buFont typeface="Noto Sans Symbols"/>
              <a:buChar char="▪"/>
            </a:pPr>
            <a:r>
              <a:rPr lang="en-US" altLang="en-IN" sz="2400">
                <a:latin typeface="Times New Roman" panose="02020603050405020304" charset="0"/>
                <a:cs typeface="Times New Roman" panose="02020603050405020304" charset="0"/>
              </a:rPr>
              <a:t>The </a:t>
            </a:r>
            <a:r>
              <a:rPr lang="en-US" altLang="en-IN" sz="2400" b="1">
                <a:solidFill>
                  <a:srgbClr val="FF0000"/>
                </a:solidFill>
                <a:latin typeface="Times New Roman" panose="02020603050405020304" charset="0"/>
                <a:cs typeface="Times New Roman" panose="02020603050405020304" charset="0"/>
              </a:rPr>
              <a:t>major problem</a:t>
            </a:r>
            <a:r>
              <a:rPr lang="en-US" altLang="en-IN" sz="2400">
                <a:latin typeface="Times New Roman" panose="02020603050405020304" charset="0"/>
                <a:cs typeface="Times New Roman" panose="02020603050405020304" charset="0"/>
              </a:rPr>
              <a:t> is that the time must never run backward.</a:t>
            </a:r>
            <a:endParaRPr lang="en-US" altLang="en-IN" sz="2400">
              <a:latin typeface="Times New Roman" panose="02020603050405020304" charset="0"/>
              <a:cs typeface="Times New Roman" panose="02020603050405020304" charset="0"/>
            </a:endParaRPr>
          </a:p>
          <a:p>
            <a:pPr marL="228600" lvl="0" indent="-228600" algn="l" rtl="0">
              <a:lnSpc>
                <a:spcPct val="90000"/>
              </a:lnSpc>
              <a:spcBef>
                <a:spcPts val="1000"/>
              </a:spcBef>
              <a:spcAft>
                <a:spcPts val="0"/>
              </a:spcAft>
              <a:buSzPts val="2800"/>
              <a:buFont typeface="Noto Sans Symbols"/>
              <a:buChar char="▪"/>
            </a:pPr>
            <a:r>
              <a:rPr lang="en-US" altLang="en-IN" sz="2400">
                <a:latin typeface="Times New Roman" panose="02020603050405020304" charset="0"/>
                <a:cs typeface="Times New Roman" panose="02020603050405020304" charset="0"/>
              </a:rPr>
              <a:t>If the sender’s clock is fast, C</a:t>
            </a:r>
            <a:r>
              <a:rPr lang="en-US" altLang="en-IN" sz="2400" baseline="-25000">
                <a:latin typeface="Times New Roman" panose="02020603050405020304" charset="0"/>
                <a:cs typeface="Times New Roman" panose="02020603050405020304" charset="0"/>
              </a:rPr>
              <a:t>UTC</a:t>
            </a:r>
            <a:r>
              <a:rPr lang="en-US" altLang="en-IN" sz="2400">
                <a:latin typeface="Times New Roman" panose="02020603050405020304" charset="0"/>
                <a:cs typeface="Times New Roman" panose="02020603050405020304" charset="0"/>
              </a:rPr>
              <a:t> will be smaller than the sender’s current value of C.</a:t>
            </a:r>
            <a:endParaRPr lang="en-IN"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48005"/>
          </a:xfrm>
        </p:spPr>
        <p:txBody>
          <a:bodyPr>
            <a:normAutofit fontScale="90000"/>
          </a:bodyPr>
          <a:p>
            <a:r>
              <a:rPr lang="en-US"/>
              <a:t>Cont..</a:t>
            </a:r>
            <a:endParaRPr lang="en-US"/>
          </a:p>
        </p:txBody>
      </p:sp>
      <p:sp>
        <p:nvSpPr>
          <p:cNvPr id="3" name="Content Placeholder 2"/>
          <p:cNvSpPr>
            <a:spLocks noGrp="1"/>
          </p:cNvSpPr>
          <p:nvPr>
            <p:ph idx="1"/>
          </p:nvPr>
        </p:nvSpPr>
        <p:spPr>
          <a:xfrm>
            <a:off x="401320" y="913765"/>
            <a:ext cx="11537315" cy="5657215"/>
          </a:xfrm>
        </p:spPr>
        <p:txBody>
          <a:bodyPr/>
          <a:p>
            <a:pPr algn="just"/>
            <a:r>
              <a:rPr lang="en-US" sz="2400">
                <a:latin typeface="Times New Roman" panose="02020603050405020304" charset="0"/>
                <a:cs typeface="Times New Roman" panose="02020603050405020304" charset="0"/>
              </a:rPr>
              <a:t>This could cause a serious problem, such as an object file compiled just after the clock change </a:t>
            </a:r>
            <a:r>
              <a:rPr lang="en-US" sz="2400">
                <a:highlight>
                  <a:srgbClr val="FFFF00"/>
                </a:highlight>
                <a:latin typeface="Times New Roman" panose="02020603050405020304" charset="0"/>
                <a:cs typeface="Times New Roman" panose="02020603050405020304" charset="0"/>
              </a:rPr>
              <a:t>having a timer earlier than the source</a:t>
            </a:r>
            <a:r>
              <a:rPr lang="en-US" sz="2400">
                <a:latin typeface="Times New Roman" panose="02020603050405020304" charset="0"/>
                <a:cs typeface="Times New Roman" panose="02020603050405020304" charset="0"/>
              </a:rPr>
              <a:t> which was modified just before the clock change.</a:t>
            </a:r>
            <a:endParaRPr lang="en-US" sz="2400">
              <a:latin typeface="Times New Roman" panose="02020603050405020304" charset="0"/>
              <a:cs typeface="Times New Roman" panose="02020603050405020304" charset="0"/>
            </a:endParaRPr>
          </a:p>
          <a:p>
            <a:pPr algn="just"/>
            <a:r>
              <a:rPr lang="en-US" sz="2400" b="1">
                <a:solidFill>
                  <a:srgbClr val="0070C0"/>
                </a:solidFill>
                <a:latin typeface="Times New Roman" panose="02020603050405020304" charset="0"/>
                <a:cs typeface="Times New Roman" panose="02020603050405020304" charset="0"/>
              </a:rPr>
              <a:t>Such a change must be introduced gradually. One way is as follows</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Suppose that the timer is set to generate 100 interrupts per second.</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Normally, each interrupt would add 10 ms to the time. When slowing down, the interrupt routine adds only 9 ms each time, until the correction has been made.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Similarly, the clock can be advanced gradually by adding 11 ms at each interrupt instead of jumping it forward all at once.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a:t>
            </a:r>
            <a:r>
              <a:rPr lang="en-US" sz="2400">
                <a:solidFill>
                  <a:srgbClr val="FF0000"/>
                </a:solidFill>
                <a:latin typeface="Times New Roman" panose="02020603050405020304" charset="0"/>
                <a:cs typeface="Times New Roman" panose="02020603050405020304" charset="0"/>
              </a:rPr>
              <a:t>minor problem</a:t>
            </a:r>
            <a:r>
              <a:rPr lang="en-US" sz="2400">
                <a:latin typeface="Times New Roman" panose="02020603050405020304" charset="0"/>
                <a:cs typeface="Times New Roman" panose="02020603050405020304" charset="0"/>
              </a:rPr>
              <a:t> is that </a:t>
            </a:r>
            <a:r>
              <a:rPr lang="en-IN" sz="2400">
                <a:latin typeface="Times New Roman" panose="02020603050405020304" charset="0"/>
                <a:cs typeface="Times New Roman" panose="02020603050405020304" charset="0"/>
                <a:sym typeface="+mn-ea"/>
              </a:rPr>
              <a:t>It takes a  nonzero amount of time for the time server’s reply to get back to the sender.</a:t>
            </a:r>
            <a:r>
              <a:rPr lang="en-US" altLang="en-IN" sz="2400">
                <a:latin typeface="Times New Roman" panose="02020603050405020304" charset="0"/>
                <a:cs typeface="Times New Roman" panose="02020603050405020304" charset="0"/>
                <a:sym typeface="+mn-ea"/>
              </a:rPr>
              <a:t> This delay may be large and vary with the network load.</a:t>
            </a:r>
            <a:endParaRPr sz="2400">
              <a:latin typeface="Times New Roman" panose="02020603050405020304" charset="0"/>
              <a:cs typeface="Times New Roman" panose="02020603050405020304" charset="0"/>
            </a:endParaRPr>
          </a:p>
          <a:p>
            <a:pPr marL="457200" lvl="1" indent="0" algn="l" rtl="0">
              <a:lnSpc>
                <a:spcPct val="90000"/>
              </a:lnSpc>
              <a:spcBef>
                <a:spcPts val="500"/>
              </a:spcBef>
              <a:spcAft>
                <a:spcPts val="0"/>
              </a:spcAft>
              <a:buSzPts val="2800"/>
              <a:buNone/>
            </a:pPr>
            <a:r>
              <a:rPr lang="en-IN" sz="2400" b="1">
                <a:latin typeface="Times New Roman" panose="02020603050405020304" charset="0"/>
                <a:cs typeface="Times New Roman" panose="02020603050405020304" charset="0"/>
                <a:sym typeface="+mn-ea"/>
              </a:rPr>
              <a:t>SOLUTION:</a:t>
            </a:r>
            <a:endParaRPr sz="2400" b="1">
              <a:latin typeface="Times New Roman" panose="02020603050405020304" charset="0"/>
              <a:cs typeface="Times New Roman" panose="02020603050405020304" charset="0"/>
            </a:endParaRPr>
          </a:p>
          <a:p>
            <a:pPr marL="457200" lvl="1" indent="0" algn="l" rtl="0">
              <a:lnSpc>
                <a:spcPct val="90000"/>
              </a:lnSpc>
              <a:spcBef>
                <a:spcPts val="500"/>
              </a:spcBef>
              <a:spcAft>
                <a:spcPts val="0"/>
              </a:spcAft>
              <a:buSzPts val="2800"/>
              <a:buNone/>
            </a:pPr>
            <a:r>
              <a:rPr lang="en-IN" sz="2400">
                <a:latin typeface="Times New Roman" panose="02020603050405020304" charset="0"/>
                <a:cs typeface="Times New Roman" panose="02020603050405020304" charset="0"/>
                <a:sym typeface="+mn-ea"/>
              </a:rPr>
              <a:t>Sender must record accurately the T</a:t>
            </a:r>
            <a:r>
              <a:rPr lang="en-IN" sz="2400" baseline="-25000">
                <a:latin typeface="Times New Roman" panose="02020603050405020304" charset="0"/>
                <a:cs typeface="Times New Roman" panose="02020603050405020304" charset="0"/>
                <a:sym typeface="+mn-ea"/>
              </a:rPr>
              <a:t>0</a:t>
            </a:r>
            <a:r>
              <a:rPr lang="en-IN" sz="2400">
                <a:latin typeface="Times New Roman" panose="02020603050405020304" charset="0"/>
                <a:cs typeface="Times New Roman" panose="02020603050405020304" charset="0"/>
                <a:sym typeface="+mn-ea"/>
              </a:rPr>
              <a:t> and T</a:t>
            </a:r>
            <a:r>
              <a:rPr lang="en-IN" sz="2400" baseline="-25000">
                <a:latin typeface="Times New Roman" panose="02020603050405020304" charset="0"/>
                <a:cs typeface="Times New Roman" panose="02020603050405020304" charset="0"/>
                <a:sym typeface="+mn-ea"/>
              </a:rPr>
              <a:t>1</a:t>
            </a:r>
            <a:r>
              <a:rPr lang="en-IN" sz="2400">
                <a:latin typeface="Times New Roman" panose="02020603050405020304" charset="0"/>
                <a:cs typeface="Times New Roman" panose="02020603050405020304" charset="0"/>
                <a:sym typeface="+mn-ea"/>
              </a:rPr>
              <a:t> which are measured using the same clock, so the interval will be relatively accurate.</a:t>
            </a:r>
            <a:endParaRPr lang="en-US" sz="24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55320"/>
          </a:xfrm>
        </p:spPr>
        <p:txBody>
          <a:bodyPr>
            <a:normAutofit fontScale="90000"/>
          </a:bodyPr>
          <a:p>
            <a:pPr algn="ctr"/>
            <a:r>
              <a:rPr lang="en-IN" b="1">
                <a:solidFill>
                  <a:srgbClr val="FF0000"/>
                </a:solidFill>
                <a:sym typeface="+mn-ea"/>
              </a:rPr>
              <a:t>Berkeley Algorithm</a:t>
            </a:r>
            <a:endParaRPr lang="en-IN" b="1">
              <a:solidFill>
                <a:srgbClr val="FF0000"/>
              </a:solidFill>
              <a:sym typeface="+mn-ea"/>
            </a:endParaRPr>
          </a:p>
        </p:txBody>
      </p:sp>
      <p:sp>
        <p:nvSpPr>
          <p:cNvPr id="3" name="Content Placeholder 2"/>
          <p:cNvSpPr>
            <a:spLocks noGrp="1"/>
          </p:cNvSpPr>
          <p:nvPr>
            <p:ph idx="1"/>
          </p:nvPr>
        </p:nvSpPr>
        <p:spPr>
          <a:xfrm>
            <a:off x="337185" y="1090930"/>
            <a:ext cx="11612880" cy="5480050"/>
          </a:xfrm>
        </p:spPr>
        <p:txBody>
          <a:bodyPr/>
          <a:p>
            <a:pPr marL="228600" lvl="0" indent="-228600" algn="just" rtl="0">
              <a:lnSpc>
                <a:spcPct val="120000"/>
              </a:lnSpc>
              <a:spcBef>
                <a:spcPts val="0"/>
              </a:spcBef>
              <a:spcAft>
                <a:spcPts val="0"/>
              </a:spcAft>
              <a:buSzPts val="2800"/>
              <a:buChar char="▪"/>
            </a:pPr>
            <a:r>
              <a:rPr lang="en-IN" sz="2400">
                <a:latin typeface="Times New Roman" panose="02020603050405020304" charset="0"/>
                <a:cs typeface="Times New Roman" panose="02020603050405020304" charset="0"/>
                <a:sym typeface="+mn-ea"/>
              </a:rPr>
              <a:t>In Cristian’s algorithm time server is passive.</a:t>
            </a:r>
            <a:endParaRPr lang="en-IN" sz="2400">
              <a:latin typeface="Times New Roman" panose="02020603050405020304" charset="0"/>
              <a:cs typeface="Times New Roman" panose="02020603050405020304" charset="0"/>
            </a:endParaRPr>
          </a:p>
          <a:p>
            <a:pPr marL="228600" lvl="0" indent="-228600" algn="just" rtl="0">
              <a:lnSpc>
                <a:spcPct val="120000"/>
              </a:lnSpc>
              <a:spcBef>
                <a:spcPts val="1000"/>
              </a:spcBef>
              <a:spcAft>
                <a:spcPts val="0"/>
              </a:spcAft>
              <a:buSzPts val="2800"/>
              <a:buChar char="▪"/>
            </a:pPr>
            <a:r>
              <a:rPr lang="en-IN" sz="2400">
                <a:latin typeface="Times New Roman" panose="02020603050405020304" charset="0"/>
                <a:cs typeface="Times New Roman" panose="02020603050405020304" charset="0"/>
                <a:sym typeface="+mn-ea"/>
              </a:rPr>
              <a:t>In Berkeley Algorithm time server is active known as </a:t>
            </a:r>
            <a:r>
              <a:rPr lang="en-IN" sz="2400" b="1">
                <a:latin typeface="Times New Roman" panose="02020603050405020304" charset="0"/>
                <a:cs typeface="Times New Roman" panose="02020603050405020304" charset="0"/>
                <a:sym typeface="+mn-ea"/>
              </a:rPr>
              <a:t>Time Daemon</a:t>
            </a:r>
            <a:r>
              <a:rPr lang="en-IN" sz="2400">
                <a:latin typeface="Times New Roman" panose="02020603050405020304" charset="0"/>
                <a:cs typeface="Times New Roman" panose="02020603050405020304" charset="0"/>
                <a:sym typeface="+mn-ea"/>
              </a:rPr>
              <a:t>.</a:t>
            </a:r>
            <a:endParaRPr lang="en-IN" sz="2400">
              <a:latin typeface="Times New Roman" panose="02020603050405020304" charset="0"/>
              <a:cs typeface="Times New Roman" panose="02020603050405020304" charset="0"/>
            </a:endParaRPr>
          </a:p>
          <a:p>
            <a:pPr marL="228600" lvl="0" indent="-228600" algn="just" rtl="0">
              <a:lnSpc>
                <a:spcPct val="120000"/>
              </a:lnSpc>
              <a:spcBef>
                <a:spcPts val="1000"/>
              </a:spcBef>
              <a:spcAft>
                <a:spcPts val="0"/>
              </a:spcAft>
              <a:buSzPts val="2800"/>
              <a:buChar char="▪"/>
            </a:pPr>
            <a:r>
              <a:rPr lang="en-IN" sz="2400">
                <a:latin typeface="Times New Roman" panose="02020603050405020304" charset="0"/>
                <a:cs typeface="Times New Roman" panose="02020603050405020304" charset="0"/>
                <a:sym typeface="+mn-ea"/>
              </a:rPr>
              <a:t>In this case no machine has a WWV receiver.</a:t>
            </a:r>
            <a:endParaRPr lang="en-IN" sz="2400">
              <a:latin typeface="Times New Roman" panose="02020603050405020304" charset="0"/>
              <a:cs typeface="Times New Roman" panose="02020603050405020304" charset="0"/>
            </a:endParaRPr>
          </a:p>
          <a:p>
            <a:pPr marL="228600" lvl="0" indent="-228600" algn="just" rtl="0">
              <a:lnSpc>
                <a:spcPct val="120000"/>
              </a:lnSpc>
              <a:spcBef>
                <a:spcPts val="1000"/>
              </a:spcBef>
              <a:spcAft>
                <a:spcPts val="0"/>
              </a:spcAft>
              <a:buSzPts val="2800"/>
              <a:buChar char="▪"/>
            </a:pPr>
            <a:r>
              <a:rPr lang="en-IN" sz="2400">
                <a:latin typeface="Times New Roman" panose="02020603050405020304" charset="0"/>
                <a:cs typeface="Times New Roman" panose="02020603050405020304" charset="0"/>
                <a:sym typeface="+mn-ea"/>
              </a:rPr>
              <a:t>The time server periodically gathers time data from all other machines by polling technique and </a:t>
            </a:r>
            <a:r>
              <a:rPr lang="en-US" altLang="en-IN" sz="2400">
                <a:latin typeface="Times New Roman" panose="02020603050405020304" charset="0"/>
                <a:cs typeface="Times New Roman" panose="02020603050405020304" charset="0"/>
                <a:sym typeface="+mn-ea"/>
              </a:rPr>
              <a:t>based on the answers recevied, it </a:t>
            </a:r>
            <a:r>
              <a:rPr lang="en-IN" sz="2400">
                <a:latin typeface="Times New Roman" panose="02020603050405020304" charset="0"/>
                <a:cs typeface="Times New Roman" panose="02020603050405020304" charset="0"/>
                <a:sym typeface="+mn-ea"/>
              </a:rPr>
              <a:t>determine</a:t>
            </a:r>
            <a:r>
              <a:rPr lang="en-US" altLang="en-IN" sz="2400">
                <a:latin typeface="Times New Roman" panose="02020603050405020304" charset="0"/>
                <a:cs typeface="Times New Roman" panose="02020603050405020304" charset="0"/>
                <a:sym typeface="+mn-ea"/>
              </a:rPr>
              <a:t>s</a:t>
            </a:r>
            <a:r>
              <a:rPr lang="en-IN" sz="2400">
                <a:latin typeface="Times New Roman" panose="02020603050405020304" charset="0"/>
                <a:cs typeface="Times New Roman" panose="02020603050405020304" charset="0"/>
                <a:sym typeface="+mn-ea"/>
              </a:rPr>
              <a:t> the average time. </a:t>
            </a:r>
            <a:endParaRPr lang="en-IN" sz="2400">
              <a:latin typeface="Times New Roman" panose="02020603050405020304" charset="0"/>
              <a:cs typeface="Times New Roman" panose="02020603050405020304" charset="0"/>
              <a:sym typeface="+mn-ea"/>
            </a:endParaRPr>
          </a:p>
          <a:p>
            <a:pPr marL="228600" lvl="0" indent="-228600" algn="just" rtl="0">
              <a:lnSpc>
                <a:spcPct val="120000"/>
              </a:lnSpc>
              <a:spcBef>
                <a:spcPts val="1000"/>
              </a:spcBef>
              <a:spcAft>
                <a:spcPts val="0"/>
              </a:spcAft>
              <a:buSzPts val="2800"/>
              <a:buChar char="▪"/>
            </a:pPr>
            <a:r>
              <a:rPr lang="en-IN" sz="2400">
                <a:latin typeface="Times New Roman" panose="02020603050405020304" charset="0"/>
                <a:cs typeface="Times New Roman" panose="02020603050405020304" charset="0"/>
                <a:sym typeface="+mn-ea"/>
              </a:rPr>
              <a:t>Then it communicates the average time (in fact the difference) to all machine to advance their clocks to the new time or slow their clocks down until some reduction has been achived.</a:t>
            </a:r>
            <a:endParaRPr lang="en-IN" sz="2400">
              <a:latin typeface="Times New Roman" panose="02020603050405020304" charset="0"/>
              <a:cs typeface="Times New Roman" panose="02020603050405020304" charset="0"/>
            </a:endParaRPr>
          </a:p>
          <a:p>
            <a:pPr marL="228600" lvl="0" indent="-228600" algn="just" rtl="0">
              <a:lnSpc>
                <a:spcPct val="120000"/>
              </a:lnSpc>
              <a:spcAft>
                <a:spcPts val="0"/>
              </a:spcAft>
              <a:buSzPts val="2800"/>
              <a:buChar char="▪"/>
            </a:pPr>
            <a:endParaRPr lang="en-US" sz="24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6343</Words>
  <Application>WPS Presentation</Application>
  <PresentationFormat>Widescreen</PresentationFormat>
  <Paragraphs>143</Paragraphs>
  <Slides>14</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14</vt:i4>
      </vt:variant>
    </vt:vector>
  </HeadingPairs>
  <TitlesOfParts>
    <vt:vector size="28" baseType="lpstr">
      <vt:lpstr>Arial</vt:lpstr>
      <vt:lpstr>SimSun</vt:lpstr>
      <vt:lpstr>Wingdings</vt:lpstr>
      <vt:lpstr>Times New Roman</vt:lpstr>
      <vt:lpstr>Noto Sans Symbols</vt:lpstr>
      <vt:lpstr>AMGDT</vt:lpstr>
      <vt:lpstr>Calibri</vt:lpstr>
      <vt:lpstr>Calibri Light</vt:lpstr>
      <vt:lpstr>Microsoft YaHei</vt:lpstr>
      <vt:lpstr>Arial Unicode MS</vt:lpstr>
      <vt:lpstr>Calibri</vt:lpstr>
      <vt:lpstr>Office Theme</vt:lpstr>
      <vt:lpstr>Paint.Picture</vt:lpstr>
      <vt:lpstr>Paint.Picture</vt:lpstr>
      <vt:lpstr>Clock_Synchronization_Algorithms</vt:lpstr>
      <vt:lpstr>Clock_Synchronization_Algorithms</vt:lpstr>
      <vt:lpstr>Cont..</vt:lpstr>
      <vt:lpstr>Cont..</vt:lpstr>
      <vt:lpstr>Cristian’s Algorithm</vt:lpstr>
      <vt:lpstr>Cont..</vt:lpstr>
      <vt:lpstr>Cont..</vt:lpstr>
      <vt:lpstr>Cont..</vt:lpstr>
      <vt:lpstr>Berkeley Algorithm</vt:lpstr>
      <vt:lpstr>Cont..</vt:lpstr>
      <vt:lpstr>Averaging Algorithms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Clock_Synchronization_Algorithms</dc:title>
  <dc:creator/>
  <cp:lastModifiedBy>KIIT0001</cp:lastModifiedBy>
  <cp:revision>10</cp:revision>
  <dcterms:created xsi:type="dcterms:W3CDTF">2024-09-01T18:43:00Z</dcterms:created>
  <dcterms:modified xsi:type="dcterms:W3CDTF">2024-09-02T08:03:43Z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843BDFE5D766459D8BF88F9C71C90D7B_12</vt:lpwstr>
  </property>
  <property fmtid="{D5CDD505-2E9C-101B-9397-08002B2CF9AE}" pid="3" name="KSOProductBuildVer">
    <vt:lpwstr>1033-12.2.0.17562</vt:lpwstr>
  </property>
</Properties>
</file>