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00" r:id="rId6"/>
    <p:sldId id="301" r:id="rId7"/>
    <p:sldId id="302" r:id="rId8"/>
    <p:sldId id="303" r:id="rId9"/>
    <p:sldId id="304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29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FF"/>
    <a:srgbClr val="FF9900"/>
    <a:srgbClr val="00CC00"/>
    <a:srgbClr val="0000FF"/>
    <a:srgbClr val="00CC99"/>
    <a:srgbClr val="CC3300"/>
    <a:srgbClr val="800080"/>
    <a:srgbClr val="80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A6529-F3E7-40BA-AA0F-B5716304D28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2E16D-1AC6-4051-A36B-2F46C804C7E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2E16D-1AC6-4051-A36B-2F46C804C7E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4147"/>
            <a:ext cx="10515600" cy="4782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8460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AB18-0469-4313-A25C-DD6CF97FC712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0" y="0"/>
            <a:ext cx="814576" cy="6217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FF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99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CC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228850" indent="-40005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8218"/>
          </a:xfrm>
        </p:spPr>
        <p:txBody>
          <a:bodyPr>
            <a:normAutofit/>
          </a:bodyPr>
          <a:lstStyle/>
          <a:p>
            <a:r>
              <a:rPr lang="en-US" dirty="0"/>
              <a:t>Mutual Exclusion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0733"/>
            <a:ext cx="9144000" cy="188436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r>
              <a:rPr lang="en-IN" dirty="0"/>
              <a:t>Contd…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9135"/>
            <a:ext cx="10960510" cy="417871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4"/>
          </a:xfrm>
        </p:spPr>
        <p:txBody>
          <a:bodyPr/>
          <a:lstStyle/>
          <a:p>
            <a:r>
              <a:rPr lang="en-IN" dirty="0"/>
              <a:t>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731"/>
            <a:ext cx="10515600" cy="5593006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n-IN" dirty="0"/>
              <a:t>Process 0 and Process 2 wants to enter the same CS at the same time.</a:t>
            </a:r>
            <a:endParaRPr lang="en-IN" dirty="0"/>
          </a:p>
          <a:p>
            <a:pPr marL="514350" indent="-514350" algn="just">
              <a:buFont typeface="+mj-lt"/>
              <a:buAutoNum type="alphaLcParenR"/>
            </a:pPr>
            <a:r>
              <a:rPr lang="en-IN" dirty="0"/>
              <a:t>Process 0 has the lowest time stamp, so its win.</a:t>
            </a:r>
            <a:endParaRPr lang="en-IN" dirty="0"/>
          </a:p>
          <a:p>
            <a:pPr marL="514350" indent="-514350" algn="just">
              <a:buFont typeface="+mj-lt"/>
              <a:buAutoNum type="alphaLcParenR"/>
            </a:pPr>
            <a:r>
              <a:rPr lang="en-IN" dirty="0"/>
              <a:t>When Process 0 is done, it sends OK also, so Process 2 can now enter CS.</a:t>
            </a:r>
            <a:endParaRPr lang="en-IN" dirty="0"/>
          </a:p>
          <a:p>
            <a:pPr marL="0" indent="0" algn="just">
              <a:buNone/>
            </a:pPr>
            <a:r>
              <a:rPr lang="en-IN" b="1" dirty="0"/>
              <a:t>Note: </a:t>
            </a:r>
            <a:endParaRPr lang="en-IN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In centralized algorithm, mutual exclusion is guaranteed without deadlock and starvation.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In distributed algorithm ,the number of messages required per entry is now </a:t>
            </a:r>
            <a:r>
              <a:rPr lang="en-IN" b="1" dirty="0"/>
              <a:t>2(n-1)</a:t>
            </a:r>
            <a:r>
              <a:rPr lang="en-IN" dirty="0"/>
              <a:t>, where the total number of process in the system is ‘n’,  no single point failure exists.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But unfortunately single point failure has been replaced by n points of failure. If any process crashes, it fails to respond to requests.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493"/>
          </a:xfrm>
        </p:spPr>
        <p:txBody>
          <a:bodyPr>
            <a:normAutofit fontScale="90000"/>
          </a:bodyPr>
          <a:lstStyle/>
          <a:p>
            <a:r>
              <a:rPr lang="en-IN" dirty="0"/>
              <a:t>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910"/>
            <a:ext cx="10515600" cy="5686827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Therefore, when a request comes in, the receiver should always sends a reply, either granting or denying permission.</a:t>
            </a:r>
            <a:endParaRPr lang="en-IN" dirty="0"/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Whenever either a request or a reply is </a:t>
            </a:r>
            <a:r>
              <a:rPr lang="en-IN" b="1" dirty="0"/>
              <a:t>lost</a:t>
            </a:r>
            <a:r>
              <a:rPr lang="en-IN" dirty="0"/>
              <a:t>, the </a:t>
            </a:r>
            <a:r>
              <a:rPr lang="en-IN" dirty="0">
                <a:highlight>
                  <a:srgbClr val="FFFF00"/>
                </a:highlight>
              </a:rPr>
              <a:t>sender times out and keeps trying until either a reply comes back or the sender concludes that the destination is dead</a:t>
            </a:r>
            <a:r>
              <a:rPr lang="en-IN" dirty="0"/>
              <a:t>. </a:t>
            </a:r>
            <a:endParaRPr lang="en-IN" dirty="0"/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This algorithm is slower, more complicated, more expensive, and less robust than the original centralized one.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/>
          <a:lstStyle/>
          <a:p>
            <a:r>
              <a:rPr lang="en-IN" dirty="0"/>
              <a:t>Token Ring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3058"/>
            <a:ext cx="10515600" cy="604683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 logical ring is constructed in which each process is assigned a position in the ring.</a:t>
            </a:r>
            <a:endParaRPr lang="en-IN" dirty="0"/>
          </a:p>
          <a:p>
            <a:pPr algn="just"/>
            <a:r>
              <a:rPr lang="en-IN" dirty="0"/>
              <a:t>It doesn’t matter what the ordering is, but each process knows who is next in line after itself.</a:t>
            </a:r>
            <a:endParaRPr lang="en-IN" dirty="0"/>
          </a:p>
          <a:p>
            <a:pPr algn="just"/>
            <a:r>
              <a:rPr lang="en-IN" dirty="0"/>
              <a:t>When the ring is initialized, process 0 is given a </a:t>
            </a:r>
            <a:r>
              <a:rPr lang="en-IN" dirty="0">
                <a:solidFill>
                  <a:srgbClr val="FF0000"/>
                </a:solidFill>
              </a:rPr>
              <a:t>token</a:t>
            </a:r>
            <a:r>
              <a:rPr lang="en-IN" dirty="0"/>
              <a:t>.</a:t>
            </a:r>
            <a:endParaRPr lang="en-IN" dirty="0"/>
          </a:p>
          <a:p>
            <a:pPr algn="just"/>
            <a:r>
              <a:rPr lang="en-IN" dirty="0"/>
              <a:t>The token circulates among the ring, as it passed from process K to process K+1 (modulo the ring size) in point to point messages.</a:t>
            </a:r>
            <a:endParaRPr lang="en-IN" dirty="0"/>
          </a:p>
          <a:p>
            <a:pPr algn="just"/>
            <a:r>
              <a:rPr lang="en-IN" dirty="0"/>
              <a:t>When a process acquires the token, it checks whether it needs to enter CS, if yes, the process enters, does all the work, and leaves the CS.</a:t>
            </a:r>
            <a:endParaRPr lang="en-IN" dirty="0"/>
          </a:p>
          <a:p>
            <a:pPr algn="just"/>
            <a:r>
              <a:rPr lang="en-IN" dirty="0"/>
              <a:t>After exited, it passes the token along the ring.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en-IN" dirty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219"/>
            <a:ext cx="10515600" cy="5504517"/>
          </a:xfrm>
        </p:spPr>
        <p:txBody>
          <a:bodyPr/>
          <a:lstStyle/>
          <a:p>
            <a:pPr algn="just"/>
            <a:r>
              <a:rPr lang="en-IN" dirty="0"/>
              <a:t>Not allowed to enter the second CS, with the same token.</a:t>
            </a:r>
            <a:endParaRPr lang="en-IN" dirty="0"/>
          </a:p>
          <a:p>
            <a:pPr algn="just"/>
            <a:r>
              <a:rPr lang="en-IN" dirty="0"/>
              <a:t>If the process is handed the token by its neighbour but doesn’t need it for CS, it just passes it along .</a:t>
            </a:r>
            <a:endParaRPr lang="en-IN" dirty="0"/>
          </a:p>
          <a:p>
            <a:pPr algn="just"/>
            <a:r>
              <a:rPr lang="en-IN" dirty="0"/>
              <a:t>So, when no process wants to enter any CS, the token just circulates at a speed around the ring.</a:t>
            </a:r>
            <a:endParaRPr lang="en-IN" dirty="0"/>
          </a:p>
          <a:p>
            <a:pPr algn="just"/>
            <a:r>
              <a:rPr lang="en-IN" dirty="0"/>
              <a:t>Only one process can have the token at any instant and only one process can be in a CS.</a:t>
            </a:r>
            <a:endParaRPr lang="en-IN" dirty="0"/>
          </a:p>
          <a:p>
            <a:pPr algn="just"/>
            <a:r>
              <a:rPr lang="en-IN" dirty="0"/>
              <a:t>No starvation.</a:t>
            </a:r>
            <a:endParaRPr lang="en-IN" dirty="0"/>
          </a:p>
          <a:p>
            <a:pPr algn="just"/>
            <a:r>
              <a:rPr lang="en-IN" dirty="0"/>
              <a:t>Once a process decides it wants to enter CS, at worst, it will has to wait for every other process to enter and leave one CS.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IN" dirty="0"/>
              <a:t>Continue…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52" y="2064774"/>
            <a:ext cx="8259096" cy="300030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77960" y="5306522"/>
            <a:ext cx="478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 unordered group of processes on a network.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980903" y="5306521"/>
            <a:ext cx="500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logical ring constructed in software.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7651"/>
            <a:ext cx="10515600" cy="1425677"/>
          </a:xfrm>
        </p:spPr>
        <p:txBody>
          <a:bodyPr/>
          <a:lstStyle/>
          <a:p>
            <a:r>
              <a:rPr lang="en-IN" dirty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026"/>
            <a:ext cx="10515600" cy="5258711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If the token is ever lost, it must be regenerated.</a:t>
            </a:r>
            <a:endParaRPr lang="en-IN" dirty="0"/>
          </a:p>
          <a:p>
            <a:pPr algn="just"/>
            <a:r>
              <a:rPr lang="en-IN" dirty="0"/>
              <a:t>Detecting that, it is lost is difficult, since the amount of time between successive appearance of token on the network is unbounded.</a:t>
            </a:r>
            <a:endParaRPr lang="en-IN" dirty="0"/>
          </a:p>
          <a:p>
            <a:pPr algn="just"/>
            <a:r>
              <a:rPr lang="en-IN" dirty="0"/>
              <a:t>It could not said, whether it is lost or it is still being used by some other processes.</a:t>
            </a:r>
            <a:endParaRPr lang="en-IN" dirty="0"/>
          </a:p>
          <a:p>
            <a:pPr marL="0" indent="0" algn="just">
              <a:buNone/>
            </a:pPr>
            <a:r>
              <a:rPr lang="en-IN" b="1" dirty="0"/>
              <a:t>Note:</a:t>
            </a:r>
            <a:endParaRPr lang="en-IN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If the process crashes, it is little easier to recover as compared to other cases.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A dead process will be detected by neighbour and can be removed from the group, and the token can be thrown to the next process in the queue.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r>
              <a:rPr lang="en-IN" dirty="0"/>
              <a:t>Comparison of the three Algorithms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763712"/>
          <a:ext cx="10515600" cy="4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1225416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Algorithms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Message per entry/exit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Delay before entry</a:t>
                      </a:r>
                      <a:endParaRPr lang="en-IN" dirty="0"/>
                    </a:p>
                    <a:p>
                      <a:r>
                        <a:rPr lang="en-IN" dirty="0"/>
                        <a:t>(in message times)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Problems</a:t>
                      </a:r>
                      <a:endParaRPr lang="en-IN" dirty="0"/>
                    </a:p>
                  </a:txBody>
                  <a:tcPr/>
                </a:tc>
              </a:tr>
              <a:tr h="1058566">
                <a:tc>
                  <a:txBody>
                    <a:bodyPr/>
                    <a:lstStyle/>
                    <a:p>
                      <a:r>
                        <a:rPr lang="en-IN" dirty="0"/>
                        <a:t>Centralized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Coordinator crash</a:t>
                      </a:r>
                      <a:endParaRPr lang="en-IN" dirty="0"/>
                    </a:p>
                  </a:txBody>
                  <a:tcPr/>
                </a:tc>
              </a:tr>
              <a:tr h="1058566">
                <a:tc>
                  <a:txBody>
                    <a:bodyPr/>
                    <a:lstStyle/>
                    <a:p>
                      <a:r>
                        <a:rPr lang="en-IN" dirty="0"/>
                        <a:t>Distributed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2(n-1)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2(n-1)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Crash of any process</a:t>
                      </a:r>
                      <a:endParaRPr lang="en-IN" dirty="0"/>
                    </a:p>
                  </a:txBody>
                  <a:tcPr/>
                </a:tc>
              </a:tr>
              <a:tr h="1058566">
                <a:tc>
                  <a:txBody>
                    <a:bodyPr/>
                    <a:lstStyle/>
                    <a:p>
                      <a:r>
                        <a:rPr lang="en-IN" dirty="0"/>
                        <a:t>Token 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to ∞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to n-1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Lost token, process crash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0439"/>
          </a:xfrm>
        </p:spPr>
        <p:txBody>
          <a:bodyPr>
            <a:noAutofit/>
          </a:bodyPr>
          <a:lstStyle/>
          <a:p>
            <a:pPr algn="ctr"/>
            <a:r>
              <a:rPr lang="en-US" sz="28700" dirty="0">
                <a:solidFill>
                  <a:srgbClr val="FF0000"/>
                </a:solidFill>
              </a:rPr>
              <a:t>Q</a:t>
            </a:r>
            <a:r>
              <a:rPr lang="en-US" sz="13800" dirty="0">
                <a:solidFill>
                  <a:srgbClr val="FFFF00"/>
                </a:solidFill>
              </a:rPr>
              <a:t>&amp;</a:t>
            </a:r>
            <a:r>
              <a:rPr lang="en-US" sz="28700" dirty="0">
                <a:solidFill>
                  <a:srgbClr val="00B050"/>
                </a:solidFill>
              </a:rPr>
              <a:t>A</a:t>
            </a:r>
            <a:endParaRPr lang="en-US" sz="287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544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solidFill>
                  <a:srgbClr val="00CC00"/>
                </a:solidFill>
              </a:rPr>
              <a:t>Thank You!</a:t>
            </a:r>
            <a:endParaRPr lang="en-US" sz="11500" dirty="0">
              <a:solidFill>
                <a:srgbClr val="00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7046" cy="1325563"/>
          </a:xfrm>
        </p:spPr>
        <p:txBody>
          <a:bodyPr/>
          <a:lstStyle/>
          <a:p>
            <a:r>
              <a:rPr lang="en-US" sz="3500" dirty="0"/>
              <a:t>UNIT-3:Synchronization in Distributed Systems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Clock Synchronization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Mutual Exclusion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Election Algorithms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Atomic Transactions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Deadlocks in Distributed Systems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391"/>
          </a:xfrm>
        </p:spPr>
        <p:txBody>
          <a:bodyPr/>
          <a:lstStyle/>
          <a:p>
            <a:r>
              <a:rPr lang="en-IN" dirty="0"/>
              <a:t>What is Mutual Exclusion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510884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When a process is accessing a shared resource, the process is said to be in a</a:t>
            </a:r>
            <a:r>
              <a:rPr lang="en-IN" dirty="0">
                <a:solidFill>
                  <a:srgbClr val="FF0000"/>
                </a:solidFill>
              </a:rPr>
              <a:t> critical section </a:t>
            </a:r>
            <a:r>
              <a:rPr lang="en-IN" dirty="0"/>
              <a:t>(CS).</a:t>
            </a:r>
            <a:endParaRPr lang="en-IN" dirty="0"/>
          </a:p>
          <a:p>
            <a:pPr algn="just"/>
            <a:r>
              <a:rPr lang="en-IN" dirty="0"/>
              <a:t>It ensures that </a:t>
            </a:r>
            <a:r>
              <a:rPr lang="en-IN" dirty="0">
                <a:solidFill>
                  <a:srgbClr val="FF0000"/>
                </a:solidFill>
              </a:rPr>
              <a:t>no two process can be in the same CS at the same time</a:t>
            </a:r>
            <a:r>
              <a:rPr lang="en-IN" dirty="0"/>
              <a:t>.</a:t>
            </a:r>
            <a:endParaRPr lang="en-IN" dirty="0"/>
          </a:p>
          <a:p>
            <a:pPr algn="just"/>
            <a:r>
              <a:rPr lang="en-IN" dirty="0"/>
              <a:t>In uniprocessor systems, CS’s are protected using semaphores, monitors, and some similar constructs.</a:t>
            </a:r>
            <a:endParaRPr lang="en-IN" dirty="0"/>
          </a:p>
          <a:p>
            <a:pPr algn="just"/>
            <a:r>
              <a:rPr lang="en-IN" dirty="0"/>
              <a:t>Different algorithms based on message passing to implement mutual exclusion in distributed systems are </a:t>
            </a: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66FF"/>
                </a:solidFill>
              </a:rPr>
              <a:t>Centralized algorithms</a:t>
            </a:r>
            <a:endParaRPr lang="en-IN" sz="2400" dirty="0">
              <a:solidFill>
                <a:srgbClr val="0066FF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66FF"/>
                </a:solidFill>
              </a:rPr>
              <a:t>Distributed algorithms</a:t>
            </a:r>
            <a:endParaRPr lang="en-IN" sz="2400" dirty="0">
              <a:solidFill>
                <a:srgbClr val="0066FF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66FF"/>
                </a:solidFill>
              </a:rPr>
              <a:t>Token Ring algorithms</a:t>
            </a:r>
            <a:endParaRPr lang="en-IN" sz="2400" dirty="0">
              <a:solidFill>
                <a:srgbClr val="0066FF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/>
          <a:lstStyle/>
          <a:p>
            <a:r>
              <a:rPr lang="en-IN" dirty="0"/>
              <a:t>Centralized Algorithms: (1 Boss)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537"/>
            <a:ext cx="10515600" cy="5347200"/>
          </a:xfrm>
        </p:spPr>
        <p:txBody>
          <a:bodyPr/>
          <a:lstStyle/>
          <a:p>
            <a:r>
              <a:rPr lang="en-IN" dirty="0"/>
              <a:t>One process is elected as the </a:t>
            </a:r>
            <a:r>
              <a:rPr lang="en-IN" dirty="0">
                <a:solidFill>
                  <a:srgbClr val="FF0000"/>
                </a:solidFill>
              </a:rPr>
              <a:t>coordinator</a:t>
            </a:r>
            <a:r>
              <a:rPr lang="en-IN" dirty="0"/>
              <a:t> (highest network address).</a:t>
            </a:r>
            <a:endParaRPr lang="en-IN" dirty="0"/>
          </a:p>
          <a:p>
            <a:r>
              <a:rPr lang="en-IN" dirty="0"/>
              <a:t>Whenever a process wants to access a shared resources, it sends request to the coordinator to ask the permission.</a:t>
            </a:r>
            <a:endParaRPr lang="en-IN" dirty="0"/>
          </a:p>
          <a:p>
            <a:r>
              <a:rPr lang="en-IN" dirty="0"/>
              <a:t>Queue is maintained to track the request.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7" y="3360135"/>
            <a:ext cx="9242322" cy="29620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03123"/>
            <a:ext cx="10515600" cy="2093811"/>
          </a:xfrm>
        </p:spPr>
        <p:txBody>
          <a:bodyPr/>
          <a:lstStyle/>
          <a:p>
            <a:r>
              <a:rPr lang="en-IN" dirty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213"/>
            <a:ext cx="10515600" cy="5445523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u="sng" dirty="0"/>
              <a:t>Case 1</a:t>
            </a:r>
            <a:r>
              <a:rPr lang="en-IN" b="1" dirty="0"/>
              <a:t>: </a:t>
            </a:r>
            <a:endParaRPr lang="en-IN" b="1" dirty="0"/>
          </a:p>
          <a:p>
            <a:pPr marL="0" indent="0" algn="just">
              <a:buNone/>
            </a:pPr>
            <a:r>
              <a:rPr lang="en-IN" dirty="0"/>
              <a:t>Process 1 asked permission to Process 3 to access shared resources (as    no other processes is currently in the CS) so, permission granted.</a:t>
            </a:r>
            <a:endParaRPr lang="en-IN" dirty="0"/>
          </a:p>
          <a:p>
            <a:pPr marL="0" indent="0" algn="just">
              <a:buNone/>
            </a:pPr>
            <a:r>
              <a:rPr lang="en-IN" b="1" u="sng" dirty="0"/>
              <a:t>Case 2</a:t>
            </a:r>
            <a:r>
              <a:rPr lang="en-IN" b="1" dirty="0"/>
              <a:t>: </a:t>
            </a:r>
            <a:endParaRPr lang="en-IN" b="1" dirty="0"/>
          </a:p>
          <a:p>
            <a:pPr marL="0" indent="0" algn="just">
              <a:buNone/>
            </a:pPr>
            <a:r>
              <a:rPr lang="en-IN" dirty="0"/>
              <a:t>Process 2 asked permission to Process 3, to access some shared resources, but it is already full, so no reply and Process 2 has been pushed into the queue.</a:t>
            </a:r>
            <a:endParaRPr lang="en-IN" dirty="0"/>
          </a:p>
          <a:p>
            <a:pPr marL="0" indent="0" algn="just">
              <a:buNone/>
            </a:pPr>
            <a:r>
              <a:rPr lang="en-IN" b="1" u="sng" dirty="0"/>
              <a:t>Case 3: </a:t>
            </a:r>
            <a:endParaRPr lang="en-IN" b="1" u="sng" dirty="0"/>
          </a:p>
          <a:p>
            <a:pPr marL="0" indent="0" algn="just">
              <a:buNone/>
            </a:pPr>
            <a:r>
              <a:rPr lang="en-IN" dirty="0"/>
              <a:t>Process 1 released the CS, hence shared resources is free.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Dequeue has been done(popping of Process 2 ), and send OK for accessing it.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8540"/>
          </a:xfrm>
        </p:spPr>
        <p:txBody>
          <a:bodyPr>
            <a:normAutofit/>
          </a:bodyPr>
          <a:lstStyle/>
          <a:p>
            <a:r>
              <a:rPr lang="en-IN" dirty="0"/>
              <a:t>Advantages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477"/>
            <a:ext cx="10515600" cy="4375355"/>
          </a:xfrm>
        </p:spPr>
        <p:txBody>
          <a:bodyPr>
            <a:normAutofit/>
          </a:bodyPr>
          <a:lstStyle/>
          <a:p>
            <a:r>
              <a:rPr lang="en-IN" dirty="0"/>
              <a:t>Mutual exclusion has been achieved.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No starvation (as processes are queued, and no priority).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Simple to use.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3 messages are enough (</a:t>
            </a:r>
            <a:r>
              <a:rPr lang="en-IN" dirty="0">
                <a:solidFill>
                  <a:srgbClr val="FF0000"/>
                </a:solidFill>
              </a:rPr>
              <a:t>request, release, grant</a:t>
            </a:r>
            <a:r>
              <a:rPr lang="en-IN" dirty="0"/>
              <a:t>).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101"/>
          </a:xfrm>
        </p:spPr>
        <p:txBody>
          <a:bodyPr/>
          <a:lstStyle/>
          <a:p>
            <a:r>
              <a:rPr lang="en-IN" dirty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52193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If the single system (co-ordinator) fails, the whole system will collapse.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In large system, it is not feasible.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r>
              <a:rPr lang="en-IN" dirty="0"/>
              <a:t>Distributed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5071897"/>
          </a:xfrm>
        </p:spPr>
        <p:txBody>
          <a:bodyPr/>
          <a:lstStyle/>
          <a:p>
            <a:pPr algn="just"/>
            <a:r>
              <a:rPr lang="en-IN" dirty="0"/>
              <a:t>Whenever a process wants to enter a CS, it builds a message containing the (</a:t>
            </a:r>
            <a:r>
              <a:rPr lang="en-IN" dirty="0">
                <a:solidFill>
                  <a:srgbClr val="FF0000"/>
                </a:solidFill>
              </a:rPr>
              <a:t>name of the CS it wants to enter, its process number, and the current time</a:t>
            </a:r>
            <a:r>
              <a:rPr lang="en-IN" dirty="0"/>
              <a:t>) and sends to all processes, conceptually itself.</a:t>
            </a:r>
            <a:endParaRPr lang="en-IN" dirty="0"/>
          </a:p>
          <a:p>
            <a:pPr algn="just"/>
            <a:r>
              <a:rPr lang="en-IN" dirty="0"/>
              <a:t>When a process receives a request message from another process; the action it takes depends on its state with respect to the CS named in the message. Three cases have to be distinguished.</a:t>
            </a:r>
            <a:endParaRPr lang="en-IN" dirty="0"/>
          </a:p>
          <a:p>
            <a:pPr marL="0" indent="0" algn="just">
              <a:buNone/>
            </a:pPr>
            <a:r>
              <a:rPr lang="en-IN" b="1" u="sng" dirty="0"/>
              <a:t>Case 1</a:t>
            </a:r>
            <a:r>
              <a:rPr lang="en-IN" b="1" dirty="0"/>
              <a:t>: </a:t>
            </a:r>
            <a:r>
              <a:rPr lang="en-IN" dirty="0"/>
              <a:t> If the receiver is not in the CS and doesn’t want to enter, it sends back OK message to the sender.</a:t>
            </a:r>
            <a:endParaRPr lang="en-IN" dirty="0"/>
          </a:p>
          <a:p>
            <a:pPr marL="0" indent="0" algn="just">
              <a:buNone/>
            </a:pPr>
            <a:r>
              <a:rPr lang="en-IN" b="1" u="sng" dirty="0"/>
              <a:t>Case 2</a:t>
            </a:r>
            <a:r>
              <a:rPr lang="en-IN" b="1" dirty="0"/>
              <a:t>: </a:t>
            </a:r>
            <a:r>
              <a:rPr lang="en-IN" dirty="0"/>
              <a:t>If the receiver is already in the CS, it doesn’t reply, instead it queues the request.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6284"/>
            <a:ext cx="10515600" cy="4881716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u="sng" dirty="0"/>
              <a:t> Case 3</a:t>
            </a:r>
            <a:r>
              <a:rPr lang="en-IN" b="1" dirty="0"/>
              <a:t>: </a:t>
            </a:r>
            <a:endParaRPr lang="en-IN" b="1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If the receiver wants to enter the CS but not yet done. </a:t>
            </a:r>
            <a:endParaRPr lang="en-IN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It compares the timestamp in the incoming message with the one contained in the message that it has sent to everyone.</a:t>
            </a:r>
            <a:endParaRPr lang="en-IN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Whichever has lowest (wins), and the winner will not say OK, rather the looser will say OK, and the winner will continue in the CS.</a:t>
            </a:r>
            <a:endParaRPr lang="en-IN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After exists the CS, it sends OK message to all processes on its queue and deletes them all from the queue.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6370</Words>
  <Application>WPS Presentation</Application>
  <PresentationFormat>Widescreen</PresentationFormat>
  <Paragraphs>278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Consolas</vt:lpstr>
      <vt:lpstr>Calibri</vt:lpstr>
      <vt:lpstr>Microsoft YaHei</vt:lpstr>
      <vt:lpstr>Arial Unicode MS</vt:lpstr>
      <vt:lpstr>Office Theme</vt:lpstr>
      <vt:lpstr>Mutual Exclusion</vt:lpstr>
      <vt:lpstr>UNIT-3:Synchronization in Distributed Systems</vt:lpstr>
      <vt:lpstr>What is Mutual Exclusion ?</vt:lpstr>
      <vt:lpstr>Centralized Algorithms: (1 Boss)</vt:lpstr>
      <vt:lpstr>Contd..</vt:lpstr>
      <vt:lpstr>Advantages </vt:lpstr>
      <vt:lpstr>Disadvantages</vt:lpstr>
      <vt:lpstr>Distributed Algorithm</vt:lpstr>
      <vt:lpstr>Contd…</vt:lpstr>
      <vt:lpstr>Contd…</vt:lpstr>
      <vt:lpstr>Contd…</vt:lpstr>
      <vt:lpstr>Contd…</vt:lpstr>
      <vt:lpstr>Token Ring Algorithm</vt:lpstr>
      <vt:lpstr>Continue…</vt:lpstr>
      <vt:lpstr>Continue…</vt:lpstr>
      <vt:lpstr>Disadvantages</vt:lpstr>
      <vt:lpstr>Comparison of the three Algorithms</vt:lpstr>
      <vt:lpstr>Q&amp;A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Distributed Operating Systems</dc:title>
  <dc:creator>Microsoft account</dc:creator>
  <cp:lastModifiedBy>KIIT0001</cp:lastModifiedBy>
  <cp:revision>288</cp:revision>
  <dcterms:created xsi:type="dcterms:W3CDTF">2024-07-13T14:46:00Z</dcterms:created>
  <dcterms:modified xsi:type="dcterms:W3CDTF">2024-09-04T05:57:56Z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65E5A4C07BD24F3686E7D8BE03A13678_12</vt:lpwstr>
  </property>
  <property fmtid="{D5CDD505-2E9C-101B-9397-08002B2CF9AE}" pid="3" name="KSOProductBuildVer">
    <vt:lpwstr>1033-12.2.0.17562</vt:lpwstr>
  </property>
</Properties>
</file>