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440180"/>
          </a:xfrm>
        </p:spPr>
        <p:txBody>
          <a:bodyPr/>
          <a:lstStyle/>
          <a:p>
            <a:r>
              <a:rPr lang="en-US" b="1" dirty="0">
                <a:solidFill>
                  <a:srgbClr val="FF0000"/>
                </a:solidFill>
              </a:rPr>
              <a:t>Atomic Transactions</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Lecture-17</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327025" y="995680"/>
            <a:ext cx="11590655" cy="5639435"/>
          </a:xfrm>
        </p:spPr>
        <p:txBody>
          <a:bodyPr/>
          <a:p>
            <a:r>
              <a:rPr lang="en-US" sz="2400" b="1">
                <a:solidFill>
                  <a:srgbClr val="0070C0"/>
                </a:solidFill>
                <a:latin typeface="Times New Roman" panose="02020603050405020304" charset="0"/>
                <a:cs typeface="Times New Roman" panose="02020603050405020304" charset="0"/>
              </a:rPr>
              <a:t>Isolated</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third property says that transactions are </a:t>
            </a:r>
            <a:r>
              <a:rPr lang="en-US" sz="2400" b="1">
                <a:latin typeface="Times New Roman" panose="02020603050405020304" charset="0"/>
                <a:cs typeface="Times New Roman" panose="02020603050405020304" charset="0"/>
              </a:rPr>
              <a:t>isolated</a:t>
            </a:r>
            <a:r>
              <a:rPr lang="en-US" sz="2400">
                <a:latin typeface="Times New Roman" panose="02020603050405020304" charset="0"/>
                <a:cs typeface="Times New Roman" panose="02020603050405020304" charset="0"/>
              </a:rPr>
              <a:t> or </a:t>
            </a:r>
            <a:r>
              <a:rPr lang="en-US" sz="2400" b="1">
                <a:latin typeface="Times New Roman" panose="02020603050405020304" charset="0"/>
                <a:cs typeface="Times New Roman" panose="02020603050405020304" charset="0"/>
              </a:rPr>
              <a:t>serializable</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What it means is that if two or more transactions are running at the same time, to each of them and to other processes, the final result looks as the all transactions ran sequentially in some order.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figure 3–17(a)–(c), we have three transactions that are executed simultaneously by 3 separate processes.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they were to be run sequentially the final value of x would be 1, 2, or 3, depending which one ran last.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figure 3– 17(d), we see various </a:t>
            </a:r>
            <a:r>
              <a:rPr lang="en-US" sz="2400" b="1">
                <a:latin typeface="Times New Roman" panose="02020603050405020304" charset="0"/>
                <a:cs typeface="Times New Roman" panose="02020603050405020304" charset="0"/>
              </a:rPr>
              <a:t>orders</a:t>
            </a:r>
            <a:r>
              <a:rPr lang="en-US" sz="2400">
                <a:latin typeface="Times New Roman" panose="02020603050405020304" charset="0"/>
                <a:cs typeface="Times New Roman" panose="02020603050405020304" charset="0"/>
              </a:rPr>
              <a:t>, called </a:t>
            </a:r>
            <a:r>
              <a:rPr lang="en-US" sz="2400" b="1">
                <a:solidFill>
                  <a:srgbClr val="FF0000"/>
                </a:solidFill>
                <a:latin typeface="Times New Roman" panose="02020603050405020304" charset="0"/>
                <a:cs typeface="Times New Roman" panose="02020603050405020304" charset="0"/>
              </a:rPr>
              <a:t>schedules</a:t>
            </a:r>
            <a:r>
              <a:rPr lang="en-US" sz="2400">
                <a:latin typeface="Times New Roman" panose="02020603050405020304" charset="0"/>
                <a:cs typeface="Times New Roman" panose="02020603050405020304" charset="0"/>
              </a:rPr>
              <a:t>, in which they might be interleaved.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Schedule 1 is actually serialized. In other words, the transactions run strictly sequentially, so it meets the serializability condition by definition.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910"/>
          </a:xfrm>
        </p:spPr>
        <p:txBody>
          <a:bodyPr>
            <a:normAutofit fontScale="90000"/>
          </a:bodyPr>
          <a:p>
            <a:r>
              <a:rPr lang="en-US"/>
              <a:t>Cont..</a:t>
            </a:r>
            <a:endParaRPr lang="en-US"/>
          </a:p>
        </p:txBody>
      </p:sp>
      <p:pic>
        <p:nvPicPr>
          <p:cNvPr id="4" name="Content Placeholder 3"/>
          <p:cNvPicPr>
            <a:picLocks noChangeAspect="1"/>
          </p:cNvPicPr>
          <p:nvPr>
            <p:ph idx="1"/>
          </p:nvPr>
        </p:nvPicPr>
        <p:blipFill>
          <a:blip r:embed="rId1"/>
          <a:stretch>
            <a:fillRect/>
          </a:stretch>
        </p:blipFill>
        <p:spPr>
          <a:xfrm>
            <a:off x="838200" y="1316355"/>
            <a:ext cx="10766425" cy="514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1340" y="130810"/>
            <a:ext cx="10515600" cy="591820"/>
          </a:xfrm>
        </p:spPr>
        <p:txBody>
          <a:bodyPr>
            <a:normAutofit fontScale="90000"/>
          </a:bodyPr>
          <a:p>
            <a:r>
              <a:rPr lang="en-US"/>
              <a:t>Cont..</a:t>
            </a:r>
            <a:endParaRPr lang="en-US"/>
          </a:p>
        </p:txBody>
      </p:sp>
      <p:sp>
        <p:nvSpPr>
          <p:cNvPr id="3" name="Content Placeholder 2"/>
          <p:cNvSpPr>
            <a:spLocks noGrp="1"/>
          </p:cNvSpPr>
          <p:nvPr>
            <p:ph idx="1"/>
          </p:nvPr>
        </p:nvSpPr>
        <p:spPr>
          <a:xfrm>
            <a:off x="220980" y="956310"/>
            <a:ext cx="11770995" cy="5657850"/>
          </a:xfrm>
        </p:spPr>
        <p:txBody>
          <a:bodyPr/>
          <a:p>
            <a:pPr algn="just"/>
            <a:r>
              <a:rPr lang="en-US" sz="2400" b="1">
                <a:latin typeface="Times New Roman" panose="02020603050405020304" charset="0"/>
                <a:cs typeface="Times New Roman" panose="02020603050405020304" charset="0"/>
              </a:rPr>
              <a:t>Schedule 1</a:t>
            </a:r>
            <a:r>
              <a:rPr lang="en-US" sz="2400">
                <a:latin typeface="Times New Roman" panose="02020603050405020304" charset="0"/>
                <a:cs typeface="Times New Roman" panose="02020603050405020304" charset="0"/>
              </a:rPr>
              <a:t> is actually serialized. In other words, transactions run strictly sequentially, so it meets the serializability condition by definition.</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Schedule 2</a:t>
            </a:r>
            <a:r>
              <a:rPr lang="en-US" sz="2400">
                <a:latin typeface="Times New Roman" panose="02020603050405020304" charset="0"/>
                <a:cs typeface="Times New Roman" panose="02020603050405020304" charset="0"/>
              </a:rPr>
              <a:t> is not serialized, but it is still legal, because it results in a value for x that could have been achieved by running the transactions strictly sequentially.</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Schedule 3</a:t>
            </a:r>
            <a:r>
              <a:rPr lang="en-US" sz="2400">
                <a:latin typeface="Times New Roman" panose="02020603050405020304" charset="0"/>
                <a:cs typeface="Times New Roman" panose="02020603050405020304" charset="0"/>
              </a:rPr>
              <a:t> is illegal since it sets the value of x to 5, something that no sequential order ot the transactions could produce.</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Durable: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fourth property says that the transactions are durable.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refers to the fact that once a transaction commits, no matter, what happens, the transaction goes forward and the results become permanent.</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No failure after the commit can undo the results and cause them to be lost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pPr algn="ctr"/>
            <a:r>
              <a:rPr lang="en-US" b="1">
                <a:solidFill>
                  <a:srgbClr val="FF0000"/>
                </a:solidFill>
              </a:rPr>
              <a:t>Introduction</a:t>
            </a:r>
            <a:endParaRPr lang="en-US" b="1">
              <a:solidFill>
                <a:srgbClr val="FF0000"/>
              </a:solidFill>
            </a:endParaRPr>
          </a:p>
        </p:txBody>
      </p:sp>
      <p:sp>
        <p:nvSpPr>
          <p:cNvPr id="3" name="Content Placeholder 2"/>
          <p:cNvSpPr>
            <a:spLocks noGrp="1"/>
          </p:cNvSpPr>
          <p:nvPr>
            <p:ph idx="1"/>
          </p:nvPr>
        </p:nvSpPr>
        <p:spPr>
          <a:xfrm>
            <a:off x="327025" y="1048385"/>
            <a:ext cx="11601450" cy="5565140"/>
          </a:xfrm>
        </p:spPr>
        <p:txBody>
          <a:bodyPr/>
          <a:p>
            <a:pPr algn="just"/>
            <a:r>
              <a:rPr lang="en-US" sz="2400">
                <a:latin typeface="Times New Roman" panose="02020603050405020304" charset="0"/>
                <a:cs typeface="Times New Roman" panose="02020603050405020304" charset="0"/>
              </a:rPr>
              <a:t>We require a higher level abstraction, one that hides the technical issues and allows the programmer to concentrate on the algorithms and how the processes work together in parallel.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Such an abstraction exists and is widely used in distributed systems. it is called an atomic transaction.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Look at a modern banking application that updates an online database in place.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customer calls up the bank using a PC with a modem with the intention of withdrawing money from one account and depositing it in another.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1. Withdraw(amount, A/C-1)</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2. Deposit(</a:t>
            </a:r>
            <a:r>
              <a:rPr lang="en-US" sz="2400">
                <a:latin typeface="Times New Roman" panose="02020603050405020304" charset="0"/>
                <a:cs typeface="Times New Roman" panose="02020603050405020304" charset="0"/>
                <a:sym typeface="+mn-ea"/>
              </a:rPr>
              <a:t>amount, A/C-2)</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telephone connection is broken after the first transaction but before the second transaction, the first account will have been debited but the second one will not have been credited.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262890" y="913765"/>
            <a:ext cx="11718290" cy="5668010"/>
          </a:xfrm>
        </p:spPr>
        <p:txBody>
          <a:bodyPr>
            <a:normAutofit lnSpcReduction="10000"/>
          </a:bodyPr>
          <a:p>
            <a:pPr algn="just"/>
            <a:r>
              <a:rPr lang="en-US" sz="2400" b="1">
                <a:solidFill>
                  <a:srgbClr val="00B050"/>
                </a:solidFill>
                <a:latin typeface="Times New Roman" panose="02020603050405020304" charset="0"/>
                <a:cs typeface="Times New Roman" panose="02020603050405020304" charset="0"/>
              </a:rPr>
              <a:t>The Transaction Model</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system is assumed to consist of some number of independent processes each of which can fail at random.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Communication is normally unreliable in that messages can be lost, but lower levels can use a </a:t>
            </a:r>
            <a:r>
              <a:rPr lang="en-US" sz="2400" b="1">
                <a:latin typeface="Times New Roman" panose="02020603050405020304" charset="0"/>
                <a:cs typeface="Times New Roman" panose="02020603050405020304" charset="0"/>
              </a:rPr>
              <a:t>time out</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retransmission</a:t>
            </a:r>
            <a:r>
              <a:rPr lang="en-US" sz="2400">
                <a:latin typeface="Times New Roman" panose="02020603050405020304" charset="0"/>
                <a:cs typeface="Times New Roman" panose="02020603050405020304" charset="0"/>
              </a:rPr>
              <a:t> protocol to recover from lost messages. </a:t>
            </a:r>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Stable Storage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Storage comes in three categories.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First we have ordinary RAM memory, which is wiped out when the </a:t>
            </a:r>
            <a:r>
              <a:rPr lang="en-US" sz="2400" b="1">
                <a:latin typeface="Times New Roman" panose="02020603050405020304" charset="0"/>
                <a:cs typeface="Times New Roman" panose="02020603050405020304" charset="0"/>
              </a:rPr>
              <a:t>power fails or a machine crashes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Next we have disc storage, which survives CPU failures but which can be lost in </a:t>
            </a:r>
            <a:r>
              <a:rPr lang="en-US" sz="2400" b="1">
                <a:latin typeface="Times New Roman" panose="02020603050405020304" charset="0"/>
                <a:cs typeface="Times New Roman" panose="02020603050405020304" charset="0"/>
              </a:rPr>
              <a:t>disc head crashes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Finally, we have </a:t>
            </a:r>
            <a:r>
              <a:rPr lang="en-US" sz="2400" b="1">
                <a:latin typeface="Times New Roman" panose="02020603050405020304" charset="0"/>
                <a:cs typeface="Times New Roman" panose="02020603050405020304" charset="0"/>
              </a:rPr>
              <a:t>stable storage</a:t>
            </a:r>
            <a:r>
              <a:rPr lang="en-US" sz="2400">
                <a:latin typeface="Times New Roman" panose="02020603050405020304" charset="0"/>
                <a:cs typeface="Times New Roman" panose="02020603050405020304" charset="0"/>
              </a:rPr>
              <a:t>, which is designed to survive anything except major calamities such as </a:t>
            </a:r>
            <a:r>
              <a:rPr lang="en-US" sz="2400" b="1">
                <a:latin typeface="Times New Roman" panose="02020603050405020304" charset="0"/>
                <a:cs typeface="Times New Roman" panose="02020603050405020304" charset="0"/>
              </a:rPr>
              <a:t>floods</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earthquakes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Stable storage can be implemented with a pair of ordinary discs as shown by Fig. 3-15(a) in the next slide.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4205"/>
          </a:xfrm>
        </p:spPr>
        <p:txBody>
          <a:bodyPr>
            <a:normAutofit fontScale="90000"/>
          </a:bodyPr>
          <a:p>
            <a:r>
              <a:rPr lang="en-US"/>
              <a:t>Cont..</a:t>
            </a:r>
            <a:endParaRPr lang="en-US"/>
          </a:p>
        </p:txBody>
      </p:sp>
      <p:pic>
        <p:nvPicPr>
          <p:cNvPr id="4" name="Content Placeholder 3"/>
          <p:cNvPicPr>
            <a:picLocks noChangeAspect="1"/>
          </p:cNvPicPr>
          <p:nvPr>
            <p:ph idx="1"/>
          </p:nvPr>
        </p:nvPicPr>
        <p:blipFill>
          <a:blip r:embed="rId1"/>
          <a:stretch>
            <a:fillRect/>
          </a:stretch>
        </p:blipFill>
        <p:spPr>
          <a:xfrm>
            <a:off x="1177290" y="1175385"/>
            <a:ext cx="9825990" cy="5097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2240"/>
            <a:ext cx="10515600" cy="568960"/>
          </a:xfrm>
        </p:spPr>
        <p:txBody>
          <a:bodyPr>
            <a:normAutofit fontScale="90000"/>
          </a:bodyPr>
          <a:p>
            <a:r>
              <a:rPr lang="en-US"/>
              <a:t>Cont..</a:t>
            </a:r>
            <a:endParaRPr lang="en-US"/>
          </a:p>
        </p:txBody>
      </p:sp>
      <p:sp>
        <p:nvSpPr>
          <p:cNvPr id="3" name="Content Placeholder 2"/>
          <p:cNvSpPr>
            <a:spLocks noGrp="1"/>
          </p:cNvSpPr>
          <p:nvPr>
            <p:ph idx="1"/>
          </p:nvPr>
        </p:nvSpPr>
        <p:spPr>
          <a:xfrm>
            <a:off x="339090" y="796290"/>
            <a:ext cx="11685270" cy="5880735"/>
          </a:xfrm>
        </p:spPr>
        <p:txBody>
          <a:bodyPr>
            <a:normAutofit lnSpcReduction="10000"/>
          </a:bodyPr>
          <a:p>
            <a:pPr algn="just"/>
            <a:r>
              <a:rPr lang="en-US" sz="2400">
                <a:latin typeface="Times New Roman" panose="02020603050405020304" charset="0"/>
                <a:cs typeface="Times New Roman" panose="02020603050405020304" charset="0"/>
              </a:rPr>
              <a:t>Each block on drive 2 is an exact copy of the corresponding block on drive 1.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a block is updated, first the block on drive 1 is updated and verified, then the same block on drive 2 is done.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Suppose that the system crashes after drive 1 is updated, but before drive 2 is updated, as shown in figure 3–15(b).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Upon recovery, this can be compared block for block.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Whenever 2 corresponding blocks differ, it can be assumed that drive 1 is the correct one (because drive 1 is always updated before drive 2), so the new block is copied from drive 1 to drive 2.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recovery process is complete, both drive 1 and 2 will be identical.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Another potential problem is the spontaneous decay of a block.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Dust particles or general wear and tear can give a previously valid block a sudden checksum error, without cause or warning, as shown in figure 3–15(c).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such an error is detected, the bad block can be regenerated from the corresponding block on the other drive.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5580"/>
            <a:ext cx="10515600" cy="570230"/>
          </a:xfrm>
        </p:spPr>
        <p:txBody>
          <a:bodyPr>
            <a:normAutofit fontScale="90000"/>
          </a:bodyPr>
          <a:p>
            <a:r>
              <a:rPr lang="en-US"/>
              <a:t>Cont..</a:t>
            </a:r>
            <a:endParaRPr lang="en-US"/>
          </a:p>
        </p:txBody>
      </p:sp>
      <p:sp>
        <p:nvSpPr>
          <p:cNvPr id="3" name="Content Placeholder 2"/>
          <p:cNvSpPr>
            <a:spLocks noGrp="1"/>
          </p:cNvSpPr>
          <p:nvPr>
            <p:ph idx="1"/>
          </p:nvPr>
        </p:nvSpPr>
        <p:spPr>
          <a:xfrm>
            <a:off x="283845" y="846455"/>
            <a:ext cx="11644630" cy="5809615"/>
          </a:xfrm>
        </p:spPr>
        <p:txBody>
          <a:bodyPr/>
          <a:p>
            <a:r>
              <a:rPr lang="en-US" sz="2400" b="1">
                <a:solidFill>
                  <a:srgbClr val="00B050"/>
                </a:solidFill>
                <a:latin typeface="Times New Roman" panose="02020603050405020304" charset="0"/>
                <a:cs typeface="Times New Roman" panose="02020603050405020304" charset="0"/>
              </a:rPr>
              <a:t>Transaction Primitives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Programming using transactions requires special primitives that must either be supplied by the operating system or by the language run-time system.</a:t>
            </a:r>
            <a:endParaRPr lang="en-US" sz="2400">
              <a:latin typeface="Times New Roman" panose="02020603050405020304" charset="0"/>
              <a:cs typeface="Times New Roman" panose="02020603050405020304" charset="0"/>
            </a:endParaRPr>
          </a:p>
          <a:p>
            <a:pPr algn="just"/>
            <a:endParaRPr lang="en-US" sz="2400" b="1">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Examples are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428240" y="3218815"/>
            <a:ext cx="7633970" cy="27222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800"/>
          </a:xfrm>
        </p:spPr>
        <p:txBody>
          <a:bodyPr>
            <a:normAutofit fontScale="90000"/>
          </a:bodyPr>
          <a:p>
            <a:r>
              <a:rPr lang="en-US"/>
              <a:t>Cont..</a:t>
            </a:r>
            <a:endParaRPr lang="en-US"/>
          </a:p>
        </p:txBody>
      </p:sp>
      <p:sp>
        <p:nvSpPr>
          <p:cNvPr id="3" name="Content Placeholder 2"/>
          <p:cNvSpPr>
            <a:spLocks noGrp="1"/>
          </p:cNvSpPr>
          <p:nvPr>
            <p:ph idx="1"/>
          </p:nvPr>
        </p:nvSpPr>
        <p:spPr>
          <a:xfrm>
            <a:off x="295910" y="1027430"/>
            <a:ext cx="11642725" cy="5575935"/>
          </a:xfrm>
        </p:spPr>
        <p:txBody>
          <a:bodyPr>
            <a:normAutofit lnSpcReduction="20000"/>
          </a:bodyPr>
          <a:p>
            <a:r>
              <a:rPr lang="en-US" sz="2400" b="1">
                <a:solidFill>
                  <a:srgbClr val="00B050"/>
                </a:solidFill>
                <a:latin typeface="Times New Roman" panose="02020603050405020304" charset="0"/>
                <a:cs typeface="Times New Roman" panose="02020603050405020304" charset="0"/>
              </a:rPr>
              <a:t>Properties of transactions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Transactions have four essential properties. Transactions are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These properties are often called as </a:t>
            </a:r>
            <a:r>
              <a:rPr lang="en-US" sz="2400" b="1">
                <a:solidFill>
                  <a:srgbClr val="FF0000"/>
                </a:solidFill>
                <a:latin typeface="Times New Roman" panose="02020603050405020304" charset="0"/>
                <a:cs typeface="Times New Roman" panose="02020603050405020304" charset="0"/>
              </a:rPr>
              <a:t>ACID</a:t>
            </a:r>
            <a:r>
              <a:rPr lang="en-US" sz="2400">
                <a:latin typeface="Times New Roman" panose="02020603050405020304" charset="0"/>
                <a:cs typeface="Times New Roman" panose="02020603050405020304" charset="0"/>
              </a:rPr>
              <a:t> properties.</a:t>
            </a:r>
            <a:endParaRPr lang="en-US" sz="2400">
              <a:latin typeface="Times New Roman" panose="02020603050405020304" charset="0"/>
              <a:cs typeface="Times New Roman" panose="02020603050405020304" charset="0"/>
            </a:endParaRPr>
          </a:p>
          <a:p>
            <a:r>
              <a:rPr lang="en-US" sz="2400" b="1">
                <a:solidFill>
                  <a:srgbClr val="0070C0"/>
                </a:solidFill>
                <a:latin typeface="Times New Roman" panose="02020603050405020304" charset="0"/>
                <a:cs typeface="Times New Roman" panose="02020603050405020304" charset="0"/>
              </a:rPr>
              <a:t>Atomicity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Abort</a:t>
            </a:r>
            <a:r>
              <a:rPr lang="en-US" sz="2400">
                <a:latin typeface="Times New Roman" panose="02020603050405020304" charset="0"/>
                <a:cs typeface="Times New Roman" panose="02020603050405020304" charset="0"/>
              </a:rPr>
              <a:t> : If a transaction aborts, changes made to the database are not visible.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Commit</a:t>
            </a:r>
            <a:r>
              <a:rPr lang="en-US" sz="2400">
                <a:latin typeface="Times New Roman" panose="02020603050405020304" charset="0"/>
                <a:cs typeface="Times New Roman" panose="02020603050405020304" charset="0"/>
              </a:rPr>
              <a:t> : If a transaction commits, changes made are visible.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Atomicity is also known as the ‘</a:t>
            </a:r>
            <a:r>
              <a:rPr lang="en-US" sz="2400">
                <a:highlight>
                  <a:srgbClr val="FFFF00"/>
                </a:highlight>
                <a:latin typeface="Times New Roman" panose="02020603050405020304" charset="0"/>
                <a:cs typeface="Times New Roman" panose="02020603050405020304" charset="0"/>
              </a:rPr>
              <a:t>All or nothing rule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825500" y="2028825"/>
            <a:ext cx="8346440" cy="1623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r>
              <a:rPr lang="en-US"/>
              <a:t>Cont..</a:t>
            </a:r>
            <a:endParaRPr lang="en-US"/>
          </a:p>
        </p:txBody>
      </p:sp>
      <p:sp>
        <p:nvSpPr>
          <p:cNvPr id="3" name="Content Placeholder 2"/>
          <p:cNvSpPr>
            <a:spLocks noGrp="1"/>
          </p:cNvSpPr>
          <p:nvPr>
            <p:ph idx="1"/>
          </p:nvPr>
        </p:nvSpPr>
        <p:spPr>
          <a:xfrm>
            <a:off x="360045" y="1048385"/>
            <a:ext cx="11536045" cy="5511800"/>
          </a:xfrm>
        </p:spPr>
        <p:txBody>
          <a:bodyPr/>
          <a:p>
            <a:pPr algn="just"/>
            <a:r>
              <a:rPr lang="en-US" sz="2400" b="1">
                <a:latin typeface="Times New Roman" panose="02020603050405020304" charset="0"/>
                <a:cs typeface="Times New Roman" panose="02020603050405020304" charset="0"/>
              </a:rPr>
              <a:t>Consider the following transaction T consisting of T1 and T2 : Transfer of 100 from account X to account 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transaction fails after completion of T1 but before completion of T2 .( say, after write(X) but before write(Y) ), then the amount has been deducted from X but not added to Y.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results in an </a:t>
            </a:r>
            <a:r>
              <a:rPr lang="en-US" sz="2400" b="1">
                <a:latin typeface="Times New Roman" panose="02020603050405020304" charset="0"/>
                <a:cs typeface="Times New Roman" panose="02020603050405020304" charset="0"/>
              </a:rPr>
              <a:t>inconsistent</a:t>
            </a:r>
            <a:r>
              <a:rPr lang="en-US" sz="2400">
                <a:latin typeface="Times New Roman" panose="02020603050405020304" charset="0"/>
                <a:cs typeface="Times New Roman" panose="02020603050405020304" charset="0"/>
              </a:rPr>
              <a:t> database state.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Therefore, the transaction must be executed in its entirety in order to ensure the correctness of the database state.</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336925" y="1998345"/>
            <a:ext cx="5050155" cy="20085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2615"/>
          </a:xfrm>
        </p:spPr>
        <p:txBody>
          <a:bodyPr>
            <a:normAutofit fontScale="90000"/>
          </a:bodyPr>
          <a:p>
            <a:r>
              <a:rPr lang="en-US"/>
              <a:t>Cont..</a:t>
            </a:r>
            <a:endParaRPr lang="en-US"/>
          </a:p>
        </p:txBody>
      </p:sp>
      <p:sp>
        <p:nvSpPr>
          <p:cNvPr id="3" name="Content Placeholder 2"/>
          <p:cNvSpPr>
            <a:spLocks noGrp="1"/>
          </p:cNvSpPr>
          <p:nvPr>
            <p:ph idx="1"/>
          </p:nvPr>
        </p:nvSpPr>
        <p:spPr>
          <a:xfrm>
            <a:off x="306070" y="1090930"/>
            <a:ext cx="11590020" cy="5512435"/>
          </a:xfrm>
        </p:spPr>
        <p:txBody>
          <a:bodyPr>
            <a:normAutofit lnSpcReduction="10000"/>
          </a:bodyPr>
          <a:p>
            <a:r>
              <a:rPr lang="en-US" sz="2400" b="1">
                <a:solidFill>
                  <a:srgbClr val="0070C0"/>
                </a:solidFill>
                <a:latin typeface="Times New Roman" panose="02020603050405020304" charset="0"/>
                <a:cs typeface="Times New Roman" panose="02020603050405020304" charset="0"/>
              </a:rPr>
              <a:t>Consistency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means that </a:t>
            </a:r>
            <a:r>
              <a:rPr lang="en-US" sz="2400" b="1">
                <a:latin typeface="Times New Roman" panose="02020603050405020304" charset="0"/>
                <a:cs typeface="Times New Roman" panose="02020603050405020304" charset="0"/>
              </a:rPr>
              <a:t>integrity constraints</a:t>
            </a:r>
            <a:r>
              <a:rPr lang="en-US" sz="2400">
                <a:latin typeface="Times New Roman" panose="02020603050405020304" charset="0"/>
                <a:cs typeface="Times New Roman" panose="02020603050405020304" charset="0"/>
              </a:rPr>
              <a:t> must be maintained so that the database is </a:t>
            </a:r>
            <a:r>
              <a:rPr lang="en-US" sz="2400" b="1">
                <a:latin typeface="Times New Roman" panose="02020603050405020304" charset="0"/>
                <a:cs typeface="Times New Roman" panose="02020603050405020304" charset="0"/>
              </a:rPr>
              <a:t>consistent</a:t>
            </a:r>
            <a:r>
              <a:rPr lang="en-US" sz="2400">
                <a:latin typeface="Times New Roman" panose="02020603050405020304" charset="0"/>
                <a:cs typeface="Times New Roman" panose="02020603050405020304" charset="0"/>
              </a:rPr>
              <a:t> before and after the transaction.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It refers to the correctness of a database. Referring to the example above,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total amount before and after the transaction must be maintained.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Total before T occurs = 500 + 200 = 700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Total after T occurs = 400 + 300 = 700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Therefore, the database is consistent . Inconsistency occurs in case T1 completes but T2 fails. As a result, T is incomplete.</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(Integrity constraints</a:t>
            </a:r>
            <a:r>
              <a:rPr lang="en-US" sz="2400">
                <a:latin typeface="Times New Roman" panose="02020603050405020304" charset="0"/>
                <a:cs typeface="Times New Roman" panose="02020603050405020304" charset="0"/>
              </a:rPr>
              <a:t> are a set of rules. It is used to maintain the quality of information.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Integrity constraints ensure that the data insertion, updating, and other processes have to be performed in such a way that data integrity is not affected.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Thus, integrity constraint is used to guard against accidental damage to the database.)</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6167</Words>
  <Application>WPS Presentation</Application>
  <PresentationFormat>Widescreen</PresentationFormat>
  <Paragraphs>113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Calibri Light</vt:lpstr>
      <vt:lpstr>Calibri</vt:lpstr>
      <vt:lpstr>Microsoft YaHei</vt:lpstr>
      <vt:lpstr>Arial Unicode MS</vt:lpstr>
      <vt:lpstr>Office Theme</vt:lpstr>
      <vt:lpstr>Atomic Transactions</vt:lpstr>
      <vt:lpstr>Introduction</vt:lpstr>
      <vt:lpstr>Cont..</vt:lpstr>
      <vt:lpstr>Cont..</vt:lpstr>
      <vt:lpstr>Cont..</vt:lpstr>
      <vt:lpstr>Cont..</vt:lpstr>
      <vt:lpstr>Cont..</vt:lpstr>
      <vt:lpstr>Cont..</vt:lpstr>
      <vt:lpstr>Cont..</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Transactions</dc:title>
  <dc:creator/>
  <cp:lastModifiedBy>KIIT0001</cp:lastModifiedBy>
  <cp:revision>13</cp:revision>
  <dcterms:created xsi:type="dcterms:W3CDTF">2024-09-05T03:10:00Z</dcterms:created>
  <dcterms:modified xsi:type="dcterms:W3CDTF">2024-09-11T06:01:38Z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B29485D622BD4B07894C0FD8732298B4_12</vt:lpwstr>
  </property>
  <property fmtid="{D5CDD505-2E9C-101B-9397-08002B2CF9AE}" pid="3" name="KSOProductBuildVer">
    <vt:lpwstr>1033-12.2.0.17562</vt:lpwstr>
  </property>
</Properties>
</file>