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58" r:id="rId4"/>
    <p:sldId id="256" r:id="rId5"/>
    <p:sldId id="259" r:id="rId6"/>
    <p:sldId id="260" r:id="rId7"/>
    <p:sldId id="261" r:id="rId8"/>
    <p:sldId id="262" r:id="rId9"/>
    <p:sldId id="263" r:id="rId10"/>
    <p:sldId id="264" r:id="rId11"/>
    <p:sldId id="265" r:id="rId12"/>
    <p:sldId id="267" r:id="rId13"/>
    <p:sldId id="266" r:id="rId14"/>
    <p:sldId id="268" r:id="rId15"/>
    <p:sldId id="271" r:id="rId16"/>
    <p:sldId id="269" r:id="rId17"/>
    <p:sldId id="270"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36" d="100"/>
          <a:sy n="36" d="100"/>
        </p:scale>
        <p:origin x="9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78883-F769-4D70-A124-5515C868662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CA6701B4-618C-43A7-B3DC-ABDDD91B434F}">
      <dgm:prSet phldrT="[Text]" custT="1"/>
      <dgm:spPr>
        <a:ln>
          <a:solidFill>
            <a:schemeClr val="tx1"/>
          </a:solidFill>
        </a:ln>
      </dgm:spPr>
      <dgm:t>
        <a:bodyPr/>
        <a:lstStyle/>
        <a:p>
          <a:r>
            <a:rPr lang="en-US" sz="1800" dirty="0">
              <a:solidFill>
                <a:schemeClr val="tx1"/>
              </a:solidFill>
              <a:latin typeface="Bahnschrift SemiBold" panose="020B0502040204020203" pitchFamily="34" charset="0"/>
            </a:rPr>
            <a:t>FACTORS AFFECTING DEMAND</a:t>
          </a:r>
        </a:p>
      </dgm:t>
    </dgm:pt>
    <dgm:pt modelId="{9F7BE01A-2F69-4A96-B283-A6EEDA2C9BD5}" type="parTrans" cxnId="{576DAA47-5509-4AA1-B9FF-90B7F55CA373}">
      <dgm:prSet/>
      <dgm:spPr/>
      <dgm:t>
        <a:bodyPr/>
        <a:lstStyle/>
        <a:p>
          <a:endParaRPr lang="en-US"/>
        </a:p>
      </dgm:t>
    </dgm:pt>
    <dgm:pt modelId="{382F8631-5F11-4E46-BCD7-9D49889D2584}" type="sibTrans" cxnId="{576DAA47-5509-4AA1-B9FF-90B7F55CA373}">
      <dgm:prSet/>
      <dgm:spPr/>
      <dgm:t>
        <a:bodyPr/>
        <a:lstStyle/>
        <a:p>
          <a:endParaRPr lang="en-US"/>
        </a:p>
      </dgm:t>
    </dgm:pt>
    <dgm:pt modelId="{E78288CB-72DB-4A91-80F5-9FDDC2F3B574}">
      <dgm:prSet phldrT="[Text]" custT="1"/>
      <dgm:spPr>
        <a:ln>
          <a:solidFill>
            <a:schemeClr val="tx1"/>
          </a:solidFill>
        </a:ln>
      </dgm:spPr>
      <dgm:t>
        <a:bodyPr/>
        <a:lstStyle/>
        <a:p>
          <a:r>
            <a:rPr lang="en-US" sz="1400" b="1" dirty="0">
              <a:solidFill>
                <a:schemeClr val="tx1"/>
              </a:solidFill>
              <a:latin typeface="Bahnschrift SemiBold" panose="020B0502040204020203" pitchFamily="34" charset="0"/>
            </a:rPr>
            <a:t>Advertisement/Feedback</a:t>
          </a:r>
          <a:endParaRPr lang="en-US" sz="1400" dirty="0">
            <a:solidFill>
              <a:schemeClr val="tx1"/>
            </a:solidFill>
            <a:latin typeface="Bahnschrift SemiBold" panose="020B0502040204020203" pitchFamily="34" charset="0"/>
          </a:endParaRPr>
        </a:p>
      </dgm:t>
    </dgm:pt>
    <dgm:pt modelId="{7CE8D59D-F158-413A-B974-AC259476C838}" type="parTrans" cxnId="{D43A5519-7203-4038-BBB2-42FC0998BDCD}">
      <dgm:prSet custT="1"/>
      <dgm:spPr>
        <a:ln>
          <a:solidFill>
            <a:schemeClr val="tx1"/>
          </a:solidFill>
        </a:ln>
      </dgm:spPr>
      <dgm:t>
        <a:bodyPr/>
        <a:lstStyle/>
        <a:p>
          <a:endParaRPr lang="en-US" sz="1800">
            <a:solidFill>
              <a:schemeClr val="tx1"/>
            </a:solidFill>
            <a:latin typeface="Bahnschrift SemiBold" panose="020B0502040204020203" pitchFamily="34" charset="0"/>
          </a:endParaRPr>
        </a:p>
      </dgm:t>
    </dgm:pt>
    <dgm:pt modelId="{30CBCEBA-DD23-45B6-8AEC-B6BB90D9D0AC}" type="sibTrans" cxnId="{D43A5519-7203-4038-BBB2-42FC0998BDCD}">
      <dgm:prSet/>
      <dgm:spPr/>
      <dgm:t>
        <a:bodyPr/>
        <a:lstStyle/>
        <a:p>
          <a:endParaRPr lang="en-US"/>
        </a:p>
      </dgm:t>
    </dgm:pt>
    <dgm:pt modelId="{B3832599-60C0-4664-853C-877F675E737D}">
      <dgm:prSet phldrT="[Text]" custT="1"/>
      <dgm:spPr>
        <a:ln>
          <a:solidFill>
            <a:schemeClr val="tx1"/>
          </a:solidFill>
        </a:ln>
      </dgm:spPr>
      <dgm:t>
        <a:bodyPr/>
        <a:lstStyle/>
        <a:p>
          <a:r>
            <a:rPr lang="en-US" sz="1800" b="1" dirty="0">
              <a:solidFill>
                <a:schemeClr val="tx1"/>
              </a:solidFill>
              <a:latin typeface="Bahnschrift SemiBold" panose="020B0502040204020203" pitchFamily="34" charset="0"/>
            </a:rPr>
            <a:t>Taste and Habit</a:t>
          </a:r>
          <a:endParaRPr lang="en-US" sz="1800" dirty="0">
            <a:solidFill>
              <a:schemeClr val="tx1"/>
            </a:solidFill>
            <a:latin typeface="Bahnschrift SemiBold" panose="020B0502040204020203" pitchFamily="34" charset="0"/>
          </a:endParaRPr>
        </a:p>
      </dgm:t>
    </dgm:pt>
    <dgm:pt modelId="{941F6D25-317C-49C1-BB43-BD121A3FCFFB}" type="parTrans" cxnId="{C5233781-A6AB-404B-8EE6-FB9DED1F0944}">
      <dgm:prSet custT="1"/>
      <dgm:spPr>
        <a:ln>
          <a:solidFill>
            <a:schemeClr val="tx1"/>
          </a:solidFill>
        </a:ln>
      </dgm:spPr>
      <dgm:t>
        <a:bodyPr/>
        <a:lstStyle/>
        <a:p>
          <a:endParaRPr lang="en-US" sz="1800">
            <a:solidFill>
              <a:schemeClr val="tx1"/>
            </a:solidFill>
            <a:latin typeface="Bahnschrift SemiBold" panose="020B0502040204020203" pitchFamily="34" charset="0"/>
          </a:endParaRPr>
        </a:p>
      </dgm:t>
    </dgm:pt>
    <dgm:pt modelId="{31CE0DE6-206B-4720-B8C4-FC1653D5EB71}" type="sibTrans" cxnId="{C5233781-A6AB-404B-8EE6-FB9DED1F0944}">
      <dgm:prSet/>
      <dgm:spPr/>
      <dgm:t>
        <a:bodyPr/>
        <a:lstStyle/>
        <a:p>
          <a:endParaRPr lang="en-US"/>
        </a:p>
      </dgm:t>
    </dgm:pt>
    <dgm:pt modelId="{BF057E3D-7348-4ED1-95A3-86229548A5CE}">
      <dgm:prSet phldrT="[Text]" custT="1"/>
      <dgm:spPr>
        <a:ln>
          <a:solidFill>
            <a:schemeClr val="tx1"/>
          </a:solidFill>
        </a:ln>
      </dgm:spPr>
      <dgm:t>
        <a:bodyPr/>
        <a:lstStyle/>
        <a:p>
          <a:r>
            <a:rPr lang="en-US" sz="1800" b="1" dirty="0">
              <a:solidFill>
                <a:schemeClr val="tx1"/>
              </a:solidFill>
              <a:latin typeface="Bahnschrift SemiBold" panose="020B0502040204020203" pitchFamily="34" charset="0"/>
            </a:rPr>
            <a:t>PRICE OF RELATED GOODS</a:t>
          </a:r>
          <a:endParaRPr lang="en-US" sz="1800" dirty="0">
            <a:solidFill>
              <a:schemeClr val="tx1"/>
            </a:solidFill>
            <a:latin typeface="Bahnschrift SemiBold" panose="020B0502040204020203" pitchFamily="34" charset="0"/>
          </a:endParaRPr>
        </a:p>
      </dgm:t>
    </dgm:pt>
    <dgm:pt modelId="{89E55CB3-031D-4CBB-9D7D-2A05A8005806}" type="parTrans" cxnId="{F9E840AB-FACE-43E2-A926-5BDE582EE4CD}">
      <dgm:prSet custT="1"/>
      <dgm:spPr>
        <a:ln>
          <a:solidFill>
            <a:schemeClr val="tx1"/>
          </a:solidFill>
        </a:ln>
      </dgm:spPr>
      <dgm:t>
        <a:bodyPr/>
        <a:lstStyle/>
        <a:p>
          <a:endParaRPr lang="en-US" sz="1800">
            <a:solidFill>
              <a:schemeClr val="tx1"/>
            </a:solidFill>
            <a:latin typeface="Bahnschrift SemiBold" panose="020B0502040204020203" pitchFamily="34" charset="0"/>
          </a:endParaRPr>
        </a:p>
      </dgm:t>
    </dgm:pt>
    <dgm:pt modelId="{A47528EC-BEB5-495C-AD96-F92AE4CE20E7}" type="sibTrans" cxnId="{F9E840AB-FACE-43E2-A926-5BDE582EE4CD}">
      <dgm:prSet/>
      <dgm:spPr/>
      <dgm:t>
        <a:bodyPr/>
        <a:lstStyle/>
        <a:p>
          <a:endParaRPr lang="en-US"/>
        </a:p>
      </dgm:t>
    </dgm:pt>
    <dgm:pt modelId="{564E060B-D8B0-4F9C-86B2-018FD98DF3AA}">
      <dgm:prSet phldrT="[Text]" custT="1"/>
      <dgm:spPr>
        <a:ln>
          <a:solidFill>
            <a:schemeClr val="tx1"/>
          </a:solidFill>
        </a:ln>
      </dgm:spPr>
      <dgm:t>
        <a:bodyPr/>
        <a:lstStyle/>
        <a:p>
          <a:r>
            <a:rPr lang="en-US" sz="1800" b="1" dirty="0">
              <a:solidFill>
                <a:schemeClr val="tx1"/>
              </a:solidFill>
              <a:latin typeface="Bahnschrift SemiBold" panose="020B0502040204020203" pitchFamily="34" charset="0"/>
            </a:rPr>
            <a:t>Quality</a:t>
          </a:r>
          <a:endParaRPr lang="en-US" sz="1800" dirty="0">
            <a:solidFill>
              <a:schemeClr val="tx1"/>
            </a:solidFill>
            <a:latin typeface="Bahnschrift SemiBold" panose="020B0502040204020203" pitchFamily="34" charset="0"/>
          </a:endParaRPr>
        </a:p>
      </dgm:t>
    </dgm:pt>
    <dgm:pt modelId="{9E579F0E-AFBF-45E6-AA8F-CD82B0AE29D1}" type="parTrans" cxnId="{E9F058B5-BCBD-4A39-A6BB-09404E6E8810}">
      <dgm:prSet custT="1"/>
      <dgm:spPr>
        <a:ln>
          <a:solidFill>
            <a:schemeClr val="tx1"/>
          </a:solidFill>
        </a:ln>
      </dgm:spPr>
      <dgm:t>
        <a:bodyPr/>
        <a:lstStyle/>
        <a:p>
          <a:endParaRPr lang="en-US" sz="1800">
            <a:solidFill>
              <a:schemeClr val="tx1"/>
            </a:solidFill>
            <a:latin typeface="Bahnschrift SemiBold" panose="020B0502040204020203" pitchFamily="34" charset="0"/>
          </a:endParaRPr>
        </a:p>
      </dgm:t>
    </dgm:pt>
    <dgm:pt modelId="{7FD14208-B675-4C82-84C3-6B0A32BB9005}" type="sibTrans" cxnId="{E9F058B5-BCBD-4A39-A6BB-09404E6E8810}">
      <dgm:prSet/>
      <dgm:spPr/>
      <dgm:t>
        <a:bodyPr/>
        <a:lstStyle/>
        <a:p>
          <a:endParaRPr lang="en-US"/>
        </a:p>
      </dgm:t>
    </dgm:pt>
    <dgm:pt modelId="{48938823-B01D-42F5-AD23-11730A29E70A}">
      <dgm:prSet custT="1"/>
      <dgm:spPr>
        <a:ln>
          <a:solidFill>
            <a:schemeClr val="tx1"/>
          </a:solidFill>
        </a:ln>
      </dgm:spPr>
      <dgm:t>
        <a:bodyPr/>
        <a:lstStyle/>
        <a:p>
          <a:r>
            <a:rPr lang="en-US" sz="1800" b="1" dirty="0">
              <a:solidFill>
                <a:schemeClr val="tx1"/>
              </a:solidFill>
              <a:latin typeface="Bahnschrift SemiBold" panose="020B0502040204020203" pitchFamily="34" charset="0"/>
            </a:rPr>
            <a:t>Price</a:t>
          </a:r>
        </a:p>
      </dgm:t>
    </dgm:pt>
    <dgm:pt modelId="{CD63E528-4613-432C-A234-2AF3DE3F6D85}" type="parTrans" cxnId="{4E3C9DC5-8DAF-4B13-96CA-65D5FE3E7229}">
      <dgm:prSet custT="1"/>
      <dgm:spPr>
        <a:ln>
          <a:solidFill>
            <a:schemeClr val="tx1"/>
          </a:solidFill>
        </a:ln>
      </dgm:spPr>
      <dgm:t>
        <a:bodyPr/>
        <a:lstStyle/>
        <a:p>
          <a:endParaRPr lang="en-US" sz="1800">
            <a:solidFill>
              <a:schemeClr val="tx1"/>
            </a:solidFill>
            <a:latin typeface="Bahnschrift SemiBold" panose="020B0502040204020203" pitchFamily="34" charset="0"/>
          </a:endParaRPr>
        </a:p>
      </dgm:t>
    </dgm:pt>
    <dgm:pt modelId="{7FECBFB2-48D1-46BB-AC2A-D0E70B357198}" type="sibTrans" cxnId="{4E3C9DC5-8DAF-4B13-96CA-65D5FE3E7229}">
      <dgm:prSet/>
      <dgm:spPr/>
      <dgm:t>
        <a:bodyPr/>
        <a:lstStyle/>
        <a:p>
          <a:endParaRPr lang="en-US"/>
        </a:p>
      </dgm:t>
    </dgm:pt>
    <dgm:pt modelId="{74D4A65A-753F-4084-B2A8-F5F1BF54CCA5}">
      <dgm:prSet custT="1"/>
      <dgm:spPr>
        <a:ln>
          <a:solidFill>
            <a:schemeClr val="tx1"/>
          </a:solidFill>
        </a:ln>
      </dgm:spPr>
      <dgm:t>
        <a:bodyPr/>
        <a:lstStyle/>
        <a:p>
          <a:r>
            <a:rPr lang="en-US" sz="1800" b="1" dirty="0">
              <a:solidFill>
                <a:schemeClr val="tx1"/>
              </a:solidFill>
              <a:latin typeface="Bahnschrift SemiBold" panose="020B0502040204020203" pitchFamily="34" charset="0"/>
            </a:rPr>
            <a:t>   Income</a:t>
          </a:r>
        </a:p>
      </dgm:t>
    </dgm:pt>
    <dgm:pt modelId="{1FDC42BB-17BA-4C94-A053-2DCD9D872552}" type="parTrans" cxnId="{42CB6493-2A55-49B8-85DD-18CF00E44EE6}">
      <dgm:prSet custT="1"/>
      <dgm:spPr>
        <a:ln>
          <a:solidFill>
            <a:schemeClr val="tx1"/>
          </a:solidFill>
        </a:ln>
      </dgm:spPr>
      <dgm:t>
        <a:bodyPr/>
        <a:lstStyle/>
        <a:p>
          <a:endParaRPr lang="en-US" sz="1800">
            <a:solidFill>
              <a:schemeClr val="tx1"/>
            </a:solidFill>
            <a:latin typeface="Bahnschrift SemiBold" panose="020B0502040204020203" pitchFamily="34" charset="0"/>
          </a:endParaRPr>
        </a:p>
      </dgm:t>
    </dgm:pt>
    <dgm:pt modelId="{9C8DD26C-4ED3-4E85-B5A5-2EF161982779}" type="sibTrans" cxnId="{42CB6493-2A55-49B8-85DD-18CF00E44EE6}">
      <dgm:prSet/>
      <dgm:spPr/>
      <dgm:t>
        <a:bodyPr/>
        <a:lstStyle/>
        <a:p>
          <a:endParaRPr lang="en-US"/>
        </a:p>
      </dgm:t>
    </dgm:pt>
    <dgm:pt modelId="{32F1B647-9DC4-4455-98A3-BBFDDD59EC9A}">
      <dgm:prSet custT="1"/>
      <dgm:spPr>
        <a:ln>
          <a:solidFill>
            <a:schemeClr val="tx1"/>
          </a:solidFill>
        </a:ln>
      </dgm:spPr>
      <dgm:t>
        <a:bodyPr/>
        <a:lstStyle/>
        <a:p>
          <a:r>
            <a:rPr lang="en-US" sz="1600" b="1" dirty="0">
              <a:solidFill>
                <a:schemeClr val="tx1"/>
              </a:solidFill>
              <a:latin typeface="Bahnschrift SemiBold" panose="020B0502040204020203" pitchFamily="34" charset="0"/>
            </a:rPr>
            <a:t>Expectation of change in the price in future</a:t>
          </a:r>
          <a:endParaRPr lang="en-US" sz="1600" dirty="0">
            <a:solidFill>
              <a:schemeClr val="tx1"/>
            </a:solidFill>
            <a:latin typeface="Bahnschrift SemiBold" panose="020B0502040204020203" pitchFamily="34" charset="0"/>
          </a:endParaRPr>
        </a:p>
      </dgm:t>
    </dgm:pt>
    <dgm:pt modelId="{456E251F-28E6-4A1B-8242-557B97CB564E}" type="parTrans" cxnId="{1E0527C4-7280-462E-8087-BD5B8D4DCF47}">
      <dgm:prSet custT="1"/>
      <dgm:spPr>
        <a:ln>
          <a:solidFill>
            <a:schemeClr val="tx1"/>
          </a:solidFill>
        </a:ln>
      </dgm:spPr>
      <dgm:t>
        <a:bodyPr/>
        <a:lstStyle/>
        <a:p>
          <a:endParaRPr lang="en-US" sz="1800">
            <a:solidFill>
              <a:schemeClr val="tx1"/>
            </a:solidFill>
            <a:latin typeface="Bahnschrift SemiBold" panose="020B0502040204020203" pitchFamily="34" charset="0"/>
          </a:endParaRPr>
        </a:p>
      </dgm:t>
    </dgm:pt>
    <dgm:pt modelId="{FB0DE052-8209-4547-82A0-C2838FA091B0}" type="sibTrans" cxnId="{1E0527C4-7280-462E-8087-BD5B8D4DCF47}">
      <dgm:prSet/>
      <dgm:spPr/>
      <dgm:t>
        <a:bodyPr/>
        <a:lstStyle/>
        <a:p>
          <a:endParaRPr lang="en-US"/>
        </a:p>
      </dgm:t>
    </dgm:pt>
    <dgm:pt modelId="{D3BE863C-60F8-448C-8FB8-D1006C53D7E9}" type="pres">
      <dgm:prSet presAssocID="{16A78883-F769-4D70-A124-5515C8686629}" presName="cycle" presStyleCnt="0">
        <dgm:presLayoutVars>
          <dgm:chMax val="1"/>
          <dgm:dir/>
          <dgm:animLvl val="ctr"/>
          <dgm:resizeHandles val="exact"/>
        </dgm:presLayoutVars>
      </dgm:prSet>
      <dgm:spPr/>
    </dgm:pt>
    <dgm:pt modelId="{57B350BB-B8FA-473D-B6B9-1E843FA3B926}" type="pres">
      <dgm:prSet presAssocID="{CA6701B4-618C-43A7-B3DC-ABDDD91B434F}" presName="centerShape" presStyleLbl="node0" presStyleIdx="0" presStyleCnt="1" custScaleX="111878" custScaleY="99826"/>
      <dgm:spPr/>
    </dgm:pt>
    <dgm:pt modelId="{34E69558-FE7A-4C86-B2D3-2A414434BACA}" type="pres">
      <dgm:prSet presAssocID="{7CE8D59D-F158-413A-B974-AC259476C838}" presName="Name9" presStyleLbl="parChTrans1D2" presStyleIdx="0" presStyleCnt="7"/>
      <dgm:spPr/>
    </dgm:pt>
    <dgm:pt modelId="{8ECBB22B-3F0D-478F-8491-6ACF7D241FD1}" type="pres">
      <dgm:prSet presAssocID="{7CE8D59D-F158-413A-B974-AC259476C838}" presName="connTx" presStyleLbl="parChTrans1D2" presStyleIdx="0" presStyleCnt="7"/>
      <dgm:spPr/>
    </dgm:pt>
    <dgm:pt modelId="{FC9E59F1-E2CE-413D-AF3B-501136E0C90C}" type="pres">
      <dgm:prSet presAssocID="{E78288CB-72DB-4A91-80F5-9FDDC2F3B574}" presName="node" presStyleLbl="node1" presStyleIdx="0" presStyleCnt="7" custScaleX="114499" custScaleY="111208" custRadScaleRad="100013" custRadScaleInc="3575">
        <dgm:presLayoutVars>
          <dgm:bulletEnabled val="1"/>
        </dgm:presLayoutVars>
      </dgm:prSet>
      <dgm:spPr/>
    </dgm:pt>
    <dgm:pt modelId="{4B4DD173-C1DA-4F76-BFE9-108DB8E7F92D}" type="pres">
      <dgm:prSet presAssocID="{941F6D25-317C-49C1-BB43-BD121A3FCFFB}" presName="Name9" presStyleLbl="parChTrans1D2" presStyleIdx="1" presStyleCnt="7"/>
      <dgm:spPr/>
    </dgm:pt>
    <dgm:pt modelId="{6F37985B-1032-4C72-B8B9-FFDDE665F256}" type="pres">
      <dgm:prSet presAssocID="{941F6D25-317C-49C1-BB43-BD121A3FCFFB}" presName="connTx" presStyleLbl="parChTrans1D2" presStyleIdx="1" presStyleCnt="7"/>
      <dgm:spPr/>
    </dgm:pt>
    <dgm:pt modelId="{8AE92FF8-A93A-46F0-AD76-CC93E8727126}" type="pres">
      <dgm:prSet presAssocID="{B3832599-60C0-4664-853C-877F675E737D}" presName="node" presStyleLbl="node1" presStyleIdx="1" presStyleCnt="7">
        <dgm:presLayoutVars>
          <dgm:bulletEnabled val="1"/>
        </dgm:presLayoutVars>
      </dgm:prSet>
      <dgm:spPr/>
    </dgm:pt>
    <dgm:pt modelId="{EA4FCA45-EFF0-4D21-B9C9-0F75D90EF265}" type="pres">
      <dgm:prSet presAssocID="{89E55CB3-031D-4CBB-9D7D-2A05A8005806}" presName="Name9" presStyleLbl="parChTrans1D2" presStyleIdx="2" presStyleCnt="7"/>
      <dgm:spPr/>
    </dgm:pt>
    <dgm:pt modelId="{99F1A33A-E9A4-44AB-BD19-ADAFA2E91EF7}" type="pres">
      <dgm:prSet presAssocID="{89E55CB3-031D-4CBB-9D7D-2A05A8005806}" presName="connTx" presStyleLbl="parChTrans1D2" presStyleIdx="2" presStyleCnt="7"/>
      <dgm:spPr/>
    </dgm:pt>
    <dgm:pt modelId="{BE58AEAD-D7E6-45EC-91A8-9B0787C5190F}" type="pres">
      <dgm:prSet presAssocID="{BF057E3D-7348-4ED1-95A3-86229548A5CE}" presName="node" presStyleLbl="node1" presStyleIdx="2" presStyleCnt="7">
        <dgm:presLayoutVars>
          <dgm:bulletEnabled val="1"/>
        </dgm:presLayoutVars>
      </dgm:prSet>
      <dgm:spPr/>
    </dgm:pt>
    <dgm:pt modelId="{43497701-1C1E-4866-BABF-9DD7E4F44502}" type="pres">
      <dgm:prSet presAssocID="{9E579F0E-AFBF-45E6-AA8F-CD82B0AE29D1}" presName="Name9" presStyleLbl="parChTrans1D2" presStyleIdx="3" presStyleCnt="7"/>
      <dgm:spPr/>
    </dgm:pt>
    <dgm:pt modelId="{7F271035-FDE1-46B5-932D-8CE17C022167}" type="pres">
      <dgm:prSet presAssocID="{9E579F0E-AFBF-45E6-AA8F-CD82B0AE29D1}" presName="connTx" presStyleLbl="parChTrans1D2" presStyleIdx="3" presStyleCnt="7"/>
      <dgm:spPr/>
    </dgm:pt>
    <dgm:pt modelId="{08CC75D2-AB44-4C92-955E-A1C682BDFD23}" type="pres">
      <dgm:prSet presAssocID="{564E060B-D8B0-4F9C-86B2-018FD98DF3AA}" presName="node" presStyleLbl="node1" presStyleIdx="3" presStyleCnt="7">
        <dgm:presLayoutVars>
          <dgm:bulletEnabled val="1"/>
        </dgm:presLayoutVars>
      </dgm:prSet>
      <dgm:spPr/>
    </dgm:pt>
    <dgm:pt modelId="{5CA0CDF9-7FAC-422E-9093-A9660E13E505}" type="pres">
      <dgm:prSet presAssocID="{456E251F-28E6-4A1B-8242-557B97CB564E}" presName="Name9" presStyleLbl="parChTrans1D2" presStyleIdx="4" presStyleCnt="7"/>
      <dgm:spPr/>
    </dgm:pt>
    <dgm:pt modelId="{01341562-2091-476A-A293-58E5A4B32D7B}" type="pres">
      <dgm:prSet presAssocID="{456E251F-28E6-4A1B-8242-557B97CB564E}" presName="connTx" presStyleLbl="parChTrans1D2" presStyleIdx="4" presStyleCnt="7"/>
      <dgm:spPr/>
    </dgm:pt>
    <dgm:pt modelId="{EF8AB871-20A2-4A8E-8EE3-D824D7AC5102}" type="pres">
      <dgm:prSet presAssocID="{32F1B647-9DC4-4455-98A3-BBFDDD59EC9A}" presName="node" presStyleLbl="node1" presStyleIdx="4" presStyleCnt="7">
        <dgm:presLayoutVars>
          <dgm:bulletEnabled val="1"/>
        </dgm:presLayoutVars>
      </dgm:prSet>
      <dgm:spPr/>
    </dgm:pt>
    <dgm:pt modelId="{FD85D627-750C-4332-A0F2-B0EDA1194782}" type="pres">
      <dgm:prSet presAssocID="{1FDC42BB-17BA-4C94-A053-2DCD9D872552}" presName="Name9" presStyleLbl="parChTrans1D2" presStyleIdx="5" presStyleCnt="7"/>
      <dgm:spPr/>
    </dgm:pt>
    <dgm:pt modelId="{29550740-EA20-4E87-8365-41E0F5EC5DC1}" type="pres">
      <dgm:prSet presAssocID="{1FDC42BB-17BA-4C94-A053-2DCD9D872552}" presName="connTx" presStyleLbl="parChTrans1D2" presStyleIdx="5" presStyleCnt="7"/>
      <dgm:spPr/>
    </dgm:pt>
    <dgm:pt modelId="{4449D4CF-DAD1-4B36-A998-8E2BEE897E22}" type="pres">
      <dgm:prSet presAssocID="{74D4A65A-753F-4084-B2A8-F5F1BF54CCA5}" presName="node" presStyleLbl="node1" presStyleIdx="5" presStyleCnt="7">
        <dgm:presLayoutVars>
          <dgm:bulletEnabled val="1"/>
        </dgm:presLayoutVars>
      </dgm:prSet>
      <dgm:spPr/>
    </dgm:pt>
    <dgm:pt modelId="{A980E8FF-1E42-4ECD-8273-FDCFE6522F73}" type="pres">
      <dgm:prSet presAssocID="{CD63E528-4613-432C-A234-2AF3DE3F6D85}" presName="Name9" presStyleLbl="parChTrans1D2" presStyleIdx="6" presStyleCnt="7"/>
      <dgm:spPr/>
    </dgm:pt>
    <dgm:pt modelId="{50500ABE-7DF0-485E-963F-561CF0562113}" type="pres">
      <dgm:prSet presAssocID="{CD63E528-4613-432C-A234-2AF3DE3F6D85}" presName="connTx" presStyleLbl="parChTrans1D2" presStyleIdx="6" presStyleCnt="7"/>
      <dgm:spPr/>
    </dgm:pt>
    <dgm:pt modelId="{FD99431D-86D5-4B3D-BE47-7F06A82D64D7}" type="pres">
      <dgm:prSet presAssocID="{48938823-B01D-42F5-AD23-11730A29E70A}" presName="node" presStyleLbl="node1" presStyleIdx="6" presStyleCnt="7">
        <dgm:presLayoutVars>
          <dgm:bulletEnabled val="1"/>
        </dgm:presLayoutVars>
      </dgm:prSet>
      <dgm:spPr/>
    </dgm:pt>
  </dgm:ptLst>
  <dgm:cxnLst>
    <dgm:cxn modelId="{867D2702-D521-4916-9F00-CB63016AE626}" type="presOf" srcId="{B3832599-60C0-4664-853C-877F675E737D}" destId="{8AE92FF8-A93A-46F0-AD76-CC93E8727126}" srcOrd="0" destOrd="0" presId="urn:microsoft.com/office/officeart/2005/8/layout/radial1"/>
    <dgm:cxn modelId="{D43A5519-7203-4038-BBB2-42FC0998BDCD}" srcId="{CA6701B4-618C-43A7-B3DC-ABDDD91B434F}" destId="{E78288CB-72DB-4A91-80F5-9FDDC2F3B574}" srcOrd="0" destOrd="0" parTransId="{7CE8D59D-F158-413A-B974-AC259476C838}" sibTransId="{30CBCEBA-DD23-45B6-8AEC-B6BB90D9D0AC}"/>
    <dgm:cxn modelId="{348DF52C-E073-43CA-802C-683CF9C8AA8D}" type="presOf" srcId="{16A78883-F769-4D70-A124-5515C8686629}" destId="{D3BE863C-60F8-448C-8FB8-D1006C53D7E9}" srcOrd="0" destOrd="0" presId="urn:microsoft.com/office/officeart/2005/8/layout/radial1"/>
    <dgm:cxn modelId="{5779183C-F2E5-4A44-A995-56D7F38ABF22}" type="presOf" srcId="{9E579F0E-AFBF-45E6-AA8F-CD82B0AE29D1}" destId="{7F271035-FDE1-46B5-932D-8CE17C022167}" srcOrd="1" destOrd="0" presId="urn:microsoft.com/office/officeart/2005/8/layout/radial1"/>
    <dgm:cxn modelId="{BF869E40-8C76-47A1-9833-5E05879C8D10}" type="presOf" srcId="{E78288CB-72DB-4A91-80F5-9FDDC2F3B574}" destId="{FC9E59F1-E2CE-413D-AF3B-501136E0C90C}" srcOrd="0" destOrd="0" presId="urn:microsoft.com/office/officeart/2005/8/layout/radial1"/>
    <dgm:cxn modelId="{31F64F64-3FB6-4288-BB45-6795E9F9E0FA}" type="presOf" srcId="{89E55CB3-031D-4CBB-9D7D-2A05A8005806}" destId="{EA4FCA45-EFF0-4D21-B9C9-0F75D90EF265}" srcOrd="0" destOrd="0" presId="urn:microsoft.com/office/officeart/2005/8/layout/radial1"/>
    <dgm:cxn modelId="{D41C5767-378D-4DA1-AD98-253BA02DFB39}" type="presOf" srcId="{48938823-B01D-42F5-AD23-11730A29E70A}" destId="{FD99431D-86D5-4B3D-BE47-7F06A82D64D7}" srcOrd="0" destOrd="0" presId="urn:microsoft.com/office/officeart/2005/8/layout/radial1"/>
    <dgm:cxn modelId="{576DAA47-5509-4AA1-B9FF-90B7F55CA373}" srcId="{16A78883-F769-4D70-A124-5515C8686629}" destId="{CA6701B4-618C-43A7-B3DC-ABDDD91B434F}" srcOrd="0" destOrd="0" parTransId="{9F7BE01A-2F69-4A96-B283-A6EEDA2C9BD5}" sibTransId="{382F8631-5F11-4E46-BCD7-9D49889D2584}"/>
    <dgm:cxn modelId="{7E2C0F69-CBF6-4444-8064-7384224F8F2B}" type="presOf" srcId="{1FDC42BB-17BA-4C94-A053-2DCD9D872552}" destId="{FD85D627-750C-4332-A0F2-B0EDA1194782}" srcOrd="0" destOrd="0" presId="urn:microsoft.com/office/officeart/2005/8/layout/radial1"/>
    <dgm:cxn modelId="{38D2054E-A87E-436A-A382-9CE18E970B47}" type="presOf" srcId="{1FDC42BB-17BA-4C94-A053-2DCD9D872552}" destId="{29550740-EA20-4E87-8365-41E0F5EC5DC1}" srcOrd="1" destOrd="0" presId="urn:microsoft.com/office/officeart/2005/8/layout/radial1"/>
    <dgm:cxn modelId="{D6F3D07E-9D39-43F0-966D-CAF7A7D6A917}" type="presOf" srcId="{CD63E528-4613-432C-A234-2AF3DE3F6D85}" destId="{50500ABE-7DF0-485E-963F-561CF0562113}" srcOrd="1" destOrd="0" presId="urn:microsoft.com/office/officeart/2005/8/layout/radial1"/>
    <dgm:cxn modelId="{C5233781-A6AB-404B-8EE6-FB9DED1F0944}" srcId="{CA6701B4-618C-43A7-B3DC-ABDDD91B434F}" destId="{B3832599-60C0-4664-853C-877F675E737D}" srcOrd="1" destOrd="0" parTransId="{941F6D25-317C-49C1-BB43-BD121A3FCFFB}" sibTransId="{31CE0DE6-206B-4720-B8C4-FC1653D5EB71}"/>
    <dgm:cxn modelId="{A9622A82-2840-4E75-8467-B766D557BC74}" type="presOf" srcId="{CD63E528-4613-432C-A234-2AF3DE3F6D85}" destId="{A980E8FF-1E42-4ECD-8273-FDCFE6522F73}" srcOrd="0" destOrd="0" presId="urn:microsoft.com/office/officeart/2005/8/layout/radial1"/>
    <dgm:cxn modelId="{99313989-54A6-4567-A54B-F64BD0E8E556}" type="presOf" srcId="{941F6D25-317C-49C1-BB43-BD121A3FCFFB}" destId="{4B4DD173-C1DA-4F76-BFE9-108DB8E7F92D}" srcOrd="0" destOrd="0" presId="urn:microsoft.com/office/officeart/2005/8/layout/radial1"/>
    <dgm:cxn modelId="{4213608E-0FEB-4404-9783-F0B40E1BEA12}" type="presOf" srcId="{941F6D25-317C-49C1-BB43-BD121A3FCFFB}" destId="{6F37985B-1032-4C72-B8B9-FFDDE665F256}" srcOrd="1" destOrd="0" presId="urn:microsoft.com/office/officeart/2005/8/layout/radial1"/>
    <dgm:cxn modelId="{42CB6493-2A55-49B8-85DD-18CF00E44EE6}" srcId="{CA6701B4-618C-43A7-B3DC-ABDDD91B434F}" destId="{74D4A65A-753F-4084-B2A8-F5F1BF54CCA5}" srcOrd="5" destOrd="0" parTransId="{1FDC42BB-17BA-4C94-A053-2DCD9D872552}" sibTransId="{9C8DD26C-4ED3-4E85-B5A5-2EF161982779}"/>
    <dgm:cxn modelId="{C23C9F93-BEB1-4116-BB7B-933042EA53E2}" type="presOf" srcId="{CA6701B4-618C-43A7-B3DC-ABDDD91B434F}" destId="{57B350BB-B8FA-473D-B6B9-1E843FA3B926}" srcOrd="0" destOrd="0" presId="urn:microsoft.com/office/officeart/2005/8/layout/radial1"/>
    <dgm:cxn modelId="{A5986099-36D3-4130-8D6D-10E94FA1C20D}" type="presOf" srcId="{89E55CB3-031D-4CBB-9D7D-2A05A8005806}" destId="{99F1A33A-E9A4-44AB-BD19-ADAFA2E91EF7}" srcOrd="1" destOrd="0" presId="urn:microsoft.com/office/officeart/2005/8/layout/radial1"/>
    <dgm:cxn modelId="{EF3B4399-C43A-4071-8A95-15579D567168}" type="presOf" srcId="{564E060B-D8B0-4F9C-86B2-018FD98DF3AA}" destId="{08CC75D2-AB44-4C92-955E-A1C682BDFD23}" srcOrd="0" destOrd="0" presId="urn:microsoft.com/office/officeart/2005/8/layout/radial1"/>
    <dgm:cxn modelId="{FA6DAAA3-1636-4EBA-93A1-3294AB1B8B73}" type="presOf" srcId="{74D4A65A-753F-4084-B2A8-F5F1BF54CCA5}" destId="{4449D4CF-DAD1-4B36-A998-8E2BEE897E22}" srcOrd="0" destOrd="0" presId="urn:microsoft.com/office/officeart/2005/8/layout/radial1"/>
    <dgm:cxn modelId="{F9E840AB-FACE-43E2-A926-5BDE582EE4CD}" srcId="{CA6701B4-618C-43A7-B3DC-ABDDD91B434F}" destId="{BF057E3D-7348-4ED1-95A3-86229548A5CE}" srcOrd="2" destOrd="0" parTransId="{89E55CB3-031D-4CBB-9D7D-2A05A8005806}" sibTransId="{A47528EC-BEB5-495C-AD96-F92AE4CE20E7}"/>
    <dgm:cxn modelId="{FCCB82AE-F94E-46AD-B3AD-9672D48113B5}" type="presOf" srcId="{BF057E3D-7348-4ED1-95A3-86229548A5CE}" destId="{BE58AEAD-D7E6-45EC-91A8-9B0787C5190F}" srcOrd="0" destOrd="0" presId="urn:microsoft.com/office/officeart/2005/8/layout/radial1"/>
    <dgm:cxn modelId="{E9F058B5-BCBD-4A39-A6BB-09404E6E8810}" srcId="{CA6701B4-618C-43A7-B3DC-ABDDD91B434F}" destId="{564E060B-D8B0-4F9C-86B2-018FD98DF3AA}" srcOrd="3" destOrd="0" parTransId="{9E579F0E-AFBF-45E6-AA8F-CD82B0AE29D1}" sibTransId="{7FD14208-B675-4C82-84C3-6B0A32BB9005}"/>
    <dgm:cxn modelId="{4E49FCBE-3F3C-49BF-ABA3-E5B826D0D700}" type="presOf" srcId="{7CE8D59D-F158-413A-B974-AC259476C838}" destId="{8ECBB22B-3F0D-478F-8491-6ACF7D241FD1}" srcOrd="1" destOrd="0" presId="urn:microsoft.com/office/officeart/2005/8/layout/radial1"/>
    <dgm:cxn modelId="{36BCC5C3-E568-4FAF-900A-765E8F67B761}" type="presOf" srcId="{7CE8D59D-F158-413A-B974-AC259476C838}" destId="{34E69558-FE7A-4C86-B2D3-2A414434BACA}" srcOrd="0" destOrd="0" presId="urn:microsoft.com/office/officeart/2005/8/layout/radial1"/>
    <dgm:cxn modelId="{1E0527C4-7280-462E-8087-BD5B8D4DCF47}" srcId="{CA6701B4-618C-43A7-B3DC-ABDDD91B434F}" destId="{32F1B647-9DC4-4455-98A3-BBFDDD59EC9A}" srcOrd="4" destOrd="0" parTransId="{456E251F-28E6-4A1B-8242-557B97CB564E}" sibTransId="{FB0DE052-8209-4547-82A0-C2838FA091B0}"/>
    <dgm:cxn modelId="{4E3C9DC5-8DAF-4B13-96CA-65D5FE3E7229}" srcId="{CA6701B4-618C-43A7-B3DC-ABDDD91B434F}" destId="{48938823-B01D-42F5-AD23-11730A29E70A}" srcOrd="6" destOrd="0" parTransId="{CD63E528-4613-432C-A234-2AF3DE3F6D85}" sibTransId="{7FECBFB2-48D1-46BB-AC2A-D0E70B357198}"/>
    <dgm:cxn modelId="{A6A81CD5-F055-4BCB-B4B2-1D291DAE89A8}" type="presOf" srcId="{456E251F-28E6-4A1B-8242-557B97CB564E}" destId="{5CA0CDF9-7FAC-422E-9093-A9660E13E505}" srcOrd="0" destOrd="0" presId="urn:microsoft.com/office/officeart/2005/8/layout/radial1"/>
    <dgm:cxn modelId="{13E82FEC-DB26-491E-A4E8-B552F1C4831D}" type="presOf" srcId="{9E579F0E-AFBF-45E6-AA8F-CD82B0AE29D1}" destId="{43497701-1C1E-4866-BABF-9DD7E4F44502}" srcOrd="0" destOrd="0" presId="urn:microsoft.com/office/officeart/2005/8/layout/radial1"/>
    <dgm:cxn modelId="{2B2E81F0-2F10-4E0E-A62B-30E2CD1D1891}" type="presOf" srcId="{32F1B647-9DC4-4455-98A3-BBFDDD59EC9A}" destId="{EF8AB871-20A2-4A8E-8EE3-D824D7AC5102}" srcOrd="0" destOrd="0" presId="urn:microsoft.com/office/officeart/2005/8/layout/radial1"/>
    <dgm:cxn modelId="{8E3028FA-FE01-49BC-BC63-A59B38C0C6FB}" type="presOf" srcId="{456E251F-28E6-4A1B-8242-557B97CB564E}" destId="{01341562-2091-476A-A293-58E5A4B32D7B}" srcOrd="1" destOrd="0" presId="urn:microsoft.com/office/officeart/2005/8/layout/radial1"/>
    <dgm:cxn modelId="{FCE27121-E29B-4466-8C1A-7D0469F321EC}" type="presParOf" srcId="{D3BE863C-60F8-448C-8FB8-D1006C53D7E9}" destId="{57B350BB-B8FA-473D-B6B9-1E843FA3B926}" srcOrd="0" destOrd="0" presId="urn:microsoft.com/office/officeart/2005/8/layout/radial1"/>
    <dgm:cxn modelId="{CE1CEEB8-DE14-45A1-9BA2-35338218CAAE}" type="presParOf" srcId="{D3BE863C-60F8-448C-8FB8-D1006C53D7E9}" destId="{34E69558-FE7A-4C86-B2D3-2A414434BACA}" srcOrd="1" destOrd="0" presId="urn:microsoft.com/office/officeart/2005/8/layout/radial1"/>
    <dgm:cxn modelId="{221A76C7-34AF-4894-8494-9F159373BF8C}" type="presParOf" srcId="{34E69558-FE7A-4C86-B2D3-2A414434BACA}" destId="{8ECBB22B-3F0D-478F-8491-6ACF7D241FD1}" srcOrd="0" destOrd="0" presId="urn:microsoft.com/office/officeart/2005/8/layout/radial1"/>
    <dgm:cxn modelId="{70171339-0B17-4DE2-B7DF-96A173521F89}" type="presParOf" srcId="{D3BE863C-60F8-448C-8FB8-D1006C53D7E9}" destId="{FC9E59F1-E2CE-413D-AF3B-501136E0C90C}" srcOrd="2" destOrd="0" presId="urn:microsoft.com/office/officeart/2005/8/layout/radial1"/>
    <dgm:cxn modelId="{AA64EE23-0AF4-4E26-B6ED-A15A56E192A5}" type="presParOf" srcId="{D3BE863C-60F8-448C-8FB8-D1006C53D7E9}" destId="{4B4DD173-C1DA-4F76-BFE9-108DB8E7F92D}" srcOrd="3" destOrd="0" presId="urn:microsoft.com/office/officeart/2005/8/layout/radial1"/>
    <dgm:cxn modelId="{1C94429D-8616-4AD9-A837-595746E85007}" type="presParOf" srcId="{4B4DD173-C1DA-4F76-BFE9-108DB8E7F92D}" destId="{6F37985B-1032-4C72-B8B9-FFDDE665F256}" srcOrd="0" destOrd="0" presId="urn:microsoft.com/office/officeart/2005/8/layout/radial1"/>
    <dgm:cxn modelId="{9581E13F-797C-42AB-908A-289EEFE25C43}" type="presParOf" srcId="{D3BE863C-60F8-448C-8FB8-D1006C53D7E9}" destId="{8AE92FF8-A93A-46F0-AD76-CC93E8727126}" srcOrd="4" destOrd="0" presId="urn:microsoft.com/office/officeart/2005/8/layout/radial1"/>
    <dgm:cxn modelId="{8ABEEDC3-7F86-4F5A-96FD-B893ED53BC6D}" type="presParOf" srcId="{D3BE863C-60F8-448C-8FB8-D1006C53D7E9}" destId="{EA4FCA45-EFF0-4D21-B9C9-0F75D90EF265}" srcOrd="5" destOrd="0" presId="urn:microsoft.com/office/officeart/2005/8/layout/radial1"/>
    <dgm:cxn modelId="{26C4CFA1-837B-4040-8490-185F7CC4223E}" type="presParOf" srcId="{EA4FCA45-EFF0-4D21-B9C9-0F75D90EF265}" destId="{99F1A33A-E9A4-44AB-BD19-ADAFA2E91EF7}" srcOrd="0" destOrd="0" presId="urn:microsoft.com/office/officeart/2005/8/layout/radial1"/>
    <dgm:cxn modelId="{498F2A1A-A347-4E2D-9E9F-1EFEC98FA070}" type="presParOf" srcId="{D3BE863C-60F8-448C-8FB8-D1006C53D7E9}" destId="{BE58AEAD-D7E6-45EC-91A8-9B0787C5190F}" srcOrd="6" destOrd="0" presId="urn:microsoft.com/office/officeart/2005/8/layout/radial1"/>
    <dgm:cxn modelId="{AAE8543C-FEFD-4A42-821A-BAE856111B8C}" type="presParOf" srcId="{D3BE863C-60F8-448C-8FB8-D1006C53D7E9}" destId="{43497701-1C1E-4866-BABF-9DD7E4F44502}" srcOrd="7" destOrd="0" presId="urn:microsoft.com/office/officeart/2005/8/layout/radial1"/>
    <dgm:cxn modelId="{0A17489D-D183-4AC3-AB01-9C3C6D853178}" type="presParOf" srcId="{43497701-1C1E-4866-BABF-9DD7E4F44502}" destId="{7F271035-FDE1-46B5-932D-8CE17C022167}" srcOrd="0" destOrd="0" presId="urn:microsoft.com/office/officeart/2005/8/layout/radial1"/>
    <dgm:cxn modelId="{30A8AED2-661E-4817-9ECD-92DE69C0B878}" type="presParOf" srcId="{D3BE863C-60F8-448C-8FB8-D1006C53D7E9}" destId="{08CC75D2-AB44-4C92-955E-A1C682BDFD23}" srcOrd="8" destOrd="0" presId="urn:microsoft.com/office/officeart/2005/8/layout/radial1"/>
    <dgm:cxn modelId="{27F9B766-ED41-47E9-AD97-2945D2B6A9AC}" type="presParOf" srcId="{D3BE863C-60F8-448C-8FB8-D1006C53D7E9}" destId="{5CA0CDF9-7FAC-422E-9093-A9660E13E505}" srcOrd="9" destOrd="0" presId="urn:microsoft.com/office/officeart/2005/8/layout/radial1"/>
    <dgm:cxn modelId="{F6D2366C-A312-4A6B-91F6-0C73E5D07A50}" type="presParOf" srcId="{5CA0CDF9-7FAC-422E-9093-A9660E13E505}" destId="{01341562-2091-476A-A293-58E5A4B32D7B}" srcOrd="0" destOrd="0" presId="urn:microsoft.com/office/officeart/2005/8/layout/radial1"/>
    <dgm:cxn modelId="{7948B6D5-1606-46BD-8B66-44FF4D02FBF6}" type="presParOf" srcId="{D3BE863C-60F8-448C-8FB8-D1006C53D7E9}" destId="{EF8AB871-20A2-4A8E-8EE3-D824D7AC5102}" srcOrd="10" destOrd="0" presId="urn:microsoft.com/office/officeart/2005/8/layout/radial1"/>
    <dgm:cxn modelId="{60C2B41B-DEC7-46C1-A586-251E886DFC01}" type="presParOf" srcId="{D3BE863C-60F8-448C-8FB8-D1006C53D7E9}" destId="{FD85D627-750C-4332-A0F2-B0EDA1194782}" srcOrd="11" destOrd="0" presId="urn:microsoft.com/office/officeart/2005/8/layout/radial1"/>
    <dgm:cxn modelId="{2395BD4C-6C90-4FD4-85FF-A86B67C5AE13}" type="presParOf" srcId="{FD85D627-750C-4332-A0F2-B0EDA1194782}" destId="{29550740-EA20-4E87-8365-41E0F5EC5DC1}" srcOrd="0" destOrd="0" presId="urn:microsoft.com/office/officeart/2005/8/layout/radial1"/>
    <dgm:cxn modelId="{D167BB74-0A16-4651-ABC5-C4502ECEAA7A}" type="presParOf" srcId="{D3BE863C-60F8-448C-8FB8-D1006C53D7E9}" destId="{4449D4CF-DAD1-4B36-A998-8E2BEE897E22}" srcOrd="12" destOrd="0" presId="urn:microsoft.com/office/officeart/2005/8/layout/radial1"/>
    <dgm:cxn modelId="{012B1999-525B-4B47-90D7-1A26D8F4ED7D}" type="presParOf" srcId="{D3BE863C-60F8-448C-8FB8-D1006C53D7E9}" destId="{A980E8FF-1E42-4ECD-8273-FDCFE6522F73}" srcOrd="13" destOrd="0" presId="urn:microsoft.com/office/officeart/2005/8/layout/radial1"/>
    <dgm:cxn modelId="{DC0D8F9A-3863-4804-B9A0-701D4824DA53}" type="presParOf" srcId="{A980E8FF-1E42-4ECD-8273-FDCFE6522F73}" destId="{50500ABE-7DF0-485E-963F-561CF0562113}" srcOrd="0" destOrd="0" presId="urn:microsoft.com/office/officeart/2005/8/layout/radial1"/>
    <dgm:cxn modelId="{36A14C6B-0F0B-49C0-BF1C-C2084BC5F9FD}" type="presParOf" srcId="{D3BE863C-60F8-448C-8FB8-D1006C53D7E9}" destId="{FD99431D-86D5-4B3D-BE47-7F06A82D64D7}" srcOrd="14" destOrd="0" presId="urn:microsoft.com/office/officeart/2005/8/layout/radial1"/>
  </dgm:cxnLst>
  <dgm:bg>
    <a:solidFill>
      <a:schemeClr val="accent2">
        <a:lumMod val="20000"/>
        <a:lumOff val="80000"/>
      </a:schemeClr>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350BB-B8FA-473D-B6B9-1E843FA3B926}">
      <dsp:nvSpPr>
        <dsp:cNvPr id="0" name=""/>
        <dsp:cNvSpPr/>
      </dsp:nvSpPr>
      <dsp:spPr>
        <a:xfrm>
          <a:off x="5172503" y="2552130"/>
          <a:ext cx="1846993" cy="1648026"/>
        </a:xfrm>
        <a:prstGeom prst="ellips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Bahnschrift SemiBold" panose="020B0502040204020203" pitchFamily="34" charset="0"/>
            </a:rPr>
            <a:t>FACTORS AFFECTING DEMAND</a:t>
          </a:r>
        </a:p>
      </dsp:txBody>
      <dsp:txXfrm>
        <a:off x="5442989" y="2793478"/>
        <a:ext cx="1306021" cy="1165330"/>
      </dsp:txXfrm>
    </dsp:sp>
    <dsp:sp modelId="{34E69558-FE7A-4C86-B2D3-2A414434BACA}">
      <dsp:nvSpPr>
        <dsp:cNvPr id="0" name=""/>
        <dsp:cNvSpPr/>
      </dsp:nvSpPr>
      <dsp:spPr>
        <a:xfrm rot="16255157">
          <a:off x="5747359" y="2172313"/>
          <a:ext cx="735523" cy="24373"/>
        </a:xfrm>
        <a:custGeom>
          <a:avLst/>
          <a:gdLst/>
          <a:ahLst/>
          <a:cxnLst/>
          <a:rect l="0" t="0" r="0" b="0"/>
          <a:pathLst>
            <a:path>
              <a:moveTo>
                <a:pt x="0" y="12186"/>
              </a:moveTo>
              <a:lnTo>
                <a:pt x="735523" y="1218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latin typeface="Bahnschrift SemiBold" panose="020B0502040204020203" pitchFamily="34" charset="0"/>
          </a:endParaRPr>
        </a:p>
      </dsp:txBody>
      <dsp:txXfrm>
        <a:off x="6096732" y="2166112"/>
        <a:ext cx="36776" cy="36776"/>
      </dsp:txXfrm>
    </dsp:sp>
    <dsp:sp modelId="{FC9E59F1-E2CE-413D-AF3B-501136E0C90C}">
      <dsp:nvSpPr>
        <dsp:cNvPr id="0" name=""/>
        <dsp:cNvSpPr/>
      </dsp:nvSpPr>
      <dsp:spPr>
        <a:xfrm>
          <a:off x="5190617" y="-19034"/>
          <a:ext cx="1890263" cy="1835932"/>
        </a:xfrm>
        <a:prstGeom prst="ellips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Bahnschrift SemiBold" panose="020B0502040204020203" pitchFamily="34" charset="0"/>
            </a:rPr>
            <a:t>Advertisement/Feedback</a:t>
          </a:r>
          <a:endParaRPr lang="en-US" sz="1400" kern="1200" dirty="0">
            <a:solidFill>
              <a:schemeClr val="tx1"/>
            </a:solidFill>
            <a:latin typeface="Bahnschrift SemiBold" panose="020B0502040204020203" pitchFamily="34" charset="0"/>
          </a:endParaRPr>
        </a:p>
      </dsp:txBody>
      <dsp:txXfrm>
        <a:off x="5467440" y="249832"/>
        <a:ext cx="1336617" cy="1298200"/>
      </dsp:txXfrm>
    </dsp:sp>
    <dsp:sp modelId="{4B4DD173-C1DA-4F76-BFE9-108DB8E7F92D}">
      <dsp:nvSpPr>
        <dsp:cNvPr id="0" name=""/>
        <dsp:cNvSpPr/>
      </dsp:nvSpPr>
      <dsp:spPr>
        <a:xfrm rot="19285714">
          <a:off x="6700454" y="2574472"/>
          <a:ext cx="771055" cy="24373"/>
        </a:xfrm>
        <a:custGeom>
          <a:avLst/>
          <a:gdLst/>
          <a:ahLst/>
          <a:cxnLst/>
          <a:rect l="0" t="0" r="0" b="0"/>
          <a:pathLst>
            <a:path>
              <a:moveTo>
                <a:pt x="0" y="12186"/>
              </a:moveTo>
              <a:lnTo>
                <a:pt x="771055" y="1218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latin typeface="Bahnschrift SemiBold" panose="020B0502040204020203" pitchFamily="34" charset="0"/>
          </a:endParaRPr>
        </a:p>
      </dsp:txBody>
      <dsp:txXfrm>
        <a:off x="7066705" y="2567382"/>
        <a:ext cx="38552" cy="38552"/>
      </dsp:txXfrm>
    </dsp:sp>
    <dsp:sp modelId="{8AE92FF8-A93A-46F0-AD76-CC93E8727126}">
      <dsp:nvSpPr>
        <dsp:cNvPr id="0" name=""/>
        <dsp:cNvSpPr/>
      </dsp:nvSpPr>
      <dsp:spPr>
        <a:xfrm>
          <a:off x="7207312" y="1006177"/>
          <a:ext cx="1650899" cy="1650899"/>
        </a:xfrm>
        <a:prstGeom prst="ellips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Bahnschrift SemiBold" panose="020B0502040204020203" pitchFamily="34" charset="0"/>
            </a:rPr>
            <a:t>Taste and Habit</a:t>
          </a:r>
          <a:endParaRPr lang="en-US" sz="1800" kern="1200" dirty="0">
            <a:solidFill>
              <a:schemeClr val="tx1"/>
            </a:solidFill>
            <a:latin typeface="Bahnschrift SemiBold" panose="020B0502040204020203" pitchFamily="34" charset="0"/>
          </a:endParaRPr>
        </a:p>
      </dsp:txBody>
      <dsp:txXfrm>
        <a:off x="7449081" y="1247946"/>
        <a:ext cx="1167361" cy="1167361"/>
      </dsp:txXfrm>
    </dsp:sp>
    <dsp:sp modelId="{EA4FCA45-EFF0-4D21-B9C9-0F75D90EF265}">
      <dsp:nvSpPr>
        <dsp:cNvPr id="0" name=""/>
        <dsp:cNvSpPr/>
      </dsp:nvSpPr>
      <dsp:spPr>
        <a:xfrm rot="771429">
          <a:off x="6981486" y="3649836"/>
          <a:ext cx="734064" cy="24373"/>
        </a:xfrm>
        <a:custGeom>
          <a:avLst/>
          <a:gdLst/>
          <a:ahLst/>
          <a:cxnLst/>
          <a:rect l="0" t="0" r="0" b="0"/>
          <a:pathLst>
            <a:path>
              <a:moveTo>
                <a:pt x="0" y="12186"/>
              </a:moveTo>
              <a:lnTo>
                <a:pt x="734064" y="1218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latin typeface="Bahnschrift SemiBold" panose="020B0502040204020203" pitchFamily="34" charset="0"/>
          </a:endParaRPr>
        </a:p>
      </dsp:txBody>
      <dsp:txXfrm>
        <a:off x="7330167" y="3643671"/>
        <a:ext cx="36703" cy="36703"/>
      </dsp:txXfrm>
    </dsp:sp>
    <dsp:sp modelId="{BE58AEAD-D7E6-45EC-91A8-9B0787C5190F}">
      <dsp:nvSpPr>
        <dsp:cNvPr id="0" name=""/>
        <dsp:cNvSpPr/>
      </dsp:nvSpPr>
      <dsp:spPr>
        <a:xfrm>
          <a:off x="7685653" y="3101925"/>
          <a:ext cx="1650899" cy="1650899"/>
        </a:xfrm>
        <a:prstGeom prst="ellips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Bahnschrift SemiBold" panose="020B0502040204020203" pitchFamily="34" charset="0"/>
            </a:rPr>
            <a:t>PRICE OF RELATED GOODS</a:t>
          </a:r>
          <a:endParaRPr lang="en-US" sz="1800" kern="1200" dirty="0">
            <a:solidFill>
              <a:schemeClr val="tx1"/>
            </a:solidFill>
            <a:latin typeface="Bahnschrift SemiBold" panose="020B0502040204020203" pitchFamily="34" charset="0"/>
          </a:endParaRPr>
        </a:p>
      </dsp:txBody>
      <dsp:txXfrm>
        <a:off x="7927422" y="3343694"/>
        <a:ext cx="1167361" cy="1167361"/>
      </dsp:txXfrm>
    </dsp:sp>
    <dsp:sp modelId="{43497701-1C1E-4866-BABF-9DD7E4F44502}">
      <dsp:nvSpPr>
        <dsp:cNvPr id="0" name=""/>
        <dsp:cNvSpPr/>
      </dsp:nvSpPr>
      <dsp:spPr>
        <a:xfrm rot="3857143">
          <a:off x="6230897" y="4486589"/>
          <a:ext cx="811468" cy="24373"/>
        </a:xfrm>
        <a:custGeom>
          <a:avLst/>
          <a:gdLst/>
          <a:ahLst/>
          <a:cxnLst/>
          <a:rect l="0" t="0" r="0" b="0"/>
          <a:pathLst>
            <a:path>
              <a:moveTo>
                <a:pt x="0" y="12186"/>
              </a:moveTo>
              <a:lnTo>
                <a:pt x="811468" y="1218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latin typeface="Bahnschrift SemiBold" panose="020B0502040204020203" pitchFamily="34" charset="0"/>
          </a:endParaRPr>
        </a:p>
      </dsp:txBody>
      <dsp:txXfrm>
        <a:off x="6616344" y="4478489"/>
        <a:ext cx="40573" cy="40573"/>
      </dsp:txXfrm>
    </dsp:sp>
    <dsp:sp modelId="{08CC75D2-AB44-4C92-955E-A1C682BDFD23}">
      <dsp:nvSpPr>
        <dsp:cNvPr id="0" name=""/>
        <dsp:cNvSpPr/>
      </dsp:nvSpPr>
      <dsp:spPr>
        <a:xfrm>
          <a:off x="6345372" y="4782584"/>
          <a:ext cx="1650899" cy="1650899"/>
        </a:xfrm>
        <a:prstGeom prst="ellips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Bahnschrift SemiBold" panose="020B0502040204020203" pitchFamily="34" charset="0"/>
            </a:rPr>
            <a:t>Quality</a:t>
          </a:r>
          <a:endParaRPr lang="en-US" sz="1800" kern="1200" dirty="0">
            <a:solidFill>
              <a:schemeClr val="tx1"/>
            </a:solidFill>
            <a:latin typeface="Bahnschrift SemiBold" panose="020B0502040204020203" pitchFamily="34" charset="0"/>
          </a:endParaRPr>
        </a:p>
      </dsp:txBody>
      <dsp:txXfrm>
        <a:off x="6587141" y="5024353"/>
        <a:ext cx="1167361" cy="1167361"/>
      </dsp:txXfrm>
    </dsp:sp>
    <dsp:sp modelId="{5CA0CDF9-7FAC-422E-9093-A9660E13E505}">
      <dsp:nvSpPr>
        <dsp:cNvPr id="0" name=""/>
        <dsp:cNvSpPr/>
      </dsp:nvSpPr>
      <dsp:spPr>
        <a:xfrm rot="6942857">
          <a:off x="5149634" y="4486589"/>
          <a:ext cx="811468" cy="24373"/>
        </a:xfrm>
        <a:custGeom>
          <a:avLst/>
          <a:gdLst/>
          <a:ahLst/>
          <a:cxnLst/>
          <a:rect l="0" t="0" r="0" b="0"/>
          <a:pathLst>
            <a:path>
              <a:moveTo>
                <a:pt x="0" y="12186"/>
              </a:moveTo>
              <a:lnTo>
                <a:pt x="811468" y="1218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latin typeface="Bahnschrift SemiBold" panose="020B0502040204020203" pitchFamily="34" charset="0"/>
          </a:endParaRPr>
        </a:p>
      </dsp:txBody>
      <dsp:txXfrm rot="10800000">
        <a:off x="5535081" y="4478489"/>
        <a:ext cx="40573" cy="40573"/>
      </dsp:txXfrm>
    </dsp:sp>
    <dsp:sp modelId="{EF8AB871-20A2-4A8E-8EE3-D824D7AC5102}">
      <dsp:nvSpPr>
        <dsp:cNvPr id="0" name=""/>
        <dsp:cNvSpPr/>
      </dsp:nvSpPr>
      <dsp:spPr>
        <a:xfrm>
          <a:off x="4195728" y="4782584"/>
          <a:ext cx="1650899" cy="1650899"/>
        </a:xfrm>
        <a:prstGeom prst="ellips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Bahnschrift SemiBold" panose="020B0502040204020203" pitchFamily="34" charset="0"/>
            </a:rPr>
            <a:t>Expectation of change in the price in future</a:t>
          </a:r>
          <a:endParaRPr lang="en-US" sz="1600" kern="1200" dirty="0">
            <a:solidFill>
              <a:schemeClr val="tx1"/>
            </a:solidFill>
            <a:latin typeface="Bahnschrift SemiBold" panose="020B0502040204020203" pitchFamily="34" charset="0"/>
          </a:endParaRPr>
        </a:p>
      </dsp:txBody>
      <dsp:txXfrm>
        <a:off x="4437497" y="5024353"/>
        <a:ext cx="1167361" cy="1167361"/>
      </dsp:txXfrm>
    </dsp:sp>
    <dsp:sp modelId="{FD85D627-750C-4332-A0F2-B0EDA1194782}">
      <dsp:nvSpPr>
        <dsp:cNvPr id="0" name=""/>
        <dsp:cNvSpPr/>
      </dsp:nvSpPr>
      <dsp:spPr>
        <a:xfrm rot="10028571">
          <a:off x="4476448" y="3649836"/>
          <a:ext cx="734064" cy="24373"/>
        </a:xfrm>
        <a:custGeom>
          <a:avLst/>
          <a:gdLst/>
          <a:ahLst/>
          <a:cxnLst/>
          <a:rect l="0" t="0" r="0" b="0"/>
          <a:pathLst>
            <a:path>
              <a:moveTo>
                <a:pt x="0" y="12186"/>
              </a:moveTo>
              <a:lnTo>
                <a:pt x="734064" y="1218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latin typeface="Bahnschrift SemiBold" panose="020B0502040204020203" pitchFamily="34" charset="0"/>
          </a:endParaRPr>
        </a:p>
      </dsp:txBody>
      <dsp:txXfrm rot="10800000">
        <a:off x="4825129" y="3643671"/>
        <a:ext cx="36703" cy="36703"/>
      </dsp:txXfrm>
    </dsp:sp>
    <dsp:sp modelId="{4449D4CF-DAD1-4B36-A998-8E2BEE897E22}">
      <dsp:nvSpPr>
        <dsp:cNvPr id="0" name=""/>
        <dsp:cNvSpPr/>
      </dsp:nvSpPr>
      <dsp:spPr>
        <a:xfrm>
          <a:off x="2855447" y="3101925"/>
          <a:ext cx="1650899" cy="1650899"/>
        </a:xfrm>
        <a:prstGeom prst="ellips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Bahnschrift SemiBold" panose="020B0502040204020203" pitchFamily="34" charset="0"/>
            </a:rPr>
            <a:t>   Income</a:t>
          </a:r>
        </a:p>
      </dsp:txBody>
      <dsp:txXfrm>
        <a:off x="3097216" y="3343694"/>
        <a:ext cx="1167361" cy="1167361"/>
      </dsp:txXfrm>
    </dsp:sp>
    <dsp:sp modelId="{A980E8FF-1E42-4ECD-8273-FDCFE6522F73}">
      <dsp:nvSpPr>
        <dsp:cNvPr id="0" name=""/>
        <dsp:cNvSpPr/>
      </dsp:nvSpPr>
      <dsp:spPr>
        <a:xfrm rot="13114286">
          <a:off x="4720490" y="2574472"/>
          <a:ext cx="771055" cy="24373"/>
        </a:xfrm>
        <a:custGeom>
          <a:avLst/>
          <a:gdLst/>
          <a:ahLst/>
          <a:cxnLst/>
          <a:rect l="0" t="0" r="0" b="0"/>
          <a:pathLst>
            <a:path>
              <a:moveTo>
                <a:pt x="0" y="12186"/>
              </a:moveTo>
              <a:lnTo>
                <a:pt x="771055" y="1218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latin typeface="Bahnschrift SemiBold" panose="020B0502040204020203" pitchFamily="34" charset="0"/>
          </a:endParaRPr>
        </a:p>
      </dsp:txBody>
      <dsp:txXfrm rot="10800000">
        <a:off x="5086741" y="2567382"/>
        <a:ext cx="38552" cy="38552"/>
      </dsp:txXfrm>
    </dsp:sp>
    <dsp:sp modelId="{FD99431D-86D5-4B3D-BE47-7F06A82D64D7}">
      <dsp:nvSpPr>
        <dsp:cNvPr id="0" name=""/>
        <dsp:cNvSpPr/>
      </dsp:nvSpPr>
      <dsp:spPr>
        <a:xfrm>
          <a:off x="3333788" y="1006177"/>
          <a:ext cx="1650899" cy="1650899"/>
        </a:xfrm>
        <a:prstGeom prst="ellips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Bahnschrift SemiBold" panose="020B0502040204020203" pitchFamily="34" charset="0"/>
            </a:rPr>
            <a:t>Price</a:t>
          </a:r>
        </a:p>
      </dsp:txBody>
      <dsp:txXfrm>
        <a:off x="3575557" y="1247946"/>
        <a:ext cx="1167361" cy="116736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FC5722-73EC-4010-AC59-79C1BF0A11A0}"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297820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FC5722-73EC-4010-AC59-79C1BF0A11A0}"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333640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FC5722-73EC-4010-AC59-79C1BF0A11A0}"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15263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FC5722-73EC-4010-AC59-79C1BF0A11A0}"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22082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FC5722-73EC-4010-AC59-79C1BF0A11A0}"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11318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FC5722-73EC-4010-AC59-79C1BF0A11A0}"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192116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FC5722-73EC-4010-AC59-79C1BF0A11A0}"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317375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FC5722-73EC-4010-AC59-79C1BF0A11A0}"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2519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C5722-73EC-4010-AC59-79C1BF0A11A0}"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307558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FC5722-73EC-4010-AC59-79C1BF0A11A0}"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423284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FC5722-73EC-4010-AC59-79C1BF0A11A0}"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BA207-A499-40EF-B8C8-0403FEF72B6C}" type="slidenum">
              <a:rPr lang="en-US" smtClean="0"/>
              <a:t>‹#›</a:t>
            </a:fld>
            <a:endParaRPr lang="en-US"/>
          </a:p>
        </p:txBody>
      </p:sp>
    </p:spTree>
    <p:extLst>
      <p:ext uri="{BB962C8B-B14F-4D97-AF65-F5344CB8AC3E}">
        <p14:creationId xmlns:p14="http://schemas.microsoft.com/office/powerpoint/2010/main" val="216528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C5722-73EC-4010-AC59-79C1BF0A11A0}" type="datetimeFigureOut">
              <a:rPr lang="en-US" smtClean="0"/>
              <a:t>7/20/2022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BA207-A499-40EF-B8C8-0403FEF72B6C}" type="slidenum">
              <a:rPr lang="en-US" smtClean="0"/>
              <a:t>‹#›</a:t>
            </a:fld>
            <a:endParaRPr lang="en-US"/>
          </a:p>
        </p:txBody>
      </p:sp>
    </p:spTree>
    <p:extLst>
      <p:ext uri="{BB962C8B-B14F-4D97-AF65-F5344CB8AC3E}">
        <p14:creationId xmlns:p14="http://schemas.microsoft.com/office/powerpoint/2010/main" val="156244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9592572"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9928" y="5322236"/>
            <a:ext cx="1392072" cy="1549412"/>
          </a:xfrm>
          <a:prstGeom prst="rect">
            <a:avLst/>
          </a:prstGeom>
        </p:spPr>
      </p:pic>
      <p:sp>
        <p:nvSpPr>
          <p:cNvPr id="5" name="TextBox 4"/>
          <p:cNvSpPr txBox="1"/>
          <p:nvPr/>
        </p:nvSpPr>
        <p:spPr>
          <a:xfrm>
            <a:off x="9594377" y="4675905"/>
            <a:ext cx="2597623" cy="646331"/>
          </a:xfrm>
          <a:prstGeom prst="rect">
            <a:avLst/>
          </a:prstGeom>
          <a:noFill/>
        </p:spPr>
        <p:txBody>
          <a:bodyPr wrap="square" rtlCol="0">
            <a:spAutoFit/>
          </a:bodyPr>
          <a:lstStyle/>
          <a:p>
            <a:r>
              <a:rPr lang="en-US" dirty="0"/>
              <a:t>Dr. Sugyanta Priyadarshini</a:t>
            </a:r>
          </a:p>
          <a:p>
            <a:r>
              <a:rPr lang="en-US" dirty="0"/>
              <a:t>KSOH,KIIT</a:t>
            </a:r>
          </a:p>
        </p:txBody>
      </p:sp>
    </p:spTree>
    <p:extLst>
      <p:ext uri="{BB962C8B-B14F-4D97-AF65-F5344CB8AC3E}">
        <p14:creationId xmlns:p14="http://schemas.microsoft.com/office/powerpoint/2010/main" val="196977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493" y="600501"/>
            <a:ext cx="9416955" cy="5759356"/>
          </a:xfrm>
          <a:prstGeom prst="rect">
            <a:avLst/>
          </a:prstGeom>
          <a:solidFill>
            <a:srgbClr val="FFFFFF">
              <a:shade val="85000"/>
            </a:srgbClr>
          </a:solidFill>
          <a:ln w="190500" cap="rnd">
            <a:solidFill>
              <a:schemeClr val="bg2"/>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5114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59606" cy="237470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7300" dirty="0"/>
              <a:t>If price of Tea increases; what will happen to demand for coffee?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504" y="1"/>
            <a:ext cx="5818495" cy="6858000"/>
          </a:xfrm>
          <a:prstGeom prst="rect">
            <a:avLst/>
          </a:prstGeom>
        </p:spPr>
      </p:pic>
    </p:spTree>
    <p:extLst>
      <p:ext uri="{BB962C8B-B14F-4D97-AF65-F5344CB8AC3E}">
        <p14:creationId xmlns:p14="http://schemas.microsoft.com/office/powerpoint/2010/main" val="140988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99" y="61312"/>
            <a:ext cx="11627891" cy="6796688"/>
          </a:xfrm>
          <a:prstGeom prst="rect">
            <a:avLst/>
          </a:prstGeom>
        </p:spPr>
      </p:pic>
      <p:sp>
        <p:nvSpPr>
          <p:cNvPr id="3" name="TextBox 2">
            <a:extLst>
              <a:ext uri="{FF2B5EF4-FFF2-40B4-BE49-F238E27FC236}">
                <a16:creationId xmlns:a16="http://schemas.microsoft.com/office/drawing/2014/main" id="{5A736E9D-958F-4D7E-3193-751A85CCB47A}"/>
              </a:ext>
            </a:extLst>
          </p:cNvPr>
          <p:cNvSpPr txBox="1"/>
          <p:nvPr/>
        </p:nvSpPr>
        <p:spPr>
          <a:xfrm>
            <a:off x="8270240" y="4155440"/>
            <a:ext cx="3251200" cy="646331"/>
          </a:xfrm>
          <a:prstGeom prst="rect">
            <a:avLst/>
          </a:prstGeom>
          <a:noFill/>
        </p:spPr>
        <p:txBody>
          <a:bodyPr wrap="square" rtlCol="0">
            <a:spAutoFit/>
          </a:bodyPr>
          <a:lstStyle/>
          <a:p>
            <a:r>
              <a:rPr lang="en-US" b="1" dirty="0"/>
              <a:t>CETERIS PARIBUS: KEEPING ALL OTHER FACTORS AS CONSTANT</a:t>
            </a:r>
            <a:endParaRPr lang="en-IN" b="1" dirty="0"/>
          </a:p>
        </p:txBody>
      </p:sp>
    </p:spTree>
    <p:extLst>
      <p:ext uri="{BB962C8B-B14F-4D97-AF65-F5344CB8AC3E}">
        <p14:creationId xmlns:p14="http://schemas.microsoft.com/office/powerpoint/2010/main" val="28969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710" y="0"/>
            <a:ext cx="5245290" cy="66601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46710" cy="6858000"/>
          </a:xfrm>
          <a:prstGeom prst="rect">
            <a:avLst/>
          </a:prstGeom>
        </p:spPr>
      </p:pic>
    </p:spTree>
    <p:extLst>
      <p:ext uri="{BB962C8B-B14F-4D97-AF65-F5344CB8AC3E}">
        <p14:creationId xmlns:p14="http://schemas.microsoft.com/office/powerpoint/2010/main" val="380660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36371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740021" cy="6858000"/>
          </a:xfrm>
        </p:spPr>
        <p:txBody>
          <a:bodyPr>
            <a:normAutofit/>
          </a:bodyPr>
          <a:lstStyle/>
          <a:p>
            <a:pPr algn="just"/>
            <a:r>
              <a:rPr lang="en-US" sz="3200" b="1" u="sng" dirty="0">
                <a:solidFill>
                  <a:srgbClr val="FF0000"/>
                </a:solidFill>
              </a:rPr>
              <a:t>Law of Diminishing Marginal Utility</a:t>
            </a:r>
            <a:br>
              <a:rPr lang="en-US" sz="3200" b="1" dirty="0">
                <a:solidFill>
                  <a:srgbClr val="FF0000"/>
                </a:solidFill>
              </a:rPr>
            </a:br>
            <a:br>
              <a:rPr lang="en-US" sz="2400" b="1" dirty="0">
                <a:solidFill>
                  <a:srgbClr val="FF0000"/>
                </a:solidFill>
              </a:rPr>
            </a:br>
            <a:r>
              <a:rPr lang="en-US" sz="2400" dirty="0"/>
              <a:t>The law of diminishing marginal utility explains that as a person consumes an item or a product, the satisfaction or utility that they derive from the product wanes as they consume more and more of that product.</a:t>
            </a:r>
            <a:br>
              <a:rPr lang="en-US" sz="2400" dirty="0"/>
            </a:br>
            <a:br>
              <a:rPr lang="en-US" sz="2400" dirty="0"/>
            </a:br>
            <a:r>
              <a:rPr lang="en-US" sz="2400" dirty="0"/>
              <a:t> For example, an individual might buy a certain type of chocolate for a while. Soon, they may buy less and choose another type of chocolate or buy cookies instead because the satisfaction they were initially getting from the chocolate is diminishing.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555" t="13583" r="2471" b="2557"/>
          <a:stretch/>
        </p:blipFill>
        <p:spPr>
          <a:xfrm>
            <a:off x="5841242" y="0"/>
            <a:ext cx="6350758" cy="6858000"/>
          </a:xfrm>
          <a:prstGeom prst="rect">
            <a:avLst/>
          </a:prstGeom>
          <a:ln>
            <a:solidFill>
              <a:schemeClr val="tx1"/>
            </a:solidFill>
          </a:ln>
        </p:spPr>
      </p:pic>
    </p:spTree>
    <p:extLst>
      <p:ext uri="{BB962C8B-B14F-4D97-AF65-F5344CB8AC3E}">
        <p14:creationId xmlns:p14="http://schemas.microsoft.com/office/powerpoint/2010/main" val="276978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52" y="716374"/>
            <a:ext cx="10075443" cy="53978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434157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728346"/>
          </a:xfrm>
          <a:ln>
            <a:solidFill>
              <a:schemeClr val="tx1"/>
            </a:solidFill>
          </a:ln>
        </p:spPr>
        <p:txBody>
          <a:bodyPr>
            <a:normAutofit fontScale="90000"/>
          </a:bodyPr>
          <a:lstStyle/>
          <a:p>
            <a:r>
              <a:rPr lang="en-US" u="sng" dirty="0">
                <a:solidFill>
                  <a:srgbClr val="FF0000"/>
                </a:solidFill>
              </a:rPr>
              <a:t>Types of Goods</a:t>
            </a:r>
            <a:br>
              <a:rPr lang="en-US" dirty="0"/>
            </a:br>
            <a:br>
              <a:rPr lang="en-US" dirty="0"/>
            </a:br>
            <a:r>
              <a:rPr lang="en-US" sz="2000" b="1" dirty="0"/>
              <a:t>A normal good</a:t>
            </a:r>
            <a:r>
              <a:rPr lang="en-US" sz="2000" dirty="0"/>
              <a:t> means an increase in income causes an increase in demand. Example: ordinary broadband, ordinary </a:t>
            </a:r>
            <a:r>
              <a:rPr lang="en-US" sz="2000" dirty="0" err="1"/>
              <a:t>tv</a:t>
            </a:r>
            <a:r>
              <a:rPr lang="en-US" sz="2000" dirty="0"/>
              <a:t> license, Ford Focus car.</a:t>
            </a:r>
            <a:br>
              <a:rPr lang="en-US" sz="2000" dirty="0"/>
            </a:br>
            <a:br>
              <a:rPr lang="en-US" sz="2000" dirty="0"/>
            </a:br>
            <a:r>
              <a:rPr lang="en-US" sz="2000" b="1" dirty="0"/>
              <a:t>A luxury good </a:t>
            </a:r>
            <a:r>
              <a:rPr lang="en-US" sz="2000" dirty="0"/>
              <a:t>means an increase in income causes a bigger percentage increase in demand. For example, HD TV’s would be a luxury good. When income rises, people spend a higher percentage of their income on the luxury good.</a:t>
            </a:r>
            <a:br>
              <a:rPr lang="en-US" sz="2000" dirty="0"/>
            </a:br>
            <a:br>
              <a:rPr lang="en-US" sz="2000" dirty="0"/>
            </a:br>
            <a:r>
              <a:rPr lang="en-US" sz="2000" b="1" dirty="0"/>
              <a:t>An inferior good </a:t>
            </a:r>
            <a:r>
              <a:rPr lang="en-US" sz="2000" dirty="0"/>
              <a:t>means an increase in income causes a fall in demand. An example of an inferior good is Tesco value bread. When your income rises you buy less Tesco value bread and more high quality, organic bread.</a:t>
            </a:r>
            <a:br>
              <a:rPr lang="en-US" sz="2000" dirty="0"/>
            </a:br>
            <a:br>
              <a:rPr lang="en-US" sz="2000" dirty="0"/>
            </a:br>
            <a:r>
              <a:rPr lang="en-US" sz="2000" b="1" dirty="0"/>
              <a:t>Necessity good</a:t>
            </a:r>
            <a:r>
              <a:rPr lang="en-US" sz="2000" dirty="0"/>
              <a:t> – something needed for basic human existence, e.g. food, water, housing, electricity. </a:t>
            </a:r>
            <a:br>
              <a:rPr lang="en-US" sz="2000" dirty="0"/>
            </a:br>
            <a:br>
              <a:rPr lang="en-US" sz="2000" dirty="0"/>
            </a:br>
            <a:r>
              <a:rPr lang="en-US" sz="2000" b="1" dirty="0"/>
              <a:t>Comfort good</a:t>
            </a:r>
            <a:r>
              <a:rPr lang="en-US" sz="2000" dirty="0"/>
              <a:t> – a good which isn’t a necessity, but gives enjoyment/utility, e.g. subscription to Netflix or take-away food. </a:t>
            </a:r>
            <a:br>
              <a:rPr lang="en-US" sz="2000" dirty="0"/>
            </a:br>
            <a:br>
              <a:rPr lang="en-US" sz="2000" dirty="0"/>
            </a:br>
            <a:r>
              <a:rPr lang="en-US" sz="2000" b="1" dirty="0"/>
              <a:t>Complementary Goods</a:t>
            </a:r>
            <a:r>
              <a:rPr lang="en-US" sz="2000" dirty="0"/>
              <a:t>. Goods which are used together, e.g. TV and DVD player. </a:t>
            </a:r>
            <a:br>
              <a:rPr lang="en-US" sz="2000" dirty="0"/>
            </a:br>
            <a:br>
              <a:rPr lang="en-US" sz="2000" dirty="0"/>
            </a:br>
            <a:r>
              <a:rPr lang="en-US" sz="2000" b="1" dirty="0"/>
              <a:t>Substitute goods</a:t>
            </a:r>
            <a:r>
              <a:rPr lang="en-US" sz="2000" dirty="0"/>
              <a:t>. Goods which are alternatives, e.g. Pepsi and Coca-Cola. </a:t>
            </a:r>
            <a:br>
              <a:rPr lang="en-US" sz="2000" dirty="0"/>
            </a:br>
            <a:br>
              <a:rPr lang="en-US" sz="2000" dirty="0"/>
            </a:br>
            <a:r>
              <a:rPr lang="en-US" sz="2000" b="1" dirty="0"/>
              <a:t>Veblen / Snob good</a:t>
            </a:r>
            <a:r>
              <a:rPr lang="en-US" sz="2000" dirty="0"/>
              <a:t>. A good where an increase in price encourages people to buy more of it. This is because they think more expensive goods are better. Example of Veblen / Snob good – some forms of art, designer clothes.</a:t>
            </a:r>
            <a:br>
              <a:rPr lang="en-US" dirty="0"/>
            </a:br>
            <a:endParaRPr lang="en-US" sz="2000" dirty="0"/>
          </a:p>
        </p:txBody>
      </p:sp>
    </p:spTree>
    <p:extLst>
      <p:ext uri="{BB962C8B-B14F-4D97-AF65-F5344CB8AC3E}">
        <p14:creationId xmlns:p14="http://schemas.microsoft.com/office/powerpoint/2010/main" val="133684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305" y="1650793"/>
            <a:ext cx="5949696" cy="522026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42304" cy="6858000"/>
          </a:xfrm>
          <a:prstGeom prst="rect">
            <a:avLst/>
          </a:prstGeom>
        </p:spPr>
      </p:pic>
      <p:sp>
        <p:nvSpPr>
          <p:cNvPr id="5" name="TextBox 4"/>
          <p:cNvSpPr txBox="1"/>
          <p:nvPr/>
        </p:nvSpPr>
        <p:spPr>
          <a:xfrm>
            <a:off x="6810233" y="491319"/>
            <a:ext cx="4995080" cy="1077218"/>
          </a:xfrm>
          <a:prstGeom prst="rect">
            <a:avLst/>
          </a:prstGeom>
          <a:noFill/>
        </p:spPr>
        <p:txBody>
          <a:bodyPr wrap="square" rtlCol="0">
            <a:spAutoFit/>
          </a:bodyPr>
          <a:lstStyle/>
          <a:p>
            <a:r>
              <a:rPr lang="en-US" sz="3200" b="1" dirty="0"/>
              <a:t>Change in Quantity Demanded</a:t>
            </a:r>
          </a:p>
        </p:txBody>
      </p:sp>
      <p:cxnSp>
        <p:nvCxnSpPr>
          <p:cNvPr id="6" name="Straight Connector 5"/>
          <p:cNvCxnSpPr/>
          <p:nvPr/>
        </p:nvCxnSpPr>
        <p:spPr>
          <a:xfrm>
            <a:off x="1084217" y="4872446"/>
            <a:ext cx="4258492" cy="522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57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1" y="0"/>
            <a:ext cx="10754436" cy="6858000"/>
          </a:xfrm>
          <a:prstGeom prst="rect">
            <a:avLst/>
          </a:prstGeom>
        </p:spPr>
      </p:pic>
    </p:spTree>
    <p:extLst>
      <p:ext uri="{BB962C8B-B14F-4D97-AF65-F5344CB8AC3E}">
        <p14:creationId xmlns:p14="http://schemas.microsoft.com/office/powerpoint/2010/main" val="182089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1187355"/>
          </a:xfrm>
        </p:spPr>
        <p:txBody>
          <a:bodyPr/>
          <a:lstStyle/>
          <a:p>
            <a:r>
              <a:rPr lang="en-US" u="sng" dirty="0">
                <a:solidFill>
                  <a:srgbClr val="FF0000"/>
                </a:solidFill>
              </a:rPr>
              <a:t>Concepts to be covered:</a:t>
            </a:r>
          </a:p>
        </p:txBody>
      </p:sp>
      <p:sp>
        <p:nvSpPr>
          <p:cNvPr id="3" name="Text Placeholder 2"/>
          <p:cNvSpPr>
            <a:spLocks noGrp="1"/>
          </p:cNvSpPr>
          <p:nvPr>
            <p:ph type="body" idx="1"/>
          </p:nvPr>
        </p:nvSpPr>
        <p:spPr>
          <a:xfrm>
            <a:off x="831850" y="1405720"/>
            <a:ext cx="10515600" cy="5452280"/>
          </a:xfrm>
        </p:spPr>
        <p:txBody>
          <a:bodyPr/>
          <a:lstStyle/>
          <a:p>
            <a:pPr marL="342900" indent="-342900">
              <a:buFont typeface="Arial" panose="020B0604020202020204" pitchFamily="34" charset="0"/>
              <a:buChar char="•"/>
            </a:pPr>
            <a:r>
              <a:rPr lang="en-US" sz="4000" b="1" dirty="0">
                <a:solidFill>
                  <a:schemeClr val="tx1"/>
                </a:solidFill>
              </a:rPr>
              <a:t>Relationship between Price and Demand</a:t>
            </a:r>
          </a:p>
          <a:p>
            <a:pPr marL="342900" indent="-342900">
              <a:buFont typeface="Arial" panose="020B0604020202020204" pitchFamily="34" charset="0"/>
              <a:buChar char="•"/>
            </a:pPr>
            <a:r>
              <a:rPr lang="en-US" sz="4000" b="1" dirty="0">
                <a:solidFill>
                  <a:schemeClr val="tx1"/>
                </a:solidFill>
              </a:rPr>
              <a:t>Individual Demand</a:t>
            </a:r>
          </a:p>
          <a:p>
            <a:pPr marL="342900" indent="-342900">
              <a:buFont typeface="Arial" panose="020B0604020202020204" pitchFamily="34" charset="0"/>
              <a:buChar char="•"/>
            </a:pPr>
            <a:r>
              <a:rPr lang="en-US" sz="4000" b="1" dirty="0">
                <a:solidFill>
                  <a:schemeClr val="tx1"/>
                </a:solidFill>
              </a:rPr>
              <a:t>Market Demand</a:t>
            </a:r>
          </a:p>
          <a:p>
            <a:pPr marL="342900" indent="-342900">
              <a:buFont typeface="Arial" panose="020B0604020202020204" pitchFamily="34" charset="0"/>
              <a:buChar char="•"/>
            </a:pPr>
            <a:r>
              <a:rPr lang="en-US" sz="4000" b="1" dirty="0">
                <a:solidFill>
                  <a:schemeClr val="tx1"/>
                </a:solidFill>
              </a:rPr>
              <a:t>Factors affecting Demand</a:t>
            </a:r>
          </a:p>
          <a:p>
            <a:pPr marL="342900" indent="-342900">
              <a:buFont typeface="Arial" panose="020B0604020202020204" pitchFamily="34" charset="0"/>
              <a:buChar char="•"/>
            </a:pPr>
            <a:r>
              <a:rPr lang="en-US" sz="4000" b="1" dirty="0">
                <a:solidFill>
                  <a:schemeClr val="tx1"/>
                </a:solidFill>
              </a:rPr>
              <a:t>Types of Goods</a:t>
            </a:r>
          </a:p>
          <a:p>
            <a:pPr marL="342900" indent="-342900">
              <a:buFont typeface="Arial" panose="020B0604020202020204" pitchFamily="34" charset="0"/>
              <a:buChar char="•"/>
            </a:pPr>
            <a:r>
              <a:rPr lang="en-US" sz="4000" b="1" dirty="0">
                <a:solidFill>
                  <a:schemeClr val="tx1"/>
                </a:solidFill>
              </a:rPr>
              <a:t>Law of Demand</a:t>
            </a:r>
          </a:p>
          <a:p>
            <a:pPr marL="342900" indent="-342900">
              <a:buFont typeface="Arial" panose="020B0604020202020204" pitchFamily="34" charset="0"/>
              <a:buChar char="•"/>
            </a:pPr>
            <a:r>
              <a:rPr lang="en-US" sz="4000" b="1" dirty="0">
                <a:solidFill>
                  <a:schemeClr val="tx1"/>
                </a:solidFill>
              </a:rPr>
              <a:t>Change in Demand vs Change in Quantity Demanded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42663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0674" y="365125"/>
            <a:ext cx="5103125" cy="5476117"/>
          </a:xfrm>
        </p:spPr>
        <p:txBody>
          <a:bodyPr>
            <a:normAutofit/>
          </a:bodyPr>
          <a:lstStyle/>
          <a:p>
            <a:r>
              <a:rPr lang="en-US" sz="8000" dirty="0">
                <a:solidFill>
                  <a:srgbClr val="FF0000"/>
                </a:solidFill>
              </a:rPr>
              <a:t>Thank you…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40" y="365125"/>
            <a:ext cx="5715000" cy="5715000"/>
          </a:xfrm>
          <a:prstGeom prst="rect">
            <a:avLst/>
          </a:prstGeom>
        </p:spPr>
      </p:pic>
    </p:spTree>
    <p:extLst>
      <p:ext uri="{BB962C8B-B14F-4D97-AF65-F5344CB8AC3E}">
        <p14:creationId xmlns:p14="http://schemas.microsoft.com/office/powerpoint/2010/main" val="265872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u="sng" dirty="0">
                <a:solidFill>
                  <a:srgbClr val="FF0000"/>
                </a:solidFill>
              </a:rPr>
              <a:t>RELATIONSHIP BETWEEN PRICE AND DEMAND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1699"/>
            <a:ext cx="5079365" cy="478730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975" y="1552481"/>
            <a:ext cx="5079365" cy="5025739"/>
          </a:xfrm>
          <a:prstGeom prst="rect">
            <a:avLst/>
          </a:prstGeom>
        </p:spPr>
      </p:pic>
    </p:spTree>
    <p:extLst>
      <p:ext uri="{BB962C8B-B14F-4D97-AF65-F5344CB8AC3E}">
        <p14:creationId xmlns:p14="http://schemas.microsoft.com/office/powerpoint/2010/main" val="379053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254388" cy="1033983"/>
          </a:xfrm>
        </p:spPr>
        <p:txBody>
          <a:bodyPr>
            <a:normAutofit/>
          </a:bodyPr>
          <a:lstStyle/>
          <a:p>
            <a:r>
              <a:rPr lang="en-US" sz="4400" b="1" u="sng" dirty="0">
                <a:solidFill>
                  <a:srgbClr val="FF0000"/>
                </a:solidFill>
              </a:rPr>
              <a:t>Individual Demand  </a:t>
            </a:r>
          </a:p>
        </p:txBody>
      </p:sp>
      <p:sp>
        <p:nvSpPr>
          <p:cNvPr id="3" name="Subtitle 2"/>
          <p:cNvSpPr>
            <a:spLocks noGrp="1"/>
          </p:cNvSpPr>
          <p:nvPr>
            <p:ph type="subTitle" idx="1"/>
          </p:nvPr>
        </p:nvSpPr>
        <p:spPr>
          <a:xfrm>
            <a:off x="0" y="1033983"/>
            <a:ext cx="5254388" cy="5824017"/>
          </a:xfrm>
        </p:spPr>
        <p:txBody>
          <a:bodyPr>
            <a:normAutofit/>
          </a:bodyPr>
          <a:lstStyle/>
          <a:p>
            <a:pPr marL="342900" indent="-342900" algn="l">
              <a:buFont typeface="Arial" panose="020B0604020202020204" pitchFamily="34" charset="0"/>
              <a:buChar char="•"/>
            </a:pPr>
            <a:r>
              <a:rPr lang="en-US" sz="3600" b="1" dirty="0"/>
              <a:t>Individual demand</a:t>
            </a:r>
            <a:r>
              <a:rPr lang="en-US" sz="3600" dirty="0"/>
              <a:t> refers to the </a:t>
            </a:r>
            <a:r>
              <a:rPr lang="en-US" sz="3600" b="1" dirty="0"/>
              <a:t>demand</a:t>
            </a:r>
            <a:r>
              <a:rPr lang="en-US" sz="3600" dirty="0"/>
              <a:t> for a good or a service by an </a:t>
            </a:r>
            <a:r>
              <a:rPr lang="en-US" sz="3600" b="1" dirty="0"/>
              <a:t>individual</a:t>
            </a:r>
            <a:r>
              <a:rPr lang="en-US" sz="3600" dirty="0"/>
              <a:t>. </a:t>
            </a:r>
          </a:p>
          <a:p>
            <a:pPr marL="342900" indent="-342900" algn="l">
              <a:buFont typeface="Arial" panose="020B0604020202020204" pitchFamily="34" charset="0"/>
              <a:buChar char="•"/>
            </a:pPr>
            <a:r>
              <a:rPr lang="en-US" sz="3600" b="1" dirty="0"/>
              <a:t>Individual demand</a:t>
            </a:r>
            <a:r>
              <a:rPr lang="en-US" sz="3600" dirty="0"/>
              <a:t> comes from the interaction of an </a:t>
            </a:r>
            <a:r>
              <a:rPr lang="en-US" sz="3600" b="1" dirty="0"/>
              <a:t>individual's</a:t>
            </a:r>
            <a:r>
              <a:rPr lang="en-US" sz="3600" dirty="0"/>
              <a:t> desires with the quantities of goods and services that he or she is able to afford.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388" y="0"/>
            <a:ext cx="6937612" cy="6858000"/>
          </a:xfrm>
          <a:prstGeom prst="rect">
            <a:avLst/>
          </a:prstGeom>
        </p:spPr>
      </p:pic>
    </p:spTree>
    <p:extLst>
      <p:ext uri="{BB962C8B-B14F-4D97-AF65-F5344CB8AC3E}">
        <p14:creationId xmlns:p14="http://schemas.microsoft.com/office/powerpoint/2010/main" val="208105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69940"/>
          </a:xfrm>
        </p:spPr>
        <p:txBody>
          <a:bodyPr/>
          <a:lstStyle/>
          <a:p>
            <a:pPr algn="ctr"/>
            <a:r>
              <a:rPr lang="en-US" u="sng" dirty="0">
                <a:solidFill>
                  <a:srgbClr val="FF0000"/>
                </a:solidFill>
              </a:rPr>
              <a:t>Market Demand</a:t>
            </a:r>
          </a:p>
        </p:txBody>
      </p:sp>
      <p:sp>
        <p:nvSpPr>
          <p:cNvPr id="3" name="Text Placeholder 2"/>
          <p:cNvSpPr>
            <a:spLocks noGrp="1"/>
          </p:cNvSpPr>
          <p:nvPr>
            <p:ph type="body" idx="1"/>
          </p:nvPr>
        </p:nvSpPr>
        <p:spPr>
          <a:xfrm>
            <a:off x="0" y="4186805"/>
            <a:ext cx="12192000" cy="2671195"/>
          </a:xfrm>
        </p:spPr>
        <p:txBody>
          <a:bodyPr>
            <a:normAutofit/>
          </a:bodyPr>
          <a:lstStyle/>
          <a:p>
            <a:r>
              <a:rPr lang="en-US" sz="2800" b="1" dirty="0">
                <a:solidFill>
                  <a:schemeClr val="tx1"/>
                </a:solidFill>
              </a:rPr>
              <a:t>Market demand</a:t>
            </a:r>
            <a:r>
              <a:rPr lang="en-US" sz="2800" dirty="0">
                <a:solidFill>
                  <a:schemeClr val="tx1"/>
                </a:solidFill>
              </a:rPr>
              <a:t> is the total quantity demanded across all consumers in a </a:t>
            </a:r>
            <a:r>
              <a:rPr lang="en-US" sz="2800" b="1" dirty="0">
                <a:solidFill>
                  <a:schemeClr val="tx1"/>
                </a:solidFill>
              </a:rPr>
              <a:t>market</a:t>
            </a:r>
            <a:r>
              <a:rPr lang="en-US" sz="2800" dirty="0">
                <a:solidFill>
                  <a:schemeClr val="tx1"/>
                </a:solidFill>
              </a:rPr>
              <a:t> for a given good. </a:t>
            </a:r>
          </a:p>
          <a:p>
            <a:endParaRPr lang="en-US" sz="2800" dirty="0">
              <a:solidFill>
                <a:schemeClr val="tx1"/>
              </a:solidFill>
            </a:endParaRPr>
          </a:p>
          <a:p>
            <a:r>
              <a:rPr lang="en-US" sz="2800" dirty="0">
                <a:solidFill>
                  <a:schemeClr val="tx1"/>
                </a:solidFill>
              </a:rPr>
              <a:t>To get the </a:t>
            </a:r>
            <a:r>
              <a:rPr lang="en-US" sz="2800" b="1" dirty="0">
                <a:solidFill>
                  <a:schemeClr val="tx1"/>
                </a:solidFill>
              </a:rPr>
              <a:t>market demand</a:t>
            </a:r>
            <a:r>
              <a:rPr lang="en-US" sz="2800" dirty="0">
                <a:solidFill>
                  <a:schemeClr val="tx1"/>
                </a:solidFill>
              </a:rPr>
              <a:t>, we simply add together the </a:t>
            </a:r>
            <a:r>
              <a:rPr lang="en-US" sz="2800" b="1" dirty="0">
                <a:solidFill>
                  <a:schemeClr val="tx1"/>
                </a:solidFill>
              </a:rPr>
              <a:t>demands</a:t>
            </a:r>
            <a:r>
              <a:rPr lang="en-US" sz="2800" dirty="0">
                <a:solidFill>
                  <a:schemeClr val="tx1"/>
                </a:solidFill>
              </a:rPr>
              <a:t> of the two households at each price. For example, when the price is $5, the </a:t>
            </a:r>
            <a:r>
              <a:rPr lang="en-US" sz="2800" b="1" dirty="0">
                <a:solidFill>
                  <a:schemeClr val="tx1"/>
                </a:solidFill>
              </a:rPr>
              <a:t>market demand</a:t>
            </a:r>
            <a:r>
              <a:rPr lang="en-US" sz="2800" dirty="0">
                <a:solidFill>
                  <a:schemeClr val="tx1"/>
                </a:solidFill>
              </a:rPr>
              <a:t> is 6 chocolate bars (5 demanded by household 2 and 1 demanded by household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1818"/>
            <a:ext cx="12192000" cy="2753109"/>
          </a:xfrm>
          <a:prstGeom prst="rect">
            <a:avLst/>
          </a:prstGeom>
          <a:ln>
            <a:solidFill>
              <a:schemeClr val="tx1"/>
            </a:solidFill>
          </a:ln>
        </p:spPr>
      </p:pic>
    </p:spTree>
    <p:extLst>
      <p:ext uri="{BB962C8B-B14F-4D97-AF65-F5344CB8AC3E}">
        <p14:creationId xmlns:p14="http://schemas.microsoft.com/office/powerpoint/2010/main" val="236411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5842000" cy="6254039"/>
          </a:xfrm>
        </p:spPr>
        <p:txBody>
          <a:bodyPr/>
          <a:lstStyle/>
          <a:p>
            <a:r>
              <a:rPr lang="en-US" b="1" dirty="0">
                <a:solidFill>
                  <a:srgbClr val="C00000"/>
                </a:solidFill>
              </a:rPr>
              <a:t>Market Demand curve is flatter than Individual Demand curve…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0" y="0"/>
            <a:ext cx="6350000" cy="6858000"/>
          </a:xfrm>
          <a:prstGeom prst="rect">
            <a:avLst/>
          </a:prstGeom>
        </p:spPr>
      </p:pic>
    </p:spTree>
    <p:extLst>
      <p:ext uri="{BB962C8B-B14F-4D97-AF65-F5344CB8AC3E}">
        <p14:creationId xmlns:p14="http://schemas.microsoft.com/office/powerpoint/2010/main" val="143377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3229025"/>
              </p:ext>
            </p:extLst>
          </p:nvPr>
        </p:nvGraphicFramePr>
        <p:xfrm>
          <a:off x="0" y="285433"/>
          <a:ext cx="12192000" cy="641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59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19" y="131929"/>
            <a:ext cx="5189562" cy="672607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92119" cy="34528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878" y="2934269"/>
            <a:ext cx="5431809" cy="3766782"/>
          </a:xfrm>
          <a:prstGeom prst="rect">
            <a:avLst/>
          </a:prstGeom>
        </p:spPr>
      </p:pic>
    </p:spTree>
    <p:extLst>
      <p:ext uri="{BB962C8B-B14F-4D97-AF65-F5344CB8AC3E}">
        <p14:creationId xmlns:p14="http://schemas.microsoft.com/office/powerpoint/2010/main" val="310672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6673755" cy="3712191"/>
          </a:xfrm>
        </p:spPr>
        <p:txBody>
          <a:bodyPr>
            <a:noAutofit/>
          </a:bodyPr>
          <a:lstStyle/>
          <a:p>
            <a:pPr fontAlgn="base"/>
            <a:r>
              <a:rPr lang="en-US" sz="3600" b="1" dirty="0">
                <a:solidFill>
                  <a:srgbClr val="FF0000"/>
                </a:solidFill>
              </a:rPr>
              <a:t>Definition of Complementary goods</a:t>
            </a:r>
            <a:br>
              <a:rPr lang="en-US" sz="3600" b="1" dirty="0">
                <a:solidFill>
                  <a:srgbClr val="FF0000"/>
                </a:solidFill>
              </a:rPr>
            </a:br>
            <a:br>
              <a:rPr lang="en-US" sz="2400" dirty="0"/>
            </a:br>
            <a:r>
              <a:rPr lang="en-US" sz="2400" dirty="0"/>
              <a:t>A Complementary good is a product or service that adds value to another. In other words, they are two goods that the consumer uses together. For example, cereal and milk. On occasion, the complementary good is absolutely necessary, as is the case with petrol and a car. </a:t>
            </a:r>
            <a:br>
              <a:rPr lang="en-US" sz="2400" dirty="0"/>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14" y="614149"/>
            <a:ext cx="4831308" cy="49950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674" y="3099604"/>
            <a:ext cx="4135271" cy="3758396"/>
          </a:xfrm>
          <a:prstGeom prst="rect">
            <a:avLst/>
          </a:prstGeom>
        </p:spPr>
      </p:pic>
    </p:spTree>
    <p:extLst>
      <p:ext uri="{BB962C8B-B14F-4D97-AF65-F5344CB8AC3E}">
        <p14:creationId xmlns:p14="http://schemas.microsoft.com/office/powerpoint/2010/main" val="279410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TotalTime>
  <Words>650</Words>
  <Application>Microsoft Office PowerPoint</Application>
  <PresentationFormat>Widescreen</PresentationFormat>
  <Paragraphs>34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Bahnschrift SemiBold</vt:lpstr>
      <vt:lpstr>Calibri</vt:lpstr>
      <vt:lpstr>Calibri Light</vt:lpstr>
      <vt:lpstr>Office Theme</vt:lpstr>
      <vt:lpstr>PowerPoint Presentation</vt:lpstr>
      <vt:lpstr>Concepts to be covered:</vt:lpstr>
      <vt:lpstr>RELATIONSHIP BETWEEN PRICE AND DEMAND</vt:lpstr>
      <vt:lpstr>Individual Demand  </vt:lpstr>
      <vt:lpstr>Market Demand</vt:lpstr>
      <vt:lpstr>Market Demand curve is flatter than Individual Demand curve…</vt:lpstr>
      <vt:lpstr>PowerPoint Presentation</vt:lpstr>
      <vt:lpstr>PowerPoint Presentation</vt:lpstr>
      <vt:lpstr>Definition of Complementary goods  A Complementary good is a product or service that adds value to another. In other words, they are two goods that the consumer uses together. For example, cereal and milk. On occasion, the complementary good is absolutely necessary, as is the case with petrol and a car.  </vt:lpstr>
      <vt:lpstr>PowerPoint Presentation</vt:lpstr>
      <vt:lpstr>         If price of Tea increases; what will happen to demand for coffee?</vt:lpstr>
      <vt:lpstr>PowerPoint Presentation</vt:lpstr>
      <vt:lpstr>PowerPoint Presentation</vt:lpstr>
      <vt:lpstr>PowerPoint Presentation</vt:lpstr>
      <vt:lpstr>Law of Diminishing Marginal Utility  The law of diminishing marginal utility explains that as a person consumes an item or a product, the satisfaction or utility that they derive from the product wanes as they consume more and more of that product.   For example, an individual might buy a certain type of chocolate for a while. Soon, they may buy less and choose another type of chocolate or buy cookies instead because the satisfaction they were initially getting from the chocolate is diminishing. </vt:lpstr>
      <vt:lpstr>PowerPoint Presentation</vt:lpstr>
      <vt:lpstr>Types of Goods  A normal good means an increase in income causes an increase in demand. Example: ordinary broadband, ordinary tv license, Ford Focus car.  A luxury good means an increase in income causes a bigger percentage increase in demand. For example, HD TV’s would be a luxury good. When income rises, people spend a higher percentage of their income on the luxury good.  An inferior good means an increase in income causes a fall in demand. An example of an inferior good is Tesco value bread. When your income rises you buy less Tesco value bread and more high quality, organic bread.  Necessity good – something needed for basic human existence, e.g. food, water, housing, electricity.   Comfort good – a good which isn’t a necessity, but gives enjoyment/utility, e.g. subscription to Netflix or take-away food.   Complementary Goods. Goods which are used together, e.g. TV and DVD player.   Substitute goods. Goods which are alternatives, e.g. Pepsi and Coca-Cola.   Veblen / Snob good. A good where an increase in price encourages people to buy more of it. This is because they think more expensive goods are better. Example of Veblen / Snob good – some forms of art, designer clothes.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cutie</dc:creator>
  <cp:lastModifiedBy>riro231110@gmail.com</cp:lastModifiedBy>
  <cp:revision>24</cp:revision>
  <dcterms:created xsi:type="dcterms:W3CDTF">2020-07-24T02:46:52Z</dcterms:created>
  <dcterms:modified xsi:type="dcterms:W3CDTF">2022-07-20T06:11:21Z</dcterms:modified>
</cp:coreProperties>
</file>