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1" r:id="rId13"/>
    <p:sldId id="272" r:id="rId14"/>
    <p:sldId id="269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8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8CD6-D6AE-45C9-96C0-BE12074EDD5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B4C8-BFDB-48DA-8E5A-BADC1FBE8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8" y="192964"/>
            <a:ext cx="8864600" cy="66650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70" y="0"/>
            <a:ext cx="2349215" cy="17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91" y="5007591"/>
            <a:ext cx="1850409" cy="18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7970" y="3835021"/>
            <a:ext cx="259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Sugyanta Priyadarshini</a:t>
            </a:r>
          </a:p>
          <a:p>
            <a:r>
              <a:rPr lang="en-US" dirty="0"/>
              <a:t>KSOH, KIIT</a:t>
            </a:r>
          </a:p>
        </p:txBody>
      </p:sp>
    </p:spTree>
    <p:extLst>
      <p:ext uri="{BB962C8B-B14F-4D97-AF65-F5344CB8AC3E}">
        <p14:creationId xmlns:p14="http://schemas.microsoft.com/office/powerpoint/2010/main" val="20949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D4424-90CF-5B0D-6EB2-41703CAD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101600"/>
            <a:ext cx="10474959" cy="65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73397-B7E8-A15F-F4E3-FB4928D5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579120"/>
            <a:ext cx="815848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4564C3-8E69-BDB7-8747-DDB70630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52851"/>
              </p:ext>
            </p:extLst>
          </p:nvPr>
        </p:nvGraphicFramePr>
        <p:xfrm>
          <a:off x="1666240" y="3429000"/>
          <a:ext cx="7508240" cy="1434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996">
                  <a:extLst>
                    <a:ext uri="{9D8B030D-6E8A-4147-A177-3AD203B41FA5}">
                      <a16:colId xmlns:a16="http://schemas.microsoft.com/office/drawing/2014/main" val="4092766338"/>
                    </a:ext>
                  </a:extLst>
                </a:gridCol>
                <a:gridCol w="610420">
                  <a:extLst>
                    <a:ext uri="{9D8B030D-6E8A-4147-A177-3AD203B41FA5}">
                      <a16:colId xmlns:a16="http://schemas.microsoft.com/office/drawing/2014/main" val="1365285858"/>
                    </a:ext>
                  </a:extLst>
                </a:gridCol>
                <a:gridCol w="610420">
                  <a:extLst>
                    <a:ext uri="{9D8B030D-6E8A-4147-A177-3AD203B41FA5}">
                      <a16:colId xmlns:a16="http://schemas.microsoft.com/office/drawing/2014/main" val="137597363"/>
                    </a:ext>
                  </a:extLst>
                </a:gridCol>
                <a:gridCol w="1138913">
                  <a:extLst>
                    <a:ext uri="{9D8B030D-6E8A-4147-A177-3AD203B41FA5}">
                      <a16:colId xmlns:a16="http://schemas.microsoft.com/office/drawing/2014/main" val="2207916512"/>
                    </a:ext>
                  </a:extLst>
                </a:gridCol>
                <a:gridCol w="779931">
                  <a:extLst>
                    <a:ext uri="{9D8B030D-6E8A-4147-A177-3AD203B41FA5}">
                      <a16:colId xmlns:a16="http://schemas.microsoft.com/office/drawing/2014/main" val="345366853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8088228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669153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3973206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56720010"/>
                    </a:ext>
                  </a:extLst>
                </a:gridCol>
              </a:tblGrid>
              <a:tr h="478102"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Month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1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2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3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effectLst/>
                        </a:rPr>
                        <a:t>4</a:t>
                      </a:r>
                      <a:endParaRPr lang="en-IN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5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6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7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8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699125"/>
                  </a:ext>
                </a:extLst>
              </a:tr>
              <a:tr h="478102"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effectLst/>
                        </a:rPr>
                        <a:t>Y</a:t>
                      </a:r>
                      <a:endParaRPr lang="en-IN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20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30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35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20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25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effectLst/>
                        </a:rPr>
                        <a:t>37</a:t>
                      </a:r>
                      <a:endParaRPr lang="en-IN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45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28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790997"/>
                  </a:ext>
                </a:extLst>
              </a:tr>
              <a:tr h="478102"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effectLst/>
                        </a:rPr>
                        <a:t>X </a:t>
                      </a:r>
                      <a:endParaRPr lang="en-IN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10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20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30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40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45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35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40</a:t>
                      </a:r>
                      <a:endParaRPr lang="en-IN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effectLst/>
                        </a:rPr>
                        <a:t>47</a:t>
                      </a:r>
                      <a:endParaRPr lang="en-IN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367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839362-BCB5-A1AA-C2AB-CAE136F4A368}"/>
              </a:ext>
            </a:extLst>
          </p:cNvPr>
          <p:cNvSpPr txBox="1"/>
          <p:nvPr/>
        </p:nvSpPr>
        <p:spPr>
          <a:xfrm>
            <a:off x="894080" y="867956"/>
            <a:ext cx="10434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following information about Income(X)per month and quantity demanded (Y), predict the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if the income is given as Rs. 50 per month, using Least Square method of demand forecasting.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54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48E32-9530-35E8-666D-A85C6CB1B892}"/>
              </a:ext>
            </a:extLst>
          </p:cNvPr>
          <p:cNvSpPr txBox="1"/>
          <p:nvPr/>
        </p:nvSpPr>
        <p:spPr>
          <a:xfrm>
            <a:off x="3048000" y="3105835"/>
            <a:ext cx="8300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a= 24.89</a:t>
            </a:r>
            <a:r>
              <a:rPr lang="en-IN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…. 26.528</a:t>
            </a:r>
            <a:r>
              <a:rPr lang="en-IN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=25-27(approx.)   </a:t>
            </a:r>
          </a:p>
          <a:p>
            <a:r>
              <a:rPr lang="en-IN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slope=b=0.153…. 0.104</a:t>
            </a:r>
          </a:p>
          <a:p>
            <a:r>
              <a:rPr lang="en-IN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 X=Rs 50, Y = </a:t>
            </a:r>
            <a:r>
              <a:rPr lang="en-IN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30…</a:t>
            </a:r>
            <a:r>
              <a:rPr lang="en-IN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33 units</a:t>
            </a:r>
          </a:p>
        </p:txBody>
      </p:sp>
    </p:spTree>
    <p:extLst>
      <p:ext uri="{BB962C8B-B14F-4D97-AF65-F5344CB8AC3E}">
        <p14:creationId xmlns:p14="http://schemas.microsoft.com/office/powerpoint/2010/main" val="160499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BE689C-7731-7795-2356-C6B30085E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62946"/>
              </p:ext>
            </p:extLst>
          </p:nvPr>
        </p:nvGraphicFramePr>
        <p:xfrm>
          <a:off x="1940560" y="1412240"/>
          <a:ext cx="8676639" cy="459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7795">
                  <a:extLst>
                    <a:ext uri="{9D8B030D-6E8A-4147-A177-3AD203B41FA5}">
                      <a16:colId xmlns:a16="http://schemas.microsoft.com/office/drawing/2014/main" val="2736985283"/>
                    </a:ext>
                  </a:extLst>
                </a:gridCol>
                <a:gridCol w="3868844">
                  <a:extLst>
                    <a:ext uri="{9D8B030D-6E8A-4147-A177-3AD203B41FA5}">
                      <a16:colId xmlns:a16="http://schemas.microsoft.com/office/drawing/2014/main" val="2324386020"/>
                    </a:ext>
                  </a:extLst>
                </a:gridCol>
              </a:tblGrid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Year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Sales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587691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7 years back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125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207703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6 years back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128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082469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5 years back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133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8581582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4 years back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135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274316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3 years back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140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934602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2 years back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141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120669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1 year back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143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90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8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2057FE-91E4-4664-BECD-985A0D86BA18}"/>
              </a:ext>
            </a:extLst>
          </p:cNvPr>
          <p:cNvSpPr txBox="1"/>
          <p:nvPr/>
        </p:nvSpPr>
        <p:spPr>
          <a:xfrm>
            <a:off x="3048000" y="2967335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a= 135,  b=3.1071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 135+ 3.1071X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 147.43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722" y="365125"/>
            <a:ext cx="4175078" cy="58855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Thank You…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84" y="1909549"/>
            <a:ext cx="4649906" cy="46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1"/>
          <a:stretch/>
        </p:blipFill>
        <p:spPr>
          <a:xfrm>
            <a:off x="1" y="0"/>
            <a:ext cx="7656394" cy="4421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15" y="0"/>
            <a:ext cx="4258653" cy="640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3" b="38507"/>
          <a:stretch/>
        </p:blipFill>
        <p:spPr>
          <a:xfrm>
            <a:off x="136478" y="4612942"/>
            <a:ext cx="7519917" cy="22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1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the sales for years 2005 and 2006 on the basis of the given data.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86990"/>
              </p:ext>
            </p:extLst>
          </p:nvPr>
        </p:nvGraphicFramePr>
        <p:xfrm>
          <a:off x="3932071" y="2234568"/>
          <a:ext cx="4327857" cy="220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18">
                  <a:extLst>
                    <a:ext uri="{9D8B030D-6E8A-4147-A177-3AD203B41FA5}">
                      <a16:colId xmlns:a16="http://schemas.microsoft.com/office/drawing/2014/main" val="766176415"/>
                    </a:ext>
                  </a:extLst>
                </a:gridCol>
                <a:gridCol w="2811439">
                  <a:extLst>
                    <a:ext uri="{9D8B030D-6E8A-4147-A177-3AD203B41FA5}">
                      <a16:colId xmlns:a16="http://schemas.microsoft.com/office/drawing/2014/main" val="1612565693"/>
                    </a:ext>
                  </a:extLst>
                </a:gridCol>
              </a:tblGrid>
              <a:tr h="3668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SALES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33988"/>
                  </a:ext>
                </a:extLst>
              </a:tr>
              <a:tr h="3668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60099"/>
                  </a:ext>
                </a:extLst>
              </a:tr>
              <a:tr h="3668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24466"/>
                  </a:ext>
                </a:extLst>
              </a:tr>
              <a:tr h="3668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20362"/>
                  </a:ext>
                </a:extLst>
              </a:tr>
              <a:tr h="3668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42979"/>
                  </a:ext>
                </a:extLst>
              </a:tr>
              <a:tr h="3668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0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81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88867"/>
              </p:ext>
            </p:extLst>
          </p:nvPr>
        </p:nvGraphicFramePr>
        <p:xfrm>
          <a:off x="-1" y="1"/>
          <a:ext cx="555464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28">
                  <a:extLst>
                    <a:ext uri="{9D8B030D-6E8A-4147-A177-3AD203B41FA5}">
                      <a16:colId xmlns:a16="http://schemas.microsoft.com/office/drawing/2014/main" val="1198888870"/>
                    </a:ext>
                  </a:extLst>
                </a:gridCol>
                <a:gridCol w="1110928">
                  <a:extLst>
                    <a:ext uri="{9D8B030D-6E8A-4147-A177-3AD203B41FA5}">
                      <a16:colId xmlns:a16="http://schemas.microsoft.com/office/drawing/2014/main" val="1129287769"/>
                    </a:ext>
                  </a:extLst>
                </a:gridCol>
                <a:gridCol w="1110928">
                  <a:extLst>
                    <a:ext uri="{9D8B030D-6E8A-4147-A177-3AD203B41FA5}">
                      <a16:colId xmlns:a16="http://schemas.microsoft.com/office/drawing/2014/main" val="1363493804"/>
                    </a:ext>
                  </a:extLst>
                </a:gridCol>
                <a:gridCol w="1110928">
                  <a:extLst>
                    <a:ext uri="{9D8B030D-6E8A-4147-A177-3AD203B41FA5}">
                      <a16:colId xmlns:a16="http://schemas.microsoft.com/office/drawing/2014/main" val="383546323"/>
                    </a:ext>
                  </a:extLst>
                </a:gridCol>
                <a:gridCol w="1110928">
                  <a:extLst>
                    <a:ext uri="{9D8B030D-6E8A-4147-A177-3AD203B41FA5}">
                      <a16:colId xmlns:a16="http://schemas.microsoft.com/office/drawing/2014/main" val="1993721149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96187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43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0063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3858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0338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1076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-US" dirty="0"/>
                        <a:t>N=5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4102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73003" y="380388"/>
            <a:ext cx="61733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Y = Na +B </a:t>
            </a:r>
            <a:r>
              <a:rPr lang="el-GR" sz="2400" dirty="0"/>
              <a:t>Σ</a:t>
            </a:r>
            <a:r>
              <a:rPr lang="en-US" sz="2400" dirty="0"/>
              <a:t>X</a:t>
            </a:r>
          </a:p>
          <a:p>
            <a:r>
              <a:rPr lang="en-US" sz="2400" dirty="0"/>
              <a:t>265 = 5a + 0</a:t>
            </a:r>
          </a:p>
          <a:p>
            <a:r>
              <a:rPr lang="en-US" sz="2400" dirty="0"/>
              <a:t> </a:t>
            </a:r>
            <a:r>
              <a:rPr lang="en-US" sz="2400" b="1" dirty="0"/>
              <a:t>a = 53</a:t>
            </a:r>
          </a:p>
          <a:p>
            <a:endParaRPr lang="en-US" sz="2400" dirty="0"/>
          </a:p>
          <a:p>
            <a:r>
              <a:rPr lang="el-GR" sz="2400" dirty="0"/>
              <a:t>Σ</a:t>
            </a:r>
            <a:r>
              <a:rPr lang="en-US" sz="2400" dirty="0"/>
              <a:t>XY = a </a:t>
            </a:r>
            <a:r>
              <a:rPr lang="el-GR" sz="2400" dirty="0"/>
              <a:t>Σ</a:t>
            </a:r>
            <a:r>
              <a:rPr lang="en-US" sz="2400" dirty="0"/>
              <a:t>X + B </a:t>
            </a:r>
            <a:r>
              <a:rPr lang="el-GR" sz="2400" dirty="0"/>
              <a:t>Σ </a:t>
            </a:r>
            <a:r>
              <a:rPr lang="en-US" sz="2400" dirty="0"/>
              <a:t>x</a:t>
            </a:r>
            <a:r>
              <a:rPr lang="en-US" sz="2400" b="1" baseline="30000" dirty="0"/>
              <a:t>2</a:t>
            </a:r>
          </a:p>
          <a:p>
            <a:r>
              <a:rPr lang="en-US" sz="2400" dirty="0"/>
              <a:t>150 = a.0 + 10b</a:t>
            </a:r>
          </a:p>
          <a:p>
            <a:r>
              <a:rPr lang="en-US" sz="2400" dirty="0"/>
              <a:t> </a:t>
            </a:r>
            <a:r>
              <a:rPr lang="en-US" sz="2400" b="1" dirty="0"/>
              <a:t>b = 15</a:t>
            </a:r>
          </a:p>
          <a:p>
            <a:endParaRPr lang="en-US" sz="2400" dirty="0"/>
          </a:p>
          <a:p>
            <a:r>
              <a:rPr lang="en-US" sz="2400" dirty="0"/>
              <a:t>Y= 53 +15 X (IN FORM OF Y =a +b X)</a:t>
            </a:r>
          </a:p>
          <a:p>
            <a:endParaRPr lang="en-US" sz="2400" dirty="0"/>
          </a:p>
          <a:p>
            <a:r>
              <a:rPr lang="en-US" sz="2400" dirty="0"/>
              <a:t>For year 2005,</a:t>
            </a:r>
          </a:p>
          <a:p>
            <a:r>
              <a:rPr lang="en-US" sz="2400" dirty="0"/>
              <a:t>X= 4 (2005-2001); Y(2005) = 53 + 15*4 = </a:t>
            </a:r>
            <a:r>
              <a:rPr lang="en-US" sz="2400" b="1" dirty="0"/>
              <a:t>113</a:t>
            </a:r>
          </a:p>
          <a:p>
            <a:endParaRPr lang="en-US" sz="2400" b="1" dirty="0"/>
          </a:p>
          <a:p>
            <a:r>
              <a:rPr lang="en-US" sz="2400" dirty="0"/>
              <a:t>For year 2006,</a:t>
            </a:r>
          </a:p>
          <a:p>
            <a:r>
              <a:rPr lang="en-US" sz="2400" dirty="0"/>
              <a:t>X = 5 (2006-2001); Y (2006) = 53 + 15*5 =</a:t>
            </a:r>
            <a:r>
              <a:rPr lang="en-US" sz="2400" b="1" dirty="0"/>
              <a:t>128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the sales for years 2010 and 2012 on the basis of the given data.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55290"/>
              </p:ext>
            </p:extLst>
          </p:nvPr>
        </p:nvGraphicFramePr>
        <p:xfrm>
          <a:off x="1759045" y="241198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002463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788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SALES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0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8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6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3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60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1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5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0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5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72862"/>
              </p:ext>
            </p:extLst>
          </p:nvPr>
        </p:nvGraphicFramePr>
        <p:xfrm>
          <a:off x="0" y="0"/>
          <a:ext cx="511791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582">
                  <a:extLst>
                    <a:ext uri="{9D8B030D-6E8A-4147-A177-3AD203B41FA5}">
                      <a16:colId xmlns:a16="http://schemas.microsoft.com/office/drawing/2014/main" val="3841614070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247793637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2079421461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207357167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98836663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SALES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6592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9869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6497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577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9609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3348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3557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945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N=7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3949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6275" y="341194"/>
            <a:ext cx="6646459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Y = Na +B </a:t>
            </a:r>
            <a:r>
              <a:rPr lang="el-GR" sz="2400" dirty="0"/>
              <a:t>Σ</a:t>
            </a:r>
            <a:r>
              <a:rPr lang="en-US" sz="2400" dirty="0"/>
              <a:t>X</a:t>
            </a:r>
          </a:p>
          <a:p>
            <a:r>
              <a:rPr lang="en-US" sz="2400" dirty="0"/>
              <a:t>580= 7a +0.b</a:t>
            </a:r>
          </a:p>
          <a:p>
            <a:r>
              <a:rPr lang="en-US" sz="2400" dirty="0"/>
              <a:t> a= </a:t>
            </a:r>
            <a:r>
              <a:rPr lang="en-US" sz="2400" b="1" dirty="0"/>
              <a:t>82.85</a:t>
            </a:r>
          </a:p>
          <a:p>
            <a:endParaRPr lang="en-US" sz="2400" dirty="0"/>
          </a:p>
          <a:p>
            <a:r>
              <a:rPr lang="el-GR" sz="2400" dirty="0"/>
              <a:t>Σ</a:t>
            </a:r>
            <a:r>
              <a:rPr lang="en-US" sz="2400" dirty="0"/>
              <a:t>XY = a </a:t>
            </a:r>
            <a:r>
              <a:rPr lang="el-GR" sz="2400" dirty="0"/>
              <a:t>Σ</a:t>
            </a:r>
            <a:r>
              <a:rPr lang="en-US" sz="2400" dirty="0"/>
              <a:t>X + B </a:t>
            </a:r>
            <a:r>
              <a:rPr lang="el-GR" sz="2400" dirty="0"/>
              <a:t>Σ </a:t>
            </a:r>
            <a:r>
              <a:rPr lang="en-US" sz="2400" dirty="0"/>
              <a:t>x</a:t>
            </a:r>
            <a:r>
              <a:rPr lang="en-US" sz="2400" b="1" baseline="30000" dirty="0"/>
              <a:t>2</a:t>
            </a:r>
          </a:p>
          <a:p>
            <a:r>
              <a:rPr lang="en-US" sz="2400" dirty="0"/>
              <a:t>350= a.0 +b. 28</a:t>
            </a:r>
          </a:p>
          <a:p>
            <a:r>
              <a:rPr lang="en-US" sz="2400" dirty="0"/>
              <a:t> b = </a:t>
            </a:r>
            <a:r>
              <a:rPr lang="en-US" sz="2400" b="1" dirty="0"/>
              <a:t>12.5</a:t>
            </a:r>
          </a:p>
          <a:p>
            <a:endParaRPr lang="en-US" sz="2400" dirty="0"/>
          </a:p>
          <a:p>
            <a:r>
              <a:rPr lang="en-US" sz="2400" dirty="0"/>
              <a:t>Y= 82.85 +12.5 X (IN FORM OF Y =a +</a:t>
            </a:r>
            <a:r>
              <a:rPr lang="en-US" sz="2400" dirty="0" err="1"/>
              <a:t>bX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For year 2010,</a:t>
            </a:r>
          </a:p>
          <a:p>
            <a:r>
              <a:rPr lang="en-US" sz="2400" dirty="0"/>
              <a:t>X= 5 (2010-2005); Y(2010) = 82.85 +12.5 * 5 = </a:t>
            </a:r>
            <a:r>
              <a:rPr lang="en-US" sz="2400" b="1" dirty="0"/>
              <a:t>145.35</a:t>
            </a:r>
          </a:p>
          <a:p>
            <a:endParaRPr lang="en-US" sz="2400" b="1" dirty="0"/>
          </a:p>
          <a:p>
            <a:r>
              <a:rPr lang="en-US" sz="2400" dirty="0"/>
              <a:t>For year 2012,</a:t>
            </a:r>
          </a:p>
          <a:p>
            <a:r>
              <a:rPr lang="en-US" sz="2400" dirty="0"/>
              <a:t>X = 7 (2012-2005); Y (2012) = 82.85 +12.5 * 7 = </a:t>
            </a:r>
            <a:r>
              <a:rPr lang="en-US" sz="2400" b="1" dirty="0"/>
              <a:t>170.35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the sales for years 1997 and 2000 on the basis of the given data.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56413"/>
              </p:ext>
            </p:extLst>
          </p:nvPr>
        </p:nvGraphicFramePr>
        <p:xfrm>
          <a:off x="1881874" y="205831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566">
                  <a:extLst>
                    <a:ext uri="{9D8B030D-6E8A-4147-A177-3AD203B41FA5}">
                      <a16:colId xmlns:a16="http://schemas.microsoft.com/office/drawing/2014/main" val="1105769758"/>
                    </a:ext>
                  </a:extLst>
                </a:gridCol>
                <a:gridCol w="5346434">
                  <a:extLst>
                    <a:ext uri="{9D8B030D-6E8A-4147-A177-3AD203B41FA5}">
                      <a16:colId xmlns:a16="http://schemas.microsoft.com/office/drawing/2014/main" val="3857354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8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9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6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7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2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15594"/>
              </p:ext>
            </p:extLst>
          </p:nvPr>
        </p:nvGraphicFramePr>
        <p:xfrm>
          <a:off x="0" y="2"/>
          <a:ext cx="5404515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03">
                  <a:extLst>
                    <a:ext uri="{9D8B030D-6E8A-4147-A177-3AD203B41FA5}">
                      <a16:colId xmlns:a16="http://schemas.microsoft.com/office/drawing/2014/main" val="4081869470"/>
                    </a:ext>
                  </a:extLst>
                </a:gridCol>
                <a:gridCol w="1080903">
                  <a:extLst>
                    <a:ext uri="{9D8B030D-6E8A-4147-A177-3AD203B41FA5}">
                      <a16:colId xmlns:a16="http://schemas.microsoft.com/office/drawing/2014/main" val="1411672205"/>
                    </a:ext>
                  </a:extLst>
                </a:gridCol>
                <a:gridCol w="1080903">
                  <a:extLst>
                    <a:ext uri="{9D8B030D-6E8A-4147-A177-3AD203B41FA5}">
                      <a16:colId xmlns:a16="http://schemas.microsoft.com/office/drawing/2014/main" val="201823358"/>
                    </a:ext>
                  </a:extLst>
                </a:gridCol>
                <a:gridCol w="1080903">
                  <a:extLst>
                    <a:ext uri="{9D8B030D-6E8A-4147-A177-3AD203B41FA5}">
                      <a16:colId xmlns:a16="http://schemas.microsoft.com/office/drawing/2014/main" val="707011073"/>
                    </a:ext>
                  </a:extLst>
                </a:gridCol>
                <a:gridCol w="1080903">
                  <a:extLst>
                    <a:ext uri="{9D8B030D-6E8A-4147-A177-3AD203B41FA5}">
                      <a16:colId xmlns:a16="http://schemas.microsoft.com/office/drawing/2014/main" val="115001765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SALES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1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3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554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716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016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68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5098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2645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N=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9365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63821" y="245660"/>
            <a:ext cx="630526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Y = Na +B </a:t>
            </a:r>
            <a:r>
              <a:rPr lang="el-GR" sz="2400" dirty="0"/>
              <a:t>Σ</a:t>
            </a:r>
            <a:r>
              <a:rPr lang="en-US" sz="2400" dirty="0"/>
              <a:t>X</a:t>
            </a:r>
          </a:p>
          <a:p>
            <a:r>
              <a:rPr lang="en-US" sz="2400" dirty="0"/>
              <a:t>260= 6a +0.b</a:t>
            </a:r>
          </a:p>
          <a:p>
            <a:r>
              <a:rPr lang="en-US" sz="2400" dirty="0"/>
              <a:t> a= </a:t>
            </a:r>
            <a:r>
              <a:rPr lang="en-US" sz="2400" b="1" dirty="0"/>
              <a:t>43.33</a:t>
            </a:r>
          </a:p>
          <a:p>
            <a:endParaRPr lang="en-US" sz="2400" dirty="0"/>
          </a:p>
          <a:p>
            <a:r>
              <a:rPr lang="el-GR" sz="2400" dirty="0"/>
              <a:t>Σ</a:t>
            </a:r>
            <a:r>
              <a:rPr lang="en-US" sz="2400" dirty="0"/>
              <a:t>XY = a </a:t>
            </a:r>
            <a:r>
              <a:rPr lang="el-GR" sz="2400" dirty="0"/>
              <a:t>Σ</a:t>
            </a:r>
            <a:r>
              <a:rPr lang="en-US" sz="2400" dirty="0"/>
              <a:t>X + B </a:t>
            </a:r>
            <a:r>
              <a:rPr lang="el-GR" sz="2400" dirty="0"/>
              <a:t>Σ </a:t>
            </a:r>
            <a:r>
              <a:rPr lang="en-US" sz="2400" dirty="0"/>
              <a:t>x</a:t>
            </a:r>
            <a:r>
              <a:rPr lang="en-US" sz="2400" b="1" baseline="30000" dirty="0"/>
              <a:t>2</a:t>
            </a:r>
          </a:p>
          <a:p>
            <a:r>
              <a:rPr lang="en-US" sz="2400" dirty="0"/>
              <a:t>175= a.0 +b. 17.5</a:t>
            </a:r>
          </a:p>
          <a:p>
            <a:r>
              <a:rPr lang="en-US" sz="2400" dirty="0"/>
              <a:t> b = </a:t>
            </a:r>
            <a:r>
              <a:rPr lang="en-US" sz="2400" b="1" dirty="0"/>
              <a:t>10</a:t>
            </a:r>
          </a:p>
          <a:p>
            <a:endParaRPr lang="en-US" sz="2400" dirty="0"/>
          </a:p>
          <a:p>
            <a:r>
              <a:rPr lang="en-US" sz="2400" dirty="0"/>
              <a:t>Y= 43.33 +10 X (IN FORM OF Y =a +b X)</a:t>
            </a:r>
          </a:p>
          <a:p>
            <a:endParaRPr lang="en-US" sz="2400" dirty="0"/>
          </a:p>
          <a:p>
            <a:r>
              <a:rPr lang="en-US" sz="2400" dirty="0"/>
              <a:t>For year 1997,</a:t>
            </a:r>
          </a:p>
          <a:p>
            <a:r>
              <a:rPr lang="en-US" sz="2400" dirty="0"/>
              <a:t>X= 4.5 (1997-1992.5); Y(1997) = 43.33 +10 * 4.5 = </a:t>
            </a:r>
            <a:r>
              <a:rPr lang="en-US" sz="2400" b="1" dirty="0"/>
              <a:t>88.33</a:t>
            </a:r>
          </a:p>
          <a:p>
            <a:endParaRPr lang="en-US" sz="2400" b="1" dirty="0"/>
          </a:p>
          <a:p>
            <a:r>
              <a:rPr lang="en-US" sz="2400" dirty="0"/>
              <a:t>For year 2000,</a:t>
            </a:r>
          </a:p>
          <a:p>
            <a:r>
              <a:rPr lang="en-US" sz="2400" dirty="0"/>
              <a:t>X = 7.5 (2000-1992.5); Y (2000) = 43.33 +10 * 7.5 = </a:t>
            </a:r>
            <a:r>
              <a:rPr lang="en-US" sz="2400" b="1" dirty="0"/>
              <a:t>118.33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7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697</Words>
  <Application>Microsoft Office PowerPoint</Application>
  <PresentationFormat>Widescreen</PresentationFormat>
  <Paragraphs>266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Forecast the sales for years 2005 and 2006 on the basis of the given data.</vt:lpstr>
      <vt:lpstr>PowerPoint Presentation</vt:lpstr>
      <vt:lpstr>Forecast the sales for years 2010 and 2012 on the basis of the given data.</vt:lpstr>
      <vt:lpstr>PowerPoint Presentation</vt:lpstr>
      <vt:lpstr>Forecast the sales for years 1997 and 2000 on the basis of the given data.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cutie</dc:creator>
  <cp:lastModifiedBy>Sugyanta Priyadarshini</cp:lastModifiedBy>
  <cp:revision>20</cp:revision>
  <dcterms:created xsi:type="dcterms:W3CDTF">2020-08-09T15:25:24Z</dcterms:created>
  <dcterms:modified xsi:type="dcterms:W3CDTF">2024-07-31T00:56:09Z</dcterms:modified>
</cp:coreProperties>
</file>