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370" r:id="rId6"/>
    <p:sldId id="258" r:id="rId7"/>
    <p:sldId id="259" r:id="rId8"/>
    <p:sldId id="260" r:id="rId9"/>
    <p:sldId id="261" r:id="rId10"/>
    <p:sldId id="268" r:id="rId11"/>
    <p:sldId id="263" r:id="rId12"/>
    <p:sldId id="269" r:id="rId13"/>
    <p:sldId id="270" r:id="rId14"/>
    <p:sldId id="264" r:id="rId15"/>
    <p:sldId id="265" r:id="rId16"/>
    <p:sldId id="266" r:id="rId17"/>
    <p:sldId id="271" r:id="rId18"/>
    <p:sldId id="272" r:id="rId19"/>
    <p:sldId id="273" r:id="rId20"/>
    <p:sldId id="274" r:id="rId21"/>
    <p:sldId id="275" r:id="rId22"/>
    <p:sldId id="276" r:id="rId23"/>
    <p:sldId id="267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394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393FF-E170-4CB8-952D-8C65C9744FE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A9E18-4D6C-4A31-9FDA-4D99C533076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E825-626C-40A2-B1D8-FB4B48B550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434-54A8-480B-A433-931A42D6A8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E825-626C-40A2-B1D8-FB4B48B550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434-54A8-480B-A433-931A42D6A8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E825-626C-40A2-B1D8-FB4B48B550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434-54A8-480B-A433-931A42D6A8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22400" y="1371600"/>
            <a:ext cx="10058400" cy="4800600"/>
          </a:xfrm>
        </p:spPr>
        <p:txBody>
          <a:bodyPr/>
          <a:lstStyle/>
          <a:p>
            <a:pPr lvl="0"/>
            <a:endParaRPr lang="en-CA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Lethbridge/Laganière 2005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11: Managing the Software Process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02683-7C3A-4A43-B3FC-93A972EE063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422400" y="1371600"/>
            <a:ext cx="10058400" cy="4800600"/>
          </a:xfrm>
        </p:spPr>
        <p:txBody>
          <a:bodyPr/>
          <a:lstStyle/>
          <a:p>
            <a:pPr lvl="0"/>
            <a:endParaRPr lang="en-CA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Lethbridge/Laganière 2005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11: Managing the Software Process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2893E-19C0-437C-9A65-9B380998962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E825-626C-40A2-B1D8-FB4B48B550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434-54A8-480B-A433-931A42D6A8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E825-626C-40A2-B1D8-FB4B48B550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434-54A8-480B-A433-931A42D6A8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E825-626C-40A2-B1D8-FB4B48B550D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434-54A8-480B-A433-931A42D6A8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E825-626C-40A2-B1D8-FB4B48B550D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434-54A8-480B-A433-931A42D6A8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E825-626C-40A2-B1D8-FB4B48B550D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434-54A8-480B-A433-931A42D6A8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E825-626C-40A2-B1D8-FB4B48B550D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434-54A8-480B-A433-931A42D6A8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E825-626C-40A2-B1D8-FB4B48B550D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434-54A8-480B-A433-931A42D6A8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E825-626C-40A2-B1D8-FB4B48B550D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434-54A8-480B-A433-931A42D6A8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DE825-626C-40A2-B1D8-FB4B48B550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FE434-54A8-480B-A433-931A42D6A86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2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Software Cost Estimation -</a:t>
            </a:r>
            <a:br>
              <a:rPr lang="en-IN" b="1" dirty="0"/>
            </a:br>
            <a:r>
              <a:rPr lang="en-IN" b="1" dirty="0"/>
              <a:t>COCOMO</a:t>
            </a:r>
            <a:endParaRPr lang="en-IN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b="1" dirty="0" smtClean="0"/>
              <a:t>proposed by Boehm.</a:t>
            </a:r>
            <a:endParaRPr lang="en-GB" sz="3200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Autofit/>
          </a:bodyPr>
          <a:lstStyle/>
          <a:p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Constants for “Effort”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7120" y="2064742"/>
          <a:ext cx="9489441" cy="39398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48760"/>
                <a:gridCol w="2575560"/>
                <a:gridCol w="2865121"/>
              </a:tblGrid>
              <a:tr h="984955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Mode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a1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4000" b="1" dirty="0" smtClean="0"/>
                        <a:t>a2</a:t>
                      </a:r>
                      <a:endParaRPr lang="en-IN" sz="4000" b="1" dirty="0" smtClean="0"/>
                    </a:p>
                  </a:txBody>
                  <a:tcPr/>
                </a:tc>
              </a:tr>
              <a:tr h="984955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Organic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2.4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1.05</a:t>
                      </a:r>
                      <a:endParaRPr lang="en-IN" sz="4000" b="1" dirty="0"/>
                    </a:p>
                  </a:txBody>
                  <a:tcPr/>
                </a:tc>
              </a:tr>
              <a:tr h="984955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Semi-detached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3.0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1.12</a:t>
                      </a:r>
                      <a:endParaRPr lang="en-IN" sz="4000" b="1" dirty="0"/>
                    </a:p>
                  </a:txBody>
                  <a:tcPr/>
                </a:tc>
              </a:tr>
              <a:tr h="984955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Embedded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3.6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1.20</a:t>
                      </a:r>
                      <a:endParaRPr lang="en-IN" sz="4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Constants for “</a:t>
            </a:r>
            <a:r>
              <a:rPr lang="en-IN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Tdev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1279" y="1690688"/>
          <a:ext cx="9489441" cy="39398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48760"/>
                <a:gridCol w="2575560"/>
                <a:gridCol w="2865121"/>
              </a:tblGrid>
              <a:tr h="984955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Mode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b1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4000" b="1" dirty="0" smtClean="0"/>
                        <a:t>b2</a:t>
                      </a:r>
                      <a:endParaRPr lang="en-IN" sz="4000" b="1" dirty="0" smtClean="0"/>
                    </a:p>
                  </a:txBody>
                  <a:tcPr/>
                </a:tc>
              </a:tr>
              <a:tr h="984955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Organic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2.5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0.38</a:t>
                      </a:r>
                      <a:endParaRPr lang="en-IN" sz="4000" b="1" dirty="0"/>
                    </a:p>
                  </a:txBody>
                  <a:tcPr/>
                </a:tc>
              </a:tr>
              <a:tr h="984955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Semi-detached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2.5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0.35</a:t>
                      </a:r>
                      <a:endParaRPr lang="en-IN" sz="4000" b="1" dirty="0"/>
                    </a:p>
                  </a:txBody>
                  <a:tcPr/>
                </a:tc>
              </a:tr>
              <a:tr h="984955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Embedded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2.5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 smtClean="0"/>
                        <a:t>0.32</a:t>
                      </a:r>
                      <a:endParaRPr lang="en-IN" sz="4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716280" y="1475105"/>
            <a:ext cx="10515600" cy="719455"/>
          </a:xfrm>
        </p:spPr>
        <p:txBody>
          <a:bodyPr lIns="18000" tIns="46800" rIns="18000" bIns="46800" anchor="ctr">
            <a:normAutofit/>
          </a:bodyPr>
          <a:lstStyle/>
          <a:p>
            <a:pPr>
              <a:spcBef>
                <a:spcPts val="990"/>
              </a:spcBef>
            </a:pPr>
            <a:r>
              <a:rPr lang="en-GB" sz="3600" b="1" dirty="0"/>
              <a:t>Development Effort Estimation</a:t>
            </a:r>
            <a:endParaRPr lang="en-GB" sz="36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7680" y="335280"/>
            <a:ext cx="6126480" cy="79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54480" y="2332037"/>
            <a:ext cx="8229600" cy="4525963"/>
          </a:xfrm>
          <a:prstGeom prst="rect">
            <a:avLst/>
          </a:prstGeom>
        </p:spPr>
        <p:txBody>
          <a:bodyPr vert="horz" lIns="18000" tIns="46800" rIns="18000" bIns="468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90"/>
              </a:spcBef>
            </a:pPr>
            <a:r>
              <a:rPr lang="en-GB" sz="4000" dirty="0" smtClean="0"/>
              <a:t>Organic :</a:t>
            </a:r>
            <a:endParaRPr lang="en-GB" sz="4000" dirty="0" smtClean="0"/>
          </a:p>
          <a:p>
            <a:pPr lvl="1">
              <a:spcBef>
                <a:spcPts val="900"/>
              </a:spcBef>
            </a:pPr>
            <a:r>
              <a:rPr lang="en-GB" sz="3600" dirty="0" smtClean="0"/>
              <a:t> </a:t>
            </a:r>
            <a:r>
              <a:rPr lang="en-GB" sz="3600" dirty="0" smtClean="0">
                <a:solidFill>
                  <a:srgbClr val="800000"/>
                </a:solidFill>
              </a:rPr>
              <a:t>Effort = 2.4 (KLOC)</a:t>
            </a:r>
            <a:r>
              <a:rPr lang="en-GB" sz="3600" b="1" baseline="78000" dirty="0">
                <a:solidFill>
                  <a:srgbClr val="800000"/>
                </a:solidFill>
              </a:rPr>
              <a:t>1.05</a:t>
            </a:r>
            <a:r>
              <a:rPr lang="en-GB" sz="3600" dirty="0" smtClean="0">
                <a:solidFill>
                  <a:srgbClr val="800000"/>
                </a:solidFill>
              </a:rPr>
              <a:t> PM</a:t>
            </a:r>
            <a:endParaRPr lang="en-GB" sz="3600" dirty="0" smtClean="0">
              <a:solidFill>
                <a:srgbClr val="800000"/>
              </a:solidFill>
            </a:endParaRPr>
          </a:p>
          <a:p>
            <a:pPr>
              <a:spcBef>
                <a:spcPts val="990"/>
              </a:spcBef>
            </a:pPr>
            <a:r>
              <a:rPr lang="en-GB" sz="4000" dirty="0" smtClean="0"/>
              <a:t> Semi-detached: </a:t>
            </a:r>
            <a:endParaRPr lang="en-GB" sz="4000" dirty="0" smtClean="0"/>
          </a:p>
          <a:p>
            <a:pPr lvl="1">
              <a:spcBef>
                <a:spcPts val="900"/>
              </a:spcBef>
            </a:pPr>
            <a:r>
              <a:rPr lang="en-GB" sz="3600" dirty="0" smtClean="0">
                <a:solidFill>
                  <a:srgbClr val="800000"/>
                </a:solidFill>
              </a:rPr>
              <a:t>Effort = 3.0(KLOC)</a:t>
            </a:r>
            <a:r>
              <a:rPr lang="en-GB" sz="3600" b="1" baseline="78000" dirty="0">
                <a:solidFill>
                  <a:srgbClr val="800000"/>
                </a:solidFill>
              </a:rPr>
              <a:t>1.12</a:t>
            </a:r>
            <a:r>
              <a:rPr lang="en-GB" sz="3600" dirty="0" smtClean="0">
                <a:solidFill>
                  <a:srgbClr val="800000"/>
                </a:solidFill>
              </a:rPr>
              <a:t> PM </a:t>
            </a:r>
            <a:endParaRPr lang="en-GB" sz="3600" dirty="0" smtClean="0">
              <a:solidFill>
                <a:srgbClr val="800000"/>
              </a:solidFill>
            </a:endParaRPr>
          </a:p>
          <a:p>
            <a:pPr>
              <a:spcBef>
                <a:spcPts val="990"/>
              </a:spcBef>
            </a:pPr>
            <a:r>
              <a:rPr lang="en-GB" sz="4000" dirty="0" smtClean="0"/>
              <a:t> Embedded: </a:t>
            </a:r>
            <a:endParaRPr lang="en-GB" sz="4000" dirty="0" smtClean="0"/>
          </a:p>
          <a:p>
            <a:pPr lvl="1">
              <a:spcBef>
                <a:spcPts val="900"/>
              </a:spcBef>
            </a:pPr>
            <a:r>
              <a:rPr lang="en-GB" sz="3600" dirty="0" smtClean="0">
                <a:solidFill>
                  <a:srgbClr val="800000"/>
                </a:solidFill>
              </a:rPr>
              <a:t>Effort = 3.6 (KLOC)</a:t>
            </a:r>
            <a:r>
              <a:rPr lang="en-GB" sz="3600" b="1" baseline="78000" dirty="0">
                <a:solidFill>
                  <a:srgbClr val="800000"/>
                </a:solidFill>
              </a:rPr>
              <a:t>1.20</a:t>
            </a:r>
            <a:r>
              <a:rPr lang="en-GB" sz="3600" dirty="0" smtClean="0">
                <a:solidFill>
                  <a:srgbClr val="800000"/>
                </a:solidFill>
              </a:rPr>
              <a:t>PM </a:t>
            </a:r>
            <a:endParaRPr lang="en-GB" sz="36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521335"/>
          </a:xfrm>
        </p:spPr>
        <p:txBody>
          <a:bodyPr lIns="18000" tIns="46800" rIns="18000" bIns="46800" anchor="ctr">
            <a:noAutofit/>
          </a:bodyPr>
          <a:lstStyle/>
          <a:p>
            <a:pPr>
              <a:spcBef>
                <a:spcPts val="990"/>
              </a:spcBef>
            </a:pPr>
            <a:r>
              <a:rPr lang="en-GB" sz="3600" b="1" dirty="0"/>
              <a:t>Development Time Estimation</a:t>
            </a:r>
            <a:endParaRPr lang="en-GB" sz="36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94560" y="2572385"/>
            <a:ext cx="8229600" cy="4525963"/>
          </a:xfrm>
          <a:prstGeom prst="rect">
            <a:avLst/>
          </a:prstGeom>
        </p:spPr>
        <p:txBody>
          <a:bodyPr vert="horz" lIns="18000" tIns="46800" rIns="18000" bIns="468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90"/>
              </a:spcBef>
            </a:pPr>
            <a:r>
              <a:rPr lang="en-GB" sz="4000" dirty="0" smtClean="0"/>
              <a:t>Organic:</a:t>
            </a:r>
            <a:endParaRPr lang="en-GB" sz="4000" dirty="0" smtClean="0"/>
          </a:p>
          <a:p>
            <a:pPr lvl="1">
              <a:spcBef>
                <a:spcPts val="900"/>
              </a:spcBef>
            </a:pPr>
            <a:r>
              <a:rPr lang="en-GB" sz="3600" dirty="0" err="1" smtClean="0">
                <a:solidFill>
                  <a:srgbClr val="800000"/>
                </a:solidFill>
              </a:rPr>
              <a:t>Tdev</a:t>
            </a:r>
            <a:r>
              <a:rPr lang="en-GB" sz="3600" dirty="0" smtClean="0">
                <a:solidFill>
                  <a:srgbClr val="800000"/>
                </a:solidFill>
              </a:rPr>
              <a:t> = 2.5 (Effort)</a:t>
            </a:r>
            <a:r>
              <a:rPr lang="en-GB" sz="3600" b="1" baseline="78000" dirty="0" smtClean="0">
                <a:solidFill>
                  <a:srgbClr val="800000"/>
                </a:solidFill>
              </a:rPr>
              <a:t>0.38</a:t>
            </a:r>
            <a:r>
              <a:rPr lang="en-GB" sz="3600" baseline="78000" dirty="0" smtClean="0">
                <a:solidFill>
                  <a:srgbClr val="800000"/>
                </a:solidFill>
              </a:rPr>
              <a:t> </a:t>
            </a:r>
            <a:r>
              <a:rPr lang="en-GB" sz="3600" dirty="0" smtClean="0">
                <a:solidFill>
                  <a:srgbClr val="800000"/>
                </a:solidFill>
              </a:rPr>
              <a:t>Months</a:t>
            </a:r>
            <a:endParaRPr lang="en-GB" sz="3600" dirty="0" smtClean="0">
              <a:solidFill>
                <a:srgbClr val="800000"/>
              </a:solidFill>
            </a:endParaRPr>
          </a:p>
          <a:p>
            <a:pPr>
              <a:spcBef>
                <a:spcPts val="990"/>
              </a:spcBef>
            </a:pPr>
            <a:r>
              <a:rPr lang="en-GB" sz="4000" dirty="0" smtClean="0"/>
              <a:t>Semi-detached:</a:t>
            </a:r>
            <a:endParaRPr lang="en-GB" sz="4000" dirty="0" smtClean="0"/>
          </a:p>
          <a:p>
            <a:pPr lvl="1">
              <a:spcBef>
                <a:spcPts val="900"/>
              </a:spcBef>
            </a:pPr>
            <a:r>
              <a:rPr lang="en-GB" sz="3600" dirty="0" err="1" smtClean="0">
                <a:solidFill>
                  <a:srgbClr val="800000"/>
                </a:solidFill>
              </a:rPr>
              <a:t>Tdev</a:t>
            </a:r>
            <a:r>
              <a:rPr lang="en-GB" sz="3600" dirty="0" smtClean="0">
                <a:solidFill>
                  <a:srgbClr val="800000"/>
                </a:solidFill>
              </a:rPr>
              <a:t> = 2.5 (Effort)</a:t>
            </a:r>
            <a:r>
              <a:rPr lang="en-GB" sz="3600" b="1" baseline="78000" dirty="0">
                <a:solidFill>
                  <a:srgbClr val="800000"/>
                </a:solidFill>
              </a:rPr>
              <a:t>0.35</a:t>
            </a:r>
            <a:r>
              <a:rPr lang="en-GB" sz="3600" dirty="0" smtClean="0">
                <a:solidFill>
                  <a:srgbClr val="800000"/>
                </a:solidFill>
              </a:rPr>
              <a:t> Months</a:t>
            </a:r>
            <a:endParaRPr lang="en-GB" sz="3600" dirty="0" smtClean="0">
              <a:solidFill>
                <a:srgbClr val="800000"/>
              </a:solidFill>
            </a:endParaRPr>
          </a:p>
          <a:p>
            <a:pPr>
              <a:spcBef>
                <a:spcPts val="990"/>
              </a:spcBef>
            </a:pPr>
            <a:r>
              <a:rPr lang="en-GB" sz="4000" dirty="0" smtClean="0"/>
              <a:t>Embedded:</a:t>
            </a:r>
            <a:endParaRPr lang="en-GB" sz="4000" dirty="0" smtClean="0"/>
          </a:p>
          <a:p>
            <a:pPr lvl="1">
              <a:spcBef>
                <a:spcPts val="900"/>
              </a:spcBef>
            </a:pPr>
            <a:r>
              <a:rPr lang="en-GB" sz="3600" dirty="0" err="1" smtClean="0">
                <a:solidFill>
                  <a:srgbClr val="800000"/>
                </a:solidFill>
              </a:rPr>
              <a:t>Tdev</a:t>
            </a:r>
            <a:r>
              <a:rPr lang="en-GB" sz="3600" dirty="0" smtClean="0">
                <a:solidFill>
                  <a:srgbClr val="800000"/>
                </a:solidFill>
              </a:rPr>
              <a:t> = 2.5 (Effort)</a:t>
            </a:r>
            <a:r>
              <a:rPr lang="en-GB" sz="3600" b="1" baseline="78000" dirty="0">
                <a:solidFill>
                  <a:srgbClr val="800000"/>
                </a:solidFill>
              </a:rPr>
              <a:t>0.32</a:t>
            </a:r>
            <a:r>
              <a:rPr lang="en-GB" sz="3600" dirty="0" smtClean="0">
                <a:solidFill>
                  <a:srgbClr val="800000"/>
                </a:solidFill>
              </a:rPr>
              <a:t> Months</a:t>
            </a:r>
            <a:endParaRPr lang="en-GB" sz="3600" dirty="0">
              <a:solidFill>
                <a:srgbClr val="8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7680" y="335280"/>
            <a:ext cx="6126480" cy="79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406400" y="182563"/>
            <a:ext cx="7769225" cy="1139825"/>
          </a:xfrm>
          <a:prstGeom prst="rect">
            <a:avLst/>
          </a:prstGeom>
        </p:spPr>
        <p:txBody>
          <a:bodyPr vert="horz" lIns="18000" tIns="46800" rIns="18000" bIns="468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75"/>
              </a:spcBef>
            </a:pPr>
            <a:r>
              <a:rPr lang="en-GB" sz="6000" b="1" dirty="0" smtClean="0">
                <a:solidFill>
                  <a:srgbClr val="0000CC"/>
                </a:solidFill>
              </a:rPr>
              <a:t>Example</a:t>
            </a:r>
            <a:endParaRPr lang="en-GB" sz="6000" b="1" dirty="0">
              <a:solidFill>
                <a:srgbClr val="0000CC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97280" y="1767840"/>
            <a:ext cx="10378440" cy="4525963"/>
          </a:xfrm>
          <a:prstGeom prst="rect">
            <a:avLst/>
          </a:prstGeom>
        </p:spPr>
        <p:txBody>
          <a:bodyPr vert="horz" lIns="18000" tIns="46800" rIns="18000" bIns="468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15"/>
              </a:spcBef>
            </a:pPr>
            <a:r>
              <a:rPr lang="en-GB" sz="3200" dirty="0" smtClean="0">
                <a:solidFill>
                  <a:srgbClr val="0000FF"/>
                </a:solidFill>
              </a:rPr>
              <a:t>The size of an organic  software product has been estimated to be 32,000 lines of source code. </a:t>
            </a:r>
            <a:endParaRPr lang="en-GB" sz="3200" dirty="0" smtClean="0">
              <a:solidFill>
                <a:srgbClr val="0000FF"/>
              </a:solidFill>
            </a:endParaRPr>
          </a:p>
          <a:p>
            <a:pPr>
              <a:spcBef>
                <a:spcPts val="615"/>
              </a:spcBef>
              <a:buFontTx/>
              <a:buNone/>
            </a:pPr>
            <a:endParaRPr lang="en-GB" sz="3200" dirty="0" smtClean="0">
              <a:solidFill>
                <a:srgbClr val="800000"/>
              </a:solidFill>
            </a:endParaRPr>
          </a:p>
          <a:p>
            <a:pPr>
              <a:spcBef>
                <a:spcPts val="1250"/>
              </a:spcBef>
            </a:pPr>
            <a:r>
              <a:rPr lang="en-GB" sz="3200" dirty="0" smtClean="0">
                <a:solidFill>
                  <a:srgbClr val="800000"/>
                </a:solidFill>
              </a:rPr>
              <a:t>Effort = 2.4*(32)</a:t>
            </a:r>
            <a:r>
              <a:rPr lang="en-GB" sz="3200" b="1" baseline="30000" dirty="0" smtClean="0">
                <a:solidFill>
                  <a:srgbClr val="800000"/>
                </a:solidFill>
              </a:rPr>
              <a:t>1.05</a:t>
            </a:r>
            <a:r>
              <a:rPr lang="en-GB" sz="3200" dirty="0" smtClean="0">
                <a:solidFill>
                  <a:srgbClr val="800000"/>
                </a:solidFill>
              </a:rPr>
              <a:t> = 91 PM</a:t>
            </a:r>
            <a:endParaRPr lang="en-GB" sz="3200" dirty="0" smtClean="0">
              <a:solidFill>
                <a:srgbClr val="800000"/>
              </a:solidFill>
            </a:endParaRPr>
          </a:p>
          <a:p>
            <a:pPr>
              <a:spcBef>
                <a:spcPts val="1250"/>
              </a:spcBef>
            </a:pPr>
            <a:r>
              <a:rPr lang="en-GB" sz="3200" dirty="0" smtClean="0">
                <a:solidFill>
                  <a:srgbClr val="800000"/>
                </a:solidFill>
              </a:rPr>
              <a:t>Nominal development time = 2.5*(91)</a:t>
            </a:r>
            <a:r>
              <a:rPr lang="en-GB" sz="3200" b="1" baseline="30000" dirty="0">
                <a:solidFill>
                  <a:srgbClr val="800000"/>
                </a:solidFill>
              </a:rPr>
              <a:t>0.38</a:t>
            </a:r>
            <a:r>
              <a:rPr lang="en-GB" sz="3200" dirty="0" smtClean="0">
                <a:solidFill>
                  <a:srgbClr val="800000"/>
                </a:solidFill>
              </a:rPr>
              <a:t> = 14 months</a:t>
            </a:r>
            <a:endParaRPr lang="en-GB" sz="3200" dirty="0">
              <a:solidFill>
                <a:srgbClr val="800000"/>
              </a:solidFill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325880" y="3002280"/>
            <a:ext cx="7772400" cy="0"/>
          </a:xfrm>
          <a:prstGeom prst="line">
            <a:avLst/>
          </a:prstGeom>
          <a:noFill/>
          <a:ln w="38160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9900" y="675318"/>
            <a:ext cx="7925100" cy="5658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8060" y="497216"/>
            <a:ext cx="7163100" cy="5952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27965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Average </a:t>
            </a:r>
            <a:r>
              <a:rPr lang="en-IN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Staff Size</a:t>
            </a:r>
            <a:endParaRPr lang="en-IN" sz="4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7759" y="2343612"/>
            <a:ext cx="9633601" cy="1679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Productivity</a:t>
            </a:r>
            <a:endParaRPr lang="en-IN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1" y="2624958"/>
            <a:ext cx="10337297" cy="1459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457199"/>
            <a:ext cx="10241280" cy="603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65" y="308610"/>
            <a:ext cx="10515600" cy="814070"/>
          </a:xfrm>
        </p:spPr>
        <p:txBody>
          <a:bodyPr>
            <a:normAutofit fontScale="90000"/>
          </a:bodyPr>
          <a:lstStyle/>
          <a:p>
            <a:r>
              <a:rPr lang="en-IN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COCOMO</a:t>
            </a:r>
            <a:endParaRPr lang="en-IN" sz="6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>
          <a:xfrm>
            <a:off x="428625" y="1327150"/>
            <a:ext cx="11106150" cy="721995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COCOMO stands for </a:t>
            </a:r>
            <a:r>
              <a:rPr lang="en-IN" sz="4400" b="1" dirty="0" err="1">
                <a:solidFill>
                  <a:srgbClr val="FF0000"/>
                </a:solidFill>
              </a:rPr>
              <a:t>CO</a:t>
            </a:r>
            <a:r>
              <a:rPr lang="en-IN" sz="4400" dirty="0" err="1"/>
              <a:t>nstructive</a:t>
            </a:r>
            <a:r>
              <a:rPr lang="en-IN" sz="4400" dirty="0"/>
              <a:t> </a:t>
            </a:r>
            <a:r>
              <a:rPr lang="en-IN" sz="4400" b="1" dirty="0" err="1">
                <a:solidFill>
                  <a:srgbClr val="FF0000"/>
                </a:solidFill>
              </a:rPr>
              <a:t>CO</a:t>
            </a:r>
            <a:r>
              <a:rPr lang="en-IN" sz="4400" dirty="0" err="1"/>
              <a:t>st</a:t>
            </a:r>
            <a:r>
              <a:rPr lang="en-IN" sz="4400" dirty="0"/>
              <a:t> </a:t>
            </a:r>
            <a:r>
              <a:rPr lang="en-IN" sz="4400" b="1" dirty="0" err="1" smtClean="0">
                <a:solidFill>
                  <a:srgbClr val="FF0000"/>
                </a:solidFill>
              </a:rPr>
              <a:t>MO</a:t>
            </a:r>
            <a:r>
              <a:rPr lang="en-IN" sz="4400" dirty="0" err="1" smtClean="0"/>
              <a:t>del</a:t>
            </a:r>
            <a:endParaRPr lang="en-IN" sz="4400" dirty="0"/>
          </a:p>
        </p:txBody>
      </p:sp>
      <p:sp>
        <p:nvSpPr>
          <p:cNvPr id="5" name="Rectangle 4"/>
          <p:cNvSpPr/>
          <p:nvPr/>
        </p:nvSpPr>
        <p:spPr>
          <a:xfrm>
            <a:off x="482600" y="2414905"/>
            <a:ext cx="11051540" cy="3026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6865" indent="-31686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0" i="0" u="none" strike="noStrike" baseline="0" dirty="0" smtClean="0">
                <a:solidFill>
                  <a:srgbClr val="000000"/>
                </a:solidFill>
                <a:latin typeface="Arial Narrow" panose="020B0606020202030204" charset="0"/>
              </a:rPr>
              <a:t>A method for </a:t>
            </a:r>
            <a:r>
              <a:rPr lang="en-IN" sz="3200" b="0" i="0" u="none" strike="noStrike" baseline="0" dirty="0" err="1" smtClean="0">
                <a:solidFill>
                  <a:srgbClr val="000000"/>
                </a:solidFill>
                <a:latin typeface="Arial Narrow" panose="020B0606020202030204" charset="0"/>
              </a:rPr>
              <a:t>modeling</a:t>
            </a:r>
            <a:r>
              <a:rPr lang="en-IN" sz="3200" b="0" i="0" u="none" strike="noStrike" baseline="0" dirty="0" smtClean="0">
                <a:solidFill>
                  <a:srgbClr val="000000"/>
                </a:solidFill>
                <a:latin typeface="Arial Narrow" panose="020B0606020202030204" charset="0"/>
              </a:rPr>
              <a:t> software development to yield estimates of project effort and cost before undertaking the project</a:t>
            </a:r>
            <a:endParaRPr lang="en-IN" sz="3200" b="0" i="0" u="none" strike="noStrike" baseline="0" dirty="0" smtClean="0">
              <a:solidFill>
                <a:srgbClr val="000000"/>
              </a:solidFill>
              <a:latin typeface="Arial Narrow" panose="020B0606020202030204" charset="0"/>
            </a:endParaRPr>
          </a:p>
          <a:p>
            <a:pPr marL="316865" indent="-31686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200" b="0" i="0" u="none" strike="noStrike" baseline="0" dirty="0" smtClean="0">
              <a:solidFill>
                <a:srgbClr val="000000"/>
              </a:solidFill>
              <a:latin typeface="Arial Narrow" panose="020B0606020202030204" charset="0"/>
            </a:endParaRPr>
          </a:p>
          <a:p>
            <a:pPr marL="289560" indent="-289560" algn="just">
              <a:lnSpc>
                <a:spcPct val="120000"/>
              </a:lnSpc>
            </a:pPr>
            <a:r>
              <a:rPr lang="en-IN" sz="3200" b="0" i="0" u="none" strike="noStrike" baseline="0" dirty="0" smtClean="0">
                <a:solidFill>
                  <a:srgbClr val="000000"/>
                </a:solidFill>
                <a:latin typeface="Arial Narrow" panose="020B0606020202030204" charset="0"/>
              </a:rPr>
              <a:t>•  Based on a mathematical </a:t>
            </a:r>
            <a:r>
              <a:rPr lang="en-IN" sz="3200" b="0" i="0" u="none" strike="noStrike" baseline="0" dirty="0" smtClean="0">
                <a:solidFill>
                  <a:srgbClr val="0000AB"/>
                </a:solidFill>
                <a:latin typeface="Arial Narrow" panose="020B0606020202030204" charset="0"/>
              </a:rPr>
              <a:t>model </a:t>
            </a:r>
            <a:r>
              <a:rPr lang="en-IN" sz="3200" b="0" i="0" u="none" strike="noStrike" baseline="0" dirty="0" smtClean="0">
                <a:solidFill>
                  <a:srgbClr val="000000"/>
                </a:solidFill>
                <a:latin typeface="Arial Narrow" panose="020B0606020202030204" charset="0"/>
              </a:rPr>
              <a:t>of effort plus </a:t>
            </a:r>
            <a:r>
              <a:rPr lang="en-IN" sz="3200" b="0" i="0" u="none" strike="noStrike" baseline="0" dirty="0" smtClean="0">
                <a:solidFill>
                  <a:srgbClr val="0000AB"/>
                </a:solidFill>
                <a:latin typeface="Arial Narrow" panose="020B0606020202030204" charset="0"/>
              </a:rPr>
              <a:t>empirical </a:t>
            </a:r>
            <a:r>
              <a:rPr lang="en-IN" sz="3200" dirty="0" smtClean="0">
                <a:solidFill>
                  <a:srgbClr val="000000"/>
                </a:solidFill>
                <a:latin typeface="Arial Narrow" panose="020B0606020202030204" charset="0"/>
              </a:rPr>
              <a:t> </a:t>
            </a:r>
            <a:r>
              <a:rPr lang="en-IN" sz="3200" b="0" i="0" u="none" strike="noStrike" baseline="0" dirty="0" smtClean="0">
                <a:solidFill>
                  <a:srgbClr val="000000"/>
                </a:solidFill>
                <a:latin typeface="Arial Narrow" panose="020B0606020202030204" charset="0"/>
              </a:rPr>
              <a:t>constants to parameterize the model</a:t>
            </a:r>
            <a:endParaRPr lang="en-IN" sz="3200" dirty="0">
              <a:latin typeface="Arial Narrow" panose="020B06060202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5320" y="365759"/>
            <a:ext cx="9845040" cy="638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47395"/>
          </a:xfrm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COCOMO</a:t>
            </a:r>
            <a:endParaRPr lang="en-GB" sz="4400" b="1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539240"/>
            <a:ext cx="10515600" cy="4637723"/>
          </a:xfrm>
        </p:spPr>
        <p:txBody>
          <a:bodyPr lIns="18000" tIns="46800" rIns="18000" bIns="46800">
            <a:normAutofit lnSpcReduction="10000"/>
          </a:bodyPr>
          <a:lstStyle/>
          <a:p>
            <a:pPr>
              <a:spcBef>
                <a:spcPts val="615"/>
              </a:spcBef>
            </a:pPr>
            <a:r>
              <a:rPr lang="en-GB" sz="4000" dirty="0"/>
              <a:t>Basic COCOMO model assumes </a:t>
            </a:r>
            <a:endParaRPr lang="en-GB" sz="4000" dirty="0"/>
          </a:p>
          <a:p>
            <a:pPr lvl="2">
              <a:spcBef>
                <a:spcPts val="525"/>
              </a:spcBef>
            </a:pPr>
            <a:r>
              <a:rPr lang="en-GB" sz="3200" dirty="0"/>
              <a:t>effort and development time depend on product size alone. </a:t>
            </a:r>
            <a:endParaRPr lang="en-GB" sz="3200" dirty="0"/>
          </a:p>
          <a:p>
            <a:pPr>
              <a:spcBef>
                <a:spcPts val="615"/>
              </a:spcBef>
            </a:pPr>
            <a:r>
              <a:rPr lang="en-GB" sz="4000" dirty="0"/>
              <a:t>However, several parameters affect effort and development time:</a:t>
            </a:r>
            <a:endParaRPr lang="en-GB" sz="4000" dirty="0"/>
          </a:p>
          <a:p>
            <a:pPr lvl="2">
              <a:spcBef>
                <a:spcPts val="450"/>
              </a:spcBef>
            </a:pPr>
            <a:r>
              <a:rPr lang="en-GB" sz="3200" dirty="0"/>
              <a:t>Reliability requirements</a:t>
            </a:r>
            <a:endParaRPr lang="en-GB" sz="3200" dirty="0"/>
          </a:p>
          <a:p>
            <a:pPr lvl="2">
              <a:spcBef>
                <a:spcPts val="450"/>
              </a:spcBef>
            </a:pPr>
            <a:r>
              <a:rPr lang="en-GB" sz="3200" dirty="0"/>
              <a:t>Availability of CASE tools and modern facilities to the developers</a:t>
            </a:r>
            <a:endParaRPr lang="en-GB" sz="3200" dirty="0"/>
          </a:p>
          <a:p>
            <a:pPr lvl="2">
              <a:spcBef>
                <a:spcPts val="450"/>
              </a:spcBef>
            </a:pPr>
            <a:r>
              <a:rPr lang="en-GB" sz="3200" dirty="0"/>
              <a:t>Size of data to be handled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>
            <p:ph idx="1"/>
          </p:nvPr>
        </p:nvSpPr>
        <p:spPr>
          <a:xfrm>
            <a:off x="548640" y="1978025"/>
            <a:ext cx="11094720" cy="4351338"/>
          </a:xfrm>
          <a:prstGeom prst="rect">
            <a:avLst/>
          </a:prstGeom>
        </p:spPr>
        <p:txBody>
          <a:bodyPr vert="horz" lIns="18000" tIns="46800" rIns="18000" bIns="468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90"/>
              </a:spcBef>
            </a:pPr>
            <a:r>
              <a:rPr lang="en-GB" sz="4000" dirty="0" smtClean="0"/>
              <a:t>For accurate estimation, </a:t>
            </a:r>
            <a:endParaRPr lang="en-GB" sz="4000" dirty="0" smtClean="0"/>
          </a:p>
          <a:p>
            <a:pPr lvl="1">
              <a:spcBef>
                <a:spcPts val="715"/>
              </a:spcBef>
            </a:pPr>
            <a:r>
              <a:rPr lang="en-GB" sz="3200" dirty="0" smtClean="0"/>
              <a:t>the effect of all relevant parameters must be considered:</a:t>
            </a:r>
            <a:endParaRPr lang="en-GB" sz="3200" dirty="0" smtClean="0"/>
          </a:p>
          <a:p>
            <a:pPr marL="457200" lvl="1" indent="0">
              <a:spcBef>
                <a:spcPts val="715"/>
              </a:spcBef>
              <a:buNone/>
            </a:pPr>
            <a:endParaRPr lang="en-GB" sz="3200" dirty="0" smtClean="0"/>
          </a:p>
          <a:p>
            <a:pPr lvl="1">
              <a:spcBef>
                <a:spcPts val="715"/>
              </a:spcBef>
            </a:pPr>
            <a:r>
              <a:rPr lang="en-GB" sz="4000" dirty="0" smtClean="0">
                <a:solidFill>
                  <a:srgbClr val="800000"/>
                </a:solidFill>
              </a:rPr>
              <a:t>Intermediate COCOMO model</a:t>
            </a:r>
            <a:r>
              <a:rPr lang="en-GB" sz="4000" dirty="0" smtClean="0"/>
              <a:t> recognizes this fact: </a:t>
            </a:r>
            <a:endParaRPr lang="en-GB" sz="4000" dirty="0" smtClean="0"/>
          </a:p>
          <a:p>
            <a:pPr lvl="2">
              <a:spcBef>
                <a:spcPts val="615"/>
              </a:spcBef>
            </a:pPr>
            <a:r>
              <a:rPr lang="en-GB" sz="3200" dirty="0" smtClean="0"/>
              <a:t>refines the initial estimate obtained by the basic COCOMO  by using  a set of 15  cost drivers (multipliers).</a:t>
            </a:r>
            <a:endParaRPr lang="en-GB" sz="32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</a:t>
            </a:r>
            <a:r>
              <a:rPr lang="en-GB" sz="4400" b="1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COCOMO (cont.)</a:t>
            </a:r>
            <a:endParaRPr lang="en-GB" sz="4400" b="1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COCOMO (cont.)</a:t>
            </a: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2023745"/>
            <a:ext cx="10515600" cy="4351338"/>
          </a:xfrm>
        </p:spPr>
        <p:txBody>
          <a:bodyPr lIns="18000" tIns="46800" rIns="18000" bIns="46800"/>
          <a:lstStyle/>
          <a:p>
            <a:pPr>
              <a:spcBef>
                <a:spcPts val="615"/>
              </a:spcBef>
            </a:pPr>
            <a:r>
              <a:rPr lang="en-GB" sz="4400" dirty="0"/>
              <a:t>Cost driver classes:</a:t>
            </a:r>
            <a:endParaRPr lang="en-GB" sz="4400" dirty="0"/>
          </a:p>
          <a:p>
            <a:pPr lvl="1">
              <a:spcBef>
                <a:spcPts val="525"/>
              </a:spcBef>
            </a:pPr>
            <a:r>
              <a:rPr lang="en-GB" sz="3200" u="sng" dirty="0">
                <a:solidFill>
                  <a:srgbClr val="0000FF"/>
                </a:solidFill>
              </a:rPr>
              <a:t>Product:</a:t>
            </a:r>
            <a:r>
              <a:rPr lang="en-GB" sz="3200" dirty="0"/>
              <a:t> Inherent complexity of the product, reliability requirements of the product, etc.</a:t>
            </a:r>
            <a:endParaRPr lang="en-GB" sz="3200" dirty="0"/>
          </a:p>
          <a:p>
            <a:pPr lvl="1">
              <a:spcBef>
                <a:spcPts val="525"/>
              </a:spcBef>
            </a:pPr>
            <a:r>
              <a:rPr lang="en-GB" sz="3200" u="sng" dirty="0">
                <a:solidFill>
                  <a:srgbClr val="0000FF"/>
                </a:solidFill>
              </a:rPr>
              <a:t>Computer:</a:t>
            </a:r>
            <a:r>
              <a:rPr lang="en-GB" sz="3200" dirty="0"/>
              <a:t> Execution time, storage requirements, etc.      </a:t>
            </a:r>
            <a:endParaRPr lang="en-GB" sz="3200" dirty="0"/>
          </a:p>
          <a:p>
            <a:pPr lvl="1">
              <a:spcBef>
                <a:spcPts val="525"/>
              </a:spcBef>
            </a:pPr>
            <a:r>
              <a:rPr lang="en-GB" sz="3200" u="sng" dirty="0">
                <a:solidFill>
                  <a:srgbClr val="0000FF"/>
                </a:solidFill>
              </a:rPr>
              <a:t>Personnel:</a:t>
            </a:r>
            <a:r>
              <a:rPr lang="en-GB" sz="3200" dirty="0"/>
              <a:t> Experience of personnel, etc.</a:t>
            </a:r>
            <a:endParaRPr lang="en-GB" sz="3200" dirty="0"/>
          </a:p>
          <a:p>
            <a:pPr lvl="1">
              <a:spcBef>
                <a:spcPts val="525"/>
              </a:spcBef>
            </a:pPr>
            <a:r>
              <a:rPr lang="en-GB" sz="3200" u="sng" dirty="0">
                <a:solidFill>
                  <a:srgbClr val="0000FF"/>
                </a:solidFill>
              </a:rPr>
              <a:t>Development Environment:</a:t>
            </a:r>
            <a:r>
              <a:rPr lang="en-GB" sz="3200" dirty="0"/>
              <a:t> Sophistication of the tools used for software development.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642" y="2129796"/>
            <a:ext cx="8544598" cy="434720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COCOMO (cont.)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 smtClean="0"/>
              <a:t>Categories of driver classes</a:t>
            </a:r>
            <a:endParaRPr lang="en-IN" sz="4000" b="1" dirty="0"/>
          </a:p>
          <a:p>
            <a:endParaRPr lang="en-IN" sz="4000" dirty="0"/>
          </a:p>
          <a:p>
            <a:pPr lvl="4"/>
            <a:r>
              <a:rPr lang="en-IN" sz="3600" dirty="0" smtClean="0"/>
              <a:t>Product </a:t>
            </a:r>
            <a:r>
              <a:rPr lang="en-IN" sz="3600" dirty="0"/>
              <a:t>Attributes</a:t>
            </a:r>
            <a:endParaRPr lang="en-IN" sz="3600" dirty="0"/>
          </a:p>
          <a:p>
            <a:pPr lvl="4"/>
            <a:r>
              <a:rPr lang="en-IN" sz="3600" dirty="0" smtClean="0"/>
              <a:t>Computer </a:t>
            </a:r>
            <a:r>
              <a:rPr lang="en-IN" sz="3600" dirty="0"/>
              <a:t>Attributes</a:t>
            </a:r>
            <a:endParaRPr lang="en-IN" sz="3600" dirty="0"/>
          </a:p>
          <a:p>
            <a:pPr lvl="4"/>
            <a:r>
              <a:rPr lang="en-IN" sz="3600" dirty="0" smtClean="0"/>
              <a:t>Personnel </a:t>
            </a:r>
            <a:r>
              <a:rPr lang="en-IN" sz="3600" dirty="0"/>
              <a:t>Attributes</a:t>
            </a:r>
            <a:endParaRPr lang="en-IN" sz="3600" dirty="0"/>
          </a:p>
          <a:p>
            <a:pPr lvl="4"/>
            <a:r>
              <a:rPr lang="en-IN" sz="3600" dirty="0" smtClean="0"/>
              <a:t>Project </a:t>
            </a:r>
            <a:r>
              <a:rPr lang="en-IN" sz="3600" dirty="0"/>
              <a:t>Attributes</a:t>
            </a:r>
            <a:endParaRPr lang="en-IN" sz="3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COCOMO (cont.)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4000" b="1" dirty="0" smtClean="0"/>
              <a:t>I. Product Attributes</a:t>
            </a:r>
            <a:endParaRPr lang="en-IN" sz="4000" b="1" dirty="0" smtClean="0"/>
          </a:p>
          <a:p>
            <a:pPr marL="0" indent="0">
              <a:buNone/>
            </a:pPr>
            <a:endParaRPr lang="en-IN" sz="4000" b="1" dirty="0" smtClean="0"/>
          </a:p>
          <a:p>
            <a:pPr marL="0" indent="0">
              <a:buNone/>
            </a:pPr>
            <a:r>
              <a:rPr lang="en-US" sz="4000" b="1" dirty="0" smtClean="0"/>
              <a:t>Product: </a:t>
            </a:r>
            <a:r>
              <a:rPr lang="en-US" sz="4000" dirty="0" smtClean="0"/>
              <a:t>The characteristics of the product that are considered include.</a:t>
            </a:r>
            <a:endParaRPr lang="en-US" sz="4000" dirty="0" smtClean="0"/>
          </a:p>
          <a:p>
            <a:endParaRPr lang="en-IN" dirty="0"/>
          </a:p>
          <a:p>
            <a:pPr marL="1889125" lvl="5" indent="-457200"/>
            <a:r>
              <a:rPr lang="en-IN" sz="3600" dirty="0" smtClean="0"/>
              <a:t>RELY - Required </a:t>
            </a:r>
            <a:r>
              <a:rPr lang="en-IN" sz="3600" dirty="0"/>
              <a:t>Software </a:t>
            </a:r>
            <a:r>
              <a:rPr lang="en-IN" sz="3600" dirty="0" smtClean="0"/>
              <a:t>Reliability (1.00)</a:t>
            </a:r>
            <a:endParaRPr lang="en-IN" sz="3600" dirty="0"/>
          </a:p>
          <a:p>
            <a:pPr marL="1889125" lvl="5" indent="-457200"/>
            <a:r>
              <a:rPr lang="en-IN" sz="3600" dirty="0" smtClean="0"/>
              <a:t>DATA - Data </a:t>
            </a:r>
            <a:r>
              <a:rPr lang="en-IN" sz="3600" dirty="0"/>
              <a:t>Base </a:t>
            </a:r>
            <a:r>
              <a:rPr lang="en-IN" sz="3600" dirty="0" smtClean="0"/>
              <a:t>Size (0.94)</a:t>
            </a:r>
            <a:endParaRPr lang="en-IN" sz="3600" dirty="0"/>
          </a:p>
          <a:p>
            <a:pPr marL="1889125" lvl="5" indent="-457200"/>
            <a:r>
              <a:rPr lang="en-IN" sz="3600" dirty="0" smtClean="0"/>
              <a:t>CPLX - Product Complexity (1.30)</a:t>
            </a:r>
            <a:endParaRPr lang="en-IN" sz="3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COCOMO (cont.)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832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4000" b="1" dirty="0" smtClean="0"/>
              <a:t>II</a:t>
            </a:r>
            <a:r>
              <a:rPr lang="en-IN" sz="4000" b="1" dirty="0"/>
              <a:t>. Computer Attributes</a:t>
            </a:r>
            <a:endParaRPr lang="en-IN" sz="4000" b="1" dirty="0"/>
          </a:p>
          <a:p>
            <a:pPr marL="0" indent="0" algn="just">
              <a:buNone/>
            </a:pPr>
            <a:r>
              <a:rPr lang="en-US" b="1" dirty="0" smtClean="0"/>
              <a:t>Computer: </a:t>
            </a:r>
            <a:r>
              <a:rPr lang="en-US" dirty="0" smtClean="0"/>
              <a:t>Characteristics of the computer that are considered include the execution speed required, storage space required etc.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  <a:p>
            <a:pPr marL="1341755" indent="457200"/>
            <a:r>
              <a:rPr lang="en-IN" sz="3600" dirty="0" smtClean="0"/>
              <a:t>TIME - Execution </a:t>
            </a:r>
            <a:r>
              <a:rPr lang="en-IN" sz="3600" dirty="0"/>
              <a:t>Time Constraint</a:t>
            </a:r>
            <a:endParaRPr lang="en-IN" sz="3600" dirty="0"/>
          </a:p>
          <a:p>
            <a:pPr marL="1341755" indent="457200"/>
            <a:r>
              <a:rPr lang="en-IN" sz="3600" dirty="0" smtClean="0"/>
              <a:t>STOR - Main </a:t>
            </a:r>
            <a:r>
              <a:rPr lang="en-IN" sz="3600" dirty="0"/>
              <a:t>Storage Constraint</a:t>
            </a:r>
            <a:endParaRPr lang="en-IN" sz="3600" dirty="0"/>
          </a:p>
          <a:p>
            <a:pPr marL="1341755" indent="457200"/>
            <a:r>
              <a:rPr lang="en-IN" sz="3600" dirty="0" smtClean="0"/>
              <a:t>VIRT - Virtual </a:t>
            </a:r>
            <a:r>
              <a:rPr lang="en-IN" sz="3600" dirty="0"/>
              <a:t>Machine Volatility1</a:t>
            </a:r>
            <a:endParaRPr lang="en-IN" sz="3600" dirty="0"/>
          </a:p>
          <a:p>
            <a:pPr marL="1341755" indent="457200"/>
            <a:r>
              <a:rPr lang="en-IN" sz="3600" dirty="0" smtClean="0"/>
              <a:t>TURN - Computer </a:t>
            </a:r>
            <a:r>
              <a:rPr lang="en-IN" sz="3600" dirty="0"/>
              <a:t>Turnaround Time</a:t>
            </a:r>
            <a:endParaRPr lang="en-IN" sz="3600" dirty="0"/>
          </a:p>
        </p:txBody>
      </p:sp>
      <p:sp>
        <p:nvSpPr>
          <p:cNvPr id="4" name="Title 1"/>
          <p:cNvSpPr txBox="1"/>
          <p:nvPr/>
        </p:nvSpPr>
        <p:spPr>
          <a:xfrm>
            <a:off x="838200" y="1212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COCOMO (cont.)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4000" b="1" dirty="0" smtClean="0"/>
              <a:t>III</a:t>
            </a:r>
            <a:r>
              <a:rPr lang="en-IN" sz="4000" b="1" dirty="0"/>
              <a:t>. Personnel Attributes</a:t>
            </a:r>
            <a:endParaRPr lang="en-IN" sz="4000" b="1" dirty="0"/>
          </a:p>
          <a:p>
            <a:pPr algn="just"/>
            <a:r>
              <a:rPr lang="en-US" b="1" dirty="0" smtClean="0"/>
              <a:t>Personnel: </a:t>
            </a:r>
            <a:r>
              <a:rPr lang="en-US" dirty="0" smtClean="0"/>
              <a:t>The attributes of development personnel that are considered include the experience level of personnel, programming capability, analysis capability, etc.</a:t>
            </a:r>
            <a:endParaRPr lang="en-US" dirty="0" smtClean="0"/>
          </a:p>
          <a:p>
            <a:endParaRPr lang="en-IN" dirty="0"/>
          </a:p>
          <a:p>
            <a:pPr marL="1706880" indent="-548005"/>
            <a:r>
              <a:rPr lang="en-IN" sz="3600" dirty="0" smtClean="0"/>
              <a:t>ACAP - Analyst </a:t>
            </a:r>
            <a:r>
              <a:rPr lang="en-IN" sz="3600" dirty="0"/>
              <a:t>Capability</a:t>
            </a:r>
            <a:endParaRPr lang="en-IN" sz="3600" dirty="0"/>
          </a:p>
          <a:p>
            <a:pPr marL="1706880" indent="-548005"/>
            <a:r>
              <a:rPr lang="en-IN" sz="3600" dirty="0" smtClean="0"/>
              <a:t>AEXP - Application </a:t>
            </a:r>
            <a:r>
              <a:rPr lang="en-IN" sz="3600" dirty="0"/>
              <a:t>Experience</a:t>
            </a:r>
            <a:endParaRPr lang="en-IN" sz="3600" dirty="0"/>
          </a:p>
          <a:p>
            <a:pPr marL="1706880" indent="-548005"/>
            <a:r>
              <a:rPr lang="en-IN" sz="3600" dirty="0" smtClean="0"/>
              <a:t>PCAP - Programming </a:t>
            </a:r>
            <a:r>
              <a:rPr lang="en-IN" sz="3600" dirty="0"/>
              <a:t>Capability</a:t>
            </a:r>
            <a:endParaRPr lang="en-IN" sz="3600" dirty="0"/>
          </a:p>
          <a:p>
            <a:pPr marL="1706880" indent="-548005"/>
            <a:r>
              <a:rPr lang="en-IN" sz="3600" dirty="0" smtClean="0"/>
              <a:t>VEXP - Virtual </a:t>
            </a:r>
            <a:r>
              <a:rPr lang="en-IN" sz="3600" dirty="0"/>
              <a:t>Machine Experience1</a:t>
            </a:r>
            <a:endParaRPr lang="en-IN" sz="3600" dirty="0"/>
          </a:p>
          <a:p>
            <a:pPr marL="1706880" indent="-548005"/>
            <a:r>
              <a:rPr lang="en-IN" sz="3600" dirty="0" smtClean="0"/>
              <a:t>LEXP - Programming </a:t>
            </a:r>
            <a:r>
              <a:rPr lang="en-IN" sz="3600" dirty="0"/>
              <a:t>Language Experience</a:t>
            </a:r>
            <a:endParaRPr lang="en-IN" sz="3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COCOMO (cont.)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20" y="16144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4000" b="1" dirty="0" smtClean="0"/>
              <a:t>IV</a:t>
            </a:r>
            <a:r>
              <a:rPr lang="en-IN" sz="4000" b="1" dirty="0"/>
              <a:t>. Project Attributes</a:t>
            </a:r>
            <a:endParaRPr lang="en-IN" sz="4000" b="1" dirty="0"/>
          </a:p>
          <a:p>
            <a:pPr algn="just"/>
            <a:r>
              <a:rPr lang="en-US" b="1" dirty="0"/>
              <a:t>Development Environment: </a:t>
            </a:r>
            <a:r>
              <a:rPr lang="en-US" dirty="0"/>
              <a:t>Development environment attributes capture the development facilities available to the developers. An important parameter that is considered is the sophistication of the automation (CASE) tools used for software development.</a:t>
            </a:r>
            <a:endParaRPr lang="en-US" dirty="0"/>
          </a:p>
          <a:p>
            <a:endParaRPr lang="en-IN" dirty="0"/>
          </a:p>
          <a:p>
            <a:pPr marL="1524000" indent="-365125"/>
            <a:r>
              <a:rPr lang="en-IN" sz="3600" dirty="0" smtClean="0"/>
              <a:t>MODP - Modern </a:t>
            </a:r>
            <a:r>
              <a:rPr lang="en-IN" sz="3600" dirty="0"/>
              <a:t>Programming Practices</a:t>
            </a:r>
            <a:endParaRPr lang="en-IN" sz="3600" dirty="0"/>
          </a:p>
          <a:p>
            <a:pPr marL="1524000" indent="-365125"/>
            <a:r>
              <a:rPr lang="en-IN" sz="3600" dirty="0" smtClean="0"/>
              <a:t>TOOL - Use </a:t>
            </a:r>
            <a:r>
              <a:rPr lang="en-IN" sz="3600" dirty="0"/>
              <a:t>of Software Tools</a:t>
            </a:r>
            <a:endParaRPr lang="en-IN" sz="3600" dirty="0"/>
          </a:p>
          <a:p>
            <a:pPr marL="1524000" indent="-365125"/>
            <a:r>
              <a:rPr lang="en-IN" sz="3600" dirty="0" smtClean="0"/>
              <a:t>SCED - Required </a:t>
            </a:r>
            <a:r>
              <a:rPr lang="en-IN" sz="3600" dirty="0"/>
              <a:t>Development Schedule</a:t>
            </a:r>
            <a:endParaRPr lang="en-IN" sz="3600" dirty="0"/>
          </a:p>
        </p:txBody>
      </p:sp>
      <p:sp>
        <p:nvSpPr>
          <p:cNvPr id="4" name="Title 1"/>
          <p:cNvSpPr txBox="1"/>
          <p:nvPr/>
        </p:nvSpPr>
        <p:spPr>
          <a:xfrm>
            <a:off x="685800" y="288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COCOMO (cont.)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b="1">
                <a:latin typeface="Arial" panose="020B0604020202020204" pitchFamily="34" charset="0"/>
              </a:rPr>
              <a:t>COCOMO Models</a:t>
            </a:r>
            <a:endParaRPr b="1">
              <a:latin typeface="Arial" panose="020B0604020202020204" pitchFamily="34" charset="0"/>
            </a:endParaRPr>
          </a:p>
        </p:txBody>
      </p:sp>
      <p:sp>
        <p:nvSpPr>
          <p:cNvPr id="12291" name="Text Placeholder 12290"/>
          <p:cNvSpPr>
            <a:spLocks noGrp="1"/>
          </p:cNvSpPr>
          <p:nvPr>
            <p:ph type="body" idx="1"/>
          </p:nvPr>
        </p:nvSpPr>
        <p:spPr>
          <a:xfrm>
            <a:off x="838200" y="1814195"/>
            <a:ext cx="10515600" cy="4351338"/>
          </a:xfrm>
        </p:spPr>
        <p:txBody>
          <a:bodyPr/>
          <a:p>
            <a:pPr>
              <a:spcBef>
                <a:spcPts val="500"/>
              </a:spcBef>
              <a:spcAft>
                <a:spcPts val="500"/>
              </a:spcAft>
            </a:pPr>
            <a:r>
              <a:rPr sz="3200">
                <a:latin typeface="Arial Narrow" panose="020B0606020202030204" charset="0"/>
              </a:rPr>
              <a:t>COCOMO is defined in terms of three different models: </a:t>
            </a:r>
            <a:endParaRPr sz="3200">
              <a:latin typeface="Arial Narrow" panose="020B0606020202030204" charset="0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sz="3200">
                <a:latin typeface="Arial Narrow" panose="020B0606020202030204" charset="0"/>
              </a:rPr>
              <a:t>the </a:t>
            </a:r>
            <a:r>
              <a:rPr sz="3200" b="1">
                <a:solidFill>
                  <a:srgbClr val="FF0000"/>
                </a:solidFill>
                <a:latin typeface="Arial Narrow" panose="020B0606020202030204" charset="0"/>
              </a:rPr>
              <a:t>Basic model</a:t>
            </a:r>
            <a:r>
              <a:rPr sz="3200">
                <a:latin typeface="Arial Narrow" panose="020B0606020202030204" charset="0"/>
              </a:rPr>
              <a:t>, </a:t>
            </a:r>
            <a:endParaRPr sz="3200">
              <a:latin typeface="Arial Narrow" panose="020B0606020202030204" charset="0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sz="3200">
                <a:latin typeface="Arial Narrow" panose="020B0606020202030204" charset="0"/>
              </a:rPr>
              <a:t>the </a:t>
            </a:r>
            <a:r>
              <a:rPr sz="3200" b="1">
                <a:solidFill>
                  <a:srgbClr val="FF0000"/>
                </a:solidFill>
                <a:latin typeface="Arial Narrow" panose="020B0606020202030204" charset="0"/>
              </a:rPr>
              <a:t>Intermediate model</a:t>
            </a:r>
            <a:r>
              <a:rPr sz="3200">
                <a:latin typeface="Arial Narrow" panose="020B0606020202030204" charset="0"/>
              </a:rPr>
              <a:t>, and </a:t>
            </a:r>
            <a:endParaRPr sz="3200">
              <a:latin typeface="Arial Narrow" panose="020B0606020202030204" charset="0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sz="3200">
                <a:latin typeface="Arial Narrow" panose="020B0606020202030204" charset="0"/>
              </a:rPr>
              <a:t>the </a:t>
            </a:r>
            <a:r>
              <a:rPr sz="3200" b="1">
                <a:solidFill>
                  <a:srgbClr val="FF0000"/>
                </a:solidFill>
                <a:latin typeface="Arial Narrow" panose="020B0606020202030204" charset="0"/>
              </a:rPr>
              <a:t>Detailed model</a:t>
            </a:r>
            <a:r>
              <a:rPr sz="3200">
                <a:latin typeface="Arial Narrow" panose="020B0606020202030204" charset="0"/>
              </a:rPr>
              <a:t>. </a:t>
            </a:r>
            <a:endParaRPr sz="3200">
              <a:latin typeface="Arial Narrow" panose="020B060602020203020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sz="3200">
                <a:latin typeface="Arial Narrow" panose="020B0606020202030204" charset="0"/>
              </a:rPr>
              <a:t>The more complex models account for more factors that influence software projects, and make more accurate estimates.</a:t>
            </a:r>
            <a:endParaRPr sz="3200">
              <a:latin typeface="Arial Narrow" panose="020B0606020202030204" charset="0"/>
            </a:endParaRPr>
          </a:p>
          <a:p>
            <a:endParaRPr sz="3200">
              <a:latin typeface="Arial Narrow" panose="020B060602020203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contrast="20000"/>
          </a:blip>
          <a:stretch>
            <a:fillRect/>
          </a:stretch>
        </p:blipFill>
        <p:spPr>
          <a:xfrm>
            <a:off x="776006" y="396240"/>
            <a:ext cx="10653994" cy="62795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411480"/>
            <a:ext cx="58403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Complete COCOMO model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737360"/>
            <a:ext cx="8732520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15"/>
              </a:spcBef>
            </a:pPr>
            <a:r>
              <a:rPr lang="en-GB" sz="3000" b="1" dirty="0" smtClean="0"/>
              <a:t>Both models: (Basic &amp; Intermediate)</a:t>
            </a:r>
            <a:endParaRPr lang="en-GB" sz="3000" b="1" dirty="0" smtClean="0"/>
          </a:p>
          <a:p>
            <a:pPr marL="854075" lvl="1" indent="-396875" algn="just">
              <a:spcBef>
                <a:spcPts val="525"/>
              </a:spcBef>
              <a:buFont typeface="Calibri" panose="020F0502020204030204" charset="0"/>
              <a:buChar char="–"/>
            </a:pPr>
            <a:r>
              <a:rPr lang="en-GB" sz="3000" dirty="0" smtClean="0"/>
              <a:t>consider a software product as a single homogeneous entity:</a:t>
            </a:r>
            <a:endParaRPr lang="en-GB" sz="3000" dirty="0" smtClean="0"/>
          </a:p>
          <a:p>
            <a:pPr lvl="1">
              <a:spcBef>
                <a:spcPts val="525"/>
              </a:spcBef>
            </a:pPr>
            <a:r>
              <a:rPr lang="en-GB" sz="3000" dirty="0" smtClean="0"/>
              <a:t>However, most large systems are made up of several smaller sub-systems.</a:t>
            </a:r>
            <a:endParaRPr lang="en-GB" sz="3000" dirty="0" smtClean="0"/>
          </a:p>
          <a:p>
            <a:pPr marL="854075" lvl="2" indent="-396875">
              <a:spcBef>
                <a:spcPts val="450"/>
              </a:spcBef>
              <a:buFont typeface="Calibri" panose="020F0502020204030204" charset="0"/>
              <a:buChar char="–"/>
            </a:pPr>
            <a:r>
              <a:rPr lang="en-GB" sz="3000" dirty="0" smtClean="0"/>
              <a:t>Some sub-systems may be considered as organic type, some may be considered embedded, etc.</a:t>
            </a:r>
            <a:endParaRPr lang="en-GB" sz="3000" dirty="0" smtClean="0"/>
          </a:p>
          <a:p>
            <a:pPr marL="854075" lvl="2" indent="-396875">
              <a:spcBef>
                <a:spcPts val="450"/>
              </a:spcBef>
              <a:buFont typeface="Calibri" panose="020F0502020204030204" charset="0"/>
              <a:buChar char="–"/>
            </a:pPr>
            <a:r>
              <a:rPr lang="en-GB" sz="3000" dirty="0" smtClean="0"/>
              <a:t>for some the reliability requirements may be high, and so on. 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70560" y="1828800"/>
            <a:ext cx="8382000" cy="4171950"/>
          </a:xfrm>
          <a:prstGeom prst="rect">
            <a:avLst/>
          </a:prstGeom>
        </p:spPr>
        <p:txBody>
          <a:bodyPr lIns="18000" tIns="46800" rIns="18000" bIns="46800"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  of each sub-system is estimated separately.</a:t>
            </a:r>
            <a:endParaRPr kumimoji="0" lang="en-GB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Costs of the sub-systems are added to obtain total cost.</a:t>
            </a:r>
            <a:endParaRPr kumimoji="0" lang="en-GB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Reduces the margin of error in the final estimate.</a:t>
            </a:r>
            <a:endParaRPr kumimoji="0" lang="en-GB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" y="609600"/>
            <a:ext cx="74857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Complete COCOMO </a:t>
            </a:r>
            <a:r>
              <a:rPr lang="en-US" sz="4000" b="1" dirty="0" smtClean="0">
                <a:solidFill>
                  <a:srgbClr val="FF0000"/>
                </a:solidFill>
              </a:rPr>
              <a:t>model (cont..)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406400" y="182563"/>
            <a:ext cx="7769225" cy="1139825"/>
          </a:xfrm>
          <a:prstGeom prst="rect">
            <a:avLst/>
          </a:prstGeom>
        </p:spPr>
        <p:txBody>
          <a:bodyPr lIns="18000" tIns="46800" rIns="18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Complete COCOMO Example</a:t>
            </a: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1524000"/>
            <a:ext cx="8175625" cy="4224338"/>
          </a:xfrm>
          <a:prstGeom prst="rect">
            <a:avLst/>
          </a:prstGeom>
        </p:spPr>
        <p:txBody>
          <a:bodyPr lIns="18000" tIns="46800" rIns="18000" bIns="46800"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Management Information System (MIS) for an organization having offices at several places across the country:</a:t>
            </a: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 part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(semi-detached)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Graphical User Interface (GUI) part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(organic)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part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(embedded)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Costs of the components are estimated separately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summed up to give the overall cost of the system.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1040" y="731520"/>
            <a:ext cx="1117712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" y="2990850"/>
            <a:ext cx="10995660" cy="128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" y="4556760"/>
            <a:ext cx="10384790" cy="95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04900"/>
          </a:xfrm>
        </p:spPr>
        <p:txBody>
          <a:bodyPr/>
          <a:lstStyle/>
          <a:p>
            <a:r>
              <a:rPr lang="en-US" dirty="0"/>
              <a:t>Drawbacks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COCOMO has to be calibrated to your environment.</a:t>
            </a:r>
            <a:endParaRPr lang="en-US" smtClean="0"/>
          </a:p>
          <a:p>
            <a:r>
              <a:rPr lang="en-US" smtClean="0"/>
              <a:t>Very sensitive to change. </a:t>
            </a:r>
            <a:endParaRPr lang="en-US" smtClean="0"/>
          </a:p>
          <a:p>
            <a:pPr lvl="1"/>
            <a:r>
              <a:rPr lang="en-US" smtClean="0"/>
              <a:t>Over a person-year difference in a 10 KLOC project with minor adjustments</a:t>
            </a:r>
            <a:endParaRPr lang="en-US" smtClean="0"/>
          </a:p>
          <a:p>
            <a:r>
              <a:rPr lang="en-US" smtClean="0"/>
              <a:t>Broad brush model that can generate significant errors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04900"/>
          </a:xfrm>
        </p:spPr>
        <p:txBody>
          <a:bodyPr/>
          <a:lstStyle/>
          <a:p>
            <a:r>
              <a:rPr lang="en-US" dirty="0"/>
              <a:t>COCOMO Summary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Quick and easy to use</a:t>
            </a:r>
            <a:endParaRPr lang="en-US" smtClean="0"/>
          </a:p>
          <a:p>
            <a:r>
              <a:rPr lang="en-US" smtClean="0"/>
              <a:t>Provides a reasonable estimate</a:t>
            </a:r>
            <a:endParaRPr lang="en-US" smtClean="0"/>
          </a:p>
          <a:p>
            <a:r>
              <a:rPr lang="en-US" smtClean="0"/>
              <a:t>Needs to be calibrated</a:t>
            </a:r>
            <a:endParaRPr lang="en-US" smtClean="0"/>
          </a:p>
          <a:p>
            <a:r>
              <a:rPr lang="en-US" smtClean="0"/>
              <a:t>Results must be treated as ball park values unless substantial validation has been performed.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Boehm postulated that any software development project can be classified into one of the following three categories based on the </a:t>
            </a:r>
            <a:r>
              <a:rPr lang="en-US" sz="3200" b="1" u="sng" dirty="0"/>
              <a:t>development complexity:</a:t>
            </a:r>
            <a:endParaRPr lang="en-US" sz="3200" b="1" u="sng" dirty="0"/>
          </a:p>
          <a:p>
            <a:pPr algn="just"/>
            <a:endParaRPr lang="en-IN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8640" y="418854"/>
            <a:ext cx="6179897" cy="9437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COCOMO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(cont..)</a:t>
            </a:r>
            <a:endParaRPr lang="en-US" sz="6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3745528"/>
            <a:ext cx="488736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eriod"/>
            </a:pPr>
            <a:r>
              <a:rPr lang="en-US" sz="4000" b="1" dirty="0" smtClean="0">
                <a:solidFill>
                  <a:srgbClr val="FF0000"/>
                </a:solidFill>
              </a:rPr>
              <a:t>  Organic,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marL="342900" indent="-342900">
              <a:buAutoNum type="alphaLcPeriod"/>
            </a:pPr>
            <a:r>
              <a:rPr lang="en-US" sz="4000" b="1" dirty="0" smtClean="0">
                <a:solidFill>
                  <a:srgbClr val="FF0000"/>
                </a:solidFill>
              </a:rPr>
              <a:t>  Semidetached and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marL="342900" indent="-342900">
              <a:buAutoNum type="alphaLcPeriod"/>
            </a:pPr>
            <a:r>
              <a:rPr lang="en-US" sz="4000" b="1" dirty="0" smtClean="0">
                <a:solidFill>
                  <a:srgbClr val="FF0000"/>
                </a:solidFill>
              </a:rPr>
              <a:t>  Embedded.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860" y="1252855"/>
            <a:ext cx="11323320" cy="5522595"/>
          </a:xfrm>
        </p:spPr>
        <p:txBody>
          <a:bodyPr>
            <a:normAutofit lnSpcReduction="10000"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Organic: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marL="697230" indent="-351790"/>
            <a:r>
              <a:rPr lang="en-US" sz="3200" b="1" dirty="0">
                <a:latin typeface="Arial Narrow" panose="020B0606020202030204" charset="0"/>
              </a:rPr>
              <a:t>A development project can be considered of organic type, if the project;</a:t>
            </a:r>
            <a:endParaRPr lang="en-US" sz="3200" b="1" dirty="0">
              <a:latin typeface="Arial Narrow" panose="020B0606020202030204" charset="0"/>
            </a:endParaRPr>
          </a:p>
          <a:p>
            <a:pPr marL="697230" indent="-351790" algn="just"/>
            <a:endParaRPr lang="en-US" sz="3200" b="1" dirty="0">
              <a:latin typeface="Arial Narrow" panose="020B0606020202030204" charset="0"/>
            </a:endParaRPr>
          </a:p>
          <a:p>
            <a:pPr marL="697230" indent="-351790" algn="just"/>
            <a:r>
              <a:rPr lang="en-US" sz="3200">
                <a:latin typeface="Arial Narrow" panose="020B0606020202030204" charset="0"/>
                <a:sym typeface="+mn-ea"/>
              </a:rPr>
              <a:t>I</a:t>
            </a:r>
            <a:r>
              <a:rPr sz="3200">
                <a:latin typeface="Arial Narrow" panose="020B0606020202030204" charset="0"/>
                <a:sym typeface="+mn-ea"/>
              </a:rPr>
              <a:t>s developed in a familiar, stable environment</a:t>
            </a:r>
            <a:r>
              <a:rPr lang="en-US" sz="3200">
                <a:latin typeface="Arial Narrow" panose="020B0606020202030204" charset="0"/>
                <a:sym typeface="+mn-ea"/>
              </a:rPr>
              <a:t>.</a:t>
            </a:r>
            <a:endParaRPr lang="en-US" sz="3200">
              <a:latin typeface="Arial Narrow" panose="020B0606020202030204" charset="0"/>
              <a:sym typeface="+mn-ea"/>
            </a:endParaRPr>
          </a:p>
          <a:p>
            <a:pPr marL="697230" indent="-351790" algn="just"/>
            <a:r>
              <a:rPr lang="en-US" sz="3200" dirty="0">
                <a:latin typeface="Arial Narrow" panose="020B0606020202030204" charset="0"/>
              </a:rPr>
              <a:t>Deals with developing a well understood application program,</a:t>
            </a:r>
            <a:endParaRPr lang="en-US" sz="3200" dirty="0">
              <a:latin typeface="Arial Narrow" panose="020B0606020202030204" charset="0"/>
            </a:endParaRPr>
          </a:p>
          <a:p>
            <a:pPr marL="697230" indent="-351790" algn="just"/>
            <a:r>
              <a:rPr lang="en-US" sz="3200" dirty="0">
                <a:latin typeface="Arial Narrow" panose="020B0606020202030204" charset="0"/>
              </a:rPr>
              <a:t>The size of the development team is reasonably small.</a:t>
            </a:r>
            <a:endParaRPr lang="en-US" sz="3200" dirty="0">
              <a:latin typeface="Arial Narrow" panose="020B0606020202030204" charset="0"/>
            </a:endParaRPr>
          </a:p>
          <a:p>
            <a:pPr marL="697230" indent="-351790" algn="just"/>
            <a:r>
              <a:rPr lang="en-US" sz="3200" dirty="0">
                <a:latin typeface="Arial Narrow" panose="020B0606020202030204" charset="0"/>
              </a:rPr>
              <a:t>The </a:t>
            </a:r>
            <a:r>
              <a:rPr sz="3200">
                <a:latin typeface="Arial Narrow" panose="020B0606020202030204" charset="0"/>
                <a:sym typeface="+mn-ea"/>
              </a:rPr>
              <a:t>product is </a:t>
            </a:r>
            <a:r>
              <a:rPr lang="en-US" sz="3200">
                <a:latin typeface="Arial Narrow" panose="020B0606020202030204" charset="0"/>
                <a:sym typeface="+mn-ea"/>
              </a:rPr>
              <a:t>also </a:t>
            </a:r>
            <a:r>
              <a:rPr sz="3200">
                <a:latin typeface="Arial Narrow" panose="020B0606020202030204" charset="0"/>
                <a:sym typeface="+mn-ea"/>
              </a:rPr>
              <a:t>relatively small and requires little innovation. </a:t>
            </a:r>
            <a:endParaRPr lang="en-US" sz="3200" dirty="0">
              <a:latin typeface="Arial Narrow" panose="020B0606020202030204" charset="0"/>
              <a:sym typeface="+mn-ea"/>
            </a:endParaRPr>
          </a:p>
          <a:p>
            <a:pPr marL="697230" indent="-351790" algn="just"/>
            <a:r>
              <a:rPr lang="en-US" sz="3200" dirty="0">
                <a:latin typeface="Arial Narrow" panose="020B0606020202030204" charset="0"/>
              </a:rPr>
              <a:t> The team members are experienced in developing similar types of projects </a:t>
            </a:r>
            <a:r>
              <a:rPr sz="3200">
                <a:latin typeface="Arial Narrow" panose="020B0606020202030204" charset="0"/>
                <a:sym typeface="+mn-ea"/>
              </a:rPr>
              <a:t>and the product is similar to previously developed products.</a:t>
            </a:r>
            <a:endParaRPr lang="en-US" sz="3200" dirty="0">
              <a:latin typeface="Arial Narrow" panose="020B0606020202030204" charset="0"/>
            </a:endParaRPr>
          </a:p>
          <a:p>
            <a:pPr algn="just"/>
            <a:endParaRPr lang="en-US" dirty="0"/>
          </a:p>
          <a:p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0680" y="225901"/>
            <a:ext cx="105156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COCOMO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(cont..)</a:t>
            </a:r>
            <a:endParaRPr lang="en-US" sz="6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5775" y="1359535"/>
            <a:ext cx="11356975" cy="535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 Narrow" panose="020B0606020202030204" charset="0"/>
              </a:rPr>
              <a:t>Semidetached: </a:t>
            </a:r>
            <a:endParaRPr lang="en-US" sz="4000" b="1" dirty="0" smtClean="0">
              <a:solidFill>
                <a:srgbClr val="FF0000"/>
              </a:solidFill>
              <a:latin typeface="Arial Narrow" panose="020B0606020202030204" charset="0"/>
            </a:endParaRPr>
          </a:p>
          <a:p>
            <a:endParaRPr lang="en-US" sz="1200" b="1" dirty="0" smtClean="0">
              <a:solidFill>
                <a:srgbClr val="FF0000"/>
              </a:solidFill>
              <a:latin typeface="Arial Narrow" panose="020B0606020202030204" charset="0"/>
            </a:endParaRPr>
          </a:p>
          <a:p>
            <a:pPr marL="593725" indent="-317500" algn="just"/>
            <a:r>
              <a:rPr lang="en-US" sz="3200" b="1" dirty="0" smtClean="0">
                <a:latin typeface="Arial Narrow" panose="020B0606020202030204" charset="0"/>
              </a:rPr>
              <a:t>A development project can be considered of semidetached type, </a:t>
            </a:r>
            <a:endParaRPr lang="en-US" sz="3200" b="1" dirty="0" smtClean="0">
              <a:latin typeface="Arial Narrow" panose="020B0606020202030204" charset="0"/>
            </a:endParaRPr>
          </a:p>
          <a:p>
            <a:pPr marL="593725" indent="-317500" algn="just"/>
            <a:endParaRPr lang="en-US" sz="1200" b="1" dirty="0" smtClean="0">
              <a:latin typeface="Arial Narrow" panose="020B0606020202030204" charset="0"/>
            </a:endParaRPr>
          </a:p>
          <a:p>
            <a:pPr marL="593725" indent="-3175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 Narrow" panose="020B0606020202030204" charset="0"/>
              </a:rPr>
              <a:t> If the development consists of a mixture of experienced and inexperienced staff. </a:t>
            </a:r>
            <a:endParaRPr lang="en-US" sz="3200" dirty="0" smtClean="0">
              <a:latin typeface="Arial Narrow" panose="020B0606020202030204" charset="0"/>
            </a:endParaRPr>
          </a:p>
          <a:p>
            <a:pPr marL="593725" indent="-3175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 Narrow" panose="020B0606020202030204" charset="0"/>
              </a:rPr>
              <a:t>Team members may have limited experience on related systems but may be unfamiliar with some aspects of the system being developed.</a:t>
            </a:r>
            <a:endParaRPr lang="en-US" sz="3200" dirty="0" smtClean="0">
              <a:latin typeface="Arial Narrow" panose="020B0606020202030204" charset="0"/>
            </a:endParaRPr>
          </a:p>
          <a:p>
            <a:pPr marL="593725" lvl="2" indent="-3175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 Narrow" panose="020B0606020202030204" charset="0"/>
                <a:sym typeface="+mn-ea"/>
              </a:rPr>
              <a:t>The project's characteristics are intermediate between Organic and Embedded.</a:t>
            </a:r>
            <a:endParaRPr sz="3200">
              <a:sym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Arial Narrow" panose="020B060602020203020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9250" y="316706"/>
            <a:ext cx="105156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COCOMO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(cont..)</a:t>
            </a:r>
            <a:endParaRPr lang="en-US" sz="6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2925" y="1363345"/>
            <a:ext cx="11163935" cy="535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 smtClean="0">
                <a:solidFill>
                  <a:srgbClr val="FF0000"/>
                </a:solidFill>
              </a:rPr>
              <a:t>Embedded: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algn="just"/>
            <a:endParaRPr lang="en-US" sz="1200" b="1" dirty="0" smtClean="0">
              <a:solidFill>
                <a:srgbClr val="FF0000"/>
              </a:solidFill>
              <a:latin typeface="Arial Narrow" panose="020B0606020202030204" charset="0"/>
            </a:endParaRPr>
          </a:p>
          <a:p>
            <a:pPr marL="719455" indent="-295910" algn="just"/>
            <a:r>
              <a:rPr lang="en-US" sz="3200" b="1" dirty="0" smtClean="0">
                <a:latin typeface="Arial Narrow" panose="020B0606020202030204" charset="0"/>
              </a:rPr>
              <a:t>A development project is considered to be of embedded type,</a:t>
            </a:r>
            <a:endParaRPr lang="en-US" sz="3200" b="1" dirty="0" smtClean="0">
              <a:latin typeface="Arial Narrow" panose="020B0606020202030204" charset="0"/>
            </a:endParaRPr>
          </a:p>
          <a:p>
            <a:pPr marL="719455" indent="-295910" algn="just"/>
            <a:endParaRPr lang="en-US" sz="1200" b="1" dirty="0" smtClean="0">
              <a:latin typeface="Arial Narrow" panose="020B0606020202030204" charset="0"/>
            </a:endParaRPr>
          </a:p>
          <a:p>
            <a:pPr marL="719455" indent="-295910" algn="just">
              <a:buFont typeface="Arial" panose="020B0604020202020204" pitchFamily="34" charset="0"/>
              <a:buChar char="•"/>
            </a:pPr>
            <a:r>
              <a:rPr sz="3200">
                <a:latin typeface="Arial Narrow" panose="020B0606020202030204" charset="0"/>
                <a:sym typeface="+mn-ea"/>
              </a:rPr>
              <a:t>The project is characterized by tight, inflexible constraints and interface requirements.</a:t>
            </a:r>
            <a:endParaRPr sz="3200">
              <a:latin typeface="Arial Narrow" panose="020B0606020202030204" charset="0"/>
              <a:sym typeface="+mn-ea"/>
            </a:endParaRPr>
          </a:p>
          <a:p>
            <a:pPr marL="719455" indent="-295910" algn="just">
              <a:buFont typeface="Arial" panose="020B0604020202020204" pitchFamily="34" charset="0"/>
              <a:buChar char="•"/>
            </a:pPr>
            <a:r>
              <a:rPr lang="en-US" sz="3200">
                <a:latin typeface="Arial Narrow" panose="020B0606020202030204" charset="0"/>
                <a:sym typeface="+mn-ea"/>
              </a:rPr>
              <a:t>I</a:t>
            </a:r>
            <a:r>
              <a:rPr lang="en-US" sz="3200" dirty="0" smtClean="0">
                <a:latin typeface="Arial Narrow" panose="020B0606020202030204" charset="0"/>
              </a:rPr>
              <a:t>f the software being developed is strongly coupled to complex hardware, or if the stringent regulations on the operational procedures exist.</a:t>
            </a:r>
            <a:endParaRPr lang="en-US" sz="3200" dirty="0" smtClean="0">
              <a:latin typeface="Arial Narrow" panose="020B0606020202030204" charset="0"/>
            </a:endParaRPr>
          </a:p>
          <a:p>
            <a:pPr marL="719455" lvl="2" indent="-295910" algn="just">
              <a:buFont typeface="Arial" panose="020B0604020202020204" pitchFamily="34" charset="0"/>
              <a:buChar char="•"/>
            </a:pPr>
            <a:r>
              <a:rPr sz="3200">
                <a:latin typeface="Arial Narrow" panose="020B0606020202030204" charset="0"/>
                <a:sym typeface="+mn-ea"/>
              </a:rPr>
              <a:t> An embedded mode project will require a great deal of innovation. </a:t>
            </a:r>
            <a:endParaRPr sz="3200">
              <a:latin typeface="Arial Narrow" panose="020B0606020202030204" charset="0"/>
              <a:sym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Arial Narrow" panose="020B060602020203020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0840" y="327501"/>
            <a:ext cx="105156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COCOMO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(cont..)</a:t>
            </a:r>
            <a:endParaRPr lang="en-US" sz="6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" y="1812608"/>
            <a:ext cx="10515600" cy="4239896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Organic</a:t>
            </a:r>
            <a:endParaRPr lang="en-IN" sz="3200" b="1" dirty="0">
              <a:solidFill>
                <a:srgbClr val="FF0000"/>
              </a:solidFill>
            </a:endParaRPr>
          </a:p>
          <a:p>
            <a:pPr lvl="1"/>
            <a:r>
              <a:rPr lang="en-IN" sz="3200" dirty="0" smtClean="0"/>
              <a:t>2-50 </a:t>
            </a:r>
            <a:r>
              <a:rPr lang="en-IN" sz="3200" dirty="0"/>
              <a:t>KLOC, small, stable, little </a:t>
            </a:r>
            <a:r>
              <a:rPr lang="en-IN" sz="3200" dirty="0" smtClean="0"/>
              <a:t>innovation</a:t>
            </a:r>
            <a:endParaRPr lang="en-IN" sz="3200" dirty="0" smtClean="0"/>
          </a:p>
          <a:p>
            <a:pPr marL="182880" lvl="1" indent="-182880"/>
            <a:r>
              <a:rPr lang="en-IN" sz="3200" b="1" dirty="0" smtClean="0">
                <a:solidFill>
                  <a:srgbClr val="FF0000"/>
                </a:solidFill>
              </a:rPr>
              <a:t>Semi-detached</a:t>
            </a:r>
            <a:endParaRPr lang="en-IN" sz="3200" b="1" dirty="0">
              <a:solidFill>
                <a:srgbClr val="FF0000"/>
              </a:solidFill>
            </a:endParaRPr>
          </a:p>
          <a:p>
            <a:pPr lvl="1"/>
            <a:r>
              <a:rPr lang="en-IN" sz="3200" dirty="0" smtClean="0"/>
              <a:t>50-300 </a:t>
            </a:r>
            <a:r>
              <a:rPr lang="en-IN" sz="3200" dirty="0"/>
              <a:t>KLOC, medium-sized, average abilities, medium time-constraints</a:t>
            </a:r>
            <a:endParaRPr lang="en-IN" sz="3200" dirty="0"/>
          </a:p>
          <a:p>
            <a:r>
              <a:rPr lang="en-IN" sz="3200" b="1" dirty="0" smtClean="0">
                <a:solidFill>
                  <a:srgbClr val="FF0000"/>
                </a:solidFill>
              </a:rPr>
              <a:t>Embedded</a:t>
            </a:r>
            <a:endParaRPr lang="en-IN" sz="3200" b="1" dirty="0">
              <a:solidFill>
                <a:srgbClr val="FF0000"/>
              </a:solidFill>
            </a:endParaRPr>
          </a:p>
          <a:p>
            <a:pPr marL="716280" indent="-274955"/>
            <a:r>
              <a:rPr lang="en-IN" sz="3200" dirty="0"/>
              <a:t>&gt; 300 KLOC, large project team, complex, innovative, severe constraints</a:t>
            </a:r>
            <a:endParaRPr lang="en-IN" sz="3200" dirty="0"/>
          </a:p>
        </p:txBody>
      </p:sp>
      <p:sp>
        <p:nvSpPr>
          <p:cNvPr id="4" name="Title 4"/>
          <p:cNvSpPr txBox="1"/>
          <p:nvPr/>
        </p:nvSpPr>
        <p:spPr>
          <a:xfrm>
            <a:off x="563880" y="273685"/>
            <a:ext cx="10515600" cy="13255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COCOMO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(cont..)</a:t>
            </a:r>
            <a:endParaRPr lang="en-US" sz="6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7680" y="335280"/>
            <a:ext cx="6126480" cy="79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7680" y="1486694"/>
            <a:ext cx="11122544" cy="104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7080" y="2621280"/>
            <a:ext cx="5795988" cy="68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7039" y="3393828"/>
            <a:ext cx="6818811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13624" y="3966122"/>
            <a:ext cx="1089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Where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• KLOC is the estimated size of the software product expressed in Kilo Lines of Code,</a:t>
            </a:r>
            <a:endParaRPr lang="en-US" sz="2400" dirty="0" smtClean="0"/>
          </a:p>
          <a:p>
            <a:pPr algn="just"/>
            <a:r>
              <a:rPr lang="en-US" sz="2400" dirty="0" smtClean="0"/>
              <a:t>• a1, a2, b1, b2 are constants for each category of software products,</a:t>
            </a:r>
            <a:endParaRPr lang="en-US" sz="2400" dirty="0" smtClean="0"/>
          </a:p>
          <a:p>
            <a:pPr algn="just"/>
            <a:r>
              <a:rPr lang="en-US" sz="2400" dirty="0" smtClean="0"/>
              <a:t>• </a:t>
            </a:r>
            <a:r>
              <a:rPr lang="en-US" sz="2400" dirty="0" err="1" smtClean="0"/>
              <a:t>Tdev</a:t>
            </a:r>
            <a:r>
              <a:rPr lang="en-US" sz="2400" dirty="0" smtClean="0"/>
              <a:t> is the estimated time to develop the software, expressed in months,</a:t>
            </a:r>
            <a:endParaRPr lang="en-US" sz="2400" dirty="0" smtClean="0"/>
          </a:p>
          <a:p>
            <a:pPr algn="just"/>
            <a:r>
              <a:rPr lang="en-US" sz="2400" dirty="0" smtClean="0"/>
              <a:t>• Effort is the total effort required to develop the software product, expressed in person months (PMs).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6783</Words>
  <Application>WPS Presentation</Application>
  <PresentationFormat>Custom</PresentationFormat>
  <Paragraphs>276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Arial</vt:lpstr>
      <vt:lpstr>SimSun</vt:lpstr>
      <vt:lpstr>Wingdings</vt:lpstr>
      <vt:lpstr>Aharoni</vt:lpstr>
      <vt:lpstr>Arial Narrow</vt:lpstr>
      <vt:lpstr>Calibri Light</vt:lpstr>
      <vt:lpstr>Calibri</vt:lpstr>
      <vt:lpstr>Microsoft YaHei</vt:lpstr>
      <vt:lpstr/>
      <vt:lpstr>Arial Unicode MS</vt:lpstr>
      <vt:lpstr>Times New Roman</vt:lpstr>
      <vt:lpstr>Courier New</vt:lpstr>
      <vt:lpstr>Times</vt:lpstr>
      <vt:lpstr>Yu Gothic UI Semibold</vt:lpstr>
      <vt:lpstr>Liberation Mono</vt:lpstr>
      <vt:lpstr>Office Theme</vt:lpstr>
      <vt:lpstr>Software Cost Estimation - COCOMO</vt:lpstr>
      <vt:lpstr>COCOMO</vt:lpstr>
      <vt:lpstr>COCOMO Models</vt:lpstr>
      <vt:lpstr>COCOMO (cont..)</vt:lpstr>
      <vt:lpstr>COCOMO (cont..)</vt:lpstr>
      <vt:lpstr>COCOMO (cont..)</vt:lpstr>
      <vt:lpstr>COCOMO (cont..)</vt:lpstr>
      <vt:lpstr>PowerPoint 演示文稿</vt:lpstr>
      <vt:lpstr>PowerPoint 演示文稿</vt:lpstr>
      <vt:lpstr>The Constants for “Effort”</vt:lpstr>
      <vt:lpstr>The Constants for “Tdev”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Average Staff Size</vt:lpstr>
      <vt:lpstr>Productivity</vt:lpstr>
      <vt:lpstr>PowerPoint 演示文稿</vt:lpstr>
      <vt:lpstr>PowerPoint 演示文稿</vt:lpstr>
      <vt:lpstr>Intermediate COCOMO</vt:lpstr>
      <vt:lpstr>Intermediate COCOMO (cont.)</vt:lpstr>
      <vt:lpstr>Intermediate COCOMO (cont.)</vt:lpstr>
      <vt:lpstr>Intermediate COCOMO (cont.)</vt:lpstr>
      <vt:lpstr>Intermediate COCOMO (cont.)</vt:lpstr>
      <vt:lpstr>Intermediate COCOMO (cont.)</vt:lpstr>
      <vt:lpstr>PowerPoint 演示文稿</vt:lpstr>
      <vt:lpstr>Intermediate COCOMO (cont.)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Drawbacks</vt:lpstr>
      <vt:lpstr>COCOMO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Cost Estimation - COCOMO</dc:title>
  <dc:creator>kiit3889</dc:creator>
  <cp:lastModifiedBy>nEW u</cp:lastModifiedBy>
  <cp:revision>28</cp:revision>
  <dcterms:created xsi:type="dcterms:W3CDTF">2015-01-21T05:37:00Z</dcterms:created>
  <dcterms:modified xsi:type="dcterms:W3CDTF">2017-08-08T08:36:18Z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1033-10.2.0.5908</vt:lpwstr>
  </property>
</Properties>
</file>