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30" r:id="rId4"/>
    <p:sldId id="277" r:id="rId5"/>
    <p:sldId id="257" r:id="rId6"/>
    <p:sldId id="258" r:id="rId7"/>
    <p:sldId id="259" r:id="rId8"/>
    <p:sldId id="260" r:id="rId9"/>
    <p:sldId id="261" r:id="rId10"/>
    <p:sldId id="263" r:id="rId11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98" r:id="rId25"/>
    <p:sldId id="309" r:id="rId26"/>
    <p:sldId id="310" r:id="rId27"/>
    <p:sldId id="311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02" r:id="rId45"/>
    <p:sldId id="303" r:id="rId46"/>
    <p:sldId id="331" r:id="rId47"/>
    <p:sldId id="332" r:id="rId4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IT-G1 &amp; G2, CSE-KIIT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/>
          <p:nvPr>
            <p:ph type="subTitle" idx="1"/>
          </p:nvPr>
        </p:nvSpPr>
        <p:spPr>
          <a:xfrm>
            <a:off x="2265045" y="3602990"/>
            <a:ext cx="8237855" cy="681990"/>
          </a:xfrm>
        </p:spPr>
        <p:txBody>
          <a:bodyPr>
            <a:noAutofit/>
          </a:bodyPr>
          <a:p>
            <a:r>
              <a:rPr lang="en-US" sz="4000" b="1"/>
              <a:t>(I</a:t>
            </a:r>
            <a:r>
              <a:rPr lang="en-IN" altLang="en-US" sz="4000" b="1"/>
              <a:t>terative &amp; Recursive</a:t>
            </a:r>
            <a:r>
              <a:rPr lang="en-US" sz="4000" b="1"/>
              <a:t> A</a:t>
            </a:r>
            <a:r>
              <a:rPr lang="en-IN" altLang="en-US" sz="4000" b="1"/>
              <a:t>lgorithms</a:t>
            </a:r>
            <a:r>
              <a:rPr lang="en-US" sz="4000" b="1"/>
              <a:t>)</a:t>
            </a:r>
            <a:endParaRPr lang="en-US" sz="4000" b="1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524000" y="3056255"/>
            <a:ext cx="9144000" cy="745490"/>
          </a:xfrm>
        </p:spPr>
        <p:txBody>
          <a:bodyPr>
            <a:normAutofit fontScale="90000"/>
          </a:bodyPr>
          <a:p>
            <a:r>
              <a:rPr lang="en-US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COMPLEXITY</a:t>
            </a:r>
            <a:endParaRPr lang="en-US" b="1">
              <a:ln w="66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itle 4"/>
          <p:cNvSpPr/>
          <p:nvPr/>
        </p:nvSpPr>
        <p:spPr>
          <a:xfrm>
            <a:off x="1228090" y="556895"/>
            <a:ext cx="9922510" cy="111379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chemeClr val="bg1"/>
                </a:solidFill>
              </a:rPr>
              <a:t>D</a:t>
            </a:r>
            <a:r>
              <a:rPr lang="en-IN" altLang="en-US" sz="6600" b="1">
                <a:solidFill>
                  <a:schemeClr val="bg1"/>
                </a:solidFill>
              </a:rPr>
              <a:t>esign &amp; </a:t>
            </a:r>
            <a:r>
              <a:rPr lang="en-US" sz="6600" b="1">
                <a:solidFill>
                  <a:schemeClr val="bg1"/>
                </a:solidFill>
              </a:rPr>
              <a:t>A</a:t>
            </a:r>
            <a:r>
              <a:rPr lang="en-IN" altLang="en-US" sz="6600" b="1">
                <a:solidFill>
                  <a:schemeClr val="bg1"/>
                </a:solidFill>
              </a:rPr>
              <a:t>nalysis of </a:t>
            </a:r>
            <a:r>
              <a:rPr lang="en-US" sz="6600" b="1">
                <a:solidFill>
                  <a:schemeClr val="bg1"/>
                </a:solidFill>
              </a:rPr>
              <a:t>A</a:t>
            </a:r>
            <a:r>
              <a:rPr lang="en-IN" altLang="en-US" sz="6600" b="1">
                <a:solidFill>
                  <a:schemeClr val="bg1"/>
                </a:solidFill>
              </a:rPr>
              <a:t>lgorithms</a:t>
            </a:r>
            <a:endParaRPr lang="en-IN" altLang="en-US" sz="6600" b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>
                <a:solidFill>
                  <a:schemeClr val="bg1"/>
                </a:solidFill>
              </a:rPr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Section IT-G1 &amp; G2, CSE-KIIT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ubtitle 3"/>
          <p:cNvSpPr/>
          <p:nvPr/>
        </p:nvSpPr>
        <p:spPr>
          <a:xfrm>
            <a:off x="3264535" y="1647190"/>
            <a:ext cx="6061075" cy="68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CS-2012</a:t>
            </a:r>
            <a:r>
              <a:rPr 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Subtitle 3"/>
          <p:cNvSpPr/>
          <p:nvPr/>
        </p:nvSpPr>
        <p:spPr>
          <a:xfrm>
            <a:off x="2976245" y="2492375"/>
            <a:ext cx="6349365" cy="68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sym typeface="+mn-ea"/>
              </a:rPr>
              <a:t>Analysisis of</a:t>
            </a:r>
            <a:r>
              <a:rPr lang="en-I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</a:t>
            </a:r>
            <a:endParaRPr lang="en-I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11" name="Subtitle 3"/>
          <p:cNvSpPr/>
          <p:nvPr/>
        </p:nvSpPr>
        <p:spPr>
          <a:xfrm>
            <a:off x="2265045" y="4658995"/>
            <a:ext cx="8237855" cy="68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+mn-lt"/>
              </a:rPr>
              <a:t>Prof. Anil Kumar Swain</a:t>
            </a:r>
            <a:endParaRPr lang="en-I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+mn-lt"/>
            </a:endParaRPr>
          </a:p>
        </p:txBody>
      </p:sp>
      <p:sp>
        <p:nvSpPr>
          <p:cNvPr id="12" name="Subtitle 3"/>
          <p:cNvSpPr/>
          <p:nvPr/>
        </p:nvSpPr>
        <p:spPr>
          <a:xfrm>
            <a:off x="2176145" y="5424170"/>
            <a:ext cx="8237855" cy="1048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+mn-lt"/>
              </a:rPr>
              <a:t>School of Computer Engineering</a:t>
            </a:r>
            <a:endParaRPr lang="en-IN" sz="3200" b="1">
              <a:ln w="10160">
                <a:solidFill>
                  <a:schemeClr val="tx1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lt"/>
            </a:endParaRPr>
          </a:p>
          <a:p>
            <a:r>
              <a:rPr lang="en-IN" sz="32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+mn-lt"/>
              </a:rPr>
              <a:t>KIIT Deemed to be University, Bhubaneswar</a:t>
            </a:r>
            <a:endParaRPr lang="en-IN" sz="3200" b="1">
              <a:ln w="10160">
                <a:solidFill>
                  <a:schemeClr val="tx1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498348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(n-1)log2n =&gt; n log2 n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outer loop i body will execute (n-1) times. For each outer i iteration the inner j loop will execute k=logn times ( 2k&lt;=n) means k times the value of p will be incremented by 1.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I4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2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What is time complexity (least upper bound) of fun()?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int i, j, count = 0;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for (i = n; i &gt; 0; i /= 2)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		for (j = 0; j &lt; i; j++)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			count +=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1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;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	 return count;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No:I5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5896610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O(n)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For a input integer n, the innermost statement of fun() is executed following times. n + n/2 + n/4 + … 1. So time complexity T(n) can be written as</a:t>
            </a: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T(n) = O(n + n/2 + n/4 + … 1)   </a:t>
            </a: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6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             = O(n </a:t>
            </a:r>
            <a:r>
              <a:rPr lang="en-IN" altLang="en-US" sz="26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+ rest sum..</a:t>
            </a:r>
            <a:r>
              <a:rPr lang="en-US" sz="26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)</a:t>
            </a: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600" b="1" dirty="0" smtClean="0">
                <a:latin typeface="Cambria" panose="02040503050406030204" pitchFamily="18" charset="0"/>
                <a:sym typeface="+mn-ea"/>
              </a:rPr>
              <a:t>              = O(n </a:t>
            </a:r>
            <a:r>
              <a:rPr lang="en-IN" altLang="en-US" sz="2600" b="1" dirty="0" smtClean="0">
                <a:latin typeface="Cambria" panose="02040503050406030204" pitchFamily="18" charset="0"/>
                <a:sym typeface="+mn-ea"/>
              </a:rPr>
              <a:t>+ n</a:t>
            </a:r>
            <a:r>
              <a:rPr lang="en-US" sz="2600" b="1" dirty="0" smtClean="0">
                <a:latin typeface="Cambria" panose="02040503050406030204" pitchFamily="18" charset="0"/>
                <a:sym typeface="+mn-ea"/>
              </a:rPr>
              <a:t>)</a:t>
            </a:r>
            <a:r>
              <a:rPr lang="en-IN" altLang="en-US" sz="2600" b="1" dirty="0" smtClean="0">
                <a:latin typeface="Cambria" panose="02040503050406030204" pitchFamily="18" charset="0"/>
                <a:sym typeface="+mn-ea"/>
              </a:rPr>
              <a:t>{amost n is possible}</a:t>
            </a:r>
            <a:endParaRPr lang="en-IN" altLang="en-US" sz="26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2600" b="1" dirty="0" smtClean="0">
                <a:latin typeface="Cambria" panose="02040503050406030204" pitchFamily="18" charset="0"/>
                <a:sym typeface="+mn-ea"/>
              </a:rPr>
              <a:t>              =O(n)</a:t>
            </a: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I5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7014845" y="1122680"/>
            <a:ext cx="4977130" cy="549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Explanation......</a:t>
            </a: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Total frequency=T(n)=O(n + n/2 + n/4 + … 1)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26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438390" y="1746885"/>
          <a:ext cx="4294505" cy="336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280"/>
                <a:gridCol w="2308225"/>
              </a:tblGrid>
              <a:tr h="673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Value of Outer Loop-i</a:t>
                      </a:r>
                      <a:endParaRPr lang="en-US" sz="2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Frequency of Inner Loop-j</a:t>
                      </a:r>
                      <a:endParaRPr lang="en-US" sz="2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n/2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n/2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n/4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n/4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370" y="945515"/>
            <a:ext cx="4955540" cy="558038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Consider the following C function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int. fun(int.n)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{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int i, j;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for(i = 1; i&lt;= n; i++)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{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 for(j=1; j&lt;n; j += i)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{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     printf(" %d %d",i,j);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}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}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}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No:I6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802630" y="944880"/>
            <a:ext cx="4739005" cy="496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Time complexity of fun in terms of θ notation is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(A)  Θ(n√n)       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(B)  Θ(n</a:t>
            </a:r>
            <a:r>
              <a:rPr lang="en-US" b="1" baseline="30000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2</a:t>
            </a: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  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(C)  Θ(nlog n)        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(D)  Θ(n</a:t>
            </a:r>
            <a:r>
              <a:rPr lang="en-US" b="1" baseline="30000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2</a:t>
            </a:r>
            <a:r>
              <a:rPr lang="en-US" b="1" dirty="0" smtClean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log n)</a:t>
            </a:r>
            <a:endParaRPr lang="en-US" b="1" dirty="0" smtClean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C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Let us see how many times the innermost statement “printf(“%d %d”, i, j);” is executed.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For i = 1, the statement runs n times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i’th iteration, statement runs Θ(n/i) times.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Summing all iterations for i = 1 to n, we get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Thus T(n) = Θ(n(1 + 1/2 +1/3 + ….)) = Θ(n log n).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Note that the value of 1/1 + 1/2 + 1/3 + …. 1/n is approximately same as log n for large values of n.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I6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fontScale="90000" lnSpcReduction="2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Consider the following function:                                                                             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int i, j, k = 0;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for (i  = n/2; i &lt;= n; i++)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for (j = 2; j &lt;= n; j = j * 2)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       k = k + n/2;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return k;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What is the returned value of the above function?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             B) 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log n)           C)  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3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           D) 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3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log n)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No:I7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B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outer loop runs n/2 or Θ(n).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inner loop runs  Θ(log n) times.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So the statement “k = k + n/2;” runs  Θ(n log n) times.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statement increases value of k by n/2. So the value of k becomes n/2*Θ(n log n), which is Θ(n</a:t>
            </a:r>
            <a:r>
              <a:rPr lang="en-US" sz="2800" b="1" baseline="30000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log n).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I7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int i = 1, s = 1;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while (s ≤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 i++;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 s = s + i;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return s;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No:I8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O(√n)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We can define the terms ‘s’ according to relation si = si-1 + i.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value of ‘i’ increases by one for each iteration. The value contained in ‘s’ at the ith iteration is the sum of the first ‘i’ positive integers.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If k is total number of iterations taken by the program, then while loop terminates if: 1 + 2 + 3 ….+ k = [k(k+1)/2] &gt; n So k = O(√n).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Time Complexity of the above function O(√n).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I8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void fun(int n, int arr[])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int i = 0, j = 0;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for(; i &lt; n; ++i)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while(j &lt; n &amp;&amp; arr[i] &lt; arr[j])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   j++;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	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No:I9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/>
          <p:nvPr>
            <p:ph type="subTitle" idx="1"/>
          </p:nvPr>
        </p:nvSpPr>
        <p:spPr>
          <a:xfrm>
            <a:off x="3037840" y="3602355"/>
            <a:ext cx="6061075" cy="681990"/>
          </a:xfrm>
        </p:spPr>
        <p:txBody>
          <a:bodyPr>
            <a:noAutofit/>
          </a:bodyPr>
          <a:p>
            <a:r>
              <a:rPr lang="en-US" sz="4000" b="1"/>
              <a:t>(ITERATIVE ALGORITHMS)</a:t>
            </a:r>
            <a:endParaRPr lang="en-US" sz="4000" b="1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524000" y="2237105"/>
            <a:ext cx="9144000" cy="1273175"/>
          </a:xfrm>
        </p:spPr>
        <p:txBody>
          <a:bodyPr/>
          <a:p>
            <a:r>
              <a:rPr lang="en-US" sz="66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COMPLEXITY</a:t>
            </a:r>
            <a:endParaRPr lang="en-US" sz="6600" b="1">
              <a:ln w="66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itle 4"/>
          <p:cNvSpPr/>
          <p:nvPr/>
        </p:nvSpPr>
        <p:spPr>
          <a:xfrm>
            <a:off x="4337050" y="1230630"/>
            <a:ext cx="3053715" cy="1273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DAA</a:t>
            </a:r>
            <a:endParaRPr lang="en-US" sz="6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O(n)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In the first look, the time complexity seems to be O(n</a:t>
            </a:r>
            <a:r>
              <a:rPr lang="en-US" sz="2800" b="1" baseline="30000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) due to two loops.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But, note that the variable j is not initialized for each value of variable i. So, the inner loop runs at most n times.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I-9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/>
          <p:nvPr>
            <p:ph type="subTitle" idx="1"/>
          </p:nvPr>
        </p:nvSpPr>
        <p:spPr>
          <a:xfrm>
            <a:off x="3037840" y="3602355"/>
            <a:ext cx="6061075" cy="681990"/>
          </a:xfrm>
        </p:spPr>
        <p:txBody>
          <a:bodyPr>
            <a:noAutofit/>
          </a:bodyPr>
          <a:p>
            <a:r>
              <a:rPr lang="en-US" sz="4000" b="1"/>
              <a:t>(RECURSIVE ALGORITHMS)</a:t>
            </a:r>
            <a:endParaRPr lang="en-US" sz="4000" b="1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524000" y="2237105"/>
            <a:ext cx="9144000" cy="1273175"/>
          </a:xfrm>
        </p:spPr>
        <p:txBody>
          <a:bodyPr/>
          <a:p>
            <a:r>
              <a:rPr lang="en-US" sz="66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COMPLEXITY</a:t>
            </a:r>
            <a:endParaRPr lang="en-US" sz="6600" b="1">
              <a:ln w="66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itle 4"/>
          <p:cNvSpPr/>
          <p:nvPr/>
        </p:nvSpPr>
        <p:spPr>
          <a:xfrm>
            <a:off x="4337050" y="1230630"/>
            <a:ext cx="3053715" cy="1273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DAA</a:t>
            </a:r>
            <a:endParaRPr lang="en-US" sz="6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Sum(int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if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n ==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IN" alt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return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return n + Sum(n-1)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Sum() returns?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Sum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No-R1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/>
            </a:fld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361940" cy="519303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Sum returns the sum 1 + 2 + ... + n, where n &gt;= 1.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Θ(n)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Sum(n).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40690" indent="-10795" algn="just">
              <a:buFont typeface="+mj-lt"/>
            </a:pP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We identify two properties of T(n).</a:t>
            </a:r>
            <a:endParaRPr lang="en-US" sz="185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887095" indent="-457200" algn="just">
              <a:buFont typeface="+mj-lt"/>
              <a:buAutoNum type="romanLcPeriod"/>
            </a:pP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Since Sum(1) is computed using a fixed number of operations </a:t>
            </a:r>
            <a:r>
              <a:rPr lang="en-IN" alt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1, T(1) = </a:t>
            </a:r>
            <a:r>
              <a:rPr lang="en-IN" alt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1.</a:t>
            </a:r>
            <a:endParaRPr lang="en-US" sz="185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887095" indent="-457200" algn="just">
              <a:buFont typeface="+mj-lt"/>
              <a:buAutoNum type="romanLcPeriod"/>
            </a:pP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If n &gt; 1 the function will perform a fixed number of operations </a:t>
            </a:r>
            <a:r>
              <a:rPr lang="en-IN" alt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185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2, and in addition, it will make a recursive call to Sum(n-1). 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921385" indent="-10795" algn="just" defTabSz="914400">
              <a:buFont typeface="+mj-lt"/>
              <a:tabLst>
                <a:tab pos="895350" algn="l"/>
              </a:tabLst>
            </a:pP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R1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322060" y="1008380"/>
            <a:ext cx="5361940" cy="5347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r>
              <a:rPr lang="en-IN" alt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...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This recursive call will perform T(n-1) operations. 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In total, we get T(n) = T(n-1)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+ c2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.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or an asymptotic estimate of the time complexity, we don’t need to specify the actual values of the constants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1 and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2. Instead, we let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c1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=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 = 1.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To find the time complexity for the Sum function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, it can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be reduced to solving the </a:t>
            </a:r>
            <a:r>
              <a:rPr lang="en-US" sz="20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recurrence relation</a:t>
            </a:r>
            <a:endParaRPr lang="en-US" sz="2000" b="1" u="sng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T(1) = 1</a:t>
            </a:r>
            <a:endParaRPr lang="en-US" sz="20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</a:t>
            </a:r>
            <a:r>
              <a:rPr lang="en-I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+ 1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when n &gt; 1. </a:t>
            </a:r>
            <a:endParaRPr lang="en-US" sz="20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solution of the above recurrence is 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I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Θ(n)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>
                <a:solidFill>
                  <a:schemeClr val="tx1"/>
                </a:solidFill>
              </a:rPr>
            </a:fld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4886325" cy="4968875"/>
          </a:xfrm>
        </p:spPr>
        <p:txBody>
          <a:bodyPr>
            <a:normAutofit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Fact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if (n == 0)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    return 1;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else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   return n * Fact(n- 1);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2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857875" y="944880"/>
            <a:ext cx="5420360" cy="496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How the recursive definition of the function Fact can be represented mathematically?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Fact performs?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Fact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361940" cy="485076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recursive definition of the function Fact can be represented as follows: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                           1   if n=0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73710" indent="10795"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n!=      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                         n*(n-1)! if n&gt;0   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function Fact returns factorial of a given number n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(n)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</a:pP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322060" y="1008380"/>
            <a:ext cx="5361940" cy="4882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3"/>
            </a:pPr>
            <a:r>
              <a:rPr lang="en-IN" altLang="en-US" sz="2000" b="1" u="sng" dirty="0" smtClean="0">
                <a:latin typeface="Cambria" panose="02040503050406030204" pitchFamily="18" charset="0"/>
                <a:sym typeface="+mn-ea"/>
              </a:rPr>
              <a:t>Time Complexity</a:t>
            </a:r>
            <a:endParaRPr lang="en-IN" altLang="en-US" sz="20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Fact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(n).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Recursive call is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Fact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(n-1) only and n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*Fact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(n-1) is a constant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multiplication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Fact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in the form of </a:t>
            </a:r>
            <a:r>
              <a:rPr lang="en-IN" altLang="en-US" sz="20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recurrence relation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as: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+ </a:t>
            </a:r>
            <a:r>
              <a:rPr lang="en-I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sym typeface="+mn-ea"/>
              </a:rPr>
              <a:t>By solving this recurrence, we can get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 Θ(n)</a:t>
            </a:r>
            <a:endParaRPr lang="en-US" sz="20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US" altLang="en-US" sz="20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903730" y="2338070"/>
            <a:ext cx="438150" cy="119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5462905" cy="4563110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Fib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if (n == 0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|| n==1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    return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else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   return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Fib(n-1) + Fib(n-1)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3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445250" y="944880"/>
            <a:ext cx="5420360" cy="439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Fib returns?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Fib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10072370" cy="171958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The function Fib returns nth fibonacci number of the first n fibonacci sequence.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Time Complexity, T(n) =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O(2^n)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US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</a:pPr>
            <a:endParaRPr lang="en-IN" alt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3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824865" y="2759710"/>
            <a:ext cx="10777220" cy="342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IN" altLang="en-US" sz="2000" b="1" u="sng" dirty="0" smtClean="0">
                <a:latin typeface="Cambria" panose="02040503050406030204" pitchFamily="18" charset="0"/>
                <a:sym typeface="+mn-ea"/>
              </a:rPr>
              <a:t>Time Complexity</a:t>
            </a:r>
            <a:endParaRPr lang="en-IN" altLang="en-US" sz="20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Fib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(n).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There are two r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ecursive call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s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Fib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(n-1)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&amp; Fib(n-2)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and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Fib(n-1)+Fib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(n-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) is a constant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addition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Fib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in the form of</a:t>
            </a:r>
            <a:r>
              <a:rPr lang="en-IN" altLang="en-US" sz="19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recurrence relation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 as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: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+ 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T(n-2) +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0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T(1)=1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On solving the above recursive equation we get the upper bound of Fibonacci as 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O(2^n)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912495"/>
            <a:ext cx="4519295" cy="5360670"/>
          </a:xfrm>
        </p:spPr>
        <p:txBody>
          <a:bodyPr>
            <a:normAutofit fontScale="6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LinSearch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a[], int lb, in ub, int x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if (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lb&lt;=ub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if (x==a[lb])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    retun lb;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else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    return LinSearch(a, lb+1, ub, x);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}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return -1;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   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}</a:t>
            </a:r>
            <a:endParaRPr lang="en-IN" altLang="en-US" sz="3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4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537835" y="1037590"/>
            <a:ext cx="5420360" cy="50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LinSearch performs?</a:t>
            </a:r>
            <a:endParaRPr lang="en-IN" alt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</a:t>
            </a: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time complexity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 of the function </a:t>
            </a: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LinSearch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543550" cy="339598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The function LinSearch performs the task of searching an element x in an array from index lb to ub bu using linear search techniques.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Time Complexity, T(n) =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(n)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US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</a:pPr>
            <a:endParaRPr lang="en-IN" alt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4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050280" y="941705"/>
            <a:ext cx="5714365" cy="52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IN" altLang="en-US" sz="2000" b="1" u="sng" dirty="0" smtClean="0">
                <a:latin typeface="Cambria" panose="02040503050406030204" pitchFamily="18" charset="0"/>
                <a:sym typeface="+mn-ea"/>
              </a:rPr>
              <a:t>Time Complexity</a:t>
            </a:r>
            <a:endParaRPr lang="en-IN" altLang="en-US" sz="20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Let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array a contains n elements starting from index lb=0 to ub=n-1.</a:t>
            </a:r>
            <a:endParaRPr lang="en-IN" alt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Let the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function T(n) denote the number of elementary operations performed by the function call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LinSearch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a, 0, n-1, x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).  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So LinSearch(a, lb+1, ub, x) performs  constant work and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the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recursive call to a slice of size n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-1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.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LinSearch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in the form of</a:t>
            </a:r>
            <a:r>
              <a:rPr lang="en-IN" altLang="en-US" sz="19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recurrence relation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 as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: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n-1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 + 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On solving the above recursive equation we get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the time complexity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as 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Θ(n)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533844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Consider the following segment of C-code:</a:t>
            </a:r>
            <a:endParaRPr lang="en-US" sz="3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int j, n;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j = 1;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while (j &lt;=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j = j*2;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The number of comparisons made in the execution of the loop for any n &gt; 0 is: (Base of Log is 2 in all options)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(A) CEIL(logn) + 2                              (B) n          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(C) CEIL(logn)                                      (D) FLOOR(log n) + 2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No:I1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912495"/>
            <a:ext cx="4519295" cy="5360670"/>
          </a:xfrm>
        </p:spPr>
        <p:txBody>
          <a:bodyPr>
            <a:normAutofit fontScale="5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BinSearch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a[], int lb, in ub, int x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mid;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if (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lb&lt;=ub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mid=(lb+ub)/2;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if (x==a[mid])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    retun mid;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else if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(x&lt;a[mid])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    return BinSearch(a, lb, mid-1, x);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else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          return BinSearch(a, lb, mid+1, x);</a:t>
            </a:r>
            <a:endParaRPr lang="en-IN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    }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30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sz="3000" b="1" dirty="0" smtClean="0">
                <a:latin typeface="Cambria" panose="02040503050406030204" pitchFamily="18" charset="0"/>
                <a:sym typeface="+mn-ea"/>
              </a:rPr>
              <a:t>return -1;</a:t>
            </a:r>
            <a:r>
              <a:rPr sz="3000" b="1" dirty="0" smtClean="0">
                <a:latin typeface="Cambria" panose="02040503050406030204" pitchFamily="18" charset="0"/>
                <a:sym typeface="+mn-ea"/>
              </a:rPr>
              <a:t>   </a:t>
            </a:r>
            <a:endParaRPr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}</a:t>
            </a:r>
            <a:endParaRPr lang="en-IN" altLang="en-US" sz="3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5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537835" y="1037590"/>
            <a:ext cx="5420360" cy="50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BinSearch performs?</a:t>
            </a:r>
            <a:endParaRPr lang="en-IN" alt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</a:t>
            </a: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time complexity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 of the function </a:t>
            </a: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BinSearch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2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543550" cy="339598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The function BinSearch performs the task of searching an element x in an array from index lb to ub.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Time Complexity, T(n) =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log</a:t>
            </a:r>
            <a:r>
              <a:rPr lang="en-IN" altLang="en-US" sz="2200" b="1" baseline="-25000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n)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US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</a:pPr>
            <a:endParaRPr lang="en-IN" alt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5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050280" y="941705"/>
            <a:ext cx="5714365" cy="52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IN" altLang="en-US" sz="2000" b="1" u="sng" dirty="0" smtClean="0">
                <a:latin typeface="Cambria" panose="02040503050406030204" pitchFamily="18" charset="0"/>
                <a:sym typeface="+mn-ea"/>
              </a:rPr>
              <a:t>Time Complexity</a:t>
            </a:r>
            <a:endParaRPr lang="en-IN" altLang="en-US" sz="20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Let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array a contains n elements starting from index lb=0 to ub=n-1.</a:t>
            </a:r>
            <a:endParaRPr lang="en-IN" alt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Let the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function T(n) denote the number of elementary operations performed by the function call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BinSearch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a, 0, n-1, x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).  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So BinSearch(a, lb, mid-1, x) and BinSearch(a, mid+1, ub, x)  performs  constant work and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 single recursive call to a slice of size n/2.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BinSearch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in the form of</a:t>
            </a:r>
            <a:r>
              <a:rPr lang="en-IN" altLang="en-US" sz="19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recurrence relation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 as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: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/2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 + 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On solving the above recursive equation we get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the time complexity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as 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Θ(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log</a:t>
            </a:r>
            <a:r>
              <a:rPr lang="en-IN" altLang="en-US" sz="1900" b="1" baseline="-25000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n)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3440" y="6356350"/>
            <a:ext cx="7299960" cy="365125"/>
          </a:xfrm>
        </p:spPr>
        <p:txBody>
          <a:bodyPr/>
          <a:p>
            <a:r>
              <a:rPr lang="en-US"/>
              <a:t>Section IT-G1 &amp; G2, CSE-KIIT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4886325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int Power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x, int n)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if (n == 0)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    return 1;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else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   return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x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 *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Power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x, 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n- 1);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6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857875" y="944880"/>
            <a:ext cx="5420360" cy="496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How the recursive definition of the function Power can be represented mathematically?</a:t>
            </a:r>
            <a:endParaRPr lang="en-IN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does the function returns?</a:t>
            </a:r>
            <a:endParaRPr lang="en-IN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Power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361940" cy="485076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recursive definition of the function Fact can be represented as follows: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                           1   if n=0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73710" indent="10795"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x</a:t>
            </a:r>
            <a:r>
              <a:rPr lang="en-IN" altLang="en-US" sz="2000" b="1" baseline="30000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=      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lnSpc>
                <a:spcPct val="100000"/>
              </a:lnSpc>
              <a:buFont typeface="+mj-lt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                         x * x</a:t>
            </a:r>
            <a:r>
              <a:rPr lang="en-IN" altLang="en-US" sz="2000" b="1" baseline="30000" dirty="0" smtClean="0">
                <a:latin typeface="Cambria" panose="02040503050406030204" pitchFamily="18" charset="0"/>
                <a:sym typeface="+mn-ea"/>
              </a:rPr>
              <a:t>n-1 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if n&gt;0   </a:t>
            </a: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function Power returns 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x</a:t>
            </a:r>
            <a:r>
              <a:rPr lang="en-IN" altLang="en-US" sz="2000" b="1" baseline="30000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,  for </a:t>
            </a: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a given value of x and n</a:t>
            </a:r>
            <a:endParaRPr 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 startAt="2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(n)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</a:pP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6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322060" y="1008380"/>
            <a:ext cx="5361940" cy="526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3"/>
            </a:pPr>
            <a:r>
              <a:rPr lang="en-IN" altLang="en-US" sz="1900" b="1" u="sng" dirty="0" smtClean="0">
                <a:latin typeface="Cambria" panose="02040503050406030204" pitchFamily="18" charset="0"/>
                <a:sym typeface="+mn-ea"/>
              </a:rPr>
              <a:t>Time Complexity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(Similar to Factorial)</a:t>
            </a:r>
            <a:endParaRPr lang="en-IN" altLang="en-US" sz="19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Power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x,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n).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Recursive call is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Power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x,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n-1) only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.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So the time is required for this recursive call is T(n-1).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x*Power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x,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n-1) is a constant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multiplication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Fact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in the form of </a:t>
            </a:r>
            <a:r>
              <a:rPr lang="en-IN" altLang="en-US" sz="19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recurrence relation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as:</a:t>
            </a:r>
            <a:endParaRPr lang="en-US" sz="19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+ 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0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19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Cambria" panose="02040503050406030204" pitchFamily="18" charset="0"/>
                <a:sym typeface="+mn-ea"/>
              </a:rPr>
              <a:t>By solving this recurrence, we can get </a:t>
            </a:r>
            <a:r>
              <a:rPr lang="en-US" sz="19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 Θ(n)</a:t>
            </a:r>
            <a:endParaRPr 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US" altLang="en-US" sz="19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903730" y="2338070"/>
            <a:ext cx="438150" cy="119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5730240" cy="3804920"/>
          </a:xfrm>
        </p:spPr>
        <p:txBody>
          <a:bodyPr>
            <a:normAutofit lnSpcReduction="2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int Sum1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a[], int n)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if (n ==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1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)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    return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a[0]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;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else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   return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a[n-1] + Sum1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a, 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n- 1);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7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890270" y="4832350"/>
            <a:ext cx="10238105" cy="133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task does the function Sum1 performs?</a:t>
            </a:r>
            <a:endParaRPr lang="en-IN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Power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10658475" cy="158242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function Sum1 performs the task of summation of  n-element array &amp; returns  the sum.</a:t>
            </a:r>
            <a:endParaRPr lang="en-IN" alt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(n)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7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853440" y="2834640"/>
            <a:ext cx="10841355" cy="3521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IN" altLang="en-US" sz="1900" b="1" u="sng" dirty="0" smtClean="0">
                <a:latin typeface="Cambria" panose="02040503050406030204" pitchFamily="18" charset="0"/>
                <a:sym typeface="+mn-ea"/>
              </a:rPr>
              <a:t>Time Complexity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(Similar to Factorial &amp; Power Function)</a:t>
            </a:r>
            <a:endParaRPr lang="en-IN" altLang="en-US" sz="19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Sum1(a, n)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.</a:t>
            </a:r>
            <a:endParaRPr lang="en-US" sz="185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Recursive call is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Sum1(a, 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n-1) only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. So the time is required for this recursive call is T(n-1).</a:t>
            </a:r>
            <a:endParaRPr lang="en-US" sz="185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a[n-1] + Sum1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a, 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n-1) is a constant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Summation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185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The time complexity of the function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Sum1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in the form of </a:t>
            </a:r>
            <a:r>
              <a:rPr lang="en-IN" altLang="en-US" sz="185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recurrence relation</a:t>
            </a:r>
            <a:r>
              <a:rPr lang="en-IN" altLang="en-US" sz="185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as:</a:t>
            </a:r>
            <a:endParaRPr lang="en-US" sz="185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+ </a:t>
            </a:r>
            <a:r>
              <a:rPr lang="en-IN" alt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185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50" b="1" dirty="0" smtClean="0">
                <a:latin typeface="Cambria" panose="02040503050406030204" pitchFamily="18" charset="0"/>
                <a:sym typeface="+mn-ea"/>
              </a:rPr>
              <a:t>By solving this recurrence, we can get </a:t>
            </a:r>
            <a:r>
              <a:rPr lang="en-US" sz="185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 Θ(n)</a:t>
            </a:r>
            <a:endParaRPr lang="en-US" sz="185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US" altLang="en-US" sz="185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4589145" cy="5111115"/>
          </a:xfrm>
        </p:spPr>
        <p:txBody>
          <a:bodyPr>
            <a:normAutofit fontScale="7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 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Assume initial call is Fun(a, 0, n-1);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void Fun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a[], i, j)</a:t>
            </a: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altLang="en-US" sz="2800" b="1" dirty="0" smtClean="0">
                <a:latin typeface="Cambria" panose="02040503050406030204" pitchFamily="18" charset="0"/>
                <a:sym typeface="+mn-ea"/>
              </a:rPr>
              <a:t>int t;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if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i &lt;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j)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 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IN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        t=a[i]; a[i]=a[j];  a[j]=t;</a:t>
            </a:r>
            <a:endParaRPr lang="en-IN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sz="2800" b="1" dirty="0" smtClean="0">
                <a:latin typeface="Cambria" panose="02040503050406030204" pitchFamily="18" charset="0"/>
                <a:sym typeface="+mn-ea"/>
              </a:rPr>
              <a:t>       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Fun(a</a:t>
            </a:r>
            <a:r>
              <a:rPr sz="2800" b="1" dirty="0" smtClean="0">
                <a:latin typeface="Cambria" panose="02040503050406030204" pitchFamily="18" charset="0"/>
                <a:sym typeface="+mn-ea"/>
              </a:rPr>
              <a:t>, i + 1, j - 1)</a:t>
            </a: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IN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sz="2800" b="1" dirty="0" smtClean="0">
                <a:latin typeface="Cambria" panose="02040503050406030204" pitchFamily="18" charset="0"/>
                <a:sym typeface="+mn-ea"/>
              </a:rPr>
              <a:t>    }</a:t>
            </a:r>
            <a:endParaRPr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28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8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5842635" y="1157605"/>
            <a:ext cx="5013960" cy="177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What task does the function Fun performs?</a:t>
            </a:r>
            <a:endParaRPr lang="en-IN" altLang="en-US" sz="28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Fun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10658475" cy="146494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000" b="1" dirty="0" smtClean="0">
                <a:latin typeface="Cambria" panose="02040503050406030204" pitchFamily="18" charset="0"/>
                <a:sym typeface="+mn-ea"/>
              </a:rPr>
              <a:t>The function fun performs the task of  reversing the contains of an array.</a:t>
            </a:r>
            <a:endParaRPr lang="en-IN" altLang="en-US" sz="2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Θ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(n)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</a:pPr>
            <a:endParaRPr lang="en-IN" alt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8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853440" y="2621280"/>
            <a:ext cx="10841355" cy="3521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+mj-lt"/>
              <a:buAutoNum type="alphaLcParenR" startAt="2"/>
            </a:pPr>
            <a:r>
              <a:rPr lang="en-IN" altLang="en-US" sz="1900" b="1" u="sng" dirty="0" smtClean="0">
                <a:latin typeface="Cambria" panose="02040503050406030204" pitchFamily="18" charset="0"/>
                <a:sym typeface="+mn-ea"/>
              </a:rPr>
              <a:t>Time Complexity </a:t>
            </a:r>
            <a:r>
              <a:rPr lang="en-IN" altLang="en-US" sz="1900" b="1" dirty="0" smtClean="0">
                <a:latin typeface="Cambria" panose="02040503050406030204" pitchFamily="18" charset="0"/>
                <a:sym typeface="+mn-ea"/>
              </a:rPr>
              <a:t>(Similar to Factorial &amp; Power Function)</a:t>
            </a:r>
            <a:endParaRPr lang="en-IN" altLang="en-US" sz="1900" b="1" u="sng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Let the function T(n) denote the number of elementary operations performed by the function call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Fun(a, 0, n-1)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.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Recursive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function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call 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Fun(a, i+1, j-1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)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=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Fun(a, 1, n-2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)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=&gt; applied to n-2 elements =&gt; So time requirement is T(n-2).</a:t>
            </a:r>
            <a:endParaRPr lang="en-US" sz="1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Swapping lines plus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Fun(a, i+1, j-1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)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are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a constant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operation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So, t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he time complexity of the function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Fun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 can be written 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in the form of </a:t>
            </a:r>
            <a:r>
              <a:rPr lang="en-IN" altLang="en-US" sz="18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recurrence relation</a:t>
            </a:r>
            <a:r>
              <a:rPr lang="en-IN" altLang="en-US" sz="18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as:</a:t>
            </a:r>
            <a:endParaRPr lang="en-US" sz="1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</a:t>
            </a:r>
            <a:r>
              <a:rPr lang="en-IN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 + </a:t>
            </a:r>
            <a:r>
              <a:rPr lang="en-IN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 T(</a:t>
            </a:r>
            <a:r>
              <a:rPr lang="en-IN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)=1</a:t>
            </a:r>
            <a:endParaRPr lang="en-US" sz="1800" b="1" dirty="0" smtClean="0">
              <a:latin typeface="Cambria" panose="02040503050406030204" pitchFamily="18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mbria" panose="02040503050406030204" pitchFamily="18" charset="0"/>
                <a:sym typeface="+mn-ea"/>
              </a:rPr>
              <a:t>By solving this recurrence, we can get 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 Θ(n)</a:t>
            </a:r>
            <a:endParaRPr lang="en-US" sz="18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US" altLang="en-US" sz="18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Demo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if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n ==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IN" alt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return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return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*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Demo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(n-1)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Demo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9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/>
            </a:fld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361940" cy="112395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r>
              <a:rPr lang="en-IN" altLang="en-US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b="1" dirty="0" smtClean="0">
                <a:latin typeface="Cambria" panose="02040503050406030204" pitchFamily="18" charset="0"/>
                <a:sym typeface="+mn-ea"/>
              </a:rPr>
              <a:t>Θ(n)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921385" indent="-10795" algn="just" defTabSz="914400">
              <a:buFont typeface="+mj-lt"/>
              <a:tabLst>
                <a:tab pos="895350" algn="l"/>
              </a:tabLst>
            </a:pP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9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793115" y="2247265"/>
            <a:ext cx="1104392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r>
              <a:rPr lang="en-IN" alt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...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Let T(n) is the time complexity for the function call Demo(n). </a:t>
            </a: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Similar to Demo(n), for Demo(n-1) time requirement is  T(n-1)</a:t>
            </a: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2*Demo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(n-1) is a constant 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multiplication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So, </a:t>
            </a:r>
            <a:r>
              <a:rPr lang="en-IN" altLang="en-US" sz="22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recurrence relation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 for the 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time complexity for the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Demo 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function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is as follows:</a:t>
            </a:r>
            <a:endParaRPr lang="en-US" sz="2200" b="1" u="sng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T(1) = 1</a:t>
            </a:r>
            <a:endParaRPr lang="en-US" sz="22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T(n-1)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+ 1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when n &gt; 1. </a:t>
            </a:r>
            <a:endParaRPr lang="en-US" sz="22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solution of the above recurrence is 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Θ(n)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>
                <a:solidFill>
                  <a:schemeClr val="tx1"/>
                </a:solidFill>
              </a:rPr>
            </a:fld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D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formula in option-D fives correct number of comparision for given input n.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I1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55115" y="2952115"/>
          <a:ext cx="10252710" cy="250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750"/>
                <a:gridCol w="1921510"/>
                <a:gridCol w="2075180"/>
                <a:gridCol w="2094865"/>
                <a:gridCol w="2097405"/>
              </a:tblGrid>
              <a:tr h="40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cs typeface="+mn-lt"/>
                        </a:rPr>
                        <a:t>n=1</a:t>
                      </a:r>
                      <a:endParaRPr lang="en-US" sz="24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cs typeface="+mn-lt"/>
                        </a:rPr>
                        <a:t>n=2</a:t>
                      </a:r>
                      <a:endParaRPr lang="en-US" sz="24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cs typeface="+mn-lt"/>
                        </a:rPr>
                        <a:t>n=3</a:t>
                      </a:r>
                      <a:endParaRPr lang="en-US" sz="24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cs typeface="+mn-lt"/>
                        </a:rPr>
                        <a:t>n=4</a:t>
                      </a:r>
                      <a:endParaRPr lang="en-US" sz="24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cs typeface="+mn-lt"/>
                        </a:rPr>
                        <a:t>n=5</a:t>
                      </a:r>
                      <a:endParaRPr lang="en-US" sz="24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3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1≤1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2≤1 (F) 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Number of Comparison=2</a:t>
                      </a:r>
                      <a:endParaRPr lang="en-US" sz="23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1≤2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2≤2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4≤2 (F) Number of Comparison=3</a:t>
                      </a:r>
                      <a:endParaRPr lang="en-US" sz="23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1≤3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2≤3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4≤3 (F)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Number of Comparison=3</a:t>
                      </a:r>
                      <a:endParaRPr lang="en-US" sz="23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1≤4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2≤4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4≤4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8≤4 (F)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Number of Comparison=4</a:t>
                      </a:r>
                      <a:endParaRPr lang="en-US" sz="23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1≤5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2≤5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4≤5 (T)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8≤5 (F)</a:t>
                      </a:r>
                      <a:endParaRPr lang="en-US" sz="2300" b="1">
                        <a:cs typeface="+mn-l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300" b="1">
                          <a:cs typeface="+mn-lt"/>
                        </a:rPr>
                        <a:t>Number of Comparison=4</a:t>
                      </a:r>
                      <a:endParaRPr lang="en-US" sz="2300" b="1">
                        <a:ea typeface="Times New Roman" panose="02020603050405020304" charset="0"/>
                        <a:cs typeface="+mn-lt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20000"/>
          </a:bodyPr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Consider the following function.</a:t>
            </a:r>
            <a:endParaRPr lang="en-IN" alt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int Demo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(int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n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if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(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n ==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IN" alt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return 1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return </a:t>
            </a:r>
            <a:r>
              <a:rPr lang="en-IN" altLang="en-US" sz="3000" b="1" dirty="0" smtClean="0">
                <a:solidFill>
                  <a:srgbClr val="C00000"/>
                </a:solidFill>
                <a:latin typeface="Cambria" panose="02040503050406030204" pitchFamily="18" charset="0"/>
                <a:sym typeface="+mn-ea"/>
              </a:rPr>
              <a:t>Demo(n-1)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*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Demo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(n-1)</a:t>
            </a:r>
            <a:r>
              <a:rPr lang="en-IN" altLang="en-US" sz="3000" b="1" dirty="0" smtClean="0">
                <a:latin typeface="Cambria" panose="02040503050406030204" pitchFamily="18" charset="0"/>
                <a:sym typeface="+mn-ea"/>
              </a:rPr>
              <a:t>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W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hat is the  time complexity of the function </a:t>
            </a:r>
            <a:r>
              <a:rPr lang="en-IN" alt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Demo</a:t>
            </a:r>
            <a:r>
              <a:rPr lang="en-US" sz="3000" b="1" dirty="0" smtClean="0">
                <a:solidFill>
                  <a:schemeClr val="accent1"/>
                </a:solidFill>
                <a:latin typeface="Cambria" panose="02040503050406030204" pitchFamily="18" charset="0"/>
                <a:sym typeface="+mn-ea"/>
              </a:rPr>
              <a:t>?</a:t>
            </a: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sz="3000" b="1" dirty="0" smtClean="0">
              <a:solidFill>
                <a:schemeClr val="accent1"/>
              </a:solidFill>
              <a:latin typeface="Cambria" panose="02040503050406030204" pitchFamily="18" charset="0"/>
              <a:sym typeface="+mn-ea"/>
            </a:endParaRPr>
          </a:p>
          <a:p>
            <a:pPr algn="l">
              <a:buFont typeface="+mj-lt"/>
            </a:pPr>
            <a:r>
              <a:rPr lang="en-IN" altLang="en-US" b="1" dirty="0" smtClean="0">
                <a:solidFill>
                  <a:srgbClr val="C00000"/>
                </a:solidFill>
                <a:latin typeface="Cambria" panose="02040503050406030204" pitchFamily="18" charset="0"/>
                <a:sym typeface="+mn-ea"/>
              </a:rPr>
              <a:t>(w.r.f to the previous problem-R9, the change is highlighted in red color)</a:t>
            </a:r>
            <a:endParaRPr lang="en-US" b="1" dirty="0" smtClean="0">
              <a:solidFill>
                <a:srgbClr val="C0000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altLang="en-US" b="1" dirty="0" smtClean="0">
              <a:solidFill>
                <a:srgbClr val="C00000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10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/>
            </a:fld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15" y="1040765"/>
            <a:ext cx="5361940" cy="112395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solidFill>
                <a:srgbClr val="FFC000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r>
              <a:rPr lang="en-IN" altLang="en-US" b="1" dirty="0" smtClean="0">
                <a:latin typeface="Cambria" panose="02040503050406030204" pitchFamily="18" charset="0"/>
                <a:sym typeface="+mn-ea"/>
              </a:rPr>
              <a:t>Time Complexity, T(n) = </a:t>
            </a:r>
            <a:r>
              <a:rPr lang="en-US" b="1" dirty="0" smtClean="0">
                <a:latin typeface="Cambria" panose="02040503050406030204" pitchFamily="18" charset="0"/>
                <a:sym typeface="+mn-ea"/>
              </a:rPr>
              <a:t>Θ(</a:t>
            </a:r>
            <a:r>
              <a:rPr lang="en-IN" altLang="en-US" b="1" dirty="0" smtClean="0">
                <a:latin typeface="Cambria" panose="02040503050406030204" pitchFamily="18" charset="0"/>
                <a:sym typeface="+mn-ea"/>
              </a:rPr>
              <a:t>2^n</a:t>
            </a:r>
            <a:r>
              <a:rPr lang="en-US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+mj-lt"/>
            </a:pPr>
            <a:endParaRPr 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921385" indent="-10795" algn="just" defTabSz="914400">
              <a:buFont typeface="+mj-lt"/>
              <a:tabLst>
                <a:tab pos="895350" algn="l"/>
              </a:tabLst>
            </a:pP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85407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10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793115" y="2247265"/>
            <a:ext cx="1104392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r>
              <a:rPr lang="en-IN" alt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...</a:t>
            </a:r>
            <a:endParaRPr lang="en-IN" altLang="en-US" sz="3000" b="1" u="sng" dirty="0" smtClean="0">
              <a:solidFill>
                <a:srgbClr val="00B0F0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Let T(n) is the time complexity for the function call Demo(n). </a:t>
            </a: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Similar to Demo(n), for Demo(n-1) time requirement is  T(n-1)</a:t>
            </a: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Demo(n-1)*Demo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(n-1) is a constant 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multiplication</a:t>
            </a:r>
            <a:r>
              <a:rPr lang="en-US" sz="2200" b="1" dirty="0" smtClean="0">
                <a:latin typeface="Cambria" panose="02040503050406030204" pitchFamily="18" charset="0"/>
                <a:sym typeface="+mn-ea"/>
              </a:rPr>
              <a:t>. 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So, </a:t>
            </a:r>
            <a:r>
              <a:rPr lang="en-IN" altLang="en-US" sz="2200" b="1" u="sng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 recurrence relation</a:t>
            </a:r>
            <a:r>
              <a:rPr lang="en-IN" altLang="en-US" sz="2200" b="1" dirty="0" smtClean="0">
                <a:latin typeface="Cambria" panose="02040503050406030204" pitchFamily="18" charset="0"/>
                <a:sym typeface="+mn-ea"/>
              </a:rPr>
              <a:t> for the 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time complexity for the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Demo 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function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is as follows:</a:t>
            </a:r>
            <a:endParaRPr lang="en-US" sz="2200" b="1" u="sng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T(1) = 1</a:t>
            </a:r>
            <a:endParaRPr lang="en-US" sz="22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T(n-1)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+ 1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, when n &gt; 1. </a:t>
            </a:r>
            <a:endParaRPr lang="en-US" sz="2200" b="1" dirty="0" smtClean="0">
              <a:solidFill>
                <a:srgbClr val="FF0000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2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solution of the above recurrence is  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T(n) = 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Θ(</a:t>
            </a:r>
            <a:r>
              <a:rPr lang="en-I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2^</a:t>
            </a:r>
            <a:r>
              <a:rPr 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n)</a:t>
            </a:r>
            <a:endParaRPr lang="en-US" sz="2200" b="1" dirty="0" smtClean="0">
              <a:latin typeface="Cambria" panose="02040503050406030204" pitchFamily="18" charset="0"/>
              <a:sym typeface="+mn-ea"/>
            </a:endParaRPr>
          </a:p>
          <a:p>
            <a:pPr marL="424815" indent="21590" algn="just">
              <a:buFont typeface="Arial" panose="020B0604020202020204" pitchFamily="34" charset="0"/>
            </a:pPr>
            <a:endParaRPr lang="en-IN" altLang="en-US" sz="22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b="1" smtClean="0">
                <a:solidFill>
                  <a:schemeClr val="tx1"/>
                </a:solidFill>
              </a:rPr>
            </a:fld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The running time of the following algorithm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	Procedure A(n)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	  If n &lt;= 2 return(1)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                else return A(√n);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is best described by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A)O(n)                    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B) O(log n)            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C) O(1og log n)             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D) O(1)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No:-R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11</a:t>
            </a:r>
            <a:endParaRPr lang="en-IN" alt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C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Time complexity of Procedure() can be written as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IN" alt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By solving with change of variable &amp; master theorem, we can get the above answer.</a:t>
            </a:r>
            <a:endParaRPr lang="en-IN" alt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</a:t>
            </a:r>
            <a:r>
              <a:rPr lang="en-IN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11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107305" y="3209925"/>
          <a:ext cx="302196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74850" imgH="438150" progId="Paint.Picture">
                  <p:embed/>
                </p:oleObj>
              </mc:Choice>
              <mc:Fallback>
                <p:oleObj name="" r:id="rId1" imgW="1974850" imgH="438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7305" y="3209925"/>
                        <a:ext cx="3021965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5477510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Consider the following function that accepts a positive integer n as input.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int  fun(int n)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while (n &gt; 1)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{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    n=n+1 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   while (n%2==0)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   {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      n=n/2 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    }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    }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b="1" dirty="0" smtClean="0">
                <a:latin typeface="Cambria" panose="02040503050406030204" pitchFamily="18" charset="0"/>
                <a:sym typeface="+mn-ea"/>
              </a:rPr>
              <a:t>Determine a tight bound on the running time of the above function.</a:t>
            </a:r>
            <a:endParaRPr lang="en-US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46202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No:I10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Θ(log n)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I-10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2" name="Object -2147482549"/>
          <p:cNvGraphicFramePr>
            <a:graphicFrameLocks noChangeAspect="1"/>
          </p:cNvGraphicFramePr>
          <p:nvPr/>
        </p:nvGraphicFramePr>
        <p:xfrm>
          <a:off x="1174115" y="2708910"/>
          <a:ext cx="11017885" cy="35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867775" imgH="2133600" progId="PBrush">
                  <p:embed/>
                </p:oleObj>
              </mc:Choice>
              <mc:Fallback>
                <p:oleObj name="" r:id="rId1" imgW="8867775" imgH="2133600" progId="PBrush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4115" y="2708910"/>
                        <a:ext cx="11017885" cy="3580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What is the time complexity of fun()?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int i, j, count = 0;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for (i = 0; i &lt; n; i++)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for (j = n; j &gt; 0; j--)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count = count + 1;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return count;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No:I2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49592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Outer row i is executed n times and for each iteration i, the inner loop executes n times.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So total n</a:t>
            </a:r>
            <a:r>
              <a:rPr lang="en-US" sz="2800" b="1" baseline="30000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times.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I2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What is the time complexity of fun()?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int i, j, count = 0;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for (i = 0; i &lt; n; i++)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for (j = i; j &gt; 0; j--)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  count = count + 1;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return count;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No:I3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995" y="1101090"/>
            <a:ext cx="10926445" cy="50857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Answer: </a:t>
            </a:r>
            <a:r>
              <a:rPr lang="en-US" sz="3000" b="1" dirty="0" smtClean="0">
                <a:solidFill>
                  <a:srgbClr val="FFC000"/>
                </a:solidFill>
                <a:latin typeface="Cambria" panose="02040503050406030204" pitchFamily="18" charset="0"/>
                <a:sym typeface="+mn-ea"/>
              </a:rPr>
              <a:t> 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      Θ(n</a:t>
            </a:r>
            <a:r>
              <a:rPr lang="en-US" sz="3000" b="1" baseline="30000" dirty="0" smtClean="0">
                <a:latin typeface="Cambria" panose="02040503050406030204" pitchFamily="18" charset="0"/>
                <a:sym typeface="+mn-ea"/>
              </a:rPr>
              <a:t>2</a:t>
            </a: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u="sng" dirty="0" smtClean="0">
                <a:solidFill>
                  <a:srgbClr val="00B0F0"/>
                </a:solidFill>
                <a:latin typeface="Cambria" panose="02040503050406030204" pitchFamily="18" charset="0"/>
                <a:sym typeface="+mn-ea"/>
              </a:rPr>
              <a:t>Explanation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time complexity can be calculated by counting number of times the expression "count = count + 1;" is executed.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The expression is executed 0 + 1 + 2 + 3 + 4 + .... + (n-1) times.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Time complexity = Θ(0 + 1 + 2 + 3 + .. + n-1)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                                       = Θ(n*(n-1)/2)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                                        = Θ(n</a:t>
            </a:r>
            <a:r>
              <a:rPr lang="en-US" sz="2800" b="1" baseline="30000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)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5196205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I3 Answer &amp; Explanation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05" y="1037590"/>
            <a:ext cx="10515600" cy="4968875"/>
          </a:xfrm>
        </p:spPr>
        <p:txBody>
          <a:bodyPr>
            <a:normAutofit lnSpcReduction="20000"/>
          </a:bodyPr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Consider the following function: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int fun(int n)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{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int i, j, p=0;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for(i = 1; i &lt; n; ++i)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	for(j = n; j &gt; 1; j = j/2)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		++p;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	return p;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}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r>
              <a:rPr lang="en-US" sz="3000" b="1" dirty="0" smtClean="0">
                <a:latin typeface="Cambria" panose="02040503050406030204" pitchFamily="18" charset="0"/>
                <a:sym typeface="+mn-ea"/>
              </a:rPr>
              <a:t>What is most closely approximates value returned by the function fun? </a:t>
            </a:r>
            <a:endParaRPr lang="en-US" sz="3000" b="1" dirty="0" smtClean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75995" y="330835"/>
            <a:ext cx="3116580" cy="498475"/>
          </a:xfrm>
          <a:solidFill>
            <a:srgbClr val="FFC000"/>
          </a:solidFill>
        </p:spPr>
        <p:txBody>
          <a:bodyPr>
            <a:normAutofit fontScale="90000"/>
          </a:bodyPr>
          <a:p>
            <a:pPr algn="l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Problem No:I4</a:t>
            </a:r>
            <a:endParaRPr lang="en-US" sz="3600" b="1" dirty="0" smtClean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Section DAA-CSE-G1 &amp; IT, AUTUMN 2021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17208</Words>
  <Application>WPS Presentation</Application>
  <PresentationFormat>Widescreen</PresentationFormat>
  <Paragraphs>895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Cambria</vt:lpstr>
      <vt:lpstr>Times New Roman</vt:lpstr>
      <vt:lpstr>Calibri</vt:lpstr>
      <vt:lpstr>Calibri Light</vt:lpstr>
      <vt:lpstr>Microsoft YaHei</vt:lpstr>
      <vt:lpstr>Arial Unicode MS</vt:lpstr>
      <vt:lpstr>Office Theme</vt:lpstr>
      <vt:lpstr>Paint.Picture</vt:lpstr>
      <vt:lpstr>PBrush</vt:lpstr>
      <vt:lpstr>TIME COMPLEXITY</vt:lpstr>
      <vt:lpstr>TIME COMPLEXITY</vt:lpstr>
      <vt:lpstr>Problem No:I1</vt:lpstr>
      <vt:lpstr>I1 Answer &amp; Explanation</vt:lpstr>
      <vt:lpstr>Problem No:I2</vt:lpstr>
      <vt:lpstr>I2 Answer &amp; Explanation</vt:lpstr>
      <vt:lpstr>Problem No:I3</vt:lpstr>
      <vt:lpstr>I3 Answer &amp; Explanation</vt:lpstr>
      <vt:lpstr>Problem No:I4</vt:lpstr>
      <vt:lpstr>I4 Answer &amp; Explanation</vt:lpstr>
      <vt:lpstr>Problem No:I5</vt:lpstr>
      <vt:lpstr>I5 Answer &amp; Explanation</vt:lpstr>
      <vt:lpstr>Problem No:I6</vt:lpstr>
      <vt:lpstr>I6 Answer &amp; Explanation</vt:lpstr>
      <vt:lpstr>Problem No:I7</vt:lpstr>
      <vt:lpstr>I7 Answer &amp; Explanation</vt:lpstr>
      <vt:lpstr>Problem No:I8</vt:lpstr>
      <vt:lpstr>I8 Answer &amp; Explanation</vt:lpstr>
      <vt:lpstr>Problem No:I9</vt:lpstr>
      <vt:lpstr>I-9 Answer &amp; Explanation</vt:lpstr>
      <vt:lpstr>TIME COMPLEXITY</vt:lpstr>
      <vt:lpstr>Problem No-R1</vt:lpstr>
      <vt:lpstr>R1 Answer &amp; Explanation</vt:lpstr>
      <vt:lpstr>Problem No-R2</vt:lpstr>
      <vt:lpstr>R2 Answer &amp; Explanation</vt:lpstr>
      <vt:lpstr>Problem No-R3</vt:lpstr>
      <vt:lpstr>R3 Answer &amp; Explanation</vt:lpstr>
      <vt:lpstr>Problem No-R4</vt:lpstr>
      <vt:lpstr>R4 Answer &amp; Explanation</vt:lpstr>
      <vt:lpstr>Problem No-R5</vt:lpstr>
      <vt:lpstr>R5 Answer &amp; Explanation</vt:lpstr>
      <vt:lpstr>Problem No-R6</vt:lpstr>
      <vt:lpstr>R6 Answer &amp; Explanation</vt:lpstr>
      <vt:lpstr>Problem No-R7</vt:lpstr>
      <vt:lpstr>R7 Answer &amp; Explanation</vt:lpstr>
      <vt:lpstr>Problem No-R8</vt:lpstr>
      <vt:lpstr>R8 Answer &amp; Explanation</vt:lpstr>
      <vt:lpstr>Problem No-R9</vt:lpstr>
      <vt:lpstr>R9 Answer &amp; Explanation</vt:lpstr>
      <vt:lpstr>Problem No-R10</vt:lpstr>
      <vt:lpstr>R10 Answer &amp; Explanation</vt:lpstr>
      <vt:lpstr>Problem No:-R11</vt:lpstr>
      <vt:lpstr>R11 Answer &amp; Explanation</vt:lpstr>
      <vt:lpstr>Problem No:I10</vt:lpstr>
      <vt:lpstr>I-10 Answer &amp; Explanation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No:I-1</dc:title>
  <dc:creator>nEW u</dc:creator>
  <cp:lastModifiedBy>KIIT</cp:lastModifiedBy>
  <cp:revision>43</cp:revision>
  <dcterms:created xsi:type="dcterms:W3CDTF">2019-02-10T17:44:00Z</dcterms:created>
  <dcterms:modified xsi:type="dcterms:W3CDTF">2021-08-04T14:45:57Z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