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 id="279" r:id="rId16"/>
    <p:sldId id="281"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0" d="100"/>
          <a:sy n="110"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ek sha" userId="9d8b83ef5ac06e23" providerId="LiveId" clId="{B9619DD8-93F1-468D-9E53-E596B66FB7D3}"/>
    <pc:docChg chg="modSld">
      <pc:chgData name="Bibek sha" userId="9d8b83ef5ac06e23" providerId="LiveId" clId="{B9619DD8-93F1-468D-9E53-E596B66FB7D3}" dt="2024-08-28T19:37:07.850" v="5" actId="1076"/>
      <pc:docMkLst>
        <pc:docMk/>
      </pc:docMkLst>
      <pc:sldChg chg="addSp modSp mod">
        <pc:chgData name="Bibek sha" userId="9d8b83ef5ac06e23" providerId="LiveId" clId="{B9619DD8-93F1-468D-9E53-E596B66FB7D3}" dt="2024-08-28T19:37:07.850" v="5" actId="1076"/>
        <pc:sldMkLst>
          <pc:docMk/>
          <pc:sldMk cId="0" sldId="281"/>
        </pc:sldMkLst>
        <pc:picChg chg="add mod">
          <ac:chgData name="Bibek sha" userId="9d8b83ef5ac06e23" providerId="LiveId" clId="{B9619DD8-93F1-468D-9E53-E596B66FB7D3}" dt="2024-08-28T19:37:07.850" v="5" actId="1076"/>
          <ac:picMkLst>
            <pc:docMk/>
            <pc:sldMk cId="0" sldId="281"/>
            <ac:picMk id="99" creationId="{AFECE2D2-4884-60EE-D7C4-5BE5895D7D2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504315"/>
          </a:xfrm>
        </p:spPr>
        <p:txBody>
          <a:bodyPr>
            <a:normAutofit fontScale="90000"/>
          </a:bodyPr>
          <a:lstStyle/>
          <a:p>
            <a:r>
              <a:rPr lang="en-US" b="1" dirty="0">
                <a:solidFill>
                  <a:srgbClr val="FF0000"/>
                </a:solidFill>
              </a:rPr>
              <a:t>Distributed Operating Systems (CS 30009)</a:t>
            </a:r>
          </a:p>
        </p:txBody>
      </p:sp>
      <p:sp>
        <p:nvSpPr>
          <p:cNvPr id="3" name="Subtitle 2"/>
          <p:cNvSpPr>
            <a:spLocks noGrp="1"/>
          </p:cNvSpPr>
          <p:nvPr>
            <p:ph type="subTitle" idx="1"/>
          </p:nvPr>
        </p:nvSpPr>
        <p:spPr/>
        <p:txBody>
          <a:bodyPr/>
          <a:lstStyle/>
          <a:p>
            <a:r>
              <a:rPr lang="en-US" b="1">
                <a:gradFill>
                  <a:gsLst>
                    <a:gs pos="0">
                      <a:srgbClr val="7B32B2"/>
                    </a:gs>
                    <a:gs pos="100000">
                      <a:srgbClr val="401A5D"/>
                    </a:gs>
                  </a:gsLst>
                  <a:lin scaled="0"/>
                </a:gradFill>
              </a:rPr>
              <a:t>UNIT_I_Lecture_2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7845"/>
          </a:xfrm>
        </p:spPr>
        <p:txBody>
          <a:bodyPr>
            <a:normAutofit fontScale="90000"/>
          </a:bodyPr>
          <a:lstStyle/>
          <a:p>
            <a:r>
              <a:rPr lang="en-US"/>
              <a:t>Cont..</a:t>
            </a:r>
          </a:p>
        </p:txBody>
      </p:sp>
      <p:sp>
        <p:nvSpPr>
          <p:cNvPr id="3" name="Content Placeholder 2"/>
          <p:cNvSpPr>
            <a:spLocks noGrp="1"/>
          </p:cNvSpPr>
          <p:nvPr>
            <p:ph idx="1"/>
          </p:nvPr>
        </p:nvSpPr>
        <p:spPr>
          <a:xfrm>
            <a:off x="295275" y="903605"/>
            <a:ext cx="11643360" cy="5678170"/>
          </a:xfrm>
        </p:spPr>
        <p:txBody>
          <a:bodyPr/>
          <a:lstStyle/>
          <a:p>
            <a:pPr algn="just"/>
            <a:r>
              <a:rPr lang="en-US" sz="2400">
                <a:latin typeface="Times New Roman" panose="02020603050405020304" charset="0"/>
                <a:cs typeface="Times New Roman" panose="02020603050405020304" charset="0"/>
              </a:rPr>
              <a:t>The solution is to add a high-speed cache memory between the CPU and the bus.</a:t>
            </a:r>
          </a:p>
          <a:p>
            <a:pPr algn="just"/>
            <a:r>
              <a:rPr lang="en-US" sz="2400">
                <a:latin typeface="Times New Roman" panose="02020603050405020304" charset="0"/>
                <a:cs typeface="Times New Roman" panose="02020603050405020304" charset="0"/>
              </a:rPr>
              <a:t>The cache holds the most recently accessed words.</a:t>
            </a:r>
          </a:p>
          <a:p>
            <a:pPr algn="just"/>
            <a:r>
              <a:rPr lang="en-US" sz="2400">
                <a:latin typeface="Times New Roman" panose="02020603050405020304" charset="0"/>
                <a:cs typeface="Times New Roman" panose="02020603050405020304" charset="0"/>
              </a:rPr>
              <a:t>All memory request go through the cache. If the word requested is in the cache, the cache itself responds to the CPU and no bus request is made.</a:t>
            </a:r>
          </a:p>
          <a:p>
            <a:pPr algn="just"/>
            <a:r>
              <a:rPr lang="en-US" sz="2400">
                <a:latin typeface="Times New Roman" panose="02020603050405020304" charset="0"/>
                <a:cs typeface="Times New Roman" panose="02020603050405020304" charset="0"/>
              </a:rPr>
              <a:t>If the cache is large enough, the probability of success, called the </a:t>
            </a:r>
            <a:r>
              <a:rPr lang="en-US" sz="2400" b="1">
                <a:solidFill>
                  <a:srgbClr val="FF0000"/>
                </a:solidFill>
                <a:latin typeface="Times New Roman" panose="02020603050405020304" charset="0"/>
                <a:cs typeface="Times New Roman" panose="02020603050405020304" charset="0"/>
              </a:rPr>
              <a:t>hit rate</a:t>
            </a:r>
            <a:r>
              <a:rPr lang="en-US" sz="2400">
                <a:latin typeface="Times New Roman" panose="02020603050405020304" charset="0"/>
                <a:cs typeface="Times New Roman" panose="02020603050405020304" charset="0"/>
              </a:rPr>
              <a:t>, will be high, and the amount of bus traffic per CPU will drop drastically, allowing more CPUs in the system.</a:t>
            </a:r>
          </a:p>
        </p:txBody>
      </p:sp>
      <p:pic>
        <p:nvPicPr>
          <p:cNvPr id="4" name="Picture 3"/>
          <p:cNvPicPr>
            <a:picLocks noChangeAspect="1"/>
          </p:cNvPicPr>
          <p:nvPr>
            <p:custDataLst>
              <p:tags r:id="rId1"/>
            </p:custDataLst>
          </p:nvPr>
        </p:nvPicPr>
        <p:blipFill>
          <a:blip r:embed="rId3"/>
          <a:stretch>
            <a:fillRect/>
          </a:stretch>
        </p:blipFill>
        <p:spPr>
          <a:xfrm>
            <a:off x="1666875" y="3673475"/>
            <a:ext cx="8378190" cy="2216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7845"/>
          </a:xfrm>
        </p:spPr>
        <p:txBody>
          <a:bodyPr>
            <a:normAutofit fontScale="90000"/>
          </a:bodyPr>
          <a:lstStyle/>
          <a:p>
            <a:r>
              <a:rPr lang="en-US"/>
              <a:t>Cont..</a:t>
            </a:r>
          </a:p>
        </p:txBody>
      </p:sp>
      <p:pic>
        <p:nvPicPr>
          <p:cNvPr id="4" name="Content Placeholder 3"/>
          <p:cNvPicPr>
            <a:picLocks noGrp="1" noChangeAspect="1"/>
          </p:cNvPicPr>
          <p:nvPr>
            <p:ph idx="1"/>
            <p:custDataLst>
              <p:tags r:id="rId1"/>
            </p:custDataLst>
          </p:nvPr>
        </p:nvPicPr>
        <p:blipFill>
          <a:blip r:embed="rId3"/>
          <a:stretch>
            <a:fillRect/>
          </a:stretch>
        </p:blipFill>
        <p:spPr>
          <a:xfrm>
            <a:off x="547370" y="998855"/>
            <a:ext cx="11182985" cy="5355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1820"/>
          </a:xfrm>
        </p:spPr>
        <p:txBody>
          <a:bodyPr>
            <a:normAutofit fontScale="90000"/>
          </a:bodyPr>
          <a:lstStyle/>
          <a:p>
            <a:r>
              <a:rPr lang="en-US"/>
              <a:t>Cont..</a:t>
            </a:r>
          </a:p>
        </p:txBody>
      </p:sp>
      <p:sp>
        <p:nvSpPr>
          <p:cNvPr id="3" name="Content Placeholder 2"/>
          <p:cNvSpPr>
            <a:spLocks noGrp="1"/>
          </p:cNvSpPr>
          <p:nvPr>
            <p:ph idx="1"/>
          </p:nvPr>
        </p:nvSpPr>
        <p:spPr>
          <a:xfrm>
            <a:off x="380365" y="956945"/>
            <a:ext cx="11473815" cy="5474970"/>
          </a:xfrm>
        </p:spPr>
        <p:txBody>
          <a:bodyPr/>
          <a:lstStyle/>
          <a:p>
            <a:pPr algn="just"/>
            <a:r>
              <a:rPr lang="en-US" sz="2400" b="1">
                <a:solidFill>
                  <a:srgbClr val="00B050"/>
                </a:solidFill>
                <a:latin typeface="Times New Roman" panose="02020603050405020304" charset="0"/>
                <a:cs typeface="Times New Roman" panose="02020603050405020304" charset="0"/>
              </a:rPr>
              <a:t>Switched Multiprocessors: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 build a multiprocessor with more than 64 processors, a different method is needed to connect the CPUs with memory.</a:t>
            </a:r>
          </a:p>
          <a:p>
            <a:pPr algn="just"/>
            <a:r>
              <a:rPr lang="en-US" sz="2400">
                <a:latin typeface="Times New Roman" panose="02020603050405020304" charset="0"/>
                <a:cs typeface="Times New Roman" panose="02020603050405020304" charset="0"/>
              </a:rPr>
              <a:t>One possibility is to divide the memory up into modules and connect them to the CPUs with a </a:t>
            </a:r>
            <a:r>
              <a:rPr lang="en-US" sz="2400" b="1">
                <a:latin typeface="Times New Roman" panose="02020603050405020304" charset="0"/>
                <a:cs typeface="Times New Roman" panose="02020603050405020304" charset="0"/>
              </a:rPr>
              <a:t>crossbar switch </a:t>
            </a:r>
            <a:r>
              <a:rPr lang="en-US" sz="2400">
                <a:latin typeface="Times New Roman" panose="02020603050405020304" charset="0"/>
                <a:cs typeface="Times New Roman" panose="02020603050405020304" charset="0"/>
              </a:rPr>
              <a:t>as shown below.</a:t>
            </a: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3"/>
          <a:stretch>
            <a:fillRect/>
          </a:stretch>
        </p:blipFill>
        <p:spPr>
          <a:xfrm>
            <a:off x="3218180" y="3184525"/>
            <a:ext cx="5894705" cy="3077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1960"/>
          </a:xfrm>
        </p:spPr>
        <p:txBody>
          <a:bodyPr>
            <a:normAutofit fontScale="90000"/>
          </a:bodyPr>
          <a:lstStyle/>
          <a:p>
            <a:r>
              <a:rPr lang="en-US"/>
              <a:t>Cont..</a:t>
            </a:r>
          </a:p>
        </p:txBody>
      </p:sp>
      <p:sp>
        <p:nvSpPr>
          <p:cNvPr id="3" name="Content Placeholder 2"/>
          <p:cNvSpPr>
            <a:spLocks noGrp="1"/>
          </p:cNvSpPr>
          <p:nvPr>
            <p:ph idx="1"/>
          </p:nvPr>
        </p:nvSpPr>
        <p:spPr>
          <a:xfrm>
            <a:off x="379730" y="953135"/>
            <a:ext cx="11496040" cy="5564505"/>
          </a:xfrm>
        </p:spPr>
        <p:txBody>
          <a:bodyPr/>
          <a:lstStyle/>
          <a:p>
            <a:pPr algn="just"/>
            <a:r>
              <a:rPr lang="en-US" sz="2400">
                <a:latin typeface="Times New Roman" panose="02020603050405020304" charset="0"/>
                <a:cs typeface="Times New Roman" panose="02020603050405020304" charset="0"/>
              </a:rPr>
              <a:t>Each CPU and each memory has a connection coming out of it.</a:t>
            </a:r>
          </a:p>
          <a:p>
            <a:pPr algn="just"/>
            <a:r>
              <a:rPr lang="en-US" sz="2400">
                <a:latin typeface="Times New Roman" panose="02020603050405020304" charset="0"/>
                <a:cs typeface="Times New Roman" panose="02020603050405020304" charset="0"/>
              </a:rPr>
              <a:t>At every intersection, is a tiny electronic crosspoint switch that can be opened and closed.</a:t>
            </a:r>
          </a:p>
          <a:p>
            <a:pPr algn="just"/>
            <a:r>
              <a:rPr lang="en-US" sz="2400">
                <a:latin typeface="Times New Roman" panose="02020603050405020304" charset="0"/>
                <a:cs typeface="Times New Roman" panose="02020603050405020304" charset="0"/>
              </a:rPr>
              <a:t>When a CPU wants to access a particular memory, the crosspoint switch connecting them is closed momentarily, to allow the access to take place.</a:t>
            </a: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virtue</a:t>
            </a:r>
            <a:r>
              <a:rPr lang="en-US" sz="2400">
                <a:latin typeface="Times New Roman" panose="02020603050405020304" charset="0"/>
                <a:cs typeface="Times New Roman" panose="02020603050405020304" charset="0"/>
              </a:rPr>
              <a:t> of the crossbar switch is that many CPU can be accessing memory at the same time, although two CPUs try to access the same memory simaltenously, one of them will have to wait.</a:t>
            </a: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downside</a:t>
            </a:r>
            <a:r>
              <a:rPr lang="en-US" sz="2400">
                <a:latin typeface="Times New Roman" panose="02020603050405020304" charset="0"/>
                <a:cs typeface="Times New Roman" panose="02020603050405020304" charset="0"/>
              </a:rPr>
              <a:t> of the crossbar switch is that with n CPUs and n memories, n</a:t>
            </a:r>
            <a:r>
              <a:rPr lang="en-US" sz="2400" baseline="30000">
                <a:latin typeface="Times New Roman" panose="02020603050405020304" charset="0"/>
                <a:cs typeface="Times New Roman" panose="02020603050405020304" charset="0"/>
              </a:rPr>
              <a:t>2</a:t>
            </a:r>
            <a:r>
              <a:rPr lang="en-US" sz="2400">
                <a:latin typeface="Times New Roman" panose="02020603050405020304" charset="0"/>
                <a:cs typeface="Times New Roman" panose="02020603050405020304" charset="0"/>
              </a:rPr>
              <a:t> crosspoint switches are needed.</a:t>
            </a:r>
          </a:p>
          <a:p>
            <a:pPr algn="just"/>
            <a:r>
              <a:rPr lang="en-US" sz="2400">
                <a:latin typeface="Times New Roman" panose="02020603050405020304" charset="0"/>
                <a:cs typeface="Times New Roman" panose="02020603050405020304" charset="0"/>
              </a:rPr>
              <a:t>To overcome this “</a:t>
            </a:r>
            <a:r>
              <a:rPr lang="en-US" sz="2400" b="1">
                <a:solidFill>
                  <a:srgbClr val="FF0000"/>
                </a:solidFill>
                <a:latin typeface="Times New Roman" panose="02020603050405020304" charset="0"/>
                <a:cs typeface="Times New Roman" panose="02020603050405020304" charset="0"/>
              </a:rPr>
              <a:t>Omega networks</a:t>
            </a:r>
            <a:r>
              <a:rPr lang="en-US" sz="2400">
                <a:latin typeface="Times New Roman" panose="02020603050405020304" charset="0"/>
                <a:cs typeface="Times New Roman" panose="02020603050405020304" charset="0"/>
              </a:rPr>
              <a:t>” can be used as shown in the next slide.</a:t>
            </a:r>
          </a:p>
          <a:p>
            <a:pPr algn="just"/>
            <a:r>
              <a:rPr lang="en-US" sz="2400">
                <a:latin typeface="Times New Roman" panose="02020603050405020304" charset="0"/>
                <a:cs typeface="Times New Roman" panose="02020603050405020304" charset="0"/>
              </a:rPr>
              <a:t>This network contains four 2 X 2 switches, each having 2 inputs and 2 outputs.</a:t>
            </a:r>
          </a:p>
          <a:p>
            <a:pPr algn="just"/>
            <a:r>
              <a:rPr lang="en-US" sz="2400">
                <a:latin typeface="Times New Roman" panose="02020603050405020304" charset="0"/>
                <a:cs typeface="Times New Roman" panose="02020603050405020304" charset="0"/>
              </a:rPr>
              <a:t>Each switch can route either input to either 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7050"/>
          </a:xfrm>
        </p:spPr>
        <p:txBody>
          <a:bodyPr>
            <a:normAutofit fontScale="90000"/>
          </a:bodyPr>
          <a:lstStyle/>
          <a:p>
            <a:r>
              <a:rPr lang="en-US"/>
              <a:t>Cont..</a:t>
            </a:r>
          </a:p>
        </p:txBody>
      </p:sp>
      <p:sp>
        <p:nvSpPr>
          <p:cNvPr id="3" name="Content Placeholder 2"/>
          <p:cNvSpPr>
            <a:spLocks noGrp="1"/>
          </p:cNvSpPr>
          <p:nvPr>
            <p:ph idx="1"/>
          </p:nvPr>
        </p:nvSpPr>
        <p:spPr>
          <a:xfrm>
            <a:off x="380365" y="973455"/>
            <a:ext cx="11527155" cy="5640705"/>
          </a:xfrm>
        </p:spPr>
        <p:txBody>
          <a:bodyPr/>
          <a:lstStyle/>
          <a:p>
            <a:pPr algn="just"/>
            <a:r>
              <a:rPr lang="en-US" sz="2400">
                <a:latin typeface="Times New Roman" panose="02020603050405020304" charset="0"/>
                <a:cs typeface="Times New Roman" panose="02020603050405020304" charset="0"/>
              </a:rPr>
              <a:t>In the general case, with n CPUs and n memories, the Omega network requires log</a:t>
            </a:r>
            <a:r>
              <a:rPr lang="en-US" sz="2400" baseline="-25000">
                <a:latin typeface="Times New Roman" panose="02020603050405020304" charset="0"/>
                <a:cs typeface="Times New Roman" panose="02020603050405020304" charset="0"/>
              </a:rPr>
              <a:t>2</a:t>
            </a:r>
            <a:r>
              <a:rPr lang="en-US" sz="2400">
                <a:latin typeface="Times New Roman" panose="02020603050405020304" charset="0"/>
                <a:cs typeface="Times New Roman" panose="02020603050405020304" charset="0"/>
              </a:rPr>
              <a:t>n switching stages, each stage containing n/2 switches, for a total of (nlog</a:t>
            </a:r>
            <a:r>
              <a:rPr lang="en-US" sz="2400" baseline="-25000">
                <a:latin typeface="Times New Roman" panose="02020603050405020304" charset="0"/>
                <a:cs typeface="Times New Roman" panose="02020603050405020304" charset="0"/>
              </a:rPr>
              <a:t>2</a:t>
            </a:r>
            <a:r>
              <a:rPr lang="en-US" sz="2400">
                <a:latin typeface="Times New Roman" panose="02020603050405020304" charset="0"/>
                <a:cs typeface="Times New Roman" panose="02020603050405020304" charset="0"/>
              </a:rPr>
              <a:t>n)/2 switches.</a:t>
            </a:r>
          </a:p>
        </p:txBody>
      </p:sp>
      <p:pic>
        <p:nvPicPr>
          <p:cNvPr id="4" name="Picture 3"/>
          <p:cNvPicPr>
            <a:picLocks noChangeAspect="1"/>
          </p:cNvPicPr>
          <p:nvPr>
            <p:custDataLst>
              <p:tags r:id="rId1"/>
            </p:custDataLst>
          </p:nvPr>
        </p:nvPicPr>
        <p:blipFill>
          <a:blip r:embed="rId3"/>
          <a:stretch>
            <a:fillRect/>
          </a:stretch>
        </p:blipFill>
        <p:spPr>
          <a:xfrm>
            <a:off x="3502660" y="2220595"/>
            <a:ext cx="4728210" cy="32315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800"/>
          </a:xfrm>
        </p:spPr>
        <p:txBody>
          <a:bodyPr>
            <a:normAutofit fontScale="90000"/>
          </a:bodyPr>
          <a:lstStyle/>
          <a:p>
            <a:r>
              <a:rPr lang="en-US"/>
              <a:t>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320" y="923925"/>
                <a:ext cx="11496040" cy="5583555"/>
              </a:xfrm>
            </p:spPr>
            <p:txBody>
              <a:bodyPr>
                <a:noAutofit/>
              </a:bodyPr>
              <a:lstStyle/>
              <a:p>
                <a:pPr marL="0" indent="0">
                  <a:buNone/>
                </a:pPr>
                <a:r>
                  <a:rPr lang="en-US" sz="2000" b="1" dirty="0">
                    <a:solidFill>
                      <a:srgbClr val="FF0000"/>
                    </a:solidFill>
                    <a:latin typeface="Times New Roman" panose="02020603050405020304" charset="0"/>
                    <a:cs typeface="Times New Roman" panose="02020603050405020304" charset="0"/>
                    <a:sym typeface="+mn-ea"/>
                  </a:rPr>
                  <a:t>Question:</a:t>
                </a:r>
                <a:r>
                  <a:rPr lang="en-US" sz="2000" dirty="0">
                    <a:latin typeface="Times New Roman" panose="02020603050405020304" charset="0"/>
                    <a:cs typeface="Times New Roman" panose="02020603050405020304" charset="0"/>
                    <a:sym typeface="+mn-ea"/>
                  </a:rPr>
                  <a:t> Construct 8 </a:t>
                </a:r>
                <a14:m>
                  <m:oMath xmlns:m="http://schemas.openxmlformats.org/officeDocument/2006/math">
                    <m:r>
                      <a:rPr lang="en-US" sz="2000" i="1" smtClean="0">
                        <a:latin typeface="Cambria Math" panose="02040503050406030204" pitchFamily="18" charset="0"/>
                        <a:ea typeface="MS Mincho" charset="0"/>
                        <a:cs typeface="Cambria Math" panose="02040503050406030204" pitchFamily="18" charset="0"/>
                      </a:rPr>
                      <m:t>×</m:t>
                    </m:r>
                  </m:oMath>
                </a14:m>
                <a:r>
                  <a:rPr lang="en-US" sz="2000" dirty="0">
                    <a:latin typeface="Times New Roman" panose="02020603050405020304" charset="0"/>
                    <a:cs typeface="Times New Roman" panose="02020603050405020304" charset="0"/>
                    <a:sym typeface="+mn-ea"/>
                  </a:rPr>
                  <a:t> 8 omega network for communication between 8 computers and 8 memory locations</a:t>
                </a:r>
                <a:endParaRPr lang="en-US" sz="2000" dirty="0">
                  <a:latin typeface="Times New Roman" panose="02020603050405020304" charset="0"/>
                  <a:cs typeface="Times New Roman" panose="02020603050405020304" charset="0"/>
                </a:endParaRPr>
              </a:p>
              <a:p>
                <a:r>
                  <a:rPr lang="en-US" sz="2000" b="1" dirty="0" err="1">
                    <a:solidFill>
                      <a:srgbClr val="00B0F0"/>
                    </a:solidFill>
                    <a:latin typeface="Times New Roman" panose="02020603050405020304" charset="0"/>
                    <a:cs typeface="Times New Roman" panose="02020603050405020304" charset="0"/>
                    <a:sym typeface="+mn-ea"/>
                  </a:rPr>
                  <a:t>Ans</a:t>
                </a:r>
                <a:r>
                  <a:rPr lang="en-US" sz="2000" b="1" dirty="0">
                    <a:solidFill>
                      <a:srgbClr val="00B0F0"/>
                    </a:solidFill>
                    <a:latin typeface="Times New Roman" panose="02020603050405020304" charset="0"/>
                    <a:cs typeface="Times New Roman" panose="02020603050405020304" charset="0"/>
                    <a:sym typeface="+mn-ea"/>
                  </a:rPr>
                  <a:t>:</a:t>
                </a:r>
                <a:r>
                  <a:rPr lang="en-US" sz="2000" dirty="0">
                    <a:latin typeface="Times New Roman" panose="02020603050405020304" charset="0"/>
                    <a:cs typeface="Times New Roman" panose="02020603050405020304" charset="0"/>
                    <a:sym typeface="+mn-ea"/>
                  </a:rPr>
                  <a:t> There will be log</a:t>
                </a:r>
                <a:r>
                  <a:rPr lang="en-US" sz="2000" b="1" baseline="-25000" dirty="0">
                    <a:latin typeface="Times New Roman" panose="02020603050405020304" charset="0"/>
                    <a:cs typeface="Times New Roman" panose="02020603050405020304" charset="0"/>
                    <a:sym typeface="+mn-ea"/>
                  </a:rPr>
                  <a:t>2</a:t>
                </a:r>
                <a:r>
                  <a:rPr lang="en-US" sz="2000" dirty="0">
                    <a:latin typeface="Times New Roman" panose="02020603050405020304" charset="0"/>
                    <a:cs typeface="Times New Roman" panose="02020603050405020304" charset="0"/>
                    <a:sym typeface="+mn-ea"/>
                  </a:rPr>
                  <a:t>(8)= 3 stages of switches </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Each stage has 8/2= 4 number of switches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Total number of switches = 12</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In the switch the upper part is for 0 bit and lower part is for 1 bit</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For connection bit-wise circular left shift is used. It is as follows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000 -&gt; 000 -&gt; 000 -&gt; 000 -&gt; 000</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001 -&gt; 010 -&gt; 100 -&gt; 001 -&gt; 001</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010 -&gt; 100 -&gt; 001 -&gt; 010 -&gt; 010</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011 -&gt; 110 -&gt; 101 -&gt; 011-&gt; 011</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100 -&gt; 001 -&gt; 010 -&gt; 100 -&gt; 100</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101 -&gt; 011 -&gt; 110 -&gt; 101 -&gt; 101</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110 -&gt; 101 -&gt; 011 -&gt; 110 -&gt; 110</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111 -&gt;111 -&gt; 111  -&gt; 111 -&gt; 111</a:t>
                </a:r>
                <a:endParaRPr lang="en-US" sz="2000" dirty="0">
                  <a:latin typeface="Times New Roman" panose="02020603050405020304" charset="0"/>
                  <a:cs typeface="Times New Roman" panose="02020603050405020304" charset="0"/>
                </a:endParaRPr>
              </a:p>
              <a:p>
                <a:endParaRPr lang="en-US" sz="1100" dirty="0">
                  <a:latin typeface="Times New Roman" panose="02020603050405020304" charset="0"/>
                  <a:cs typeface="Times New Roman" panose="02020603050405020304"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401320" y="923925"/>
                <a:ext cx="11496040" cy="5583555"/>
              </a:xfrm>
              <a:blipFill rotWithShape="1">
                <a:blip r:embed="rId2"/>
                <a:stretch>
                  <a:fillRect b="-4140"/>
                </a:stretch>
              </a:blipFill>
            </p:spPr>
            <p:txBody>
              <a:bodyPr/>
              <a:lstStyle/>
              <a:p>
                <a:r>
                  <a:rPr lang="en-US"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199" y="365125"/>
                <a:ext cx="11484429" cy="1325563"/>
              </a:xfrm>
            </p:spPr>
            <p:txBody>
              <a:bodyPr/>
              <a:lstStyle/>
              <a:p>
                <a:r>
                  <a:rPr lang="en-US" dirty="0">
                    <a:solidFill>
                      <a:srgbClr val="CC3300"/>
                    </a:solidFill>
                  </a:rPr>
                  <a:t>Problem</a:t>
                </a:r>
                <a:r>
                  <a:rPr lang="en-US" dirty="0"/>
                  <a:t>: Omega Switched Network (8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oMath>
                </a14:m>
                <a:r>
                  <a:rPr lang="en-US" dirty="0"/>
                  <a:t>8) cont.</a:t>
                </a:r>
              </a:p>
            </p:txBody>
          </p:sp>
        </mc:Choice>
        <mc:Fallback xmlns="">
          <p:sp>
            <p:nvSpPr>
              <p:cNvPr id="2" name="Title 1"/>
              <p:cNvSpPr>
                <a:spLocks noRot="1" noChangeAspect="1" noMove="1" noResize="1" noEditPoints="1" noAdjustHandles="1" noChangeArrowheads="1" noChangeShapeType="1" noTextEdit="1"/>
              </p:cNvSpPr>
              <p:nvPr>
                <p:ph type="title"/>
              </p:nvPr>
            </p:nvSpPr>
            <p:spPr>
              <a:xfrm>
                <a:off x="838199" y="365125"/>
                <a:ext cx="11484429" cy="1325563"/>
              </a:xfrm>
              <a:blipFill rotWithShape="1">
                <a:blip r:embed="rId2"/>
                <a:stretch>
                  <a:fillRect l="-6" r="4" b="24"/>
                </a:stretch>
              </a:blipFill>
            </p:spPr>
            <p:txBody>
              <a:bodyPr/>
              <a:lstStyle/>
              <a:p>
                <a:r>
                  <a:rPr lang="en-US" altLang="en-US">
                    <a:noFill/>
                  </a:rPr>
                  <a:t> </a:t>
                </a:r>
              </a:p>
            </p:txBody>
          </p:sp>
        </mc:Fallback>
      </mc:AlternateContent>
      <p:sp>
        <p:nvSpPr>
          <p:cNvPr id="3" name="Content Placeholder 2"/>
          <p:cNvSpPr>
            <a:spLocks noGrp="1"/>
          </p:cNvSpPr>
          <p:nvPr>
            <p:ph idx="1"/>
          </p:nvPr>
        </p:nvSpPr>
        <p:spPr>
          <a:xfrm>
            <a:off x="838200" y="1480457"/>
            <a:ext cx="10515600" cy="5251269"/>
          </a:xfrm>
        </p:spPr>
        <p:txBody>
          <a:bodyPr>
            <a:normAutofit/>
          </a:bodyPr>
          <a:lstStyle/>
          <a:p>
            <a:r>
              <a:rPr lang="en-US" dirty="0"/>
              <a:t>Explanation: </a:t>
            </a:r>
            <a:r>
              <a:rPr lang="en-US" b="1" dirty="0">
                <a:solidFill>
                  <a:srgbClr val="00CC99"/>
                </a:solidFill>
              </a:rPr>
              <a:t>100 	-&gt; 001 -&gt; 010 -&gt; 100 -&gt; 100 </a:t>
            </a:r>
            <a:r>
              <a:rPr lang="en-US" sz="2000" b="1" dirty="0">
                <a:solidFill>
                  <a:srgbClr val="00B050"/>
                </a:solidFill>
              </a:rPr>
              <a:t>(bitwise-left-shift for switches)</a:t>
            </a:r>
            <a:endParaRPr lang="en-US" b="1" dirty="0">
              <a:solidFill>
                <a:srgbClr val="00B050"/>
              </a:solidFill>
            </a:endParaRPr>
          </a:p>
          <a:p>
            <a:pPr marL="1828800" lvl="4" indent="0">
              <a:buNone/>
            </a:pPr>
            <a:r>
              <a:rPr lang="en-US" b="1" dirty="0"/>
              <a:t>Computer</a:t>
            </a:r>
            <a:r>
              <a:rPr lang="en-US" b="1" dirty="0">
                <a:solidFill>
                  <a:srgbClr val="00CC99"/>
                </a:solidFill>
              </a:rPr>
              <a:t>     </a:t>
            </a:r>
            <a:r>
              <a:rPr lang="en-US" b="1" dirty="0">
                <a:solidFill>
                  <a:srgbClr val="0000FF"/>
                </a:solidFill>
              </a:rPr>
              <a:t>Stage1</a:t>
            </a:r>
            <a:r>
              <a:rPr lang="en-US" b="1" dirty="0">
                <a:solidFill>
                  <a:srgbClr val="00CC99"/>
                </a:solidFill>
              </a:rPr>
              <a:t>        </a:t>
            </a:r>
            <a:r>
              <a:rPr lang="en-US" b="1" dirty="0">
                <a:solidFill>
                  <a:srgbClr val="0000FF"/>
                </a:solidFill>
              </a:rPr>
              <a:t>Stage2</a:t>
            </a:r>
            <a:r>
              <a:rPr lang="en-US" b="1" dirty="0">
                <a:solidFill>
                  <a:srgbClr val="00CC99"/>
                </a:solidFill>
              </a:rPr>
              <a:t>       </a:t>
            </a:r>
            <a:r>
              <a:rPr lang="en-US" b="1" dirty="0">
                <a:solidFill>
                  <a:srgbClr val="0000FF"/>
                </a:solidFill>
              </a:rPr>
              <a:t>Stage3</a:t>
            </a:r>
            <a:r>
              <a:rPr lang="en-US" b="1" dirty="0">
                <a:solidFill>
                  <a:srgbClr val="00CC99"/>
                </a:solidFill>
              </a:rPr>
              <a:t>     </a:t>
            </a:r>
            <a:r>
              <a:rPr lang="en-US" b="1" dirty="0">
                <a:solidFill>
                  <a:srgbClr val="C00000"/>
                </a:solidFill>
              </a:rPr>
              <a:t>Memory</a:t>
            </a:r>
          </a:p>
          <a:p>
            <a:endParaRPr lang="en-US" b="1" dirty="0">
              <a:solidFill>
                <a:srgbClr val="FF0000"/>
              </a:solidFill>
            </a:endParaRPr>
          </a:p>
          <a:p>
            <a:endParaRPr lang="en-US" dirty="0"/>
          </a:p>
        </p:txBody>
      </p:sp>
      <p:sp>
        <p:nvSpPr>
          <p:cNvPr id="4" name="Rectangle 3"/>
          <p:cNvSpPr/>
          <p:nvPr/>
        </p:nvSpPr>
        <p:spPr>
          <a:xfrm>
            <a:off x="628071" y="2508761"/>
            <a:ext cx="722812" cy="348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8071" y="3097456"/>
            <a:ext cx="722812" cy="348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8071" y="3666698"/>
            <a:ext cx="722812" cy="348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8071" y="4245054"/>
            <a:ext cx="722812" cy="348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8071" y="4815654"/>
            <a:ext cx="722812" cy="348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8071" y="5360386"/>
            <a:ext cx="722812" cy="348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8071" y="5944713"/>
            <a:ext cx="722812" cy="348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8071" y="6481577"/>
            <a:ext cx="722812" cy="348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24544" y="2855552"/>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24544" y="4015040"/>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24544" y="5163996"/>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24544" y="6295910"/>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274191" y="2855552"/>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105496" y="2855552"/>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74191" y="4015039"/>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274191" y="5163995"/>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74191" y="6293055"/>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105496" y="6293054"/>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120172" y="5161645"/>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105496" y="4030236"/>
            <a:ext cx="457200" cy="457200"/>
          </a:xfrm>
          <a:prstGeom prst="rect">
            <a:avLst/>
          </a:prstGeom>
          <a:noFill/>
          <a:ln w="254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944817" y="2512119"/>
            <a:ext cx="722812" cy="348343"/>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936801" y="3097455"/>
            <a:ext cx="722812" cy="348343"/>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944817" y="3666697"/>
            <a:ext cx="722812" cy="348343"/>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944817" y="4245053"/>
            <a:ext cx="722812" cy="348343"/>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936801" y="4813303"/>
            <a:ext cx="722812" cy="348343"/>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942365" y="5360386"/>
            <a:ext cx="722812" cy="348343"/>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944817" y="5945722"/>
            <a:ext cx="722812" cy="348343"/>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937126" y="6475719"/>
            <a:ext cx="722812" cy="348343"/>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68512" y="2509194"/>
            <a:ext cx="812801" cy="338554"/>
          </a:xfrm>
          <a:prstGeom prst="rect">
            <a:avLst/>
          </a:prstGeom>
          <a:noFill/>
        </p:spPr>
        <p:txBody>
          <a:bodyPr wrap="square" rtlCol="0">
            <a:spAutoFit/>
          </a:bodyPr>
          <a:lstStyle/>
          <a:p>
            <a:r>
              <a:rPr lang="en-US" sz="1600" b="1" dirty="0"/>
              <a:t>C : 000</a:t>
            </a:r>
          </a:p>
        </p:txBody>
      </p:sp>
      <p:sp>
        <p:nvSpPr>
          <p:cNvPr id="33" name="TextBox 32"/>
          <p:cNvSpPr txBox="1"/>
          <p:nvPr/>
        </p:nvSpPr>
        <p:spPr>
          <a:xfrm>
            <a:off x="628071" y="3657434"/>
            <a:ext cx="812801" cy="338554"/>
          </a:xfrm>
          <a:prstGeom prst="rect">
            <a:avLst/>
          </a:prstGeom>
          <a:noFill/>
        </p:spPr>
        <p:txBody>
          <a:bodyPr wrap="square" rtlCol="0">
            <a:spAutoFit/>
          </a:bodyPr>
          <a:lstStyle/>
          <a:p>
            <a:r>
              <a:rPr lang="en-US" sz="1600" b="1" dirty="0"/>
              <a:t>C : 010</a:t>
            </a:r>
          </a:p>
        </p:txBody>
      </p:sp>
      <p:sp>
        <p:nvSpPr>
          <p:cNvPr id="34" name="TextBox 33"/>
          <p:cNvSpPr txBox="1"/>
          <p:nvPr/>
        </p:nvSpPr>
        <p:spPr>
          <a:xfrm>
            <a:off x="644038" y="3116509"/>
            <a:ext cx="812801" cy="338554"/>
          </a:xfrm>
          <a:prstGeom prst="rect">
            <a:avLst/>
          </a:prstGeom>
          <a:noFill/>
        </p:spPr>
        <p:txBody>
          <a:bodyPr wrap="square" rtlCol="0">
            <a:spAutoFit/>
          </a:bodyPr>
          <a:lstStyle/>
          <a:p>
            <a:r>
              <a:rPr lang="en-US" sz="1600" b="1" dirty="0"/>
              <a:t>C : 001</a:t>
            </a:r>
          </a:p>
        </p:txBody>
      </p:sp>
      <p:sp>
        <p:nvSpPr>
          <p:cNvPr id="35" name="TextBox 34"/>
          <p:cNvSpPr txBox="1"/>
          <p:nvPr/>
        </p:nvSpPr>
        <p:spPr>
          <a:xfrm>
            <a:off x="2189110" y="2645425"/>
            <a:ext cx="323210" cy="338554"/>
          </a:xfrm>
          <a:prstGeom prst="rect">
            <a:avLst/>
          </a:prstGeom>
          <a:noFill/>
        </p:spPr>
        <p:txBody>
          <a:bodyPr wrap="square" rtlCol="0">
            <a:spAutoFit/>
          </a:bodyPr>
          <a:lstStyle/>
          <a:p>
            <a:r>
              <a:rPr lang="en-US" sz="1600" b="1" dirty="0"/>
              <a:t>0</a:t>
            </a:r>
          </a:p>
        </p:txBody>
      </p:sp>
      <p:sp>
        <p:nvSpPr>
          <p:cNvPr id="36" name="TextBox 35"/>
          <p:cNvSpPr txBox="1"/>
          <p:nvPr/>
        </p:nvSpPr>
        <p:spPr>
          <a:xfrm>
            <a:off x="654364" y="4243639"/>
            <a:ext cx="812801" cy="338554"/>
          </a:xfrm>
          <a:prstGeom prst="rect">
            <a:avLst/>
          </a:prstGeom>
          <a:noFill/>
        </p:spPr>
        <p:txBody>
          <a:bodyPr wrap="square" rtlCol="0">
            <a:spAutoFit/>
          </a:bodyPr>
          <a:lstStyle/>
          <a:p>
            <a:r>
              <a:rPr lang="en-US" sz="1600" b="1" dirty="0"/>
              <a:t>C : 011</a:t>
            </a:r>
          </a:p>
        </p:txBody>
      </p:sp>
      <p:sp>
        <p:nvSpPr>
          <p:cNvPr id="37" name="TextBox 36"/>
          <p:cNvSpPr txBox="1"/>
          <p:nvPr/>
        </p:nvSpPr>
        <p:spPr>
          <a:xfrm>
            <a:off x="654363" y="4797125"/>
            <a:ext cx="812801" cy="338554"/>
          </a:xfrm>
          <a:prstGeom prst="rect">
            <a:avLst/>
          </a:prstGeom>
          <a:noFill/>
        </p:spPr>
        <p:txBody>
          <a:bodyPr wrap="square" rtlCol="0">
            <a:spAutoFit/>
          </a:bodyPr>
          <a:lstStyle/>
          <a:p>
            <a:r>
              <a:rPr lang="en-US" sz="1600" b="1" dirty="0"/>
              <a:t>C : 100</a:t>
            </a:r>
          </a:p>
        </p:txBody>
      </p:sp>
      <p:sp>
        <p:nvSpPr>
          <p:cNvPr id="38" name="TextBox 37"/>
          <p:cNvSpPr txBox="1"/>
          <p:nvPr/>
        </p:nvSpPr>
        <p:spPr>
          <a:xfrm>
            <a:off x="637370" y="5370801"/>
            <a:ext cx="812801" cy="338554"/>
          </a:xfrm>
          <a:prstGeom prst="rect">
            <a:avLst/>
          </a:prstGeom>
          <a:noFill/>
        </p:spPr>
        <p:txBody>
          <a:bodyPr wrap="square" rtlCol="0">
            <a:spAutoFit/>
          </a:bodyPr>
          <a:lstStyle/>
          <a:p>
            <a:r>
              <a:rPr lang="en-US" sz="1600" b="1" dirty="0"/>
              <a:t>C : 101</a:t>
            </a:r>
          </a:p>
        </p:txBody>
      </p:sp>
      <p:sp>
        <p:nvSpPr>
          <p:cNvPr id="39" name="TextBox 38"/>
          <p:cNvSpPr txBox="1"/>
          <p:nvPr/>
        </p:nvSpPr>
        <p:spPr>
          <a:xfrm>
            <a:off x="650102" y="5943851"/>
            <a:ext cx="812801" cy="338554"/>
          </a:xfrm>
          <a:prstGeom prst="rect">
            <a:avLst/>
          </a:prstGeom>
          <a:noFill/>
        </p:spPr>
        <p:txBody>
          <a:bodyPr wrap="square" rtlCol="0">
            <a:spAutoFit/>
          </a:bodyPr>
          <a:lstStyle/>
          <a:p>
            <a:r>
              <a:rPr lang="en-US" sz="1600" b="1" dirty="0"/>
              <a:t>C : 110</a:t>
            </a:r>
          </a:p>
        </p:txBody>
      </p:sp>
      <p:sp>
        <p:nvSpPr>
          <p:cNvPr id="40" name="TextBox 39"/>
          <p:cNvSpPr txBox="1"/>
          <p:nvPr/>
        </p:nvSpPr>
        <p:spPr>
          <a:xfrm>
            <a:off x="625696" y="6487433"/>
            <a:ext cx="812801" cy="338554"/>
          </a:xfrm>
          <a:prstGeom prst="rect">
            <a:avLst/>
          </a:prstGeom>
          <a:noFill/>
        </p:spPr>
        <p:txBody>
          <a:bodyPr wrap="square" rtlCol="0">
            <a:spAutoFit/>
          </a:bodyPr>
          <a:lstStyle/>
          <a:p>
            <a:r>
              <a:rPr lang="en-US" sz="1600" b="1" dirty="0"/>
              <a:t>C : 111</a:t>
            </a:r>
          </a:p>
        </p:txBody>
      </p:sp>
      <p:sp>
        <p:nvSpPr>
          <p:cNvPr id="41" name="TextBox 40"/>
          <p:cNvSpPr txBox="1"/>
          <p:nvPr/>
        </p:nvSpPr>
        <p:spPr>
          <a:xfrm>
            <a:off x="7895236" y="2509194"/>
            <a:ext cx="821973" cy="338554"/>
          </a:xfrm>
          <a:prstGeom prst="rect">
            <a:avLst/>
          </a:prstGeom>
          <a:noFill/>
        </p:spPr>
        <p:txBody>
          <a:bodyPr wrap="square" rtlCol="0">
            <a:spAutoFit/>
          </a:bodyPr>
          <a:lstStyle/>
          <a:p>
            <a:r>
              <a:rPr lang="en-US" sz="1600" b="1" dirty="0">
                <a:solidFill>
                  <a:srgbClr val="C00000"/>
                </a:solidFill>
              </a:rPr>
              <a:t>M : 000</a:t>
            </a:r>
          </a:p>
        </p:txBody>
      </p:sp>
      <p:sp>
        <p:nvSpPr>
          <p:cNvPr id="42" name="TextBox 41"/>
          <p:cNvSpPr txBox="1"/>
          <p:nvPr/>
        </p:nvSpPr>
        <p:spPr>
          <a:xfrm>
            <a:off x="7873364" y="3102349"/>
            <a:ext cx="821973" cy="338554"/>
          </a:xfrm>
          <a:prstGeom prst="rect">
            <a:avLst/>
          </a:prstGeom>
          <a:noFill/>
        </p:spPr>
        <p:txBody>
          <a:bodyPr wrap="square" rtlCol="0">
            <a:spAutoFit/>
          </a:bodyPr>
          <a:lstStyle/>
          <a:p>
            <a:r>
              <a:rPr lang="en-US" sz="1600" b="1" dirty="0">
                <a:solidFill>
                  <a:srgbClr val="C00000"/>
                </a:solidFill>
              </a:rPr>
              <a:t>M : 001</a:t>
            </a:r>
          </a:p>
        </p:txBody>
      </p:sp>
      <p:sp>
        <p:nvSpPr>
          <p:cNvPr id="43" name="TextBox 42"/>
          <p:cNvSpPr txBox="1"/>
          <p:nvPr/>
        </p:nvSpPr>
        <p:spPr>
          <a:xfrm>
            <a:off x="7892593" y="3682790"/>
            <a:ext cx="821973" cy="338554"/>
          </a:xfrm>
          <a:prstGeom prst="rect">
            <a:avLst/>
          </a:prstGeom>
          <a:noFill/>
        </p:spPr>
        <p:txBody>
          <a:bodyPr wrap="square" rtlCol="0">
            <a:spAutoFit/>
          </a:bodyPr>
          <a:lstStyle/>
          <a:p>
            <a:r>
              <a:rPr lang="en-US" sz="1600" b="1" dirty="0">
                <a:solidFill>
                  <a:srgbClr val="C00000"/>
                </a:solidFill>
              </a:rPr>
              <a:t>M : 010</a:t>
            </a:r>
          </a:p>
        </p:txBody>
      </p:sp>
      <p:sp>
        <p:nvSpPr>
          <p:cNvPr id="44" name="TextBox 43"/>
          <p:cNvSpPr txBox="1"/>
          <p:nvPr/>
        </p:nvSpPr>
        <p:spPr>
          <a:xfrm>
            <a:off x="7883820" y="4245513"/>
            <a:ext cx="821973" cy="338554"/>
          </a:xfrm>
          <a:prstGeom prst="rect">
            <a:avLst/>
          </a:prstGeom>
          <a:noFill/>
        </p:spPr>
        <p:txBody>
          <a:bodyPr wrap="square" rtlCol="0">
            <a:spAutoFit/>
          </a:bodyPr>
          <a:lstStyle/>
          <a:p>
            <a:r>
              <a:rPr lang="en-US" sz="1600" b="1" dirty="0">
                <a:solidFill>
                  <a:srgbClr val="C00000"/>
                </a:solidFill>
              </a:rPr>
              <a:t>M : 011</a:t>
            </a:r>
          </a:p>
        </p:txBody>
      </p:sp>
      <p:sp>
        <p:nvSpPr>
          <p:cNvPr id="45" name="TextBox 44"/>
          <p:cNvSpPr txBox="1"/>
          <p:nvPr/>
        </p:nvSpPr>
        <p:spPr>
          <a:xfrm>
            <a:off x="7883820" y="4830389"/>
            <a:ext cx="821973" cy="338554"/>
          </a:xfrm>
          <a:prstGeom prst="rect">
            <a:avLst/>
          </a:prstGeom>
          <a:noFill/>
        </p:spPr>
        <p:txBody>
          <a:bodyPr wrap="square" rtlCol="0">
            <a:spAutoFit/>
          </a:bodyPr>
          <a:lstStyle/>
          <a:p>
            <a:r>
              <a:rPr lang="en-US" sz="1600" b="1" dirty="0">
                <a:solidFill>
                  <a:srgbClr val="C00000"/>
                </a:solidFill>
              </a:rPr>
              <a:t>M : 100</a:t>
            </a:r>
          </a:p>
        </p:txBody>
      </p:sp>
      <p:sp>
        <p:nvSpPr>
          <p:cNvPr id="46" name="TextBox 45"/>
          <p:cNvSpPr txBox="1"/>
          <p:nvPr/>
        </p:nvSpPr>
        <p:spPr>
          <a:xfrm>
            <a:off x="7891836" y="5353804"/>
            <a:ext cx="821973" cy="338554"/>
          </a:xfrm>
          <a:prstGeom prst="rect">
            <a:avLst/>
          </a:prstGeom>
          <a:noFill/>
        </p:spPr>
        <p:txBody>
          <a:bodyPr wrap="square" rtlCol="0">
            <a:spAutoFit/>
          </a:bodyPr>
          <a:lstStyle/>
          <a:p>
            <a:r>
              <a:rPr lang="en-US" sz="1600" b="1" dirty="0">
                <a:solidFill>
                  <a:srgbClr val="C00000"/>
                </a:solidFill>
              </a:rPr>
              <a:t>M : 101</a:t>
            </a:r>
          </a:p>
        </p:txBody>
      </p:sp>
      <p:sp>
        <p:nvSpPr>
          <p:cNvPr id="47" name="TextBox 46"/>
          <p:cNvSpPr txBox="1"/>
          <p:nvPr/>
        </p:nvSpPr>
        <p:spPr>
          <a:xfrm>
            <a:off x="7883819" y="5954500"/>
            <a:ext cx="821973" cy="338554"/>
          </a:xfrm>
          <a:prstGeom prst="rect">
            <a:avLst/>
          </a:prstGeom>
          <a:noFill/>
        </p:spPr>
        <p:txBody>
          <a:bodyPr wrap="square" rtlCol="0">
            <a:spAutoFit/>
          </a:bodyPr>
          <a:lstStyle/>
          <a:p>
            <a:r>
              <a:rPr lang="en-US" sz="1600" b="1" dirty="0">
                <a:solidFill>
                  <a:srgbClr val="C00000"/>
                </a:solidFill>
              </a:rPr>
              <a:t>M : 110</a:t>
            </a:r>
          </a:p>
        </p:txBody>
      </p:sp>
      <p:sp>
        <p:nvSpPr>
          <p:cNvPr id="48" name="TextBox 47"/>
          <p:cNvSpPr txBox="1"/>
          <p:nvPr/>
        </p:nvSpPr>
        <p:spPr>
          <a:xfrm>
            <a:off x="7891836" y="6481577"/>
            <a:ext cx="821973" cy="338554"/>
          </a:xfrm>
          <a:prstGeom prst="rect">
            <a:avLst/>
          </a:prstGeom>
          <a:noFill/>
        </p:spPr>
        <p:txBody>
          <a:bodyPr wrap="square" rtlCol="0">
            <a:spAutoFit/>
          </a:bodyPr>
          <a:lstStyle/>
          <a:p>
            <a:r>
              <a:rPr lang="en-US" sz="1600" b="1" dirty="0">
                <a:solidFill>
                  <a:srgbClr val="C00000"/>
                </a:solidFill>
              </a:rPr>
              <a:t>M : 111</a:t>
            </a:r>
          </a:p>
        </p:txBody>
      </p:sp>
      <p:cxnSp>
        <p:nvCxnSpPr>
          <p:cNvPr id="50" name="Straight Connector 49"/>
          <p:cNvCxnSpPr/>
          <p:nvPr/>
        </p:nvCxnSpPr>
        <p:spPr>
          <a:xfrm>
            <a:off x="2287384" y="2950582"/>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94231" y="6367600"/>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40658" y="6367600"/>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615410" y="5526391"/>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594231" y="5259236"/>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615410" y="4403243"/>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594231" y="4091800"/>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121790" y="3227237"/>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137031" y="2950582"/>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581696" y="2931673"/>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594231" y="3250328"/>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615410" y="6656710"/>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68336" y="4106091"/>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935444" y="4412916"/>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41090" y="4474582"/>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40212" y="4106091"/>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440212" y="4412916"/>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53917" y="5499118"/>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935444" y="5245818"/>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422504" y="5245818"/>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40976" y="5518027"/>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968336" y="6649890"/>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953917" y="6381891"/>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440976" y="6381891"/>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958840" y="2950582"/>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74690" y="3227237"/>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958840" y="3238153"/>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210" y="2950582"/>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74690" y="6663598"/>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786610" y="5515648"/>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276761" y="6390691"/>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86610" y="6390691"/>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287384" y="6642419"/>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786610" y="6649890"/>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106549" y="4137982"/>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106549" y="4375098"/>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120404" y="5259236"/>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137031" y="5534557"/>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137031" y="6656710"/>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310936" y="3200771"/>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744584" y="2964000"/>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744584" y="3222183"/>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267525" y="4091364"/>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744584" y="4091364"/>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267525" y="4388516"/>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777374" y="4375098"/>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276761" y="5245382"/>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786610" y="5245382"/>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315555" y="5523081"/>
            <a:ext cx="274320"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858743" y="2668521"/>
            <a:ext cx="323210" cy="338554"/>
          </a:xfrm>
          <a:prstGeom prst="rect">
            <a:avLst/>
          </a:prstGeom>
          <a:noFill/>
        </p:spPr>
        <p:txBody>
          <a:bodyPr wrap="square" rtlCol="0">
            <a:spAutoFit/>
          </a:bodyPr>
          <a:lstStyle/>
          <a:p>
            <a:r>
              <a:rPr lang="en-US" sz="1600" b="1" dirty="0"/>
              <a:t>0</a:t>
            </a:r>
          </a:p>
        </p:txBody>
      </p:sp>
      <p:sp>
        <p:nvSpPr>
          <p:cNvPr id="106" name="TextBox 105"/>
          <p:cNvSpPr txBox="1"/>
          <p:nvPr/>
        </p:nvSpPr>
        <p:spPr>
          <a:xfrm>
            <a:off x="4027139" y="2654673"/>
            <a:ext cx="323210" cy="338554"/>
          </a:xfrm>
          <a:prstGeom prst="rect">
            <a:avLst/>
          </a:prstGeom>
          <a:noFill/>
        </p:spPr>
        <p:txBody>
          <a:bodyPr wrap="square" rtlCol="0">
            <a:spAutoFit/>
          </a:bodyPr>
          <a:lstStyle/>
          <a:p>
            <a:r>
              <a:rPr lang="en-US" sz="1600" b="1" dirty="0"/>
              <a:t>0</a:t>
            </a:r>
          </a:p>
        </p:txBody>
      </p:sp>
      <p:sp>
        <p:nvSpPr>
          <p:cNvPr id="107" name="TextBox 106"/>
          <p:cNvSpPr txBox="1"/>
          <p:nvPr/>
        </p:nvSpPr>
        <p:spPr>
          <a:xfrm>
            <a:off x="4678299" y="2650061"/>
            <a:ext cx="323210" cy="338554"/>
          </a:xfrm>
          <a:prstGeom prst="rect">
            <a:avLst/>
          </a:prstGeom>
          <a:noFill/>
        </p:spPr>
        <p:txBody>
          <a:bodyPr wrap="square" rtlCol="0">
            <a:spAutoFit/>
          </a:bodyPr>
          <a:lstStyle/>
          <a:p>
            <a:r>
              <a:rPr lang="en-US" sz="1600" b="1" dirty="0"/>
              <a:t>0</a:t>
            </a:r>
          </a:p>
        </p:txBody>
      </p:sp>
      <p:sp>
        <p:nvSpPr>
          <p:cNvPr id="108" name="TextBox 107"/>
          <p:cNvSpPr txBox="1"/>
          <p:nvPr/>
        </p:nvSpPr>
        <p:spPr>
          <a:xfrm>
            <a:off x="5874409" y="2673157"/>
            <a:ext cx="323210" cy="338554"/>
          </a:xfrm>
          <a:prstGeom prst="rect">
            <a:avLst/>
          </a:prstGeom>
          <a:noFill/>
        </p:spPr>
        <p:txBody>
          <a:bodyPr wrap="square" rtlCol="0">
            <a:spAutoFit/>
          </a:bodyPr>
          <a:lstStyle/>
          <a:p>
            <a:r>
              <a:rPr lang="en-US" sz="1600" b="1" dirty="0"/>
              <a:t>0</a:t>
            </a:r>
          </a:p>
        </p:txBody>
      </p:sp>
      <p:sp>
        <p:nvSpPr>
          <p:cNvPr id="109" name="TextBox 108"/>
          <p:cNvSpPr txBox="1"/>
          <p:nvPr/>
        </p:nvSpPr>
        <p:spPr>
          <a:xfrm>
            <a:off x="6525567" y="2668545"/>
            <a:ext cx="323210" cy="338554"/>
          </a:xfrm>
          <a:prstGeom prst="rect">
            <a:avLst/>
          </a:prstGeom>
          <a:noFill/>
        </p:spPr>
        <p:txBody>
          <a:bodyPr wrap="square" rtlCol="0">
            <a:spAutoFit/>
          </a:bodyPr>
          <a:lstStyle/>
          <a:p>
            <a:r>
              <a:rPr lang="en-US" sz="1600" b="1" dirty="0"/>
              <a:t>0</a:t>
            </a:r>
          </a:p>
        </p:txBody>
      </p:sp>
      <p:sp>
        <p:nvSpPr>
          <p:cNvPr id="110" name="TextBox 109"/>
          <p:cNvSpPr txBox="1"/>
          <p:nvPr/>
        </p:nvSpPr>
        <p:spPr>
          <a:xfrm>
            <a:off x="6530191" y="3818468"/>
            <a:ext cx="323210" cy="338554"/>
          </a:xfrm>
          <a:prstGeom prst="rect">
            <a:avLst/>
          </a:prstGeom>
          <a:noFill/>
        </p:spPr>
        <p:txBody>
          <a:bodyPr wrap="square" rtlCol="0">
            <a:spAutoFit/>
          </a:bodyPr>
          <a:lstStyle/>
          <a:p>
            <a:r>
              <a:rPr lang="en-US" sz="1600" b="1" dirty="0"/>
              <a:t>0</a:t>
            </a:r>
          </a:p>
        </p:txBody>
      </p:sp>
      <p:sp>
        <p:nvSpPr>
          <p:cNvPr id="111" name="TextBox 110"/>
          <p:cNvSpPr txBox="1"/>
          <p:nvPr/>
        </p:nvSpPr>
        <p:spPr>
          <a:xfrm>
            <a:off x="5879033" y="3841564"/>
            <a:ext cx="323210" cy="338554"/>
          </a:xfrm>
          <a:prstGeom prst="rect">
            <a:avLst/>
          </a:prstGeom>
          <a:noFill/>
        </p:spPr>
        <p:txBody>
          <a:bodyPr wrap="square" rtlCol="0">
            <a:spAutoFit/>
          </a:bodyPr>
          <a:lstStyle/>
          <a:p>
            <a:r>
              <a:rPr lang="en-US" sz="1600" b="1" dirty="0"/>
              <a:t>0</a:t>
            </a:r>
          </a:p>
        </p:txBody>
      </p:sp>
      <p:sp>
        <p:nvSpPr>
          <p:cNvPr id="112" name="TextBox 111"/>
          <p:cNvSpPr txBox="1"/>
          <p:nvPr/>
        </p:nvSpPr>
        <p:spPr>
          <a:xfrm>
            <a:off x="4701401" y="3827716"/>
            <a:ext cx="323210" cy="338554"/>
          </a:xfrm>
          <a:prstGeom prst="rect">
            <a:avLst/>
          </a:prstGeom>
          <a:noFill/>
        </p:spPr>
        <p:txBody>
          <a:bodyPr wrap="square" rtlCol="0">
            <a:spAutoFit/>
          </a:bodyPr>
          <a:lstStyle/>
          <a:p>
            <a:r>
              <a:rPr lang="en-US" sz="1600" b="1" dirty="0"/>
              <a:t>0</a:t>
            </a:r>
          </a:p>
        </p:txBody>
      </p:sp>
      <p:sp>
        <p:nvSpPr>
          <p:cNvPr id="113" name="TextBox 112"/>
          <p:cNvSpPr txBox="1"/>
          <p:nvPr/>
        </p:nvSpPr>
        <p:spPr>
          <a:xfrm>
            <a:off x="4050242" y="3860048"/>
            <a:ext cx="323210" cy="338554"/>
          </a:xfrm>
          <a:prstGeom prst="rect">
            <a:avLst/>
          </a:prstGeom>
          <a:noFill/>
        </p:spPr>
        <p:txBody>
          <a:bodyPr wrap="square" rtlCol="0">
            <a:spAutoFit/>
          </a:bodyPr>
          <a:lstStyle/>
          <a:p>
            <a:r>
              <a:rPr lang="en-US" sz="1600" b="1" dirty="0"/>
              <a:t>0</a:t>
            </a:r>
          </a:p>
        </p:txBody>
      </p:sp>
      <p:sp>
        <p:nvSpPr>
          <p:cNvPr id="114" name="TextBox 113"/>
          <p:cNvSpPr txBox="1"/>
          <p:nvPr/>
        </p:nvSpPr>
        <p:spPr>
          <a:xfrm>
            <a:off x="2854134" y="3827725"/>
            <a:ext cx="323210" cy="338554"/>
          </a:xfrm>
          <a:prstGeom prst="rect">
            <a:avLst/>
          </a:prstGeom>
          <a:noFill/>
        </p:spPr>
        <p:txBody>
          <a:bodyPr wrap="square" rtlCol="0">
            <a:spAutoFit/>
          </a:bodyPr>
          <a:lstStyle/>
          <a:p>
            <a:r>
              <a:rPr lang="en-US" sz="1600" b="1" dirty="0"/>
              <a:t>0</a:t>
            </a:r>
          </a:p>
        </p:txBody>
      </p:sp>
      <p:sp>
        <p:nvSpPr>
          <p:cNvPr id="115" name="TextBox 114"/>
          <p:cNvSpPr txBox="1"/>
          <p:nvPr/>
        </p:nvSpPr>
        <p:spPr>
          <a:xfrm>
            <a:off x="2193733" y="3823113"/>
            <a:ext cx="323210" cy="338554"/>
          </a:xfrm>
          <a:prstGeom prst="rect">
            <a:avLst/>
          </a:prstGeom>
          <a:noFill/>
        </p:spPr>
        <p:txBody>
          <a:bodyPr wrap="square" rtlCol="0">
            <a:spAutoFit/>
          </a:bodyPr>
          <a:lstStyle/>
          <a:p>
            <a:r>
              <a:rPr lang="en-US" sz="1600" b="1" dirty="0"/>
              <a:t>0</a:t>
            </a:r>
          </a:p>
        </p:txBody>
      </p:sp>
      <p:sp>
        <p:nvSpPr>
          <p:cNvPr id="116" name="TextBox 115"/>
          <p:cNvSpPr txBox="1"/>
          <p:nvPr/>
        </p:nvSpPr>
        <p:spPr>
          <a:xfrm>
            <a:off x="2198357" y="4973038"/>
            <a:ext cx="323210" cy="338554"/>
          </a:xfrm>
          <a:prstGeom prst="rect">
            <a:avLst/>
          </a:prstGeom>
          <a:noFill/>
        </p:spPr>
        <p:txBody>
          <a:bodyPr wrap="square" rtlCol="0">
            <a:spAutoFit/>
          </a:bodyPr>
          <a:lstStyle/>
          <a:p>
            <a:r>
              <a:rPr lang="en-US" sz="1600" b="1" dirty="0"/>
              <a:t>0</a:t>
            </a:r>
          </a:p>
        </p:txBody>
      </p:sp>
      <p:sp>
        <p:nvSpPr>
          <p:cNvPr id="117" name="TextBox 116"/>
          <p:cNvSpPr txBox="1"/>
          <p:nvPr/>
        </p:nvSpPr>
        <p:spPr>
          <a:xfrm>
            <a:off x="2840279" y="4968426"/>
            <a:ext cx="323210" cy="338554"/>
          </a:xfrm>
          <a:prstGeom prst="rect">
            <a:avLst/>
          </a:prstGeom>
          <a:noFill/>
        </p:spPr>
        <p:txBody>
          <a:bodyPr wrap="square" rtlCol="0">
            <a:spAutoFit/>
          </a:bodyPr>
          <a:lstStyle/>
          <a:p>
            <a:r>
              <a:rPr lang="en-US" sz="1600" b="1" dirty="0"/>
              <a:t>0</a:t>
            </a:r>
          </a:p>
        </p:txBody>
      </p:sp>
      <p:sp>
        <p:nvSpPr>
          <p:cNvPr id="118" name="TextBox 117"/>
          <p:cNvSpPr txBox="1"/>
          <p:nvPr/>
        </p:nvSpPr>
        <p:spPr>
          <a:xfrm>
            <a:off x="4045622" y="4982286"/>
            <a:ext cx="323210" cy="338554"/>
          </a:xfrm>
          <a:prstGeom prst="rect">
            <a:avLst/>
          </a:prstGeom>
          <a:noFill/>
        </p:spPr>
        <p:txBody>
          <a:bodyPr wrap="square" rtlCol="0">
            <a:spAutoFit/>
          </a:bodyPr>
          <a:lstStyle/>
          <a:p>
            <a:r>
              <a:rPr lang="en-US" sz="1600" b="1" dirty="0"/>
              <a:t>0</a:t>
            </a:r>
          </a:p>
        </p:txBody>
      </p:sp>
      <p:sp>
        <p:nvSpPr>
          <p:cNvPr id="119" name="TextBox 118"/>
          <p:cNvSpPr txBox="1"/>
          <p:nvPr/>
        </p:nvSpPr>
        <p:spPr>
          <a:xfrm>
            <a:off x="4678305" y="4977674"/>
            <a:ext cx="323210" cy="338554"/>
          </a:xfrm>
          <a:prstGeom prst="rect">
            <a:avLst/>
          </a:prstGeom>
          <a:noFill/>
        </p:spPr>
        <p:txBody>
          <a:bodyPr wrap="square" rtlCol="0">
            <a:spAutoFit/>
          </a:bodyPr>
          <a:lstStyle/>
          <a:p>
            <a:r>
              <a:rPr lang="en-US" sz="1600" b="1" dirty="0"/>
              <a:t>0</a:t>
            </a:r>
          </a:p>
        </p:txBody>
      </p:sp>
      <p:sp>
        <p:nvSpPr>
          <p:cNvPr id="120" name="TextBox 119"/>
          <p:cNvSpPr txBox="1"/>
          <p:nvPr/>
        </p:nvSpPr>
        <p:spPr>
          <a:xfrm>
            <a:off x="5883645" y="4982298"/>
            <a:ext cx="323210" cy="338554"/>
          </a:xfrm>
          <a:prstGeom prst="rect">
            <a:avLst/>
          </a:prstGeom>
          <a:noFill/>
        </p:spPr>
        <p:txBody>
          <a:bodyPr wrap="square" rtlCol="0">
            <a:spAutoFit/>
          </a:bodyPr>
          <a:lstStyle/>
          <a:p>
            <a:r>
              <a:rPr lang="en-US" sz="1600" b="1" dirty="0"/>
              <a:t>0</a:t>
            </a:r>
          </a:p>
        </p:txBody>
      </p:sp>
      <p:sp>
        <p:nvSpPr>
          <p:cNvPr id="121" name="TextBox 120"/>
          <p:cNvSpPr txBox="1"/>
          <p:nvPr/>
        </p:nvSpPr>
        <p:spPr>
          <a:xfrm>
            <a:off x="6525568" y="4968450"/>
            <a:ext cx="323210" cy="338554"/>
          </a:xfrm>
          <a:prstGeom prst="rect">
            <a:avLst/>
          </a:prstGeom>
          <a:noFill/>
        </p:spPr>
        <p:txBody>
          <a:bodyPr wrap="square" rtlCol="0">
            <a:spAutoFit/>
          </a:bodyPr>
          <a:lstStyle/>
          <a:p>
            <a:r>
              <a:rPr lang="en-US" sz="1600" b="1" dirty="0"/>
              <a:t>0</a:t>
            </a:r>
          </a:p>
        </p:txBody>
      </p:sp>
      <p:sp>
        <p:nvSpPr>
          <p:cNvPr id="122" name="TextBox 121"/>
          <p:cNvSpPr txBox="1"/>
          <p:nvPr/>
        </p:nvSpPr>
        <p:spPr>
          <a:xfrm>
            <a:off x="6520956" y="6118369"/>
            <a:ext cx="323210" cy="338554"/>
          </a:xfrm>
          <a:prstGeom prst="rect">
            <a:avLst/>
          </a:prstGeom>
          <a:noFill/>
        </p:spPr>
        <p:txBody>
          <a:bodyPr wrap="square" rtlCol="0">
            <a:spAutoFit/>
          </a:bodyPr>
          <a:lstStyle/>
          <a:p>
            <a:r>
              <a:rPr lang="en-US" sz="1600" b="1" dirty="0"/>
              <a:t>0</a:t>
            </a:r>
          </a:p>
        </p:txBody>
      </p:sp>
      <p:sp>
        <p:nvSpPr>
          <p:cNvPr id="123" name="TextBox 122"/>
          <p:cNvSpPr txBox="1"/>
          <p:nvPr/>
        </p:nvSpPr>
        <p:spPr>
          <a:xfrm>
            <a:off x="5897509" y="6113757"/>
            <a:ext cx="323210" cy="338554"/>
          </a:xfrm>
          <a:prstGeom prst="rect">
            <a:avLst/>
          </a:prstGeom>
          <a:noFill/>
        </p:spPr>
        <p:txBody>
          <a:bodyPr wrap="square" rtlCol="0">
            <a:spAutoFit/>
          </a:bodyPr>
          <a:lstStyle/>
          <a:p>
            <a:r>
              <a:rPr lang="en-US" sz="1600" b="1" dirty="0"/>
              <a:t>0</a:t>
            </a:r>
          </a:p>
        </p:txBody>
      </p:sp>
      <p:sp>
        <p:nvSpPr>
          <p:cNvPr id="124" name="TextBox 123"/>
          <p:cNvSpPr txBox="1"/>
          <p:nvPr/>
        </p:nvSpPr>
        <p:spPr>
          <a:xfrm>
            <a:off x="4673693" y="6109145"/>
            <a:ext cx="323210" cy="338554"/>
          </a:xfrm>
          <a:prstGeom prst="rect">
            <a:avLst/>
          </a:prstGeom>
          <a:noFill/>
        </p:spPr>
        <p:txBody>
          <a:bodyPr wrap="square" rtlCol="0">
            <a:spAutoFit/>
          </a:bodyPr>
          <a:lstStyle/>
          <a:p>
            <a:r>
              <a:rPr lang="en-US" sz="1600" b="1" dirty="0"/>
              <a:t>0</a:t>
            </a:r>
          </a:p>
        </p:txBody>
      </p:sp>
      <p:sp>
        <p:nvSpPr>
          <p:cNvPr id="125" name="TextBox 124"/>
          <p:cNvSpPr txBox="1"/>
          <p:nvPr/>
        </p:nvSpPr>
        <p:spPr>
          <a:xfrm>
            <a:off x="4068714" y="6095297"/>
            <a:ext cx="323210" cy="338554"/>
          </a:xfrm>
          <a:prstGeom prst="rect">
            <a:avLst/>
          </a:prstGeom>
          <a:noFill/>
        </p:spPr>
        <p:txBody>
          <a:bodyPr wrap="square" rtlCol="0">
            <a:spAutoFit/>
          </a:bodyPr>
          <a:lstStyle/>
          <a:p>
            <a:r>
              <a:rPr lang="en-US" sz="1600" b="1" dirty="0"/>
              <a:t>0</a:t>
            </a:r>
          </a:p>
        </p:txBody>
      </p:sp>
      <p:sp>
        <p:nvSpPr>
          <p:cNvPr id="126" name="TextBox 125"/>
          <p:cNvSpPr txBox="1"/>
          <p:nvPr/>
        </p:nvSpPr>
        <p:spPr>
          <a:xfrm>
            <a:off x="2835662" y="6127629"/>
            <a:ext cx="323210" cy="338554"/>
          </a:xfrm>
          <a:prstGeom prst="rect">
            <a:avLst/>
          </a:prstGeom>
          <a:noFill/>
        </p:spPr>
        <p:txBody>
          <a:bodyPr wrap="square" rtlCol="0">
            <a:spAutoFit/>
          </a:bodyPr>
          <a:lstStyle/>
          <a:p>
            <a:r>
              <a:rPr lang="en-US" sz="1600" b="1" dirty="0"/>
              <a:t>0</a:t>
            </a:r>
          </a:p>
        </p:txBody>
      </p:sp>
      <p:sp>
        <p:nvSpPr>
          <p:cNvPr id="127" name="TextBox 126"/>
          <p:cNvSpPr txBox="1"/>
          <p:nvPr/>
        </p:nvSpPr>
        <p:spPr>
          <a:xfrm>
            <a:off x="2202978" y="6123017"/>
            <a:ext cx="323210" cy="338554"/>
          </a:xfrm>
          <a:prstGeom prst="rect">
            <a:avLst/>
          </a:prstGeom>
          <a:noFill/>
        </p:spPr>
        <p:txBody>
          <a:bodyPr wrap="square" rtlCol="0">
            <a:spAutoFit/>
          </a:bodyPr>
          <a:lstStyle/>
          <a:p>
            <a:r>
              <a:rPr lang="en-US" sz="1600" b="1" dirty="0"/>
              <a:t>0</a:t>
            </a:r>
          </a:p>
        </p:txBody>
      </p:sp>
      <p:sp>
        <p:nvSpPr>
          <p:cNvPr id="128" name="TextBox 127"/>
          <p:cNvSpPr txBox="1"/>
          <p:nvPr/>
        </p:nvSpPr>
        <p:spPr>
          <a:xfrm>
            <a:off x="2189110" y="3170353"/>
            <a:ext cx="323210" cy="338554"/>
          </a:xfrm>
          <a:prstGeom prst="rect">
            <a:avLst/>
          </a:prstGeom>
          <a:noFill/>
        </p:spPr>
        <p:txBody>
          <a:bodyPr wrap="square" rtlCol="0">
            <a:spAutoFit/>
          </a:bodyPr>
          <a:lstStyle/>
          <a:p>
            <a:r>
              <a:rPr lang="en-US" sz="1600" b="1" dirty="0"/>
              <a:t>1</a:t>
            </a:r>
          </a:p>
        </p:txBody>
      </p:sp>
      <p:sp>
        <p:nvSpPr>
          <p:cNvPr id="129" name="TextBox 128"/>
          <p:cNvSpPr txBox="1"/>
          <p:nvPr/>
        </p:nvSpPr>
        <p:spPr>
          <a:xfrm>
            <a:off x="2849286" y="3183181"/>
            <a:ext cx="323210" cy="338554"/>
          </a:xfrm>
          <a:prstGeom prst="rect">
            <a:avLst/>
          </a:prstGeom>
          <a:noFill/>
        </p:spPr>
        <p:txBody>
          <a:bodyPr wrap="square" rtlCol="0">
            <a:spAutoFit/>
          </a:bodyPr>
          <a:lstStyle/>
          <a:p>
            <a:r>
              <a:rPr lang="en-US" sz="1600" b="1" dirty="0"/>
              <a:t>1</a:t>
            </a:r>
          </a:p>
        </p:txBody>
      </p:sp>
      <p:sp>
        <p:nvSpPr>
          <p:cNvPr id="130" name="TextBox 129"/>
          <p:cNvSpPr txBox="1"/>
          <p:nvPr/>
        </p:nvSpPr>
        <p:spPr>
          <a:xfrm>
            <a:off x="4027139" y="3187915"/>
            <a:ext cx="323210" cy="338554"/>
          </a:xfrm>
          <a:prstGeom prst="rect">
            <a:avLst/>
          </a:prstGeom>
          <a:noFill/>
        </p:spPr>
        <p:txBody>
          <a:bodyPr wrap="square" rtlCol="0">
            <a:spAutoFit/>
          </a:bodyPr>
          <a:lstStyle/>
          <a:p>
            <a:r>
              <a:rPr lang="en-US" sz="1600" b="1" dirty="0"/>
              <a:t>1</a:t>
            </a:r>
          </a:p>
        </p:txBody>
      </p:sp>
      <p:sp>
        <p:nvSpPr>
          <p:cNvPr id="131" name="TextBox 130"/>
          <p:cNvSpPr txBox="1"/>
          <p:nvPr/>
        </p:nvSpPr>
        <p:spPr>
          <a:xfrm>
            <a:off x="4693938" y="3201947"/>
            <a:ext cx="323210" cy="338554"/>
          </a:xfrm>
          <a:prstGeom prst="rect">
            <a:avLst/>
          </a:prstGeom>
          <a:noFill/>
        </p:spPr>
        <p:txBody>
          <a:bodyPr wrap="square" rtlCol="0">
            <a:spAutoFit/>
          </a:bodyPr>
          <a:lstStyle/>
          <a:p>
            <a:r>
              <a:rPr lang="en-US" sz="1600" b="1" dirty="0"/>
              <a:t>1</a:t>
            </a:r>
          </a:p>
        </p:txBody>
      </p:sp>
      <p:sp>
        <p:nvSpPr>
          <p:cNvPr id="132" name="TextBox 131"/>
          <p:cNvSpPr txBox="1"/>
          <p:nvPr/>
        </p:nvSpPr>
        <p:spPr>
          <a:xfrm>
            <a:off x="5879033" y="3196186"/>
            <a:ext cx="323210" cy="338554"/>
          </a:xfrm>
          <a:prstGeom prst="rect">
            <a:avLst/>
          </a:prstGeom>
          <a:noFill/>
        </p:spPr>
        <p:txBody>
          <a:bodyPr wrap="square" rtlCol="0">
            <a:spAutoFit/>
          </a:bodyPr>
          <a:lstStyle/>
          <a:p>
            <a:r>
              <a:rPr lang="en-US" sz="1600" b="1" dirty="0"/>
              <a:t>1</a:t>
            </a:r>
          </a:p>
        </p:txBody>
      </p:sp>
      <p:sp>
        <p:nvSpPr>
          <p:cNvPr id="133" name="TextBox 132"/>
          <p:cNvSpPr txBox="1"/>
          <p:nvPr/>
        </p:nvSpPr>
        <p:spPr>
          <a:xfrm>
            <a:off x="6538590" y="3192158"/>
            <a:ext cx="323210" cy="338554"/>
          </a:xfrm>
          <a:prstGeom prst="rect">
            <a:avLst/>
          </a:prstGeom>
          <a:noFill/>
        </p:spPr>
        <p:txBody>
          <a:bodyPr wrap="square" rtlCol="0">
            <a:spAutoFit/>
          </a:bodyPr>
          <a:lstStyle/>
          <a:p>
            <a:r>
              <a:rPr lang="en-US" sz="1600" b="1" dirty="0"/>
              <a:t>1</a:t>
            </a:r>
          </a:p>
        </p:txBody>
      </p:sp>
      <p:sp>
        <p:nvSpPr>
          <p:cNvPr id="134" name="TextBox 133"/>
          <p:cNvSpPr txBox="1"/>
          <p:nvPr/>
        </p:nvSpPr>
        <p:spPr>
          <a:xfrm>
            <a:off x="6525199" y="4352574"/>
            <a:ext cx="323210" cy="338554"/>
          </a:xfrm>
          <a:prstGeom prst="rect">
            <a:avLst/>
          </a:prstGeom>
          <a:noFill/>
        </p:spPr>
        <p:txBody>
          <a:bodyPr wrap="square" rtlCol="0">
            <a:spAutoFit/>
          </a:bodyPr>
          <a:lstStyle/>
          <a:p>
            <a:r>
              <a:rPr lang="en-US" sz="1600" b="1" dirty="0"/>
              <a:t>1</a:t>
            </a:r>
          </a:p>
        </p:txBody>
      </p:sp>
      <p:sp>
        <p:nvSpPr>
          <p:cNvPr id="135" name="TextBox 134"/>
          <p:cNvSpPr txBox="1"/>
          <p:nvPr/>
        </p:nvSpPr>
        <p:spPr>
          <a:xfrm>
            <a:off x="5883645" y="4382176"/>
            <a:ext cx="323210" cy="338554"/>
          </a:xfrm>
          <a:prstGeom prst="rect">
            <a:avLst/>
          </a:prstGeom>
          <a:noFill/>
        </p:spPr>
        <p:txBody>
          <a:bodyPr wrap="square" rtlCol="0">
            <a:spAutoFit/>
          </a:bodyPr>
          <a:lstStyle/>
          <a:p>
            <a:r>
              <a:rPr lang="en-US" sz="1600" b="1" dirty="0"/>
              <a:t>1</a:t>
            </a:r>
          </a:p>
        </p:txBody>
      </p:sp>
      <p:sp>
        <p:nvSpPr>
          <p:cNvPr id="136" name="TextBox 135"/>
          <p:cNvSpPr txBox="1"/>
          <p:nvPr/>
        </p:nvSpPr>
        <p:spPr>
          <a:xfrm>
            <a:off x="4686629" y="4377507"/>
            <a:ext cx="323210" cy="338554"/>
          </a:xfrm>
          <a:prstGeom prst="rect">
            <a:avLst/>
          </a:prstGeom>
          <a:noFill/>
        </p:spPr>
        <p:txBody>
          <a:bodyPr wrap="square" rtlCol="0">
            <a:spAutoFit/>
          </a:bodyPr>
          <a:lstStyle/>
          <a:p>
            <a:r>
              <a:rPr lang="en-US" sz="1600" b="1" dirty="0"/>
              <a:t>1</a:t>
            </a:r>
          </a:p>
        </p:txBody>
      </p:sp>
      <p:sp>
        <p:nvSpPr>
          <p:cNvPr id="137" name="TextBox 136"/>
          <p:cNvSpPr txBox="1"/>
          <p:nvPr/>
        </p:nvSpPr>
        <p:spPr>
          <a:xfrm>
            <a:off x="4044699" y="4344501"/>
            <a:ext cx="323210" cy="338554"/>
          </a:xfrm>
          <a:prstGeom prst="rect">
            <a:avLst/>
          </a:prstGeom>
          <a:noFill/>
        </p:spPr>
        <p:txBody>
          <a:bodyPr wrap="square" rtlCol="0">
            <a:spAutoFit/>
          </a:bodyPr>
          <a:lstStyle/>
          <a:p>
            <a:r>
              <a:rPr lang="en-US" sz="1600" b="1" dirty="0"/>
              <a:t>1</a:t>
            </a:r>
          </a:p>
        </p:txBody>
      </p:sp>
      <p:sp>
        <p:nvSpPr>
          <p:cNvPr id="138" name="TextBox 137"/>
          <p:cNvSpPr txBox="1"/>
          <p:nvPr/>
        </p:nvSpPr>
        <p:spPr>
          <a:xfrm>
            <a:off x="2833832" y="4368321"/>
            <a:ext cx="323210" cy="338554"/>
          </a:xfrm>
          <a:prstGeom prst="rect">
            <a:avLst/>
          </a:prstGeom>
          <a:noFill/>
        </p:spPr>
        <p:txBody>
          <a:bodyPr wrap="square" rtlCol="0">
            <a:spAutoFit/>
          </a:bodyPr>
          <a:lstStyle/>
          <a:p>
            <a:r>
              <a:rPr lang="en-US" sz="1600" b="1" dirty="0"/>
              <a:t>1</a:t>
            </a:r>
          </a:p>
        </p:txBody>
      </p:sp>
      <p:sp>
        <p:nvSpPr>
          <p:cNvPr id="139" name="TextBox 138"/>
          <p:cNvSpPr txBox="1"/>
          <p:nvPr/>
        </p:nvSpPr>
        <p:spPr>
          <a:xfrm>
            <a:off x="2209121" y="4354778"/>
            <a:ext cx="323210" cy="338554"/>
          </a:xfrm>
          <a:prstGeom prst="rect">
            <a:avLst/>
          </a:prstGeom>
          <a:noFill/>
        </p:spPr>
        <p:txBody>
          <a:bodyPr wrap="square" rtlCol="0">
            <a:spAutoFit/>
          </a:bodyPr>
          <a:lstStyle/>
          <a:p>
            <a:r>
              <a:rPr lang="en-US" sz="1600" b="1" dirty="0"/>
              <a:t>1</a:t>
            </a:r>
          </a:p>
        </p:txBody>
      </p:sp>
      <p:sp>
        <p:nvSpPr>
          <p:cNvPr id="140" name="TextBox 139"/>
          <p:cNvSpPr txBox="1"/>
          <p:nvPr/>
        </p:nvSpPr>
        <p:spPr>
          <a:xfrm>
            <a:off x="2212071" y="5466045"/>
            <a:ext cx="323210" cy="338554"/>
          </a:xfrm>
          <a:prstGeom prst="rect">
            <a:avLst/>
          </a:prstGeom>
          <a:noFill/>
        </p:spPr>
        <p:txBody>
          <a:bodyPr wrap="square" rtlCol="0">
            <a:spAutoFit/>
          </a:bodyPr>
          <a:lstStyle/>
          <a:p>
            <a:r>
              <a:rPr lang="en-US" sz="1600" b="1" dirty="0"/>
              <a:t>1</a:t>
            </a:r>
          </a:p>
        </p:txBody>
      </p:sp>
      <p:sp>
        <p:nvSpPr>
          <p:cNvPr id="141" name="TextBox 140"/>
          <p:cNvSpPr txBox="1"/>
          <p:nvPr/>
        </p:nvSpPr>
        <p:spPr>
          <a:xfrm>
            <a:off x="2853002" y="5489665"/>
            <a:ext cx="323210" cy="338554"/>
          </a:xfrm>
          <a:prstGeom prst="rect">
            <a:avLst/>
          </a:prstGeom>
          <a:noFill/>
        </p:spPr>
        <p:txBody>
          <a:bodyPr wrap="square" rtlCol="0">
            <a:spAutoFit/>
          </a:bodyPr>
          <a:lstStyle/>
          <a:p>
            <a:r>
              <a:rPr lang="en-US" sz="1600" b="1" dirty="0"/>
              <a:t>1</a:t>
            </a:r>
          </a:p>
        </p:txBody>
      </p:sp>
      <p:sp>
        <p:nvSpPr>
          <p:cNvPr id="142" name="TextBox 141"/>
          <p:cNvSpPr txBox="1"/>
          <p:nvPr/>
        </p:nvSpPr>
        <p:spPr>
          <a:xfrm>
            <a:off x="4068714" y="5495511"/>
            <a:ext cx="323210" cy="338554"/>
          </a:xfrm>
          <a:prstGeom prst="rect">
            <a:avLst/>
          </a:prstGeom>
          <a:noFill/>
        </p:spPr>
        <p:txBody>
          <a:bodyPr wrap="square" rtlCol="0">
            <a:spAutoFit/>
          </a:bodyPr>
          <a:lstStyle/>
          <a:p>
            <a:r>
              <a:rPr lang="en-US" sz="1600" b="1" dirty="0"/>
              <a:t>1</a:t>
            </a:r>
          </a:p>
        </p:txBody>
      </p:sp>
      <p:sp>
        <p:nvSpPr>
          <p:cNvPr id="143" name="TextBox 142"/>
          <p:cNvSpPr txBox="1"/>
          <p:nvPr/>
        </p:nvSpPr>
        <p:spPr>
          <a:xfrm>
            <a:off x="4683935" y="5472087"/>
            <a:ext cx="323210" cy="338554"/>
          </a:xfrm>
          <a:prstGeom prst="rect">
            <a:avLst/>
          </a:prstGeom>
          <a:noFill/>
        </p:spPr>
        <p:txBody>
          <a:bodyPr wrap="square" rtlCol="0">
            <a:spAutoFit/>
          </a:bodyPr>
          <a:lstStyle/>
          <a:p>
            <a:r>
              <a:rPr lang="en-US" sz="1600" b="1" dirty="0"/>
              <a:t>1</a:t>
            </a:r>
          </a:p>
        </p:txBody>
      </p:sp>
      <p:sp>
        <p:nvSpPr>
          <p:cNvPr id="144" name="TextBox 143"/>
          <p:cNvSpPr txBox="1"/>
          <p:nvPr/>
        </p:nvSpPr>
        <p:spPr>
          <a:xfrm>
            <a:off x="5886619" y="5458832"/>
            <a:ext cx="323210" cy="338554"/>
          </a:xfrm>
          <a:prstGeom prst="rect">
            <a:avLst/>
          </a:prstGeom>
          <a:noFill/>
        </p:spPr>
        <p:txBody>
          <a:bodyPr wrap="square" rtlCol="0">
            <a:spAutoFit/>
          </a:bodyPr>
          <a:lstStyle/>
          <a:p>
            <a:r>
              <a:rPr lang="en-US" sz="1600" b="1" dirty="0"/>
              <a:t>1</a:t>
            </a:r>
          </a:p>
        </p:txBody>
      </p:sp>
      <p:sp>
        <p:nvSpPr>
          <p:cNvPr id="145" name="TextBox 144"/>
          <p:cNvSpPr txBox="1"/>
          <p:nvPr/>
        </p:nvSpPr>
        <p:spPr>
          <a:xfrm>
            <a:off x="6527547" y="5491655"/>
            <a:ext cx="323210" cy="338554"/>
          </a:xfrm>
          <a:prstGeom prst="rect">
            <a:avLst/>
          </a:prstGeom>
          <a:noFill/>
        </p:spPr>
        <p:txBody>
          <a:bodyPr wrap="square" rtlCol="0">
            <a:spAutoFit/>
          </a:bodyPr>
          <a:lstStyle/>
          <a:p>
            <a:r>
              <a:rPr lang="en-US" sz="1600" b="1" dirty="0"/>
              <a:t>1</a:t>
            </a:r>
          </a:p>
        </p:txBody>
      </p:sp>
      <p:sp>
        <p:nvSpPr>
          <p:cNvPr id="146" name="TextBox 145"/>
          <p:cNvSpPr txBox="1"/>
          <p:nvPr/>
        </p:nvSpPr>
        <p:spPr>
          <a:xfrm>
            <a:off x="6520956" y="6597528"/>
            <a:ext cx="323210" cy="338554"/>
          </a:xfrm>
          <a:prstGeom prst="rect">
            <a:avLst/>
          </a:prstGeom>
          <a:noFill/>
        </p:spPr>
        <p:txBody>
          <a:bodyPr wrap="square" rtlCol="0">
            <a:spAutoFit/>
          </a:bodyPr>
          <a:lstStyle/>
          <a:p>
            <a:r>
              <a:rPr lang="en-US" sz="1600" b="1" dirty="0"/>
              <a:t>1</a:t>
            </a:r>
          </a:p>
        </p:txBody>
      </p:sp>
      <p:sp>
        <p:nvSpPr>
          <p:cNvPr id="147" name="TextBox 146"/>
          <p:cNvSpPr txBox="1"/>
          <p:nvPr/>
        </p:nvSpPr>
        <p:spPr>
          <a:xfrm>
            <a:off x="5870010" y="6602735"/>
            <a:ext cx="323210" cy="338554"/>
          </a:xfrm>
          <a:prstGeom prst="rect">
            <a:avLst/>
          </a:prstGeom>
          <a:noFill/>
        </p:spPr>
        <p:txBody>
          <a:bodyPr wrap="square" rtlCol="0">
            <a:spAutoFit/>
          </a:bodyPr>
          <a:lstStyle/>
          <a:p>
            <a:r>
              <a:rPr lang="en-US" sz="1600" b="1" dirty="0"/>
              <a:t>1</a:t>
            </a:r>
          </a:p>
        </p:txBody>
      </p:sp>
      <p:sp>
        <p:nvSpPr>
          <p:cNvPr id="148" name="TextBox 147"/>
          <p:cNvSpPr txBox="1"/>
          <p:nvPr/>
        </p:nvSpPr>
        <p:spPr>
          <a:xfrm>
            <a:off x="4701401" y="6606652"/>
            <a:ext cx="323210" cy="338554"/>
          </a:xfrm>
          <a:prstGeom prst="rect">
            <a:avLst/>
          </a:prstGeom>
          <a:noFill/>
        </p:spPr>
        <p:txBody>
          <a:bodyPr wrap="square" rtlCol="0">
            <a:spAutoFit/>
          </a:bodyPr>
          <a:lstStyle/>
          <a:p>
            <a:r>
              <a:rPr lang="en-US" sz="1600" b="1" dirty="0"/>
              <a:t>1</a:t>
            </a:r>
          </a:p>
        </p:txBody>
      </p:sp>
      <p:sp>
        <p:nvSpPr>
          <p:cNvPr id="149" name="TextBox 148"/>
          <p:cNvSpPr txBox="1"/>
          <p:nvPr/>
        </p:nvSpPr>
        <p:spPr>
          <a:xfrm>
            <a:off x="4059292" y="6610273"/>
            <a:ext cx="323210" cy="338554"/>
          </a:xfrm>
          <a:prstGeom prst="rect">
            <a:avLst/>
          </a:prstGeom>
          <a:noFill/>
        </p:spPr>
        <p:txBody>
          <a:bodyPr wrap="square" rtlCol="0">
            <a:spAutoFit/>
          </a:bodyPr>
          <a:lstStyle/>
          <a:p>
            <a:r>
              <a:rPr lang="en-US" sz="1600" b="1" dirty="0"/>
              <a:t>1</a:t>
            </a:r>
          </a:p>
        </p:txBody>
      </p:sp>
      <p:sp>
        <p:nvSpPr>
          <p:cNvPr id="150" name="TextBox 149"/>
          <p:cNvSpPr txBox="1"/>
          <p:nvPr/>
        </p:nvSpPr>
        <p:spPr>
          <a:xfrm>
            <a:off x="2833832" y="6588432"/>
            <a:ext cx="323210" cy="338554"/>
          </a:xfrm>
          <a:prstGeom prst="rect">
            <a:avLst/>
          </a:prstGeom>
          <a:noFill/>
        </p:spPr>
        <p:txBody>
          <a:bodyPr wrap="square" rtlCol="0">
            <a:spAutoFit/>
          </a:bodyPr>
          <a:lstStyle/>
          <a:p>
            <a:r>
              <a:rPr lang="en-US" sz="1600" b="1" dirty="0"/>
              <a:t>1</a:t>
            </a:r>
          </a:p>
        </p:txBody>
      </p:sp>
      <p:sp>
        <p:nvSpPr>
          <p:cNvPr id="151" name="TextBox 150"/>
          <p:cNvSpPr txBox="1"/>
          <p:nvPr/>
        </p:nvSpPr>
        <p:spPr>
          <a:xfrm>
            <a:off x="2193343" y="6586283"/>
            <a:ext cx="323210" cy="338554"/>
          </a:xfrm>
          <a:prstGeom prst="rect">
            <a:avLst/>
          </a:prstGeom>
          <a:noFill/>
        </p:spPr>
        <p:txBody>
          <a:bodyPr wrap="square" rtlCol="0">
            <a:spAutoFit/>
          </a:bodyPr>
          <a:lstStyle/>
          <a:p>
            <a:r>
              <a:rPr lang="en-US" sz="1600" b="1" dirty="0"/>
              <a:t>1</a:t>
            </a:r>
          </a:p>
        </p:txBody>
      </p:sp>
      <p:cxnSp>
        <p:nvCxnSpPr>
          <p:cNvPr id="162" name="Straight Connector 161"/>
          <p:cNvCxnSpPr>
            <a:endCxn id="35" idx="2"/>
          </p:cNvCxnSpPr>
          <p:nvPr/>
        </p:nvCxnSpPr>
        <p:spPr>
          <a:xfrm>
            <a:off x="1350883" y="2645425"/>
            <a:ext cx="999832" cy="338554"/>
          </a:xfrm>
          <a:prstGeom prst="line">
            <a:avLst/>
          </a:prstGeom>
          <a:ln w="635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endCxn id="24" idx="1"/>
          </p:cNvCxnSpPr>
          <p:nvPr/>
        </p:nvCxnSpPr>
        <p:spPr>
          <a:xfrm flipV="1">
            <a:off x="6565875" y="2686291"/>
            <a:ext cx="1378942" cy="259655"/>
          </a:xfrm>
          <a:prstGeom prst="line">
            <a:avLst/>
          </a:prstGeom>
          <a:ln w="635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35" idx="2"/>
          </p:cNvCxnSpPr>
          <p:nvPr/>
        </p:nvCxnSpPr>
        <p:spPr>
          <a:xfrm flipV="1">
            <a:off x="2350715" y="2965302"/>
            <a:ext cx="4187875" cy="18677"/>
          </a:xfrm>
          <a:prstGeom prst="line">
            <a:avLst/>
          </a:prstGeom>
          <a:ln w="635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2423975" y="6628506"/>
            <a:ext cx="4187875" cy="18677"/>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337098" y="6628496"/>
            <a:ext cx="1097280" cy="57779"/>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589114" y="6641637"/>
            <a:ext cx="1371600" cy="9217"/>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endCxn id="115" idx="2"/>
          </p:cNvCxnSpPr>
          <p:nvPr/>
        </p:nvCxnSpPr>
        <p:spPr>
          <a:xfrm>
            <a:off x="1346812" y="3277819"/>
            <a:ext cx="914400" cy="822960"/>
          </a:xfrm>
          <a:prstGeom prst="line">
            <a:avLst/>
          </a:prstGeom>
          <a:ln w="635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endCxn id="118" idx="2"/>
          </p:cNvCxnSpPr>
          <p:nvPr/>
        </p:nvCxnSpPr>
        <p:spPr>
          <a:xfrm>
            <a:off x="3023205" y="4085994"/>
            <a:ext cx="1184022" cy="1234846"/>
          </a:xfrm>
          <a:prstGeom prst="line">
            <a:avLst/>
          </a:prstGeom>
          <a:ln w="635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endCxn id="132" idx="0"/>
          </p:cNvCxnSpPr>
          <p:nvPr/>
        </p:nvCxnSpPr>
        <p:spPr>
          <a:xfrm flipV="1">
            <a:off x="4828275" y="3196186"/>
            <a:ext cx="1212363" cy="2058445"/>
          </a:xfrm>
          <a:prstGeom prst="line">
            <a:avLst/>
          </a:prstGeom>
          <a:ln w="635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726582" y="3218628"/>
            <a:ext cx="1228087" cy="13391"/>
          </a:xfrm>
          <a:prstGeom prst="line">
            <a:avLst/>
          </a:prstGeom>
          <a:ln w="635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6029237" y="3223252"/>
            <a:ext cx="731520" cy="0"/>
          </a:xfrm>
          <a:prstGeom prst="line">
            <a:avLst/>
          </a:prstGeom>
          <a:ln w="635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294149" y="4086300"/>
            <a:ext cx="731520" cy="0"/>
          </a:xfrm>
          <a:prstGeom prst="line">
            <a:avLst/>
          </a:prstGeom>
          <a:ln w="635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201469" y="5282410"/>
            <a:ext cx="648078" cy="0"/>
          </a:xfrm>
          <a:prstGeom prst="line">
            <a:avLst/>
          </a:prstGeom>
          <a:ln w="635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endCxn id="116" idx="2"/>
          </p:cNvCxnSpPr>
          <p:nvPr/>
        </p:nvCxnSpPr>
        <p:spPr>
          <a:xfrm>
            <a:off x="1361199" y="3827519"/>
            <a:ext cx="998763" cy="1484073"/>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endCxn id="130" idx="0"/>
          </p:cNvCxnSpPr>
          <p:nvPr/>
        </p:nvCxnSpPr>
        <p:spPr>
          <a:xfrm flipV="1">
            <a:off x="3056346" y="3187915"/>
            <a:ext cx="1132398" cy="2044722"/>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4838695" y="3241012"/>
            <a:ext cx="1117755" cy="858299"/>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endCxn id="26" idx="1"/>
          </p:cNvCxnSpPr>
          <p:nvPr/>
        </p:nvCxnSpPr>
        <p:spPr>
          <a:xfrm flipV="1">
            <a:off x="6698290" y="3840869"/>
            <a:ext cx="1246527" cy="245138"/>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2348545" y="5250643"/>
            <a:ext cx="731520" cy="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4172722" y="3214027"/>
            <a:ext cx="731520" cy="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5969194" y="4096098"/>
            <a:ext cx="731520" cy="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endCxn id="127" idx="2"/>
          </p:cNvCxnSpPr>
          <p:nvPr/>
        </p:nvCxnSpPr>
        <p:spPr>
          <a:xfrm>
            <a:off x="1356185" y="4423470"/>
            <a:ext cx="914400" cy="2011680"/>
          </a:xfrm>
          <a:prstGeom prst="line">
            <a:avLst/>
          </a:prstGeom>
          <a:ln w="635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endCxn id="142" idx="0"/>
          </p:cNvCxnSpPr>
          <p:nvPr/>
        </p:nvCxnSpPr>
        <p:spPr>
          <a:xfrm flipV="1">
            <a:off x="3047559" y="5495511"/>
            <a:ext cx="1182760" cy="867915"/>
          </a:xfrm>
          <a:prstGeom prst="line">
            <a:avLst/>
          </a:prstGeom>
          <a:ln w="635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4873037" y="4417522"/>
            <a:ext cx="1039289" cy="1129200"/>
          </a:xfrm>
          <a:prstGeom prst="line">
            <a:avLst/>
          </a:prstGeom>
          <a:ln w="635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endCxn id="27" idx="1"/>
          </p:cNvCxnSpPr>
          <p:nvPr/>
        </p:nvCxnSpPr>
        <p:spPr>
          <a:xfrm flipV="1">
            <a:off x="6696836" y="4419225"/>
            <a:ext cx="1247981" cy="12231"/>
          </a:xfrm>
          <a:prstGeom prst="line">
            <a:avLst/>
          </a:prstGeom>
          <a:ln w="635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5932260" y="4419359"/>
            <a:ext cx="731520" cy="0"/>
          </a:xfrm>
          <a:prstGeom prst="line">
            <a:avLst/>
          </a:prstGeom>
          <a:ln w="635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4181980" y="5513858"/>
            <a:ext cx="731520" cy="0"/>
          </a:xfrm>
          <a:prstGeom prst="line">
            <a:avLst/>
          </a:prstGeom>
          <a:ln w="635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311630" y="6386690"/>
            <a:ext cx="731520" cy="0"/>
          </a:xfrm>
          <a:prstGeom prst="line">
            <a:avLst/>
          </a:prstGeom>
          <a:ln w="635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endCxn id="128" idx="0"/>
          </p:cNvCxnSpPr>
          <p:nvPr/>
        </p:nvCxnSpPr>
        <p:spPr>
          <a:xfrm flipV="1">
            <a:off x="1360809" y="3170353"/>
            <a:ext cx="989906" cy="1848861"/>
          </a:xfrm>
          <a:prstGeom prst="line">
            <a:avLst/>
          </a:prstGeom>
          <a:ln w="635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2992122" y="3204312"/>
            <a:ext cx="1192017" cy="966582"/>
          </a:xfrm>
          <a:prstGeom prst="line">
            <a:avLst/>
          </a:prstGeom>
          <a:ln w="635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endCxn id="120" idx="2"/>
          </p:cNvCxnSpPr>
          <p:nvPr/>
        </p:nvCxnSpPr>
        <p:spPr>
          <a:xfrm>
            <a:off x="4844000" y="4095629"/>
            <a:ext cx="1097280" cy="1188720"/>
          </a:xfrm>
          <a:prstGeom prst="line">
            <a:avLst/>
          </a:prstGeom>
          <a:ln w="635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endCxn id="28" idx="1"/>
          </p:cNvCxnSpPr>
          <p:nvPr/>
        </p:nvCxnSpPr>
        <p:spPr>
          <a:xfrm flipV="1">
            <a:off x="6705130" y="4987475"/>
            <a:ext cx="1231671" cy="246821"/>
          </a:xfrm>
          <a:prstGeom prst="line">
            <a:avLst/>
          </a:prstGeom>
          <a:ln w="635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5965304" y="5254631"/>
            <a:ext cx="731520" cy="0"/>
          </a:xfrm>
          <a:prstGeom prst="line">
            <a:avLst/>
          </a:prstGeom>
          <a:ln w="635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4188744" y="4151556"/>
            <a:ext cx="731520" cy="0"/>
          </a:xfrm>
          <a:prstGeom prst="line">
            <a:avLst/>
          </a:prstGeom>
          <a:ln w="635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2293903" y="3192158"/>
            <a:ext cx="731520" cy="0"/>
          </a:xfrm>
          <a:prstGeom prst="line">
            <a:avLst/>
          </a:prstGeom>
          <a:ln w="63500">
            <a:solidFill>
              <a:srgbClr val="00CC99"/>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V="1">
            <a:off x="1346961" y="4400958"/>
            <a:ext cx="914400" cy="109728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endCxn id="125" idx="2"/>
          </p:cNvCxnSpPr>
          <p:nvPr/>
        </p:nvCxnSpPr>
        <p:spPr>
          <a:xfrm>
            <a:off x="3041106" y="4375351"/>
            <a:ext cx="1097280" cy="201168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endCxn id="144" idx="0"/>
          </p:cNvCxnSpPr>
          <p:nvPr/>
        </p:nvCxnSpPr>
        <p:spPr>
          <a:xfrm flipV="1">
            <a:off x="4860042" y="5458832"/>
            <a:ext cx="1188182" cy="90231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endCxn id="29" idx="1"/>
          </p:cNvCxnSpPr>
          <p:nvPr/>
        </p:nvCxnSpPr>
        <p:spPr>
          <a:xfrm>
            <a:off x="6692729" y="5516912"/>
            <a:ext cx="1249636" cy="1764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010765" y="5499130"/>
            <a:ext cx="73152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4138706" y="6367600"/>
            <a:ext cx="73152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2267417" y="4400958"/>
            <a:ext cx="73152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endCxn id="140" idx="0"/>
          </p:cNvCxnSpPr>
          <p:nvPr/>
        </p:nvCxnSpPr>
        <p:spPr>
          <a:xfrm flipV="1">
            <a:off x="1342023" y="5466045"/>
            <a:ext cx="1031653" cy="684385"/>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endCxn id="137" idx="0"/>
          </p:cNvCxnSpPr>
          <p:nvPr/>
        </p:nvCxnSpPr>
        <p:spPr>
          <a:xfrm flipV="1">
            <a:off x="3038331" y="4344501"/>
            <a:ext cx="1167973" cy="117187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endCxn id="123" idx="2"/>
          </p:cNvCxnSpPr>
          <p:nvPr/>
        </p:nvCxnSpPr>
        <p:spPr>
          <a:xfrm>
            <a:off x="4891234" y="4375626"/>
            <a:ext cx="1097280" cy="201168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endCxn id="47" idx="1"/>
          </p:cNvCxnSpPr>
          <p:nvPr/>
        </p:nvCxnSpPr>
        <p:spPr>
          <a:xfrm flipV="1">
            <a:off x="6686804" y="6123777"/>
            <a:ext cx="1197015" cy="254555"/>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5996917" y="6371954"/>
            <a:ext cx="731520"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4181980" y="4400958"/>
            <a:ext cx="731520"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327317" y="5479596"/>
            <a:ext cx="731520" cy="0"/>
          </a:xfrm>
          <a:prstGeom prst="line">
            <a:avLst/>
          </a:prstGeom>
          <a:ln w="63500">
            <a:solidFill>
              <a:srgbClr val="0000FF"/>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8968509" y="2512284"/>
            <a:ext cx="3140364" cy="4524315"/>
          </a:xfrm>
          <a:prstGeom prst="rect">
            <a:avLst/>
          </a:prstGeom>
          <a:noFill/>
        </p:spPr>
        <p:txBody>
          <a:bodyPr wrap="square" rtlCol="0">
            <a:spAutoFit/>
          </a:bodyPr>
          <a:lstStyle/>
          <a:p>
            <a:r>
              <a:rPr lang="en-US" b="1" dirty="0">
                <a:solidFill>
                  <a:srgbClr val="00CC00"/>
                </a:solidFill>
              </a:rPr>
              <a:t>000 -&gt; 000 -&gt; 000 -&gt; 000 -&gt; 000</a:t>
            </a:r>
          </a:p>
          <a:p>
            <a:endParaRPr lang="en-US" b="1" dirty="0">
              <a:solidFill>
                <a:srgbClr val="FF00FF"/>
              </a:solidFill>
            </a:endParaRPr>
          </a:p>
          <a:p>
            <a:r>
              <a:rPr lang="en-US" b="1" dirty="0">
                <a:solidFill>
                  <a:srgbClr val="FF00FF"/>
                </a:solidFill>
              </a:rPr>
              <a:t>001 -&gt; 010 -&gt; 100 -&gt; 001 -&gt; 001</a:t>
            </a:r>
          </a:p>
          <a:p>
            <a:endParaRPr lang="en-US" b="1" dirty="0">
              <a:solidFill>
                <a:srgbClr val="800080"/>
              </a:solidFill>
            </a:endParaRPr>
          </a:p>
          <a:p>
            <a:r>
              <a:rPr lang="en-US" b="1" dirty="0">
                <a:solidFill>
                  <a:srgbClr val="800080"/>
                </a:solidFill>
              </a:rPr>
              <a:t>010 -&gt; 100 -&gt; 001 -&gt; 010 -&gt; 010</a:t>
            </a:r>
          </a:p>
          <a:p>
            <a:endParaRPr lang="en-US" b="1" dirty="0">
              <a:solidFill>
                <a:srgbClr val="CC3300"/>
              </a:solidFill>
            </a:endParaRPr>
          </a:p>
          <a:p>
            <a:r>
              <a:rPr lang="en-US" b="1" dirty="0">
                <a:solidFill>
                  <a:srgbClr val="CC3300"/>
                </a:solidFill>
              </a:rPr>
              <a:t>011 -&gt; 110 -&gt; 101 -&gt; 011-&gt; 011</a:t>
            </a:r>
          </a:p>
          <a:p>
            <a:endParaRPr lang="en-US" b="1" dirty="0">
              <a:solidFill>
                <a:srgbClr val="00CC99"/>
              </a:solidFill>
            </a:endParaRPr>
          </a:p>
          <a:p>
            <a:r>
              <a:rPr lang="en-US" b="1" dirty="0">
                <a:solidFill>
                  <a:srgbClr val="00CC99"/>
                </a:solidFill>
              </a:rPr>
              <a:t>100 -&gt; 001 -&gt; 010 -&gt; 100 -&gt; 100</a:t>
            </a:r>
          </a:p>
          <a:p>
            <a:endParaRPr lang="en-US" b="1" dirty="0">
              <a:solidFill>
                <a:srgbClr val="FF0000"/>
              </a:solidFill>
            </a:endParaRPr>
          </a:p>
          <a:p>
            <a:r>
              <a:rPr lang="en-US" b="1" dirty="0">
                <a:solidFill>
                  <a:srgbClr val="FF0000"/>
                </a:solidFill>
              </a:rPr>
              <a:t>101 -&gt; 011 -&gt; 110 -&gt; 101 -&gt; 101</a:t>
            </a:r>
          </a:p>
          <a:p>
            <a:endParaRPr lang="en-US" b="1" dirty="0">
              <a:solidFill>
                <a:srgbClr val="0000FF"/>
              </a:solidFill>
            </a:endParaRPr>
          </a:p>
          <a:p>
            <a:r>
              <a:rPr lang="en-US" b="1" dirty="0">
                <a:solidFill>
                  <a:srgbClr val="0000FF"/>
                </a:solidFill>
              </a:rPr>
              <a:t>110 -&gt; 101 -&gt; 011 -&gt; 110 -&gt; 110</a:t>
            </a:r>
          </a:p>
          <a:p>
            <a:endParaRPr lang="en-US" b="1" dirty="0">
              <a:solidFill>
                <a:srgbClr val="00B0F0"/>
              </a:solidFill>
            </a:endParaRPr>
          </a:p>
          <a:p>
            <a:r>
              <a:rPr lang="en-US" b="1" dirty="0">
                <a:solidFill>
                  <a:srgbClr val="00B0F0"/>
                </a:solidFill>
              </a:rPr>
              <a:t>111 -&gt;111 -&gt; 111  -&gt; 111 -&gt; 111</a:t>
            </a:r>
          </a:p>
          <a:p>
            <a:endParaRPr lang="en-US" dirty="0"/>
          </a:p>
        </p:txBody>
      </p:sp>
      <p:pic>
        <p:nvPicPr>
          <p:cNvPr id="99" name="Picture 98">
            <a:extLst>
              <a:ext uri="{FF2B5EF4-FFF2-40B4-BE49-F238E27FC236}">
                <a16:creationId xmlns:a16="http://schemas.microsoft.com/office/drawing/2014/main" id="{AFECE2D2-4884-60EE-D7C4-5BE5895D7D2C}"/>
              </a:ext>
            </a:extLst>
          </p:cNvPr>
          <p:cNvPicPr>
            <a:picLocks noChangeAspect="1"/>
          </p:cNvPicPr>
          <p:nvPr/>
        </p:nvPicPr>
        <p:blipFill>
          <a:blip r:embed="rId3"/>
          <a:stretch>
            <a:fillRect/>
          </a:stretch>
        </p:blipFill>
        <p:spPr>
          <a:xfrm>
            <a:off x="10981710" y="1592530"/>
            <a:ext cx="1083555" cy="7533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5140"/>
          </a:xfrm>
        </p:spPr>
        <p:txBody>
          <a:bodyPr>
            <a:normAutofit fontScale="90000"/>
          </a:bodyPr>
          <a:lstStyle/>
          <a:p>
            <a:r>
              <a:rPr lang="en-US"/>
              <a:t>Cont..</a:t>
            </a:r>
          </a:p>
        </p:txBody>
      </p:sp>
      <p:sp>
        <p:nvSpPr>
          <p:cNvPr id="3" name="Content Placeholder 2"/>
          <p:cNvSpPr>
            <a:spLocks noGrp="1"/>
          </p:cNvSpPr>
          <p:nvPr>
            <p:ph idx="1"/>
          </p:nvPr>
        </p:nvSpPr>
        <p:spPr>
          <a:xfrm>
            <a:off x="412750" y="849630"/>
            <a:ext cx="11365865" cy="5603875"/>
          </a:xfrm>
        </p:spPr>
        <p:txBody>
          <a:bodyPr/>
          <a:lstStyle/>
          <a:p>
            <a:r>
              <a:rPr lang="en-US" sz="2400" b="1">
                <a:solidFill>
                  <a:srgbClr val="00B050"/>
                </a:solidFill>
                <a:latin typeface="Times New Roman" panose="02020603050405020304" charset="0"/>
                <a:cs typeface="Times New Roman" panose="02020603050405020304" charset="0"/>
              </a:rPr>
              <a:t>Bus-based multicomputers:</a:t>
            </a:r>
            <a:endParaRPr lang="en-US" sz="2400">
              <a:latin typeface="Times New Roman" panose="02020603050405020304" charset="0"/>
              <a:cs typeface="Times New Roman" panose="02020603050405020304" charset="0"/>
            </a:endParaRPr>
          </a:p>
          <a:p>
            <a:r>
              <a:rPr lang="en-US" sz="2400" dirty="0">
                <a:sym typeface="+mn-ea"/>
              </a:rPr>
              <a:t>In bus-based multicomputer system it is required to communicate CPU-to-CPU. This requires high-speed backplane bus. </a:t>
            </a:r>
            <a:endParaRPr lang="en-US" sz="2400" dirty="0"/>
          </a:p>
          <a:p>
            <a:r>
              <a:rPr lang="en-US" sz="2400" dirty="0">
                <a:sym typeface="+mn-ea"/>
              </a:rPr>
              <a:t>It is a collection of workstations on a LAN, where each system has its own local memory. </a:t>
            </a:r>
            <a:r>
              <a:rPr lang="en-US" sz="2400" dirty="0">
                <a:solidFill>
                  <a:srgbClr val="FF0000"/>
                </a:solidFill>
                <a:sym typeface="+mn-ea"/>
              </a:rPr>
              <a:t>No shared memory</a:t>
            </a:r>
            <a:r>
              <a:rPr lang="en-US" sz="2400" dirty="0">
                <a:sym typeface="+mn-ea"/>
              </a:rPr>
              <a:t>.</a:t>
            </a:r>
            <a:endParaRPr lang="en-US" sz="2400" dirty="0"/>
          </a:p>
          <a:p>
            <a:r>
              <a:rPr lang="en-US" sz="2400" dirty="0">
                <a:sym typeface="+mn-ea"/>
              </a:rPr>
              <a:t>Speed is 10-100 Mbps</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3"/>
          <a:stretch>
            <a:fillRect/>
          </a:stretch>
        </p:blipFill>
        <p:spPr>
          <a:xfrm>
            <a:off x="2309495" y="3552825"/>
            <a:ext cx="7507605" cy="23177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4980"/>
          </a:xfrm>
        </p:spPr>
        <p:txBody>
          <a:bodyPr>
            <a:normAutofit fontScale="90000"/>
          </a:bodyPr>
          <a:lstStyle/>
          <a:p>
            <a:r>
              <a:rPr lang="en-US"/>
              <a:t>Cont..</a:t>
            </a:r>
          </a:p>
        </p:txBody>
      </p:sp>
      <p:sp>
        <p:nvSpPr>
          <p:cNvPr id="3" name="Content Placeholder 2"/>
          <p:cNvSpPr>
            <a:spLocks noGrp="1"/>
          </p:cNvSpPr>
          <p:nvPr>
            <p:ph idx="1"/>
          </p:nvPr>
        </p:nvSpPr>
        <p:spPr>
          <a:xfrm>
            <a:off x="306070" y="910590"/>
            <a:ext cx="11633835" cy="5628005"/>
          </a:xfrm>
        </p:spPr>
        <p:txBody>
          <a:bodyPr/>
          <a:lstStyle/>
          <a:p>
            <a:r>
              <a:rPr lang="en-US" sz="2400" b="1">
                <a:solidFill>
                  <a:srgbClr val="00B050"/>
                </a:solidFill>
                <a:latin typeface="Times New Roman" panose="02020603050405020304" charset="0"/>
                <a:cs typeface="Times New Roman" panose="02020603050405020304" charset="0"/>
              </a:rPr>
              <a:t>Switched Multicomputers:</a:t>
            </a:r>
          </a:p>
          <a:p>
            <a:pPr algn="just"/>
            <a:r>
              <a:rPr lang="en-US" sz="2400">
                <a:latin typeface="Times New Roman" panose="02020603050405020304" charset="0"/>
                <a:cs typeface="Times New Roman" panose="02020603050405020304" charset="0"/>
              </a:rPr>
              <a:t>Figure below shows two popular categories of switched multicomputers: a </a:t>
            </a:r>
            <a:r>
              <a:rPr lang="en-US" sz="2400" b="1">
                <a:latin typeface="Times New Roman" panose="02020603050405020304" charset="0"/>
                <a:cs typeface="Times New Roman" panose="02020603050405020304" charset="0"/>
              </a:rPr>
              <a:t>grid</a:t>
            </a:r>
            <a:r>
              <a:rPr lang="en-US" sz="2400">
                <a:latin typeface="Times New Roman" panose="02020603050405020304" charset="0"/>
                <a:cs typeface="Times New Roman" panose="02020603050405020304" charset="0"/>
              </a:rPr>
              <a:t> and a </a:t>
            </a:r>
            <a:r>
              <a:rPr lang="en-US" sz="2400" b="1">
                <a:latin typeface="Times New Roman" panose="02020603050405020304" charset="0"/>
                <a:cs typeface="Times New Roman" panose="02020603050405020304" charset="0"/>
              </a:rPr>
              <a:t>hypercube</a:t>
            </a:r>
            <a:r>
              <a:rPr lang="en-US" sz="2400">
                <a:latin typeface="Times New Roman" panose="02020603050405020304" charset="0"/>
                <a:cs typeface="Times New Roman" panose="02020603050405020304" charset="0"/>
              </a:rPr>
              <a:t>.</a:t>
            </a:r>
          </a:p>
          <a:p>
            <a:r>
              <a:rPr lang="en-US" sz="2400">
                <a:latin typeface="Times New Roman" panose="02020603050405020304" charset="0"/>
                <a:cs typeface="Times New Roman" panose="02020603050405020304" charset="0"/>
              </a:rPr>
              <a:t>Grid are easy to lay out on printed circuit boards.</a:t>
            </a:r>
          </a:p>
          <a:p>
            <a:r>
              <a:rPr lang="en-US" sz="2400">
                <a:latin typeface="Times New Roman" panose="02020603050405020304" charset="0"/>
                <a:cs typeface="Times New Roman" panose="02020603050405020304" charset="0"/>
              </a:rPr>
              <a:t>They are best suited to problems that have an inherent </a:t>
            </a:r>
            <a:r>
              <a:rPr lang="en-US" sz="2400" b="1">
                <a:latin typeface="Times New Roman" panose="02020603050405020304" charset="0"/>
                <a:cs typeface="Times New Roman" panose="02020603050405020304" charset="0"/>
              </a:rPr>
              <a:t>2D nature</a:t>
            </a:r>
            <a:r>
              <a:rPr lang="en-US" sz="2400">
                <a:latin typeface="Times New Roman" panose="02020603050405020304" charset="0"/>
                <a:cs typeface="Times New Roman" panose="02020603050405020304" charset="0"/>
              </a:rPr>
              <a:t> such as </a:t>
            </a:r>
            <a:r>
              <a:rPr lang="en-US" sz="2400" b="1">
                <a:latin typeface="Times New Roman" panose="02020603050405020304" charset="0"/>
                <a:cs typeface="Times New Roman" panose="02020603050405020304" charset="0"/>
              </a:rPr>
              <a:t>graph theory</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vision computing</a:t>
            </a:r>
            <a:r>
              <a:rPr lang="en-US" sz="2400">
                <a:latin typeface="Times New Roman" panose="02020603050405020304" charset="0"/>
                <a:cs typeface="Times New Roman" panose="02020603050405020304" charset="0"/>
              </a:rPr>
              <a:t>.</a:t>
            </a:r>
          </a:p>
          <a:p>
            <a:endParaRPr lang="en-US" sz="2400">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3"/>
          <a:stretch>
            <a:fillRect/>
          </a:stretch>
        </p:blipFill>
        <p:spPr>
          <a:xfrm>
            <a:off x="3015615" y="3279775"/>
            <a:ext cx="7151370" cy="3025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7050"/>
          </a:xfrm>
        </p:spPr>
        <p:txBody>
          <a:bodyPr>
            <a:normAutofit fontScale="90000"/>
          </a:bodyPr>
          <a:lstStyle/>
          <a:p>
            <a:r>
              <a:rPr lang="en-US"/>
              <a:t>Cont..</a:t>
            </a:r>
          </a:p>
        </p:txBody>
      </p:sp>
      <p:sp>
        <p:nvSpPr>
          <p:cNvPr id="3" name="Content Placeholder 2"/>
          <p:cNvSpPr>
            <a:spLocks noGrp="1"/>
          </p:cNvSpPr>
          <p:nvPr>
            <p:ph idx="1"/>
          </p:nvPr>
        </p:nvSpPr>
        <p:spPr>
          <a:xfrm>
            <a:off x="370205" y="984885"/>
            <a:ext cx="11557635" cy="5469255"/>
          </a:xfrm>
        </p:spPr>
        <p:txBody>
          <a:bodyPr/>
          <a:lstStyle/>
          <a:p>
            <a:r>
              <a:rPr lang="en-US" sz="2400">
                <a:latin typeface="Times New Roman" panose="02020603050405020304" charset="0"/>
                <a:cs typeface="Times New Roman" panose="02020603050405020304" charset="0"/>
              </a:rPr>
              <a:t>A hypercube is an n-dimensional cube.</a:t>
            </a:r>
          </a:p>
          <a:p>
            <a:r>
              <a:rPr lang="en-US" sz="2400">
                <a:latin typeface="Times New Roman" panose="02020603050405020304" charset="0"/>
                <a:cs typeface="Times New Roman" panose="02020603050405020304" charset="0"/>
              </a:rPr>
              <a:t>The hypercube shown in previous slide is 4D cube.</a:t>
            </a:r>
          </a:p>
          <a:p>
            <a:r>
              <a:rPr lang="en-US" sz="2400">
                <a:latin typeface="Times New Roman" panose="02020603050405020304" charset="0"/>
                <a:cs typeface="Times New Roman" panose="02020603050405020304" charset="0"/>
              </a:rPr>
              <a:t>Each vertex is a CPU. Each edge is a connection between two CPUs.</a:t>
            </a:r>
          </a:p>
          <a:p>
            <a:r>
              <a:rPr lang="en-US" sz="2400">
                <a:latin typeface="Times New Roman" panose="02020603050405020304" charset="0"/>
                <a:cs typeface="Times New Roman" panose="02020603050405020304" charset="0"/>
              </a:rPr>
              <a:t>The corresponding vertices in each of the two cubes are connected.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230"/>
          </a:xfrm>
        </p:spPr>
        <p:txBody>
          <a:bodyPr>
            <a:normAutofit fontScale="90000"/>
          </a:bodyPr>
          <a:lstStyle/>
          <a:p>
            <a:pPr algn="ctr"/>
            <a:r>
              <a:rPr lang="en-US" b="1">
                <a:solidFill>
                  <a:srgbClr val="FF0000"/>
                </a:solidFill>
              </a:rPr>
              <a:t>Hardware Concepts</a:t>
            </a:r>
          </a:p>
        </p:txBody>
      </p:sp>
      <p:sp>
        <p:nvSpPr>
          <p:cNvPr id="3" name="Content Placeholder 2"/>
          <p:cNvSpPr>
            <a:spLocks noGrp="1"/>
          </p:cNvSpPr>
          <p:nvPr>
            <p:ph idx="1"/>
          </p:nvPr>
        </p:nvSpPr>
        <p:spPr>
          <a:xfrm>
            <a:off x="370205" y="1144270"/>
            <a:ext cx="11558905" cy="5320665"/>
          </a:xfrm>
        </p:spPr>
        <p:txBody>
          <a:bodyPr>
            <a:normAutofit lnSpcReduction="10000"/>
          </a:bodyPr>
          <a:lstStyle/>
          <a:p>
            <a:r>
              <a:rPr lang="en-US" sz="2400" b="1">
                <a:solidFill>
                  <a:srgbClr val="7030A0"/>
                </a:solidFill>
                <a:latin typeface="Times New Roman" panose="02020603050405020304" charset="0"/>
                <a:cs typeface="Times New Roman" panose="02020603050405020304" charset="0"/>
              </a:rPr>
              <a:t>Flynn’s taxonomy:</a:t>
            </a:r>
          </a:p>
          <a:p>
            <a:pPr algn="just"/>
            <a:r>
              <a:rPr lang="en-US" sz="2400">
                <a:solidFill>
                  <a:schemeClr val="tx1"/>
                </a:solidFill>
                <a:highlight>
                  <a:srgbClr val="FFFF00"/>
                </a:highlight>
                <a:latin typeface="Times New Roman" panose="02020603050405020304" charset="0"/>
                <a:cs typeface="Times New Roman" panose="02020603050405020304" charset="0"/>
              </a:rPr>
              <a:t>Based on the number of instruction and data streams that can be processed simultaneously, computing systems are classified into four major categories:</a:t>
            </a:r>
          </a:p>
          <a:p>
            <a:pPr algn="just"/>
            <a:r>
              <a:rPr lang="en-US" sz="2400" b="1">
                <a:solidFill>
                  <a:srgbClr val="00B050"/>
                </a:solidFill>
                <a:latin typeface="Times New Roman" panose="02020603050405020304" charset="0"/>
                <a:cs typeface="Times New Roman" panose="02020603050405020304" charset="0"/>
              </a:rPr>
              <a:t>Single-instruction, single-data (SISD) systems</a:t>
            </a:r>
            <a:r>
              <a:rPr lang="en-US" sz="2400">
                <a:solidFill>
                  <a:schemeClr val="tx1"/>
                </a:solidFill>
                <a:latin typeface="Times New Roman" panose="02020603050405020304" charset="0"/>
                <a:cs typeface="Times New Roman" panose="02020603050405020304" charset="0"/>
              </a:rPr>
              <a:t>:</a:t>
            </a:r>
          </a:p>
          <a:p>
            <a:pPr algn="just"/>
            <a:r>
              <a:rPr lang="en-US" sz="2400">
                <a:solidFill>
                  <a:schemeClr val="tx1"/>
                </a:solidFill>
                <a:latin typeface="Times New Roman" panose="02020603050405020304" charset="0"/>
                <a:cs typeface="Times New Roman" panose="02020603050405020304" charset="0"/>
              </a:rPr>
              <a:t>An SISD computing system is a </a:t>
            </a:r>
            <a:r>
              <a:rPr lang="en-US" sz="2400" b="1">
                <a:solidFill>
                  <a:schemeClr val="tx1"/>
                </a:solidFill>
                <a:latin typeface="Times New Roman" panose="02020603050405020304" charset="0"/>
                <a:cs typeface="Times New Roman" panose="02020603050405020304" charset="0"/>
              </a:rPr>
              <a:t>uniprocessor machine</a:t>
            </a:r>
            <a:r>
              <a:rPr lang="en-US" sz="2400">
                <a:solidFill>
                  <a:schemeClr val="tx1"/>
                </a:solidFill>
                <a:latin typeface="Times New Roman" panose="02020603050405020304" charset="0"/>
                <a:cs typeface="Times New Roman" panose="02020603050405020304" charset="0"/>
              </a:rPr>
              <a:t> which is capable of executing a single instruction, operating on a single data stream.</a:t>
            </a:r>
          </a:p>
          <a:p>
            <a:pPr algn="just"/>
            <a:r>
              <a:rPr lang="en-US" sz="2400">
                <a:solidFill>
                  <a:schemeClr val="tx1"/>
                </a:solidFill>
                <a:latin typeface="Times New Roman" panose="02020603050405020304" charset="0"/>
                <a:cs typeface="Times New Roman" panose="02020603050405020304" charset="0"/>
              </a:rPr>
              <a:t>In SISD, machine instructions are processed in a </a:t>
            </a:r>
            <a:r>
              <a:rPr lang="en-US" sz="2400" b="1">
                <a:solidFill>
                  <a:schemeClr val="tx1"/>
                </a:solidFill>
                <a:latin typeface="Times New Roman" panose="02020603050405020304" charset="0"/>
                <a:cs typeface="Times New Roman" panose="02020603050405020304" charset="0"/>
              </a:rPr>
              <a:t>sequential manner</a:t>
            </a:r>
            <a:r>
              <a:rPr lang="en-US" sz="2400">
                <a:solidFill>
                  <a:schemeClr val="tx1"/>
                </a:solidFill>
                <a:latin typeface="Times New Roman" panose="02020603050405020304" charset="0"/>
                <a:cs typeface="Times New Roman" panose="02020603050405020304" charset="0"/>
              </a:rPr>
              <a:t> and computers adopting this model are popularly called </a:t>
            </a:r>
            <a:r>
              <a:rPr lang="en-US" sz="2400" b="1">
                <a:solidFill>
                  <a:schemeClr val="tx1"/>
                </a:solidFill>
                <a:latin typeface="Times New Roman" panose="02020603050405020304" charset="0"/>
                <a:cs typeface="Times New Roman" panose="02020603050405020304" charset="0"/>
              </a:rPr>
              <a:t>sequential computers</a:t>
            </a:r>
            <a:r>
              <a:rPr lang="en-US" sz="2400">
                <a:solidFill>
                  <a:schemeClr val="tx1"/>
                </a:solidFill>
                <a:latin typeface="Times New Roman" panose="02020603050405020304" charset="0"/>
                <a:cs typeface="Times New Roman" panose="02020603050405020304" charset="0"/>
              </a:rPr>
              <a:t>.</a:t>
            </a:r>
          </a:p>
          <a:p>
            <a:pPr algn="just"/>
            <a:endParaRPr lang="en-US" sz="2400">
              <a:solidFill>
                <a:schemeClr val="tx1"/>
              </a:solidFill>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3"/>
          <a:stretch>
            <a:fillRect/>
          </a:stretch>
        </p:blipFill>
        <p:spPr>
          <a:xfrm>
            <a:off x="3796030" y="4210050"/>
            <a:ext cx="4514215" cy="19958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7050"/>
          </a:xfrm>
        </p:spPr>
        <p:txBody>
          <a:bodyPr>
            <a:normAutofit fontScale="90000"/>
          </a:bodyPr>
          <a:lstStyle/>
          <a:p>
            <a:r>
              <a:rPr lang="en-US"/>
              <a:t>Cont..</a:t>
            </a:r>
          </a:p>
        </p:txBody>
      </p:sp>
      <p:sp>
        <p:nvSpPr>
          <p:cNvPr id="3" name="Content Placeholder 2"/>
          <p:cNvSpPr>
            <a:spLocks noGrp="1"/>
          </p:cNvSpPr>
          <p:nvPr>
            <p:ph idx="1"/>
          </p:nvPr>
        </p:nvSpPr>
        <p:spPr>
          <a:xfrm>
            <a:off x="413385" y="1016000"/>
            <a:ext cx="11451590" cy="5427345"/>
          </a:xfrm>
        </p:spPr>
        <p:txBody>
          <a:bodyPr>
            <a:normAutofit lnSpcReduction="10000"/>
          </a:bodyPr>
          <a:lstStyle/>
          <a:p>
            <a:pPr algn="just"/>
            <a:r>
              <a:rPr lang="en-US" sz="2400" b="1">
                <a:solidFill>
                  <a:srgbClr val="00B050"/>
                </a:solidFill>
                <a:latin typeface="Times New Roman" panose="02020603050405020304" charset="0"/>
                <a:cs typeface="Times New Roman" panose="02020603050405020304" charset="0"/>
              </a:rPr>
              <a:t>Single-instruction, multiple-data (SIMD) systems</a:t>
            </a:r>
            <a:r>
              <a:rPr lang="en-US" sz="2400">
                <a:latin typeface="Times New Roman" panose="02020603050405020304" charset="0"/>
                <a:cs typeface="Times New Roman" panose="02020603050405020304" charset="0"/>
              </a:rPr>
              <a:t> –</a:t>
            </a:r>
          </a:p>
          <a:p>
            <a:pPr algn="just"/>
            <a:r>
              <a:rPr lang="en-US" sz="2400">
                <a:latin typeface="Times New Roman" panose="02020603050405020304" charset="0"/>
                <a:cs typeface="Times New Roman" panose="02020603050405020304" charset="0"/>
              </a:rPr>
              <a:t>An SIMD system is a </a:t>
            </a:r>
            <a:r>
              <a:rPr lang="en-US" sz="2400" b="1">
                <a:latin typeface="Times New Roman" panose="02020603050405020304" charset="0"/>
                <a:cs typeface="Times New Roman" panose="02020603050405020304" charset="0"/>
              </a:rPr>
              <a:t>multiprocessor</a:t>
            </a:r>
            <a:r>
              <a:rPr lang="en-US" sz="2400">
                <a:latin typeface="Times New Roman" panose="02020603050405020304" charset="0"/>
                <a:cs typeface="Times New Roman" panose="02020603050405020304" charset="0"/>
              </a:rPr>
              <a:t> machine capable of executing the same instruction on all the CPUs but </a:t>
            </a:r>
            <a:r>
              <a:rPr lang="en-US" sz="2400">
                <a:highlight>
                  <a:srgbClr val="FFFF00"/>
                </a:highlight>
                <a:latin typeface="Times New Roman" panose="02020603050405020304" charset="0"/>
                <a:cs typeface="Times New Roman" panose="02020603050405020304" charset="0"/>
              </a:rPr>
              <a:t>operating on different data streams</a:t>
            </a:r>
            <a:r>
              <a:rPr lang="en-US" sz="2400">
                <a:latin typeface="Times New Roman" panose="02020603050405020304" charset="0"/>
                <a:cs typeface="Times New Roman" panose="02020603050405020304" charset="0"/>
              </a:rPr>
              <a:t>. </a:t>
            </a:r>
          </a:p>
          <a:p>
            <a:pPr algn="just"/>
            <a:r>
              <a:rPr lang="en-US" sz="2400">
                <a:latin typeface="Times New Roman" panose="02020603050405020304" charset="0"/>
                <a:cs typeface="Times New Roman" panose="02020603050405020304" charset="0"/>
              </a:rPr>
              <a:t>Machines based on an SIMD model are well suited to scientific computing since they involve lots of vector and matrix operations.</a:t>
            </a:r>
          </a:p>
        </p:txBody>
      </p:sp>
      <p:pic>
        <p:nvPicPr>
          <p:cNvPr id="4" name="Picture 3"/>
          <p:cNvPicPr>
            <a:picLocks noChangeAspect="1"/>
          </p:cNvPicPr>
          <p:nvPr>
            <p:custDataLst>
              <p:tags r:id="rId1"/>
            </p:custDataLst>
          </p:nvPr>
        </p:nvPicPr>
        <p:blipFill>
          <a:blip r:embed="rId3"/>
          <a:stretch>
            <a:fillRect/>
          </a:stretch>
        </p:blipFill>
        <p:spPr>
          <a:xfrm>
            <a:off x="3787775" y="3042285"/>
            <a:ext cx="4384675" cy="3168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685"/>
          </a:xfrm>
        </p:spPr>
        <p:txBody>
          <a:bodyPr>
            <a:normAutofit fontScale="90000"/>
          </a:bodyPr>
          <a:lstStyle/>
          <a:p>
            <a:r>
              <a:rPr lang="en-US"/>
              <a:t>Cont..</a:t>
            </a:r>
          </a:p>
        </p:txBody>
      </p:sp>
      <p:sp>
        <p:nvSpPr>
          <p:cNvPr id="3" name="Content Placeholder 2"/>
          <p:cNvSpPr>
            <a:spLocks noGrp="1"/>
          </p:cNvSpPr>
          <p:nvPr>
            <p:ph idx="1"/>
          </p:nvPr>
        </p:nvSpPr>
        <p:spPr>
          <a:xfrm>
            <a:off x="466090" y="1020445"/>
            <a:ext cx="11303000" cy="5401310"/>
          </a:xfrm>
        </p:spPr>
        <p:txBody>
          <a:bodyPr>
            <a:normAutofit/>
          </a:bodyPr>
          <a:lstStyle/>
          <a:p>
            <a:pPr algn="just"/>
            <a:r>
              <a:rPr lang="en-US" sz="2400" b="1">
                <a:solidFill>
                  <a:srgbClr val="00B050"/>
                </a:solidFill>
                <a:latin typeface="Times New Roman" panose="02020603050405020304" charset="0"/>
                <a:cs typeface="Times New Roman" panose="02020603050405020304" charset="0"/>
              </a:rPr>
              <a:t>Multiple-instruction, single-data (MISD) systems</a:t>
            </a:r>
            <a:r>
              <a:rPr lang="en-US" sz="2400">
                <a:latin typeface="Times New Roman" panose="02020603050405020304" charset="0"/>
                <a:cs typeface="Times New Roman" panose="02020603050405020304" charset="0"/>
              </a:rPr>
              <a:t> –</a:t>
            </a:r>
          </a:p>
          <a:p>
            <a:pPr algn="just"/>
            <a:r>
              <a:rPr lang="en-US" sz="2400">
                <a:latin typeface="Times New Roman" panose="02020603050405020304" charset="0"/>
                <a:cs typeface="Times New Roman" panose="02020603050405020304" charset="0"/>
              </a:rPr>
              <a:t>An MISD computing system is a </a:t>
            </a:r>
            <a:r>
              <a:rPr lang="en-US" sz="2400" b="1">
                <a:latin typeface="Times New Roman" panose="02020603050405020304" charset="0"/>
                <a:cs typeface="Times New Roman" panose="02020603050405020304" charset="0"/>
              </a:rPr>
              <a:t>multiprocessor</a:t>
            </a:r>
            <a:r>
              <a:rPr lang="en-US" sz="2400">
                <a:latin typeface="Times New Roman" panose="02020603050405020304" charset="0"/>
                <a:cs typeface="Times New Roman" panose="02020603050405020304" charset="0"/>
              </a:rPr>
              <a:t> machine capable of executing different instructions on </a:t>
            </a:r>
            <a:r>
              <a:rPr lang="en-US" sz="2400" b="1">
                <a:latin typeface="Times New Roman" panose="02020603050405020304" charset="0"/>
                <a:cs typeface="Times New Roman" panose="02020603050405020304" charset="0"/>
              </a:rPr>
              <a:t>different PEs</a:t>
            </a:r>
            <a:r>
              <a:rPr lang="en-US" sz="2400">
                <a:latin typeface="Times New Roman" panose="02020603050405020304" charset="0"/>
                <a:cs typeface="Times New Roman" panose="02020603050405020304" charset="0"/>
              </a:rPr>
              <a:t> but all of them operating on the </a:t>
            </a:r>
            <a:r>
              <a:rPr lang="en-US" sz="2400" b="1">
                <a:latin typeface="Times New Roman" panose="02020603050405020304" charset="0"/>
                <a:cs typeface="Times New Roman" panose="02020603050405020304" charset="0"/>
              </a:rPr>
              <a:t>same dataset.</a:t>
            </a:r>
          </a:p>
          <a:p>
            <a:pPr algn="just"/>
            <a:endParaRPr lang="en-US" sz="2400" b="1">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3"/>
          <a:stretch>
            <a:fillRect/>
          </a:stretch>
        </p:blipFill>
        <p:spPr>
          <a:xfrm>
            <a:off x="3576320" y="2811145"/>
            <a:ext cx="5038725" cy="32169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6890"/>
          </a:xfrm>
        </p:spPr>
        <p:txBody>
          <a:bodyPr>
            <a:normAutofit fontScale="90000"/>
          </a:bodyPr>
          <a:lstStyle/>
          <a:p>
            <a:r>
              <a:rPr lang="en-US"/>
              <a:t>Cont..</a:t>
            </a:r>
          </a:p>
        </p:txBody>
      </p:sp>
      <p:sp>
        <p:nvSpPr>
          <p:cNvPr id="3" name="Content Placeholder 2"/>
          <p:cNvSpPr>
            <a:spLocks noGrp="1"/>
          </p:cNvSpPr>
          <p:nvPr>
            <p:ph idx="1"/>
          </p:nvPr>
        </p:nvSpPr>
        <p:spPr>
          <a:xfrm>
            <a:off x="402590" y="1027430"/>
            <a:ext cx="11483340" cy="5436870"/>
          </a:xfrm>
        </p:spPr>
        <p:txBody>
          <a:bodyPr>
            <a:normAutofit/>
          </a:bodyPr>
          <a:lstStyle/>
          <a:p>
            <a:pPr algn="just"/>
            <a:r>
              <a:rPr lang="en-US" sz="2400" b="1">
                <a:solidFill>
                  <a:srgbClr val="00B050"/>
                </a:solidFill>
                <a:latin typeface="Times New Roman" panose="02020603050405020304" charset="0"/>
                <a:cs typeface="Times New Roman" panose="02020603050405020304" charset="0"/>
              </a:rPr>
              <a:t>Multiple-instruction, multiple-data (MIMD) systems: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An MIMD system is a multiprocessor machine which is capable of executing multiple instructions on multiple data streams. </a:t>
            </a:r>
          </a:p>
          <a:p>
            <a:pPr algn="just"/>
            <a:r>
              <a:rPr lang="en-US" sz="2400" dirty="0">
                <a:latin typeface="Times New Roman" panose="02020603050405020304" charset="0"/>
                <a:cs typeface="Times New Roman" panose="02020603050405020304" charset="0"/>
                <a:sym typeface="+mn-ea"/>
              </a:rPr>
              <a:t>A group of independent computers, each with its own program counter (PC), program, and data</a:t>
            </a:r>
            <a:r>
              <a:rPr lang="en-US" sz="2400">
                <a:latin typeface="Times New Roman" panose="02020603050405020304" charset="0"/>
                <a:cs typeface="Times New Roman" panose="02020603050405020304" charset="0"/>
              </a:rPr>
              <a:t>. </a:t>
            </a:r>
          </a:p>
          <a:p>
            <a:pPr marL="0" lvl="1" algn="just"/>
            <a:r>
              <a:rPr lang="en-US" b="1" dirty="0">
                <a:solidFill>
                  <a:srgbClr val="FF0000"/>
                </a:solidFill>
                <a:sym typeface="+mn-ea"/>
              </a:rPr>
              <a:t>All distributed systems</a:t>
            </a:r>
            <a:r>
              <a:rPr lang="en-US" dirty="0">
                <a:sym typeface="+mn-ea"/>
              </a:rPr>
              <a:t> are MIMD.</a:t>
            </a:r>
            <a:endParaRPr lang="en-US" dirty="0"/>
          </a:p>
          <a:p>
            <a:pPr algn="just"/>
            <a:endParaRPr lang="en-US" sz="2400">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3"/>
          <a:stretch>
            <a:fillRect/>
          </a:stretch>
        </p:blipFill>
        <p:spPr>
          <a:xfrm>
            <a:off x="3384550" y="3525520"/>
            <a:ext cx="5657850" cy="28517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025"/>
          </a:xfrm>
        </p:spPr>
        <p:txBody>
          <a:bodyPr>
            <a:normAutofit fontScale="90000"/>
          </a:bodyPr>
          <a:lstStyle/>
          <a:p>
            <a:pPr algn="l"/>
            <a:r>
              <a:rPr lang="en-US" b="1">
                <a:solidFill>
                  <a:srgbClr val="FF0000"/>
                </a:solidFill>
              </a:rPr>
              <a:t>Cont..</a:t>
            </a:r>
          </a:p>
        </p:txBody>
      </p:sp>
      <p:sp>
        <p:nvSpPr>
          <p:cNvPr id="3" name="Content Placeholder 2"/>
          <p:cNvSpPr>
            <a:spLocks noGrp="1"/>
          </p:cNvSpPr>
          <p:nvPr>
            <p:ph idx="1"/>
          </p:nvPr>
        </p:nvSpPr>
        <p:spPr>
          <a:xfrm>
            <a:off x="385445" y="1073785"/>
            <a:ext cx="11504295" cy="5492750"/>
          </a:xfrm>
        </p:spPr>
        <p:txBody>
          <a:bodyPr/>
          <a:lstStyle/>
          <a:p>
            <a:r>
              <a:rPr lang="en-US" sz="2400">
                <a:latin typeface="Times New Roman" panose="02020603050405020304" charset="0"/>
                <a:cs typeface="Times New Roman" panose="02020603050405020304" charset="0"/>
              </a:rPr>
              <a:t>In the figure shown below, MIMD computers are divided into two categories: </a:t>
            </a:r>
            <a:r>
              <a:rPr lang="en-US" sz="2400">
                <a:highlight>
                  <a:srgbClr val="FFFF00"/>
                </a:highlight>
                <a:latin typeface="Times New Roman" panose="02020603050405020304" charset="0"/>
                <a:cs typeface="Times New Roman" panose="02020603050405020304" charset="0"/>
              </a:rPr>
              <a:t>those that have shared memory, usally called </a:t>
            </a:r>
            <a:r>
              <a:rPr lang="en-US" sz="2400" b="1">
                <a:solidFill>
                  <a:srgbClr val="FF0000"/>
                </a:solidFill>
                <a:highlight>
                  <a:srgbClr val="FFFF00"/>
                </a:highlight>
                <a:latin typeface="Times New Roman" panose="02020603050405020304" charset="0"/>
                <a:cs typeface="Times New Roman" panose="02020603050405020304" charset="0"/>
              </a:rPr>
              <a:t>multiprocessors</a:t>
            </a:r>
            <a:r>
              <a:rPr lang="en-US" sz="2400">
                <a:latin typeface="Times New Roman" panose="02020603050405020304" charset="0"/>
                <a:cs typeface="Times New Roman" panose="02020603050405020304" charset="0"/>
              </a:rPr>
              <a:t>, and those that do not, sometimes called </a:t>
            </a:r>
            <a:r>
              <a:rPr lang="en-US" sz="2400" b="1">
                <a:solidFill>
                  <a:srgbClr val="FF0000"/>
                </a:solidFill>
                <a:latin typeface="Times New Roman" panose="02020603050405020304" charset="0"/>
                <a:cs typeface="Times New Roman" panose="02020603050405020304" charset="0"/>
              </a:rPr>
              <a:t>multicomputers</a:t>
            </a:r>
            <a:r>
              <a:rPr lang="en-US" sz="2400">
                <a:latin typeface="Times New Roman" panose="02020603050405020304" charset="0"/>
                <a:cs typeface="Times New Roman" panose="02020603050405020304" charset="0"/>
              </a:rPr>
              <a:t>.</a:t>
            </a:r>
          </a:p>
          <a:p>
            <a:r>
              <a:rPr lang="en-US" sz="2400">
                <a:highlight>
                  <a:srgbClr val="00FF00"/>
                </a:highlight>
                <a:latin typeface="Times New Roman" panose="02020603050405020304" charset="0"/>
                <a:cs typeface="Times New Roman" panose="02020603050405020304" charset="0"/>
              </a:rPr>
              <a:t>In a multiprocessor, there is a single virtual address space that is shared by all the CPUs.</a:t>
            </a:r>
            <a:endParaRPr lang="en-US" sz="2400">
              <a:latin typeface="Times New Roman" panose="02020603050405020304" charset="0"/>
              <a:cs typeface="Times New Roman" panose="02020603050405020304" charset="0"/>
            </a:endParaRPr>
          </a:p>
          <a:p>
            <a:r>
              <a:rPr lang="en-US" sz="2400">
                <a:highlight>
                  <a:srgbClr val="FF00FF"/>
                </a:highlight>
                <a:latin typeface="Times New Roman" panose="02020603050405020304" charset="0"/>
                <a:cs typeface="Times New Roman" panose="02020603050405020304" charset="0"/>
              </a:rPr>
              <a:t>In contrast, in a multicomputer, every machine has its own private memory</a:t>
            </a:r>
            <a:r>
              <a:rPr lang="en-US" sz="2400">
                <a:latin typeface="Times New Roman" panose="02020603050405020304" charset="0"/>
                <a:cs typeface="Times New Roman" panose="02020603050405020304" charset="0"/>
              </a:rPr>
              <a:t>.</a:t>
            </a:r>
          </a:p>
          <a:p>
            <a:endParaRPr lang="en-US" sz="2400">
              <a:latin typeface="Times New Roman" panose="02020603050405020304" charset="0"/>
              <a:cs typeface="Times New Roman" panose="02020603050405020304" charset="0"/>
            </a:endParaRPr>
          </a:p>
        </p:txBody>
      </p:sp>
      <p:pic>
        <p:nvPicPr>
          <p:cNvPr id="5" name="Picture 4"/>
          <p:cNvPicPr>
            <a:picLocks noChangeAspect="1"/>
          </p:cNvPicPr>
          <p:nvPr>
            <p:custDataLst>
              <p:tags r:id="rId1"/>
            </p:custDataLst>
          </p:nvPr>
        </p:nvPicPr>
        <p:blipFill>
          <a:blip r:embed="rId3"/>
          <a:stretch>
            <a:fillRect/>
          </a:stretch>
        </p:blipFill>
        <p:spPr>
          <a:xfrm>
            <a:off x="838200" y="3216910"/>
            <a:ext cx="10515600" cy="3198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730"/>
          </a:xfrm>
        </p:spPr>
        <p:txBody>
          <a:bodyPr>
            <a:normAutofit fontScale="90000"/>
          </a:bodyPr>
          <a:lstStyle/>
          <a:p>
            <a:pPr algn="l"/>
            <a:r>
              <a:rPr lang="en-US" b="1">
                <a:solidFill>
                  <a:srgbClr val="FF0000"/>
                </a:solidFill>
              </a:rPr>
              <a:t>Cont..</a:t>
            </a:r>
          </a:p>
        </p:txBody>
      </p:sp>
      <p:sp>
        <p:nvSpPr>
          <p:cNvPr id="3" name="Content Placeholder 2"/>
          <p:cNvSpPr>
            <a:spLocks noGrp="1"/>
          </p:cNvSpPr>
          <p:nvPr>
            <p:ph idx="1"/>
          </p:nvPr>
        </p:nvSpPr>
        <p:spPr>
          <a:xfrm>
            <a:off x="487680" y="1102360"/>
            <a:ext cx="11388090" cy="5383530"/>
          </a:xfrm>
        </p:spPr>
        <p:txBody>
          <a:bodyPr>
            <a:normAutofit lnSpcReduction="20000"/>
          </a:bodyPr>
          <a:lstStyle/>
          <a:p>
            <a:pPr algn="just"/>
            <a:r>
              <a:rPr lang="en-US" sz="2400">
                <a:latin typeface="Times New Roman" panose="02020603050405020304" charset="0"/>
                <a:cs typeface="Times New Roman" panose="02020603050405020304" charset="0"/>
              </a:rPr>
              <a:t>Each of these categories can be further subdivided based on the architecture of the interconnection network: </a:t>
            </a:r>
            <a:r>
              <a:rPr lang="en-US" sz="2400" b="1">
                <a:latin typeface="Times New Roman" panose="02020603050405020304" charset="0"/>
                <a:cs typeface="Times New Roman" panose="02020603050405020304" charset="0"/>
              </a:rPr>
              <a:t>bus-based</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switched-based</a:t>
            </a:r>
            <a:r>
              <a:rPr lang="en-US" sz="2400">
                <a:latin typeface="Times New Roman" panose="02020603050405020304" charset="0"/>
                <a:cs typeface="Times New Roman" panose="02020603050405020304" charset="0"/>
              </a:rPr>
              <a:t>.</a:t>
            </a:r>
          </a:p>
          <a:p>
            <a:pPr algn="just"/>
            <a:r>
              <a:rPr lang="en-US" sz="2400">
                <a:latin typeface="Times New Roman" panose="02020603050405020304" charset="0"/>
                <a:cs typeface="Times New Roman" panose="02020603050405020304" charset="0"/>
              </a:rPr>
              <a:t>In the bus-based architecture, there is a single network, backplane, bus, cable, or other medium that connects all the machines.</a:t>
            </a:r>
          </a:p>
          <a:p>
            <a:pPr algn="just"/>
            <a:r>
              <a:rPr lang="en-US" sz="2400" b="1">
                <a:latin typeface="Times New Roman" panose="02020603050405020304" charset="0"/>
                <a:cs typeface="Times New Roman" panose="02020603050405020304" charset="0"/>
              </a:rPr>
              <a:t>Example</a:t>
            </a:r>
            <a:r>
              <a:rPr lang="en-US" sz="2400">
                <a:latin typeface="Times New Roman" panose="02020603050405020304" charset="0"/>
                <a:cs typeface="Times New Roman" panose="02020603050405020304" charset="0"/>
              </a:rPr>
              <a:t>: Cable TV.</a:t>
            </a:r>
          </a:p>
          <a:p>
            <a:pPr algn="just"/>
            <a:r>
              <a:rPr lang="en-US" sz="2400">
                <a:latin typeface="Times New Roman" panose="02020603050405020304" charset="0"/>
                <a:cs typeface="Times New Roman" panose="02020603050405020304" charset="0"/>
              </a:rPr>
              <a:t> In the switched-based architecture, there are individual wires from machine to machine. Messages moves along the wires, with an explicit switching decision made at each step to route the message along one of the outgoing wire.</a:t>
            </a:r>
          </a:p>
          <a:p>
            <a:pPr algn="just"/>
            <a:r>
              <a:rPr lang="en-US" sz="2400" b="1">
                <a:latin typeface="Times New Roman" panose="02020603050405020304" charset="0"/>
                <a:cs typeface="Times New Roman" panose="02020603050405020304" charset="0"/>
              </a:rPr>
              <a:t>Example</a:t>
            </a:r>
            <a:r>
              <a:rPr lang="en-US" sz="2400">
                <a:latin typeface="Times New Roman" panose="02020603050405020304" charset="0"/>
                <a:cs typeface="Times New Roman" panose="02020603050405020304" charset="0"/>
              </a:rPr>
              <a:t>: PSTN</a:t>
            </a: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Multiprocessors are </a:t>
            </a:r>
            <a:r>
              <a:rPr lang="en-US" sz="2400" b="1">
                <a:solidFill>
                  <a:srgbClr val="FF0000"/>
                </a:solidFill>
                <a:latin typeface="Times New Roman" panose="02020603050405020304" charset="0"/>
                <a:cs typeface="Times New Roman" panose="02020603050405020304" charset="0"/>
              </a:rPr>
              <a:t>tightly coupled</a:t>
            </a:r>
            <a:r>
              <a:rPr lang="en-US" sz="2400">
                <a:latin typeface="Times New Roman" panose="02020603050405020304" charset="0"/>
                <a:cs typeface="Times New Roman" panose="02020603050405020304" charset="0"/>
              </a:rPr>
              <a:t> systems.</a:t>
            </a:r>
          </a:p>
          <a:p>
            <a:pPr algn="just"/>
            <a:r>
              <a:rPr lang="en-US" sz="2400">
                <a:latin typeface="Times New Roman" panose="02020603050405020304" charset="0"/>
                <a:cs typeface="Times New Roman" panose="02020603050405020304" charset="0"/>
              </a:rPr>
              <a:t>In a tightly coupled system, the delay experienced when a message is sent from one computer to other is short, and the data rate is high.</a:t>
            </a:r>
          </a:p>
          <a:p>
            <a:pPr algn="just"/>
            <a:r>
              <a:rPr lang="en-US" sz="2400">
                <a:latin typeface="Times New Roman" panose="02020603050405020304" charset="0"/>
                <a:cs typeface="Times New Roman" panose="02020603050405020304" charset="0"/>
              </a:rPr>
              <a:t>Multicomputer systems are </a:t>
            </a:r>
            <a:r>
              <a:rPr lang="en-US" sz="2400" b="1">
                <a:solidFill>
                  <a:srgbClr val="FF0000"/>
                </a:solidFill>
                <a:latin typeface="Times New Roman" panose="02020603050405020304" charset="0"/>
                <a:cs typeface="Times New Roman" panose="02020603050405020304" charset="0"/>
              </a:rPr>
              <a:t>loosly coupled</a:t>
            </a:r>
            <a:r>
              <a:rPr lang="en-US" sz="2400">
                <a:latin typeface="Times New Roman" panose="02020603050405020304" charset="0"/>
                <a:cs typeface="Times New Roman" panose="02020603050405020304" charset="0"/>
              </a:rPr>
              <a:t> system i.e., the intermachine message dely is high and the data rate is low.</a:t>
            </a: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Difference between Multiprocessors and </a:t>
            </a:r>
            <a:r>
              <a:rPr lang="en-US" dirty="0" err="1"/>
              <a:t>Multicomputers</a:t>
            </a:r>
            <a:endParaRPr lang="en-US" dirty="0"/>
          </a:p>
        </p:txBody>
      </p:sp>
      <p:graphicFrame>
        <p:nvGraphicFramePr>
          <p:cNvPr id="7" name="Content Placeholder 6"/>
          <p:cNvGraphicFramePr>
            <a:graphicFrameLocks noGrp="1"/>
          </p:cNvGraphicFramePr>
          <p:nvPr>
            <p:ph idx="1"/>
          </p:nvPr>
        </p:nvGraphicFramePr>
        <p:xfrm>
          <a:off x="600364" y="1763713"/>
          <a:ext cx="10963564" cy="3952240"/>
        </p:xfrm>
        <a:graphic>
          <a:graphicData uri="http://schemas.openxmlformats.org/drawingml/2006/table">
            <a:tbl>
              <a:tblPr firstRow="1" bandRow="1">
                <a:tableStyleId>{5C22544A-7EE6-4342-B048-85BDC9FD1C3A}</a:tableStyleId>
              </a:tblPr>
              <a:tblGrid>
                <a:gridCol w="2697018">
                  <a:extLst>
                    <a:ext uri="{9D8B030D-6E8A-4147-A177-3AD203B41FA5}">
                      <a16:colId xmlns:a16="http://schemas.microsoft.com/office/drawing/2014/main" val="20000"/>
                    </a:ext>
                  </a:extLst>
                </a:gridCol>
                <a:gridCol w="6150027">
                  <a:extLst>
                    <a:ext uri="{9D8B030D-6E8A-4147-A177-3AD203B41FA5}">
                      <a16:colId xmlns:a16="http://schemas.microsoft.com/office/drawing/2014/main" val="20001"/>
                    </a:ext>
                  </a:extLst>
                </a:gridCol>
                <a:gridCol w="2116519">
                  <a:extLst>
                    <a:ext uri="{9D8B030D-6E8A-4147-A177-3AD203B41FA5}">
                      <a16:colId xmlns:a16="http://schemas.microsoft.com/office/drawing/2014/main" val="20002"/>
                    </a:ext>
                  </a:extLst>
                </a:gridCol>
              </a:tblGrid>
              <a:tr h="370840">
                <a:tc>
                  <a:txBody>
                    <a:bodyPr/>
                    <a:lstStyle/>
                    <a:p>
                      <a:r>
                        <a:rPr lang="en-US" dirty="0"/>
                        <a:t>Sl. (Parameters)</a:t>
                      </a:r>
                    </a:p>
                  </a:txBody>
                  <a:tcPr/>
                </a:tc>
                <a:tc>
                  <a:txBody>
                    <a:bodyPr/>
                    <a:lstStyle/>
                    <a:p>
                      <a:r>
                        <a:rPr lang="en-US" dirty="0"/>
                        <a:t>Multiprocessors</a:t>
                      </a:r>
                    </a:p>
                  </a:txBody>
                  <a:tcPr/>
                </a:tc>
                <a:tc>
                  <a:txBody>
                    <a:bodyPr/>
                    <a:lstStyle/>
                    <a:p>
                      <a:r>
                        <a:rPr lang="en-US" dirty="0" err="1"/>
                        <a:t>Multicomputers</a:t>
                      </a:r>
                      <a:endParaRPr lang="en-US" dirty="0"/>
                    </a:p>
                  </a:txBody>
                  <a:tcPr/>
                </a:tc>
                <a:extLst>
                  <a:ext uri="{0D108BD9-81ED-4DB2-BD59-A6C34878D82A}">
                    <a16:rowId xmlns:a16="http://schemas.microsoft.com/office/drawing/2014/main" val="10000"/>
                  </a:ext>
                </a:extLst>
              </a:tr>
              <a:tr h="370840">
                <a:tc>
                  <a:txBody>
                    <a:bodyPr/>
                    <a:lstStyle/>
                    <a:p>
                      <a:pPr marL="342900" indent="-342900">
                        <a:buAutoNum type="arabicPeriod"/>
                      </a:pPr>
                      <a:r>
                        <a:rPr lang="en-US" dirty="0"/>
                        <a:t>Memory</a:t>
                      </a:r>
                    </a:p>
                  </a:txBody>
                  <a:tcPr/>
                </a:tc>
                <a:tc>
                  <a:txBody>
                    <a:bodyPr/>
                    <a:lstStyle/>
                    <a:p>
                      <a:r>
                        <a:rPr lang="en-US" dirty="0"/>
                        <a:t>Single virtual address space that is shared by all CPUs</a:t>
                      </a:r>
                    </a:p>
                  </a:txBody>
                  <a:tcPr/>
                </a:tc>
                <a:tc>
                  <a:txBody>
                    <a:bodyPr/>
                    <a:lstStyle/>
                    <a:p>
                      <a:r>
                        <a:rPr lang="en-US" dirty="0"/>
                        <a:t>Every machine has its own private memory</a:t>
                      </a:r>
                    </a:p>
                  </a:txBody>
                  <a:tcPr/>
                </a:tc>
                <a:extLst>
                  <a:ext uri="{0D108BD9-81ED-4DB2-BD59-A6C34878D82A}">
                    <a16:rowId xmlns:a16="http://schemas.microsoft.com/office/drawing/2014/main" val="10001"/>
                  </a:ext>
                </a:extLst>
              </a:tr>
              <a:tr h="370840">
                <a:tc>
                  <a:txBody>
                    <a:bodyPr/>
                    <a:lstStyle/>
                    <a:p>
                      <a:r>
                        <a:rPr lang="en-US" dirty="0"/>
                        <a:t>2. Bus Architecture </a:t>
                      </a:r>
                    </a:p>
                  </a:txBody>
                  <a:tcPr/>
                </a:tc>
                <a:tc>
                  <a:txBody>
                    <a:bodyPr/>
                    <a:lstStyle/>
                    <a:p>
                      <a:r>
                        <a:rPr lang="en-US" dirty="0"/>
                        <a:t>There is a single network, backplane, bus,</a:t>
                      </a:r>
                      <a:r>
                        <a:rPr lang="en-US" baseline="0" dirty="0"/>
                        <a:t> cable, or other medium that connects all the machines</a:t>
                      </a:r>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2b. Switched Architecture</a:t>
                      </a:r>
                    </a:p>
                  </a:txBody>
                  <a:tcPr/>
                </a:tc>
                <a:tc>
                  <a:txBody>
                    <a:bodyPr/>
                    <a:lstStyle/>
                    <a:p>
                      <a:r>
                        <a:rPr lang="en-US" dirty="0"/>
                        <a:t>There are individual wires from machine to machine, with many different wiring patterns in use.</a:t>
                      </a:r>
                    </a:p>
                    <a:p>
                      <a:r>
                        <a:rPr lang="en-US" dirty="0" err="1"/>
                        <a:t>Eg</a:t>
                      </a:r>
                      <a:r>
                        <a:rPr lang="en-US" dirty="0"/>
                        <a:t>.</a:t>
                      </a:r>
                      <a:r>
                        <a:rPr lang="en-US" baseline="0" dirty="0"/>
                        <a:t> Worldwide public telephone system</a:t>
                      </a:r>
                      <a:endParaRPr lang="en-US" dirty="0"/>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3. Coupling</a:t>
                      </a:r>
                    </a:p>
                  </a:txBody>
                  <a:tcPr/>
                </a:tc>
                <a:tc>
                  <a:txBody>
                    <a:bodyPr/>
                    <a:lstStyle/>
                    <a:p>
                      <a:r>
                        <a:rPr lang="en-US" dirty="0"/>
                        <a:t>Tightly coupled</a:t>
                      </a:r>
                    </a:p>
                  </a:txBody>
                  <a:tcPr/>
                </a:tc>
                <a:tc>
                  <a:txBody>
                    <a:bodyPr/>
                    <a:lstStyle/>
                    <a:p>
                      <a:r>
                        <a:rPr lang="en-US" dirty="0"/>
                        <a:t>Loosely coupled</a:t>
                      </a:r>
                    </a:p>
                  </a:txBody>
                  <a:tcPr/>
                </a:tc>
                <a:extLst>
                  <a:ext uri="{0D108BD9-81ED-4DB2-BD59-A6C34878D82A}">
                    <a16:rowId xmlns:a16="http://schemas.microsoft.com/office/drawing/2014/main" val="10004"/>
                  </a:ext>
                </a:extLst>
              </a:tr>
              <a:tr h="370840">
                <a:tc>
                  <a:txBody>
                    <a:bodyPr/>
                    <a:lstStyle/>
                    <a:p>
                      <a:r>
                        <a:rPr lang="en-US" dirty="0"/>
                        <a:t>4. Communication time</a:t>
                      </a:r>
                    </a:p>
                  </a:txBody>
                  <a:tcPr/>
                </a:tc>
                <a:tc>
                  <a:txBody>
                    <a:bodyPr/>
                    <a:lstStyle/>
                    <a:p>
                      <a:r>
                        <a:rPr lang="en-US" dirty="0"/>
                        <a:t>Short</a:t>
                      </a:r>
                    </a:p>
                  </a:txBody>
                  <a:tcPr/>
                </a:tc>
                <a:tc>
                  <a:txBody>
                    <a:bodyPr/>
                    <a:lstStyle/>
                    <a:p>
                      <a:r>
                        <a:rPr lang="en-US" dirty="0"/>
                        <a:t>Long</a:t>
                      </a:r>
                    </a:p>
                  </a:txBody>
                  <a:tcPr/>
                </a:tc>
                <a:extLst>
                  <a:ext uri="{0D108BD9-81ED-4DB2-BD59-A6C34878D82A}">
                    <a16:rowId xmlns:a16="http://schemas.microsoft.com/office/drawing/2014/main" val="10005"/>
                  </a:ext>
                </a:extLst>
              </a:tr>
              <a:tr h="370840">
                <a:tc>
                  <a:txBody>
                    <a:bodyPr/>
                    <a:lstStyle/>
                    <a:p>
                      <a:r>
                        <a:rPr lang="en-US" dirty="0"/>
                        <a:t>5. Data rate</a:t>
                      </a:r>
                    </a:p>
                  </a:txBody>
                  <a:tcPr/>
                </a:tc>
                <a:tc>
                  <a:txBody>
                    <a:bodyPr/>
                    <a:lstStyle/>
                    <a:p>
                      <a:r>
                        <a:rPr lang="en-US" dirty="0"/>
                        <a:t>High</a:t>
                      </a:r>
                    </a:p>
                  </a:txBody>
                  <a:tcPr/>
                </a:tc>
                <a:tc>
                  <a:txBody>
                    <a:bodyPr/>
                    <a:lstStyle/>
                    <a:p>
                      <a:r>
                        <a:rPr lang="en-US" dirty="0"/>
                        <a:t>Low</a:t>
                      </a:r>
                    </a:p>
                  </a:txBody>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r>
              <a:rPr lang="en-US"/>
              <a:t>Unit-1 : DOS</a:t>
            </a:r>
          </a:p>
        </p:txBody>
      </p:sp>
      <p:sp>
        <p:nvSpPr>
          <p:cNvPr id="6" name="Slide Number Placeholder 5"/>
          <p:cNvSpPr>
            <a:spLocks noGrp="1"/>
          </p:cNvSpPr>
          <p:nvPr>
            <p:ph type="sldNum" sz="quarter" idx="12"/>
          </p:nvPr>
        </p:nvSpPr>
        <p:spPr/>
        <p:txBody>
          <a:bodyPr/>
          <a:lstStyle/>
          <a:p>
            <a:fld id="{906CAB18-0469-4313-A25C-DD6CF97FC712}"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435"/>
          </a:xfrm>
        </p:spPr>
        <p:txBody>
          <a:bodyPr>
            <a:normAutofit fontScale="90000"/>
          </a:bodyPr>
          <a:lstStyle/>
          <a:p>
            <a:r>
              <a:rPr lang="en-US"/>
              <a:t>Cont..</a:t>
            </a:r>
          </a:p>
        </p:txBody>
      </p:sp>
      <p:sp>
        <p:nvSpPr>
          <p:cNvPr id="3" name="Content Placeholder 2"/>
          <p:cNvSpPr>
            <a:spLocks noGrp="1"/>
          </p:cNvSpPr>
          <p:nvPr>
            <p:ph idx="1"/>
          </p:nvPr>
        </p:nvSpPr>
        <p:spPr>
          <a:xfrm>
            <a:off x="401320" y="923925"/>
            <a:ext cx="11516360" cy="5583555"/>
          </a:xfrm>
        </p:spPr>
        <p:txBody>
          <a:bodyPr/>
          <a:lstStyle/>
          <a:p>
            <a:pPr algn="just"/>
            <a:r>
              <a:rPr lang="en-US" sz="2400" b="1">
                <a:solidFill>
                  <a:srgbClr val="00B050"/>
                </a:solidFill>
                <a:latin typeface="Times New Roman" panose="02020603050405020304" charset="0"/>
                <a:cs typeface="Times New Roman" panose="02020603050405020304" charset="0"/>
              </a:rPr>
              <a:t>Bus-based multiprocessors</a:t>
            </a:r>
            <a:r>
              <a:rPr lang="en-US" sz="2400">
                <a:latin typeface="Times New Roman" panose="02020603050405020304" charset="0"/>
                <a:cs typeface="Times New Roman" panose="02020603050405020304" charset="0"/>
              </a:rPr>
              <a:t>:</a:t>
            </a:r>
          </a:p>
          <a:p>
            <a:pPr algn="just"/>
            <a:r>
              <a:rPr lang="en-US" sz="2400">
                <a:latin typeface="Times New Roman" panose="02020603050405020304" charset="0"/>
                <a:cs typeface="Times New Roman" panose="02020603050405020304" charset="0"/>
              </a:rPr>
              <a:t>It consists of some number of CPUs all connected to a common bus, along with a memory module.</a:t>
            </a:r>
          </a:p>
          <a:p>
            <a:pPr algn="just"/>
            <a:r>
              <a:rPr lang="en-US" sz="2400">
                <a:latin typeface="Times New Roman" panose="02020603050405020304" charset="0"/>
                <a:cs typeface="Times New Roman" panose="02020603050405020304" charset="0"/>
              </a:rPr>
              <a:t>A typical bus has 32 or 64 address and data lines and more than 32 control lines, all of which operate in parallel.</a:t>
            </a:r>
          </a:p>
          <a:p>
            <a:pPr algn="just"/>
            <a:r>
              <a:rPr lang="en-US" sz="2400">
                <a:latin typeface="Times New Roman" panose="02020603050405020304" charset="0"/>
                <a:cs typeface="Times New Roman" panose="02020603050405020304" charset="0"/>
              </a:rPr>
              <a:t>To read a word of memory, a CPU puts the address of the word it wants on the bus address lines, then puts a signal on the appropriate control lines to indicate that it wants to read.</a:t>
            </a:r>
          </a:p>
          <a:p>
            <a:pPr algn="just"/>
            <a:r>
              <a:rPr lang="en-US" sz="2400">
                <a:latin typeface="Times New Roman" panose="02020603050405020304" charset="0"/>
                <a:cs typeface="Times New Roman" panose="02020603050405020304" charset="0"/>
              </a:rPr>
              <a:t>The memory responds by putting the value of the word on the data lines to allow the requesting CPU to read it in.</a:t>
            </a:r>
          </a:p>
          <a:p>
            <a:pPr algn="just"/>
            <a:r>
              <a:rPr lang="en-US" sz="2400">
                <a:latin typeface="Times New Roman" panose="02020603050405020304" charset="0"/>
                <a:cs typeface="Times New Roman" panose="02020603050405020304" charset="0"/>
              </a:rPr>
              <a:t>Since there is only one memory, if CPU A writes a word to memory and then CPU B reads the word back a microsecond later, B will get the updated value. A memory that has this property is said to be </a:t>
            </a:r>
            <a:r>
              <a:rPr lang="en-US" sz="2400" b="1">
                <a:solidFill>
                  <a:srgbClr val="FF0000"/>
                </a:solidFill>
                <a:latin typeface="Times New Roman" panose="02020603050405020304" charset="0"/>
                <a:cs typeface="Times New Roman" panose="02020603050405020304" charset="0"/>
              </a:rPr>
              <a:t>coherent</a:t>
            </a:r>
            <a:r>
              <a:rPr lang="en-US" sz="2400">
                <a:latin typeface="Times New Roman" panose="02020603050405020304" charset="0"/>
                <a:cs typeface="Times New Roman" panose="02020603050405020304" charset="0"/>
              </a:rPr>
              <a:t>.</a:t>
            </a: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problem</a:t>
            </a:r>
            <a:r>
              <a:rPr lang="en-US" sz="2400">
                <a:latin typeface="Times New Roman" panose="02020603050405020304" charset="0"/>
                <a:cs typeface="Times New Roman" panose="02020603050405020304" charset="0"/>
              </a:rPr>
              <a:t> with this scheme is that with as few as 4 or 5 CPUs, the </a:t>
            </a:r>
            <a:r>
              <a:rPr lang="en-US" sz="2400" b="1">
                <a:latin typeface="Times New Roman" panose="02020603050405020304" charset="0"/>
                <a:cs typeface="Times New Roman" panose="02020603050405020304" charset="0"/>
              </a:rPr>
              <a:t>bus</a:t>
            </a:r>
            <a:r>
              <a:rPr lang="en-US" sz="2400">
                <a:latin typeface="Times New Roman" panose="02020603050405020304" charset="0"/>
                <a:cs typeface="Times New Roman" panose="02020603050405020304" charset="0"/>
              </a:rPr>
              <a:t> will usally be </a:t>
            </a:r>
            <a:r>
              <a:rPr lang="en-US" sz="2400" b="1">
                <a:latin typeface="Times New Roman" panose="02020603050405020304" charset="0"/>
                <a:cs typeface="Times New Roman" panose="02020603050405020304" charset="0"/>
              </a:rPr>
              <a:t>overloaded</a:t>
            </a:r>
            <a:r>
              <a:rPr lang="en-US" sz="2400">
                <a:latin typeface="Times New Roman" panose="02020603050405020304" charset="0"/>
                <a:cs typeface="Times New Roman" panose="02020603050405020304" charset="0"/>
              </a:rPr>
              <a:t> and performance will drop drastically.</a:t>
            </a: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1611</Words>
  <Application>Microsoft Office PowerPoint</Application>
  <PresentationFormat>Widescreen</PresentationFormat>
  <Paragraphs>198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Office Theme</vt:lpstr>
      <vt:lpstr>Distributed Operating Systems (CS 30009)</vt:lpstr>
      <vt:lpstr>Hardware Concepts</vt:lpstr>
      <vt:lpstr>Cont..</vt:lpstr>
      <vt:lpstr>Cont..</vt:lpstr>
      <vt:lpstr>Cont..</vt:lpstr>
      <vt:lpstr>Cont..</vt:lpstr>
      <vt:lpstr>Cont..</vt:lpstr>
      <vt:lpstr>Difference between Multiprocessors and Multicomputers</vt:lpstr>
      <vt:lpstr>Cont..</vt:lpstr>
      <vt:lpstr>Cont..</vt:lpstr>
      <vt:lpstr>Cont..</vt:lpstr>
      <vt:lpstr>Cont..</vt:lpstr>
      <vt:lpstr>Cont..</vt:lpstr>
      <vt:lpstr>Cont..</vt:lpstr>
      <vt:lpstr>Cont..</vt:lpstr>
      <vt:lpstr>Problem: Omega Switched Network (8 × 8) cont.</vt:lpstr>
      <vt:lpstr>Cont..</vt:lpstr>
      <vt:lpstr>Cont..</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Operating Systems (CS 30009)</dc:title>
  <dc:creator/>
  <cp:lastModifiedBy>Bibek sha</cp:lastModifiedBy>
  <cp:revision>34</cp:revision>
  <dcterms:created xsi:type="dcterms:W3CDTF">2024-07-13T04:57:00Z</dcterms:created>
  <dcterms:modified xsi:type="dcterms:W3CDTF">2024-08-28T19:37:12Z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0C82C458F67A411F85B72FA0FC4EED45_12</vt:lpwstr>
  </property>
  <property fmtid="{D5CDD505-2E9C-101B-9397-08002B2CF9AE}" pid="3" name="KSOProductBuildVer">
    <vt:lpwstr>1033-12.2.0.17153</vt:lpwstr>
  </property>
</Properties>
</file>