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2" r:id="rId5"/>
    <p:sldId id="293" r:id="rId6"/>
    <p:sldId id="258" r:id="rId7"/>
    <p:sldId id="259" r:id="rId8"/>
    <p:sldId id="260" r:id="rId9"/>
    <p:sldId id="261" r:id="rId10"/>
    <p:sldId id="262" r:id="rId11"/>
    <p:sldId id="269" r:id="rId12"/>
    <p:sldId id="263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5043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Distributed Operating Systems (CS 30009)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UNIT_I_Lecture_3</a:t>
            </a:r>
            <a:endParaRPr lang="en-US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558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Cont..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Unit-1 : DOS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348615" y="807085"/>
            <a:ext cx="11601450" cy="5548630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One has a directory called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games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while the other has a directory called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work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These directories each contain several files.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Both of the clients shown have mounted both of the servers, but they have mounted them in different places in their respective file systems.</a:t>
            </a:r>
            <a:endParaRPr lang="en-US" sz="240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Client1 has mounted them in its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root directory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and can access them as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/games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/work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respectively.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Client2, like client1, has mounted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games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in its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root directory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but regarding the reading of mail and news as a kind of game, has created a directory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/games/work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and mounted work there.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Consequently it can access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news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using the path: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/games/work/news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43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20" y="923925"/>
            <a:ext cx="11516360" cy="5583555"/>
          </a:xfrm>
        </p:spPr>
        <p:txBody>
          <a:bodyPr>
            <a:normAutofit lnSpcReduction="10000"/>
          </a:bodyPr>
          <a:p>
            <a:pPr algn="just"/>
            <a:r>
              <a:rPr lang="en-US" sz="24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True distributed systems: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NOSs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are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loosely-coupled software on loosely-coupled hardware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Such a system consists of numerous computers, each can run its own OS and do whatever its owner wants.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Distributed systems are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tightly-coupled software on loosely-coupled hardware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goal of such a system is to create an illusion to the users that the entire network of computers is a single timesharing system, rather than a collection of distinct machines.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Some characterstics of a distributed system are: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There must be a single, global interprocess communication mechanism such that any process can communicate with any other process.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There must also be a global protection scheme.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Process management must also be same everywhere, i.e., how processes are created, destroyed, started, and stopped must not vary from machine to machine.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file system must look same everywhere. Also, every file should be visible at every location, subject to protection and security constraints.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434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25" y="839470"/>
            <a:ext cx="11633200" cy="5668010"/>
          </a:xfrm>
        </p:spPr>
        <p:txBody>
          <a:bodyPr/>
          <a:p>
            <a:pPr algn="just"/>
            <a:r>
              <a:rPr lang="en-US" sz="24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Multiprocessor timesharing system:</a:t>
            </a:r>
            <a:endParaRPr lang="en-US" sz="2400" b="1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It is a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tightly-coupled software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on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tightly-coupled hardware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key characterstics of this class of system is the existance of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single run queue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 a list of all the processes in the system that are ready to run.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run queue is a data structure kept in the shared memory.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6940" y="3171190"/>
            <a:ext cx="10592435" cy="34016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670"/>
            <a:ext cx="10515600" cy="51562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10" y="796925"/>
            <a:ext cx="11633200" cy="5678170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the figure shown in the previous slide, there are 3 CPUs and 5 processes that are ready to run.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All the 5 processes are located in the shared memory, and 3 of them are currently executing: Process A on CPU1,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Process B on CPU2, and Process C on CPU3.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other two processe,s D and E, are also in memory, waiting for their turn.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Now suppose Process B blocks waiting for I/O or its quantum runs out.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CPU2 must suspent Process B and find another process to run.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After having saved all of B’s registers, it will enter a critical region to run the schedular to look for another process to run.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It is essential that the schedular be run as a critical region to prevent two CPUs from choosing the same process to run next.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Once CPU2 has gained exclusive access to the run queue, it can remove the first entry D, exit from the critical region, and begin executing Process 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935"/>
          </a:xfrm>
        </p:spPr>
        <p:txBody>
          <a:bodyPr>
            <a:normAutofit fontScale="90000"/>
          </a:bodyPr>
          <a:p>
            <a:pPr algn="ctr"/>
            <a:r>
              <a:rPr lang="en-US" b="1">
                <a:solidFill>
                  <a:srgbClr val="FF0000"/>
                </a:solidFill>
              </a:rPr>
              <a:t>Comparision Table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1980" y="1071880"/>
            <a:ext cx="10955020" cy="52622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230"/>
          </a:xfrm>
        </p:spPr>
        <p:txBody>
          <a:bodyPr>
            <a:normAutofit fontScale="90000"/>
          </a:bodyPr>
          <a:p>
            <a:pPr algn="ctr"/>
            <a:r>
              <a:rPr lang="en-US" b="1">
                <a:solidFill>
                  <a:srgbClr val="FF0000"/>
                </a:solidFill>
              </a:rPr>
              <a:t>Software Concepts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05" y="1061720"/>
            <a:ext cx="11558905" cy="5403215"/>
          </a:xfrm>
        </p:spPr>
        <p:txBody>
          <a:bodyPr>
            <a:normAutofit/>
          </a:bodyPr>
          <a:p>
            <a:pPr algn="just"/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Two kinds of OS is used for multiple CPU systems: 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loosely coupled</a:t>
            </a:r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tightly coupled</a:t>
            </a:r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400" dirty="0" smtClean="0">
                <a:sym typeface="+mn-ea"/>
              </a:rPr>
              <a:t>Loosely-coupled: </a:t>
            </a:r>
            <a:endParaRPr lang="en-US" sz="2400" dirty="0" smtClean="0"/>
          </a:p>
          <a:p>
            <a:pPr lvl="2"/>
            <a:r>
              <a:rPr lang="en-US" sz="2400" dirty="0" smtClean="0">
                <a:sym typeface="+mn-ea"/>
              </a:rPr>
              <a:t>A group of PCs, each has its own CPU, its own memory, Its own HDD, its own OS, but shares some resources, such as printers, databases, over a LAN/MAN/WAN.</a:t>
            </a:r>
            <a:endParaRPr lang="en-US" sz="2400" dirty="0" smtClean="0"/>
          </a:p>
          <a:p>
            <a:pPr lvl="2"/>
            <a:r>
              <a:rPr lang="en-US" sz="2400" dirty="0" smtClean="0">
                <a:sym typeface="+mn-ea"/>
              </a:rPr>
              <a:t>i.e. All the PCs are independent of one another.</a:t>
            </a:r>
            <a:endParaRPr lang="en-US" sz="2400" dirty="0" smtClean="0"/>
          </a:p>
          <a:p>
            <a:pPr lvl="2"/>
            <a:r>
              <a:rPr lang="en-US" sz="2400" dirty="0" smtClean="0">
                <a:sym typeface="+mn-ea"/>
              </a:rPr>
              <a:t>All the PCs are connected via some </a:t>
            </a:r>
            <a:r>
              <a:rPr lang="en-US" sz="2400" b="1" dirty="0" smtClean="0">
                <a:solidFill>
                  <a:srgbClr val="FF33CC"/>
                </a:solidFill>
                <a:sym typeface="+mn-ea"/>
              </a:rPr>
              <a:t>network</a:t>
            </a:r>
            <a:endParaRPr lang="en-US" sz="2400" b="1" dirty="0" smtClean="0">
              <a:solidFill>
                <a:srgbClr val="FF33CC"/>
              </a:solidFill>
            </a:endParaRPr>
          </a:p>
          <a:p>
            <a:pPr lvl="1"/>
            <a:r>
              <a:rPr lang="en-US" sz="2400" dirty="0" smtClean="0">
                <a:sym typeface="+mn-ea"/>
              </a:rPr>
              <a:t>Tightly-coupled: </a:t>
            </a:r>
            <a:endParaRPr lang="en-US" sz="2400" dirty="0" smtClean="0"/>
          </a:p>
          <a:p>
            <a:pPr lvl="2"/>
            <a:r>
              <a:rPr lang="en-US" sz="2400" dirty="0" smtClean="0">
                <a:sym typeface="+mn-ea"/>
              </a:rPr>
              <a:t>All CPUs are at one place</a:t>
            </a:r>
            <a:endParaRPr lang="en-US" sz="2400" dirty="0" smtClean="0"/>
          </a:p>
          <a:p>
            <a:pPr lvl="2"/>
            <a:r>
              <a:rPr lang="en-US" sz="2400" dirty="0" smtClean="0">
                <a:sym typeface="+mn-ea"/>
              </a:rPr>
              <a:t>The microprocessors execute in </a:t>
            </a:r>
            <a:r>
              <a:rPr lang="en-US" sz="2400" b="1" dirty="0" smtClean="0">
                <a:solidFill>
                  <a:srgbClr val="00CC00"/>
                </a:solidFill>
                <a:sym typeface="+mn-ea"/>
              </a:rPr>
              <a:t>parallel</a:t>
            </a:r>
            <a:endParaRPr lang="en-US" sz="2400" b="1" dirty="0" smtClean="0">
              <a:solidFill>
                <a:srgbClr val="00CC00"/>
              </a:solidFill>
            </a:endParaRPr>
          </a:p>
          <a:p>
            <a:pPr algn="just"/>
            <a:endParaRPr 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82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0930"/>
            <a:ext cx="10515600" cy="5086350"/>
          </a:xfrm>
        </p:spPr>
        <p:txBody>
          <a:bodyPr/>
          <a:p>
            <a:pPr algn="just"/>
            <a:r>
              <a:rPr lang="en-US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Network Operating System: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A network operating system (NOS) is software that connects multiple devices and computers on the network and allows them to share resources on the network.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Functions of the NOS: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Creating and managing user accounts on the network.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Controlling access to resources on the network.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Provide communication services between the devices on the network.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Monitor and troubleshoot the network.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Configuring and managing the resources on the network.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#5: Networked Operating </a:t>
            </a:r>
            <a:r>
              <a:rPr lang="en-US" dirty="0" smtClean="0"/>
              <a:t>Systems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different servers by different clients through mounting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0" y="2592622"/>
            <a:ext cx="552527" cy="876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478" y="2196407"/>
            <a:ext cx="628738" cy="8478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34" y="2201170"/>
            <a:ext cx="876422" cy="857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455" y="2426359"/>
            <a:ext cx="762106" cy="8668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8630" y="3049677"/>
            <a:ext cx="685896" cy="8573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2613" y="5757141"/>
            <a:ext cx="647790" cy="9240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2645" y="5632417"/>
            <a:ext cx="714475" cy="8859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2865" y="5929705"/>
            <a:ext cx="600159" cy="8859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8289" y="5863555"/>
            <a:ext cx="695422" cy="8573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28630" y="5138963"/>
            <a:ext cx="619211" cy="924054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4248727" y="3232729"/>
            <a:ext cx="6094474" cy="25367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23" y="2983919"/>
            <a:ext cx="710258" cy="55837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275" y="3736683"/>
            <a:ext cx="710258" cy="5583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18" y="4525942"/>
            <a:ext cx="710258" cy="55837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14" y="5740955"/>
            <a:ext cx="710258" cy="55837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22899" y="2976425"/>
            <a:ext cx="129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27521" y="3701474"/>
            <a:ext cx="129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969089" y="4537359"/>
            <a:ext cx="129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r>
              <a:rPr lang="en-US" b="1" baseline="-25000" dirty="0" smtClean="0"/>
              <a:t>3</a:t>
            </a:r>
            <a:endParaRPr lang="en-US" b="1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010657" y="5742699"/>
            <a:ext cx="129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</a:t>
            </a:r>
            <a:r>
              <a:rPr lang="en-US" b="1" baseline="-25000" dirty="0" err="1" smtClean="0"/>
              <a:t>k</a:t>
            </a:r>
            <a:endParaRPr lang="en-US" b="1" baseline="-25000" dirty="0"/>
          </a:p>
        </p:txBody>
      </p:sp>
      <p:sp>
        <p:nvSpPr>
          <p:cNvPr id="31" name="Oval 30"/>
          <p:cNvSpPr/>
          <p:nvPr/>
        </p:nvSpPr>
        <p:spPr>
          <a:xfrm>
            <a:off x="2078183" y="5167887"/>
            <a:ext cx="45720" cy="45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92043" y="5384939"/>
            <a:ext cx="45720" cy="45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087431" y="5601991"/>
            <a:ext cx="45720" cy="45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306951" y="5320287"/>
            <a:ext cx="45720" cy="45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93103" y="4992404"/>
            <a:ext cx="45720" cy="45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316198" y="5588141"/>
            <a:ext cx="45720" cy="45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49844" y="3832784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43116" y="3283227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525550" y="3491043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610822" y="4576315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220750" y="525518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652715" y="4280753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27662" y="5310609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168138" y="4871884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69197" y="4303855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5" idx="0"/>
            <a:endCxn id="37" idx="1"/>
          </p:cNvCxnSpPr>
          <p:nvPr/>
        </p:nvCxnSpPr>
        <p:spPr>
          <a:xfrm flipV="1">
            <a:off x="4552077" y="4015664"/>
            <a:ext cx="897767" cy="28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8" idx="1"/>
          </p:cNvCxnSpPr>
          <p:nvPr/>
        </p:nvCxnSpPr>
        <p:spPr>
          <a:xfrm flipV="1">
            <a:off x="5815604" y="3466107"/>
            <a:ext cx="1227512" cy="54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39" idx="1"/>
          </p:cNvCxnSpPr>
          <p:nvPr/>
        </p:nvCxnSpPr>
        <p:spPr>
          <a:xfrm>
            <a:off x="7408876" y="3420741"/>
            <a:ext cx="1116674" cy="25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40" idx="0"/>
          </p:cNvCxnSpPr>
          <p:nvPr/>
        </p:nvCxnSpPr>
        <p:spPr>
          <a:xfrm>
            <a:off x="8901633" y="3698647"/>
            <a:ext cx="892069" cy="87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1" idx="3"/>
            <a:endCxn id="40" idx="2"/>
          </p:cNvCxnSpPr>
          <p:nvPr/>
        </p:nvCxnSpPr>
        <p:spPr>
          <a:xfrm flipV="1">
            <a:off x="8586510" y="4942075"/>
            <a:ext cx="1207192" cy="495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0" idx="1"/>
          </p:cNvCxnSpPr>
          <p:nvPr/>
        </p:nvCxnSpPr>
        <p:spPr>
          <a:xfrm>
            <a:off x="8018475" y="4462779"/>
            <a:ext cx="1592347" cy="296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2" idx="0"/>
            <a:endCxn id="39" idx="1"/>
          </p:cNvCxnSpPr>
          <p:nvPr/>
        </p:nvCxnSpPr>
        <p:spPr>
          <a:xfrm flipV="1">
            <a:off x="7835595" y="3673923"/>
            <a:ext cx="689955" cy="60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3" idx="3"/>
            <a:endCxn id="41" idx="1"/>
          </p:cNvCxnSpPr>
          <p:nvPr/>
        </p:nvCxnSpPr>
        <p:spPr>
          <a:xfrm flipV="1">
            <a:off x="7293422" y="5438066"/>
            <a:ext cx="927328" cy="5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2" idx="2"/>
            <a:endCxn id="41" idx="0"/>
          </p:cNvCxnSpPr>
          <p:nvPr/>
        </p:nvCxnSpPr>
        <p:spPr>
          <a:xfrm>
            <a:off x="7835595" y="4646513"/>
            <a:ext cx="568035" cy="608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42" idx="2"/>
          </p:cNvCxnSpPr>
          <p:nvPr/>
        </p:nvCxnSpPr>
        <p:spPr>
          <a:xfrm flipV="1">
            <a:off x="7110542" y="4646513"/>
            <a:ext cx="725053" cy="657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7" idx="2"/>
          </p:cNvCxnSpPr>
          <p:nvPr/>
        </p:nvCxnSpPr>
        <p:spPr>
          <a:xfrm flipH="1">
            <a:off x="5351018" y="4198544"/>
            <a:ext cx="281706" cy="64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3"/>
            <a:endCxn id="43" idx="1"/>
          </p:cNvCxnSpPr>
          <p:nvPr/>
        </p:nvCxnSpPr>
        <p:spPr>
          <a:xfrm>
            <a:off x="5533898" y="5054764"/>
            <a:ext cx="1393764" cy="438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42" idx="1"/>
          </p:cNvCxnSpPr>
          <p:nvPr/>
        </p:nvCxnSpPr>
        <p:spPr>
          <a:xfrm>
            <a:off x="5815604" y="4015664"/>
            <a:ext cx="1837111" cy="44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44" idx="1"/>
          </p:cNvCxnSpPr>
          <p:nvPr/>
        </p:nvCxnSpPr>
        <p:spPr>
          <a:xfrm>
            <a:off x="4552077" y="4683440"/>
            <a:ext cx="616061" cy="371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7" idx="2"/>
          </p:cNvCxnSpPr>
          <p:nvPr/>
        </p:nvCxnSpPr>
        <p:spPr>
          <a:xfrm flipH="1" flipV="1">
            <a:off x="4839884" y="3469044"/>
            <a:ext cx="604395" cy="372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" idx="2"/>
          </p:cNvCxnSpPr>
          <p:nvPr/>
        </p:nvCxnSpPr>
        <p:spPr>
          <a:xfrm flipH="1">
            <a:off x="5632724" y="3044250"/>
            <a:ext cx="472123" cy="78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9" idx="2"/>
            <a:endCxn id="38" idx="0"/>
          </p:cNvCxnSpPr>
          <p:nvPr/>
        </p:nvCxnSpPr>
        <p:spPr>
          <a:xfrm flipH="1">
            <a:off x="7225996" y="3058540"/>
            <a:ext cx="156949" cy="224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0" idx="2"/>
            <a:endCxn id="39" idx="0"/>
          </p:cNvCxnSpPr>
          <p:nvPr/>
        </p:nvCxnSpPr>
        <p:spPr>
          <a:xfrm flipH="1">
            <a:off x="8708430" y="3293255"/>
            <a:ext cx="178078" cy="197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39" idx="3"/>
            <a:endCxn id="11" idx="1"/>
          </p:cNvCxnSpPr>
          <p:nvPr/>
        </p:nvCxnSpPr>
        <p:spPr>
          <a:xfrm flipV="1">
            <a:off x="8891310" y="3478362"/>
            <a:ext cx="1137320" cy="195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6" idx="0"/>
          </p:cNvCxnSpPr>
          <p:nvPr/>
        </p:nvCxnSpPr>
        <p:spPr>
          <a:xfrm flipH="1" flipV="1">
            <a:off x="9976582" y="4941221"/>
            <a:ext cx="361654" cy="197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2" idx="0"/>
          </p:cNvCxnSpPr>
          <p:nvPr/>
        </p:nvCxnSpPr>
        <p:spPr>
          <a:xfrm flipH="1" flipV="1">
            <a:off x="8575782" y="5620946"/>
            <a:ext cx="310726" cy="136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3" idx="2"/>
            <a:endCxn id="14" idx="0"/>
          </p:cNvCxnSpPr>
          <p:nvPr/>
        </p:nvCxnSpPr>
        <p:spPr>
          <a:xfrm>
            <a:off x="7110542" y="5676369"/>
            <a:ext cx="272403" cy="253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5" idx="0"/>
            <a:endCxn id="43" idx="1"/>
          </p:cNvCxnSpPr>
          <p:nvPr/>
        </p:nvCxnSpPr>
        <p:spPr>
          <a:xfrm flipV="1">
            <a:off x="6096000" y="5493489"/>
            <a:ext cx="831662" cy="37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3" idx="0"/>
          </p:cNvCxnSpPr>
          <p:nvPr/>
        </p:nvCxnSpPr>
        <p:spPr>
          <a:xfrm flipV="1">
            <a:off x="4839883" y="5237644"/>
            <a:ext cx="485991" cy="39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3" idx="3"/>
            <a:endCxn id="45" idx="1"/>
          </p:cNvCxnSpPr>
          <p:nvPr/>
        </p:nvCxnSpPr>
        <p:spPr>
          <a:xfrm>
            <a:off x="2477381" y="3263109"/>
            <a:ext cx="1891816" cy="122362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4" idx="3"/>
            <a:endCxn id="45" idx="1"/>
          </p:cNvCxnSpPr>
          <p:nvPr/>
        </p:nvCxnSpPr>
        <p:spPr>
          <a:xfrm>
            <a:off x="2463533" y="4015873"/>
            <a:ext cx="1905664" cy="47086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25" idx="3"/>
            <a:endCxn id="45" idx="1"/>
          </p:cNvCxnSpPr>
          <p:nvPr/>
        </p:nvCxnSpPr>
        <p:spPr>
          <a:xfrm flipV="1">
            <a:off x="2469576" y="4486735"/>
            <a:ext cx="1899621" cy="31839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26" idx="3"/>
            <a:endCxn id="45" idx="1"/>
          </p:cNvCxnSpPr>
          <p:nvPr/>
        </p:nvCxnSpPr>
        <p:spPr>
          <a:xfrm flipV="1">
            <a:off x="2472772" y="4486735"/>
            <a:ext cx="1896425" cy="153341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613896" y="2983919"/>
            <a:ext cx="136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/web/mail/app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544621" y="3745919"/>
            <a:ext cx="1521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/web/database/print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576953" y="4526386"/>
            <a:ext cx="1521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/game/file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581572" y="5713254"/>
            <a:ext cx="1521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/mail/print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327681" y="2348342"/>
            <a:ext cx="175135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Mounting folder</a:t>
            </a:r>
            <a:endParaRPr lang="en-US" b="1" dirty="0"/>
          </a:p>
        </p:txBody>
      </p:sp>
      <p:sp>
        <p:nvSpPr>
          <p:cNvPr id="109" name="Down Arrow 108"/>
          <p:cNvSpPr/>
          <p:nvPr/>
        </p:nvSpPr>
        <p:spPr>
          <a:xfrm>
            <a:off x="3084947" y="2717674"/>
            <a:ext cx="199210" cy="258751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7293422" y="3969210"/>
            <a:ext cx="108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Gateway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705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85" y="1016000"/>
            <a:ext cx="11451590" cy="5427345"/>
          </a:xfrm>
        </p:spPr>
        <p:txBody>
          <a:bodyPr>
            <a:normAutofit/>
          </a:bodyPr>
          <a:p>
            <a:pPr algn="just"/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A typical example of a NOS is a network of workstations connected by a LAN.</a:t>
            </a:r>
            <a:endParaRPr lang="en-US" sz="240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In this model: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Each user has a workstation for his exclusive use.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It may or may not have a hard disk.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It definitely has its own OS.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All commands normally runs locally, right on the workstation.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 user can remotely login to another workstation by using a command: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rlogin machine</a:t>
            </a:r>
            <a:endParaRPr 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lvl="1" algn="just">
              <a:spcBef>
                <a:spcPts val="1000"/>
              </a:spcBef>
              <a:buClrTx/>
              <a:buSzTx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effect of this command is to turn the user’s own workstation into a remote terminal.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lvl="1" algn="just">
              <a:spcBef>
                <a:spcPts val="1000"/>
              </a:spcBef>
              <a:buClrTx/>
              <a:buSzTx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Commands typed on the keyboard are sent to the remote machine, and output from the remote machine is displayed on the screen.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lvl="1" algn="just">
              <a:spcBef>
                <a:spcPts val="1000"/>
              </a:spcBef>
              <a:buClrTx/>
              <a:buSzTx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090" y="1020445"/>
            <a:ext cx="11303000" cy="5401310"/>
          </a:xfrm>
        </p:spPr>
        <p:txBody>
          <a:bodyPr>
            <a:normAutofit/>
          </a:bodyPr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Network of workstations also have a remote copy command to copy files from one machine to another by typing the command: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rcp machine1: file1 machine2: file2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lvl="1" algn="just">
              <a:spcBef>
                <a:spcPts val="1000"/>
              </a:spcBef>
              <a:buClrTx/>
              <a:buSzTx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This command copy the file “file1” from “machine1” to “machine2” and give it the name “file2” there.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lvl="1" algn="just">
              <a:spcBef>
                <a:spcPts val="1000"/>
              </a:spcBef>
              <a:buClrTx/>
              <a:buSzTx/>
            </a:pPr>
            <a:r>
              <a:rPr lang="en-US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Another approach is to provide a </a:t>
            </a:r>
            <a:r>
              <a:rPr lang="en-US" b="1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shared</a:t>
            </a:r>
            <a:r>
              <a:rPr lang="en-US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b="1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global file system</a:t>
            </a:r>
            <a:r>
              <a:rPr lang="en-US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 accessible from all the workstations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lvl="1" algn="just">
              <a:spcBef>
                <a:spcPts val="1000"/>
              </a:spcBef>
              <a:buClrTx/>
              <a:buSzTx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file system is supported by machines called as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file servers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lvl="1" algn="just">
              <a:spcBef>
                <a:spcPts val="1000"/>
              </a:spcBef>
              <a:buClrTx/>
              <a:buSzTx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file servers accept requests from user programs running on the other (nonserver) machines, called as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clients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, to read and write files.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689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194435"/>
            <a:ext cx="10614025" cy="4782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025"/>
          </a:xfrm>
        </p:spPr>
        <p:txBody>
          <a:bodyPr>
            <a:normAutofit fontScale="90000"/>
          </a:bodyPr>
          <a:p>
            <a:pPr algn="l"/>
            <a:r>
              <a:rPr lang="en-US" b="1">
                <a:solidFill>
                  <a:srgbClr val="FF0000"/>
                </a:solidFill>
              </a:rPr>
              <a:t>Cont..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385445" y="1073785"/>
            <a:ext cx="11504295" cy="5492750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File servers generally maintains </a:t>
            </a:r>
            <a:r>
              <a:rPr lang="en-US" sz="2400" b="1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hierarchical file systems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each with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root directory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containing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subdirectories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files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Workstations can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or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mount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these file systems, augumenting there local file systems with those located on the servers.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Mounting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 file system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binds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it to a directory (mount point) and makes it accessible to the system.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the figure shown in the next slide, two file servers are shown.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730"/>
          </a:xfrm>
        </p:spPr>
        <p:txBody>
          <a:bodyPr>
            <a:normAutofit fontScale="90000"/>
          </a:bodyPr>
          <a:p>
            <a:pPr algn="l"/>
            <a:r>
              <a:rPr lang="en-US" b="1">
                <a:solidFill>
                  <a:srgbClr val="FF0000"/>
                </a:solidFill>
              </a:rPr>
              <a:t>Cont..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7055" y="998855"/>
            <a:ext cx="11111230" cy="54476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5533</Words>
  <Application>WPS Presentation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Distributed Operating Systems (CS 30009)</vt:lpstr>
      <vt:lpstr>Software Concepts</vt:lpstr>
      <vt:lpstr>Cont..</vt:lpstr>
      <vt:lpstr>#5: Networked Operating Systems Cont.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  <vt:lpstr>Comparision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Operating Systems (CS 30009)</dc:title>
  <dc:creator/>
  <cp:lastModifiedBy>KIIT0001</cp:lastModifiedBy>
  <cp:revision>47</cp:revision>
  <dcterms:created xsi:type="dcterms:W3CDTF">2024-07-13T04:57:00Z</dcterms:created>
  <dcterms:modified xsi:type="dcterms:W3CDTF">2024-07-22T06:29:04Z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0C82C458F67A411F85B72FA0FC4EED45_12</vt:lpwstr>
  </property>
  <property fmtid="{D5CDD505-2E9C-101B-9397-08002B2CF9AE}" pid="3" name="KSOProductBuildVer">
    <vt:lpwstr>1033-12.2.0.17153</vt:lpwstr>
  </property>
</Properties>
</file>