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81" r:id="rId9"/>
    <p:sldId id="269" r:id="rId10"/>
    <p:sldId id="263" r:id="rId11"/>
    <p:sldId id="279" r:id="rId12"/>
    <p:sldId id="286"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504315"/>
          </a:xfrm>
        </p:spPr>
        <p:txBody>
          <a:bodyPr>
            <a:normAutofit fontScale="90000"/>
          </a:bodyPr>
          <a:lstStyle/>
          <a:p>
            <a:r>
              <a:rPr lang="en-US" b="1" dirty="0">
                <a:solidFill>
                  <a:srgbClr val="FF0000"/>
                </a:solidFill>
              </a:rPr>
              <a:t>Distributed Operating Systems (CS 30009)</a:t>
            </a:r>
            <a:endParaRPr lang="en-US" b="1" dirty="0">
              <a:solidFill>
                <a:srgbClr val="FF0000"/>
              </a:solidFill>
            </a:endParaRPr>
          </a:p>
        </p:txBody>
      </p:sp>
      <p:sp>
        <p:nvSpPr>
          <p:cNvPr id="3" name="Subtitle 2"/>
          <p:cNvSpPr>
            <a:spLocks noGrp="1"/>
          </p:cNvSpPr>
          <p:nvPr>
            <p:ph type="subTitle" idx="1"/>
          </p:nvPr>
        </p:nvSpPr>
        <p:spPr/>
        <p:txBody>
          <a:bodyPr/>
          <a:lstStyle/>
          <a:p>
            <a:r>
              <a:rPr lang="en-US" b="1">
                <a:gradFill>
                  <a:gsLst>
                    <a:gs pos="0">
                      <a:srgbClr val="7B32B2"/>
                    </a:gs>
                    <a:gs pos="100000">
                      <a:srgbClr val="401A5D"/>
                    </a:gs>
                  </a:gsLst>
                  <a:lin scaled="0"/>
                </a:gradFill>
              </a:rPr>
              <a:t>UNIT_I_Lecture_4</a:t>
            </a:r>
            <a:endParaRPr lang="en-US" b="1">
              <a:gradFill>
                <a:gsLst>
                  <a:gs pos="0">
                    <a:srgbClr val="7B32B2"/>
                  </a:gs>
                  <a:gs pos="100000">
                    <a:srgbClr val="401A5D"/>
                  </a:gs>
                </a:gsLst>
                <a:lin scaled="0"/>
              </a:gra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74345"/>
          </a:xfrm>
        </p:spPr>
        <p:txBody>
          <a:bodyPr>
            <a:normAutofit fontScale="90000"/>
          </a:bodyPr>
          <a:p>
            <a:r>
              <a:rPr lang="en-US"/>
              <a:t>Cont..</a:t>
            </a:r>
            <a:endParaRPr lang="en-US"/>
          </a:p>
        </p:txBody>
      </p:sp>
      <p:sp>
        <p:nvSpPr>
          <p:cNvPr id="3" name="Content Placeholder 2"/>
          <p:cNvSpPr>
            <a:spLocks noGrp="1"/>
          </p:cNvSpPr>
          <p:nvPr>
            <p:ph idx="1"/>
          </p:nvPr>
        </p:nvSpPr>
        <p:spPr>
          <a:xfrm>
            <a:off x="327025" y="839470"/>
            <a:ext cx="11633200" cy="5668010"/>
          </a:xfrm>
        </p:spPr>
        <p:txBody>
          <a:bodyPr/>
          <a:p>
            <a:pPr algn="just"/>
            <a:r>
              <a:rPr lang="en-US" sz="2400" b="1" dirty="0" smtClean="0">
                <a:solidFill>
                  <a:srgbClr val="00B050"/>
                </a:solidFill>
                <a:latin typeface="Times New Roman" panose="02020603050405020304" charset="0"/>
                <a:cs typeface="Times New Roman" panose="02020603050405020304" charset="0"/>
                <a:sym typeface="+mn-ea"/>
              </a:rPr>
              <a:t>Scalability:</a:t>
            </a:r>
            <a:endParaRPr lang="en-US" sz="2400" b="1" dirty="0" smtClean="0">
              <a:solidFill>
                <a:srgbClr val="00B050"/>
              </a:solidFill>
              <a:latin typeface="Times New Roman" panose="02020603050405020304" charset="0"/>
              <a:cs typeface="Times New Roman" panose="02020603050405020304" charset="0"/>
              <a:sym typeface="+mn-ea"/>
            </a:endParaRPr>
          </a:p>
          <a:p>
            <a:pPr algn="just"/>
            <a:r>
              <a:rPr lang="en-US" sz="2400">
                <a:latin typeface="Times New Roman" panose="02020603050405020304" charset="0"/>
                <a:cs typeface="Times New Roman" panose="02020603050405020304" charset="0"/>
              </a:rPr>
              <a:t>The next design issue is scalability.</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Scalable System in Distributed System refers to the system in which there is a </a:t>
            </a:r>
            <a:r>
              <a:rPr lang="en-US" sz="2400">
                <a:highlight>
                  <a:srgbClr val="FFFF00"/>
                </a:highlight>
                <a:latin typeface="Times New Roman" panose="02020603050405020304" charset="0"/>
                <a:cs typeface="Times New Roman" panose="02020603050405020304" charset="0"/>
              </a:rPr>
              <a:t>possibility of extending the system as the number of users and resources grows with time</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a:t>
            </a:r>
            <a:r>
              <a:rPr lang="en-US" sz="2400" b="1">
                <a:latin typeface="Times New Roman" panose="02020603050405020304" charset="0"/>
                <a:cs typeface="Times New Roman" panose="02020603050405020304" charset="0"/>
              </a:rPr>
              <a:t>system</a:t>
            </a:r>
            <a:r>
              <a:rPr lang="en-US" sz="2400">
                <a:latin typeface="Times New Roman" panose="02020603050405020304" charset="0"/>
                <a:cs typeface="Times New Roman" panose="02020603050405020304" charset="0"/>
              </a:rPr>
              <a:t> should be enough capable to </a:t>
            </a:r>
            <a:r>
              <a:rPr lang="en-US" sz="2400" b="1">
                <a:latin typeface="Times New Roman" panose="02020603050405020304" charset="0"/>
                <a:cs typeface="Times New Roman" panose="02020603050405020304" charset="0"/>
              </a:rPr>
              <a:t>handle the load</a:t>
            </a:r>
            <a:r>
              <a:rPr lang="en-US" sz="2400">
                <a:latin typeface="Times New Roman" panose="02020603050405020304" charset="0"/>
                <a:cs typeface="Times New Roman" panose="02020603050405020304" charset="0"/>
              </a:rPr>
              <a:t> that the system and application software need not change when the scale of the system increases.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To exemplify, with the increasing number of users and workstations the frequency of file access is likely to increase in a distributed system. So, there must be some possibility to add more servers to avoid any issue in file accessing handling.</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Scalability is generally considered concerning hardware and software.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In hardware, scalability refers to the ability to change workloads by altering hardware resources such as processors, memory, and hard disc space.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 Software scalability refers to the capacity to adapt to changing workloads by </a:t>
            </a:r>
            <a:r>
              <a:rPr lang="en-US" sz="2400" b="1">
                <a:latin typeface="Times New Roman" panose="02020603050405020304" charset="0"/>
                <a:cs typeface="Times New Roman" panose="02020603050405020304" charset="0"/>
              </a:rPr>
              <a:t>altering</a:t>
            </a:r>
            <a:r>
              <a:rPr lang="en-US" sz="2400">
                <a:latin typeface="Times New Roman" panose="02020603050405020304" charset="0"/>
                <a:cs typeface="Times New Roman" panose="02020603050405020304" charset="0"/>
              </a:rPr>
              <a:t> the </a:t>
            </a:r>
            <a:r>
              <a:rPr lang="en-US" sz="2400" b="1">
                <a:latin typeface="Times New Roman" panose="02020603050405020304" charset="0"/>
                <a:cs typeface="Times New Roman" panose="02020603050405020304" charset="0"/>
              </a:rPr>
              <a:t>scheduling mechanism</a:t>
            </a:r>
            <a:r>
              <a:rPr lang="en-US" sz="2400">
                <a:latin typeface="Times New Roman" panose="02020603050405020304" charset="0"/>
                <a:cs typeface="Times New Roman" panose="02020603050405020304" charset="0"/>
              </a:rPr>
              <a:t> and </a:t>
            </a:r>
            <a:r>
              <a:rPr lang="en-US" sz="2400" b="1">
                <a:latin typeface="Times New Roman" panose="02020603050405020304" charset="0"/>
                <a:cs typeface="Times New Roman" panose="02020603050405020304" charset="0"/>
              </a:rPr>
              <a:t>parallelism level</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764147"/>
                <a:ext cx="10796451" cy="4782589"/>
              </a:xfrm>
            </p:spPr>
            <p:txBody>
              <a:bodyPr>
                <a:normAutofit fontScale="92500" lnSpcReduction="20000"/>
              </a:bodyPr>
              <a:lstStyle/>
              <a:p>
                <a:r>
                  <a:rPr lang="en-US" dirty="0" smtClean="0"/>
                  <a:t>IPV4 ---- 2</a:t>
                </a:r>
                <a:r>
                  <a:rPr lang="en-US" baseline="30000" dirty="0" smtClean="0"/>
                  <a:t>32</a:t>
                </a:r>
                <a:r>
                  <a:rPr lang="en-US" dirty="0" smtClean="0"/>
                  <a:t> : Number of unique IP addresses for unique systems</a:t>
                </a:r>
                <a:endParaRPr lang="en-US" baseline="30000" dirty="0" smtClean="0"/>
              </a:p>
              <a:p>
                <a:r>
                  <a:rPr lang="en-US" dirty="0" smtClean="0"/>
                  <a:t>IPV6 ---- 2</a:t>
                </a:r>
                <a:r>
                  <a:rPr lang="en-US" baseline="30000" dirty="0" smtClean="0"/>
                  <a:t>128</a:t>
                </a:r>
                <a:r>
                  <a:rPr lang="en-US" dirty="0" smtClean="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10</m:t>
                    </m:r>
                  </m:oMath>
                </a14:m>
                <a:r>
                  <a:rPr lang="en-US" dirty="0" smtClean="0"/>
                  <a:t> </a:t>
                </a:r>
                <a:r>
                  <a:rPr lang="en-US" baseline="30000" dirty="0" smtClean="0"/>
                  <a:t>38 </a:t>
                </a:r>
                <a:r>
                  <a:rPr lang="en-US" dirty="0" smtClean="0"/>
                  <a:t>: Number of unique systems to accommodate </a:t>
                </a:r>
                <a:r>
                  <a:rPr lang="en-US" dirty="0" err="1" smtClean="0"/>
                  <a:t>IoT</a:t>
                </a:r>
                <a:endParaRPr lang="en-US" dirty="0" smtClean="0"/>
              </a:p>
              <a:p>
                <a:r>
                  <a:rPr lang="en-US" dirty="0" smtClean="0"/>
                  <a:t>Centralized database (without mirror) are almost as bad as centralized components – </a:t>
                </a:r>
                <a:r>
                  <a:rPr lang="en-US" dirty="0" smtClean="0">
                    <a:solidFill>
                      <a:srgbClr val="FF00FF"/>
                    </a:solidFill>
                  </a:rPr>
                  <a:t>vulnerable to failure</a:t>
                </a:r>
                <a:endParaRPr lang="en-US" dirty="0" smtClean="0">
                  <a:solidFill>
                    <a:srgbClr val="FF00FF"/>
                  </a:solidFill>
                </a:endParaRPr>
              </a:p>
              <a:p>
                <a:r>
                  <a:rPr lang="en-US" dirty="0" smtClean="0"/>
                  <a:t>Any algorithm that operates by collecting information from all sites, sends it to a single machine for processing, and then distributes the results </a:t>
                </a:r>
                <a:r>
                  <a:rPr lang="en-US" b="1" dirty="0" smtClean="0">
                    <a:solidFill>
                      <a:srgbClr val="FF0000"/>
                    </a:solidFill>
                  </a:rPr>
                  <a:t>must be avoided</a:t>
                </a:r>
                <a:r>
                  <a:rPr lang="en-US" dirty="0" smtClean="0"/>
                  <a:t>.</a:t>
                </a:r>
                <a:endParaRPr lang="en-US" dirty="0" smtClean="0"/>
              </a:p>
              <a:p>
                <a:r>
                  <a:rPr lang="en-US" dirty="0" smtClean="0"/>
                  <a:t>Only decentralized algorithms should be used.</a:t>
                </a:r>
                <a:endParaRPr lang="en-US" dirty="0" smtClean="0"/>
              </a:p>
              <a:p>
                <a:r>
                  <a:rPr lang="en-US" dirty="0" smtClean="0"/>
                  <a:t>The characteristics of these algorithms are</a:t>
                </a:r>
                <a:endParaRPr lang="en-US" dirty="0" smtClean="0"/>
              </a:p>
              <a:p>
                <a:pPr lvl="1"/>
                <a:r>
                  <a:rPr lang="en-US" dirty="0" smtClean="0"/>
                  <a:t>No machine has complete information about the system state</a:t>
                </a:r>
                <a:endParaRPr lang="en-US" dirty="0" smtClean="0"/>
              </a:p>
              <a:p>
                <a:pPr lvl="1"/>
                <a:r>
                  <a:rPr lang="en-US" dirty="0" smtClean="0"/>
                  <a:t>Machines make decisions based only on local information</a:t>
                </a:r>
                <a:endParaRPr lang="en-US" dirty="0" smtClean="0"/>
              </a:p>
              <a:p>
                <a:pPr lvl="1"/>
                <a:r>
                  <a:rPr lang="en-US" dirty="0" smtClean="0"/>
                  <a:t>Failure of one machine does not spoil the algorithm</a:t>
                </a:r>
                <a:endParaRPr lang="en-US" dirty="0" smtClean="0"/>
              </a:p>
              <a:p>
                <a:pPr lvl="1"/>
                <a:r>
                  <a:rPr lang="en-US" dirty="0" smtClean="0"/>
                  <a:t>There is no implicit assumption that a global clock exist</a:t>
                </a:r>
                <a:endParaRPr lang="en-US" dirty="0" smtClean="0"/>
              </a:p>
              <a:p>
                <a:endParaRPr lang="en-US" baseline="30000" dirty="0" smtClean="0"/>
              </a:p>
              <a:p>
                <a:endParaRPr lang="en-US" baseline="300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838199" y="1764147"/>
                <a:ext cx="10796451" cy="4782589"/>
              </a:xfrm>
              <a:blipFill rotWithShape="1">
                <a:blip r:embed="rId1"/>
                <a:stretch>
                  <a:fillRect l="-6" t="-3056" r="2" b="-2206"/>
                </a:stretch>
              </a:blipFill>
            </p:spPr>
            <p:txBody>
              <a:bodyPr/>
              <a:lstStyle/>
              <a:p>
                <a:r>
                  <a:rPr lang="en-US" altLang="en-US">
                    <a:noFill/>
                  </a:rPr>
                  <a:t> </a:t>
                </a:r>
              </a:p>
            </p:txBody>
          </p:sp>
        </mc:Fallback>
      </mc:AlternateContent>
      <p:sp>
        <p:nvSpPr>
          <p:cNvPr id="4" name="Date Placeholder 3"/>
          <p:cNvSpPr>
            <a:spLocks noGrp="1"/>
          </p:cNvSpPr>
          <p:nvPr>
            <p:ph type="dt" sz="half" idx="10"/>
          </p:nvPr>
        </p:nvSpPr>
        <p:spPr/>
        <p:txBody>
          <a:bodyPr/>
          <a:lstStyle/>
          <a:p>
            <a:r>
              <a:rPr lang="en-US" smtClean="0"/>
              <a:t>Unit-1 : DOS</a:t>
            </a:r>
            <a:endParaRPr lang="en-US"/>
          </a:p>
        </p:txBody>
      </p:sp>
      <p:sp>
        <p:nvSpPr>
          <p:cNvPr id="5" name="Footer Placeholder 4"/>
          <p:cNvSpPr>
            <a:spLocks noGrp="1"/>
          </p:cNvSpPr>
          <p:nvPr>
            <p:ph type="ftr" sz="quarter" idx="11"/>
          </p:nvPr>
        </p:nvSpPr>
        <p:spPr/>
        <p:txBody>
          <a:bodyPr/>
          <a:lstStyle/>
          <a:p>
            <a:r>
              <a:rPr lang="en-US" smtClean="0"/>
              <a:t>Satyananda Champati Rai</a:t>
            </a:r>
            <a:endParaRPr lang="en-US" dirty="0"/>
          </a:p>
        </p:txBody>
      </p:sp>
      <p:sp>
        <p:nvSpPr>
          <p:cNvPr id="6" name="Slide Number Placeholder 5"/>
          <p:cNvSpPr>
            <a:spLocks noGrp="1"/>
          </p:cNvSpPr>
          <p:nvPr>
            <p:ph type="sldNum" sz="quarter" idx="12"/>
          </p:nvPr>
        </p:nvSpPr>
        <p:spPr/>
        <p:txBody>
          <a:bodyPr/>
          <a:lstStyle/>
          <a:p>
            <a:fld id="{906CAB18-0469-4313-A25C-DD6CF97FC712}" type="slidenum">
              <a:rPr lang="en-US" smtClean="0"/>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8.5: Scalability cont.</a:t>
            </a:r>
            <a:endParaRPr lang="en-US" dirty="0"/>
          </a:p>
        </p:txBody>
      </p:sp>
      <p:sp>
        <p:nvSpPr>
          <p:cNvPr id="3" name="Content Placeholder 2"/>
          <p:cNvSpPr>
            <a:spLocks noGrp="1"/>
          </p:cNvSpPr>
          <p:nvPr>
            <p:ph idx="1"/>
          </p:nvPr>
        </p:nvSpPr>
        <p:spPr>
          <a:xfrm>
            <a:off x="838199" y="1764147"/>
            <a:ext cx="10787743" cy="4782589"/>
          </a:xfrm>
        </p:spPr>
        <p:txBody>
          <a:bodyPr>
            <a:normAutofit fontScale="85000" lnSpcReduction="20000"/>
          </a:bodyPr>
          <a:lstStyle/>
          <a:p>
            <a:r>
              <a:rPr lang="en-US" b="1" dirty="0">
                <a:solidFill>
                  <a:srgbClr val="FF0000"/>
                </a:solidFill>
              </a:rPr>
              <a:t>Netflix's</a:t>
            </a:r>
            <a:r>
              <a:rPr lang="en-US" dirty="0"/>
              <a:t> own custom global CDN (Content delivery network)</a:t>
            </a:r>
            <a:endParaRPr lang="en-US" dirty="0"/>
          </a:p>
          <a:p>
            <a:r>
              <a:rPr lang="en-US" dirty="0"/>
              <a:t>Distributed GIS technology enables modern online mapping systems (such as </a:t>
            </a:r>
            <a:r>
              <a:rPr lang="en-US" b="1" dirty="0">
                <a:solidFill>
                  <a:srgbClr val="00B0F0"/>
                </a:solidFill>
              </a:rPr>
              <a:t>Google Maps</a:t>
            </a:r>
            <a:r>
              <a:rPr lang="en-US" dirty="0"/>
              <a:t> and Bing Maps), Location-based services (LBS), web-based GIS (such as ArcGIS Online) and numerous map-enabled applications.</a:t>
            </a:r>
            <a:endParaRPr lang="en-US" dirty="0"/>
          </a:p>
          <a:p>
            <a:r>
              <a:rPr lang="en-US" dirty="0"/>
              <a:t>Examples of distributed OS are </a:t>
            </a:r>
            <a:r>
              <a:rPr lang="en-US" b="1" dirty="0">
                <a:solidFill>
                  <a:srgbClr val="FF0000"/>
                </a:solidFill>
              </a:rPr>
              <a:t>Solaris</a:t>
            </a:r>
            <a:r>
              <a:rPr lang="en-US" dirty="0"/>
              <a:t>, </a:t>
            </a:r>
            <a:r>
              <a:rPr lang="en-US" b="1" dirty="0">
                <a:solidFill>
                  <a:srgbClr val="00CC00"/>
                </a:solidFill>
              </a:rPr>
              <a:t>AIX</a:t>
            </a:r>
            <a:r>
              <a:rPr lang="en-US" dirty="0"/>
              <a:t>, </a:t>
            </a:r>
            <a:r>
              <a:rPr lang="en-US" b="1" dirty="0">
                <a:solidFill>
                  <a:srgbClr val="0066FF"/>
                </a:solidFill>
              </a:rPr>
              <a:t>OSF</a:t>
            </a:r>
            <a:r>
              <a:rPr lang="en-US" dirty="0"/>
              <a:t>, etc.</a:t>
            </a:r>
            <a:endParaRPr lang="en-US" dirty="0"/>
          </a:p>
          <a:p>
            <a:r>
              <a:rPr lang="en-US" dirty="0"/>
              <a:t>Messaging systems like </a:t>
            </a:r>
            <a:r>
              <a:rPr lang="en-US" b="1" dirty="0" err="1">
                <a:solidFill>
                  <a:srgbClr val="00B050"/>
                </a:solidFill>
              </a:rPr>
              <a:t>WhatsApp</a:t>
            </a:r>
            <a:r>
              <a:rPr lang="en-US" dirty="0"/>
              <a:t> are known as distributed systems. They are designed to operate on a distributed infrastructure, allowing messages to be sent and received across multiple servers and </a:t>
            </a:r>
            <a:r>
              <a:rPr lang="en-US" dirty="0" smtClean="0"/>
              <a:t>devices.</a:t>
            </a:r>
            <a:endParaRPr lang="en-US" dirty="0"/>
          </a:p>
          <a:p>
            <a:r>
              <a:rPr lang="en-US" dirty="0"/>
              <a:t>With </a:t>
            </a:r>
            <a:r>
              <a:rPr lang="en-US" b="1" dirty="0"/>
              <a:t>AWS</a:t>
            </a:r>
            <a:r>
              <a:rPr lang="en-US" dirty="0"/>
              <a:t> High-Performance Computing (HPC), you can accelerate innovation with fast networking and virtually unlimited </a:t>
            </a:r>
            <a:r>
              <a:rPr lang="en-US" b="1" dirty="0"/>
              <a:t>distributed computing</a:t>
            </a:r>
            <a:r>
              <a:rPr lang="en-US" dirty="0"/>
              <a:t> infrastructure.</a:t>
            </a:r>
            <a:endParaRPr lang="en-US" dirty="0"/>
          </a:p>
          <a:p>
            <a:r>
              <a:rPr lang="en-US" b="1" dirty="0">
                <a:solidFill>
                  <a:srgbClr val="0000FF"/>
                </a:solidFill>
              </a:rPr>
              <a:t>Facebook</a:t>
            </a:r>
            <a:r>
              <a:rPr lang="en-US" dirty="0"/>
              <a:t> uses thousands of distributed systems and </a:t>
            </a:r>
            <a:r>
              <a:rPr lang="en-US" dirty="0" err="1"/>
              <a:t>microservices</a:t>
            </a:r>
            <a:r>
              <a:rPr lang="en-US" dirty="0"/>
              <a:t> to power their ecosystem. In order to communicate with each other, these </a:t>
            </a:r>
            <a:r>
              <a:rPr lang="en-US" dirty="0" err="1"/>
              <a:t>microservices</a:t>
            </a:r>
            <a:r>
              <a:rPr lang="en-US" dirty="0"/>
              <a:t> rely on a message queue. Facebook Ordered </a:t>
            </a:r>
            <a:r>
              <a:rPr lang="en-US" dirty="0" err="1"/>
              <a:t>Queueing</a:t>
            </a:r>
            <a:r>
              <a:rPr lang="en-US" dirty="0"/>
              <a:t> Service (</a:t>
            </a:r>
            <a:r>
              <a:rPr lang="en-US" b="1" dirty="0">
                <a:solidFill>
                  <a:srgbClr val="0000FF"/>
                </a:solidFill>
              </a:rPr>
              <a:t>FOQS</a:t>
            </a:r>
            <a:r>
              <a:rPr lang="en-US" dirty="0"/>
              <a:t>) is an internal Facebook tool that fills that </a:t>
            </a:r>
            <a:r>
              <a:rPr lang="en-US" dirty="0" smtClean="0"/>
              <a:t>role.</a:t>
            </a:r>
            <a:endParaRPr lang="en-US" dirty="0"/>
          </a:p>
        </p:txBody>
      </p:sp>
      <p:sp>
        <p:nvSpPr>
          <p:cNvPr id="4" name="Date Placeholder 3"/>
          <p:cNvSpPr>
            <a:spLocks noGrp="1"/>
          </p:cNvSpPr>
          <p:nvPr>
            <p:ph type="dt" sz="half" idx="10"/>
          </p:nvPr>
        </p:nvSpPr>
        <p:spPr/>
        <p:txBody>
          <a:bodyPr/>
          <a:lstStyle/>
          <a:p>
            <a:r>
              <a:rPr lang="en-US" smtClean="0"/>
              <a:t>Unit-1 : DOS</a:t>
            </a:r>
            <a:endParaRPr lang="en-US"/>
          </a:p>
        </p:txBody>
      </p:sp>
      <p:sp>
        <p:nvSpPr>
          <p:cNvPr id="5" name="Footer Placeholder 4"/>
          <p:cNvSpPr>
            <a:spLocks noGrp="1"/>
          </p:cNvSpPr>
          <p:nvPr>
            <p:ph type="ftr" sz="quarter" idx="11"/>
          </p:nvPr>
        </p:nvSpPr>
        <p:spPr/>
        <p:txBody>
          <a:bodyPr/>
          <a:lstStyle/>
          <a:p>
            <a:r>
              <a:rPr lang="en-US" smtClean="0"/>
              <a:t>Satyananda Champati Rai</a:t>
            </a:r>
            <a:endParaRPr lang="en-US" dirty="0"/>
          </a:p>
        </p:txBody>
      </p:sp>
      <p:sp>
        <p:nvSpPr>
          <p:cNvPr id="6" name="Slide Number Placeholder 5"/>
          <p:cNvSpPr>
            <a:spLocks noGrp="1"/>
          </p:cNvSpPr>
          <p:nvPr>
            <p:ph type="sldNum" sz="quarter" idx="12"/>
          </p:nvPr>
        </p:nvSpPr>
        <p:spPr/>
        <p:txBody>
          <a:bodyPr/>
          <a:lstStyle/>
          <a:p>
            <a:fld id="{906CAB18-0469-4313-A25C-DD6CF97FC712}" type="slidenum">
              <a:rPr lang="en-US" smtClean="0"/>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97230"/>
          </a:xfrm>
        </p:spPr>
        <p:txBody>
          <a:bodyPr>
            <a:normAutofit fontScale="90000"/>
          </a:bodyPr>
          <a:p>
            <a:pPr algn="ctr"/>
            <a:r>
              <a:rPr lang="en-US" b="1">
                <a:solidFill>
                  <a:srgbClr val="FF0000"/>
                </a:solidFill>
              </a:rPr>
              <a:t>Design Issues</a:t>
            </a:r>
            <a:endParaRPr lang="en-US" b="1">
              <a:solidFill>
                <a:srgbClr val="FF0000"/>
              </a:solidFill>
            </a:endParaRPr>
          </a:p>
        </p:txBody>
      </p:sp>
      <p:sp>
        <p:nvSpPr>
          <p:cNvPr id="3" name="Content Placeholder 2"/>
          <p:cNvSpPr>
            <a:spLocks noGrp="1"/>
          </p:cNvSpPr>
          <p:nvPr>
            <p:ph idx="1"/>
          </p:nvPr>
        </p:nvSpPr>
        <p:spPr>
          <a:xfrm>
            <a:off x="370205" y="1061720"/>
            <a:ext cx="11558905" cy="5403215"/>
          </a:xfrm>
        </p:spPr>
        <p:txBody>
          <a:bodyPr>
            <a:normAutofit/>
          </a:bodyPr>
          <a:p>
            <a:pPr algn="just"/>
            <a:r>
              <a:rPr lang="en-US" sz="2400">
                <a:solidFill>
                  <a:schemeClr val="tx1"/>
                </a:solidFill>
                <a:latin typeface="Times New Roman" panose="02020603050405020304" charset="0"/>
                <a:cs typeface="Times New Roman" panose="02020603050405020304" charset="0"/>
              </a:rPr>
              <a:t>To build a distributed system, the users must deal with the following design issues:</a:t>
            </a:r>
            <a:endParaRPr lang="en-US" sz="2400">
              <a:solidFill>
                <a:schemeClr val="tx1"/>
              </a:solidFill>
              <a:latin typeface="Times New Roman" panose="02020603050405020304" charset="0"/>
              <a:cs typeface="Times New Roman" panose="02020603050405020304" charset="0"/>
            </a:endParaRPr>
          </a:p>
          <a:p>
            <a:pPr algn="just"/>
            <a:r>
              <a:rPr lang="en-US" sz="2400" b="1">
                <a:solidFill>
                  <a:srgbClr val="00B050"/>
                </a:solidFill>
                <a:latin typeface="Times New Roman" panose="02020603050405020304" charset="0"/>
                <a:cs typeface="Times New Roman" panose="02020603050405020304" charset="0"/>
              </a:rPr>
              <a:t>Transparency:</a:t>
            </a:r>
            <a:endParaRPr lang="en-US" sz="2400">
              <a:solidFill>
                <a:schemeClr val="tx1"/>
              </a:solidFill>
              <a:latin typeface="Times New Roman" panose="02020603050405020304" charset="0"/>
              <a:cs typeface="Times New Roman" panose="02020603050405020304" charset="0"/>
            </a:endParaRPr>
          </a:p>
          <a:p>
            <a:pPr algn="just"/>
            <a:r>
              <a:rPr lang="en-US" sz="2400">
                <a:solidFill>
                  <a:schemeClr val="tx1"/>
                </a:solidFill>
                <a:latin typeface="Times New Roman" panose="02020603050405020304" charset="0"/>
                <a:cs typeface="Times New Roman" panose="02020603050405020304" charset="0"/>
              </a:rPr>
              <a:t>A transparency is some aspect of the distributed system that is hidden from the user (programmer, system developer, user or application program). </a:t>
            </a:r>
            <a:endParaRPr lang="en-US" sz="2400">
              <a:solidFill>
                <a:schemeClr val="tx1"/>
              </a:solidFill>
              <a:latin typeface="Times New Roman" panose="02020603050405020304" charset="0"/>
              <a:cs typeface="Times New Roman" panose="02020603050405020304" charset="0"/>
            </a:endParaRPr>
          </a:p>
          <a:p>
            <a:pPr algn="just"/>
            <a:r>
              <a:rPr lang="en-US" sz="2400">
                <a:solidFill>
                  <a:schemeClr val="tx1"/>
                </a:solidFill>
                <a:latin typeface="Times New Roman" panose="02020603050405020304" charset="0"/>
                <a:cs typeface="Times New Roman" panose="02020603050405020304" charset="0"/>
              </a:rPr>
              <a:t>A transparency is provided by including some set of mechanisms in the distributed system at a layer below the interface where the transparency is required. </a:t>
            </a:r>
            <a:endParaRPr lang="en-US" sz="2400">
              <a:solidFill>
                <a:schemeClr val="tx1"/>
              </a:solidFill>
              <a:latin typeface="Times New Roman" panose="02020603050405020304" charset="0"/>
              <a:cs typeface="Times New Roman" panose="02020603050405020304" charset="0"/>
            </a:endParaRPr>
          </a:p>
          <a:p>
            <a:pPr algn="just"/>
            <a:r>
              <a:rPr lang="en-US" sz="2400" b="1">
                <a:solidFill>
                  <a:schemeClr val="tx1"/>
                </a:solidFill>
                <a:latin typeface="Times New Roman" panose="02020603050405020304" charset="0"/>
                <a:cs typeface="Times New Roman" panose="02020603050405020304" charset="0"/>
              </a:rPr>
              <a:t>Types of transpariencies:</a:t>
            </a:r>
            <a:endParaRPr lang="en-US" sz="2400" b="1">
              <a:solidFill>
                <a:schemeClr val="tx1"/>
              </a:solidFill>
              <a:latin typeface="Times New Roman" panose="02020603050405020304" charset="0"/>
              <a:cs typeface="Times New Roman" panose="02020603050405020304" charset="0"/>
            </a:endParaRPr>
          </a:p>
          <a:p>
            <a:pPr algn="just"/>
            <a:r>
              <a:rPr lang="en-US" sz="2400" b="1">
                <a:solidFill>
                  <a:srgbClr val="7030A0"/>
                </a:solidFill>
                <a:latin typeface="Times New Roman" panose="02020603050405020304" charset="0"/>
                <a:cs typeface="Times New Roman" panose="02020603050405020304" charset="0"/>
              </a:rPr>
              <a:t>Location transparency:</a:t>
            </a:r>
            <a:r>
              <a:rPr lang="en-US" sz="2400">
                <a:solidFill>
                  <a:schemeClr val="tx1"/>
                </a:solidFill>
                <a:latin typeface="Times New Roman" panose="02020603050405020304" charset="0"/>
                <a:cs typeface="Times New Roman" panose="02020603050405020304" charset="0"/>
              </a:rPr>
              <a:t> refers to the fact that in a true distributed system, users cannot tell where hardware and software resources such as CPUs, printers, files, and databases are located. </a:t>
            </a:r>
            <a:endParaRPr lang="en-US" sz="2400">
              <a:solidFill>
                <a:schemeClr val="tx1"/>
              </a:solidFill>
              <a:latin typeface="Times New Roman" panose="02020603050405020304" charset="0"/>
              <a:cs typeface="Times New Roman" panose="02020603050405020304" charset="0"/>
            </a:endParaRPr>
          </a:p>
          <a:p>
            <a:pPr algn="just"/>
            <a:r>
              <a:rPr lang="en-US" sz="2400">
                <a:solidFill>
                  <a:schemeClr val="tx1"/>
                </a:solidFill>
                <a:latin typeface="Times New Roman" panose="02020603050405020304" charset="0"/>
                <a:cs typeface="Times New Roman" panose="02020603050405020304" charset="0"/>
              </a:rPr>
              <a:t>The name of the resource must not secreatly encode the location of the resource, so names like </a:t>
            </a:r>
            <a:r>
              <a:rPr lang="en-US" sz="2400" b="1" i="1">
                <a:solidFill>
                  <a:schemeClr val="tx1"/>
                </a:solidFill>
                <a:latin typeface="Times New Roman" panose="02020603050405020304" charset="0"/>
                <a:cs typeface="Times New Roman" panose="02020603050405020304" charset="0"/>
              </a:rPr>
              <a:t>machine1: prog.c</a:t>
            </a:r>
            <a:r>
              <a:rPr lang="en-US" sz="2400">
                <a:solidFill>
                  <a:schemeClr val="tx1"/>
                </a:solidFill>
                <a:latin typeface="Times New Roman" panose="02020603050405020304" charset="0"/>
                <a:cs typeface="Times New Roman" panose="02020603050405020304" charset="0"/>
              </a:rPr>
              <a:t> is not acceptable.</a:t>
            </a:r>
            <a:endParaRPr lang="en-US" sz="24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27050"/>
          </a:xfrm>
        </p:spPr>
        <p:txBody>
          <a:bodyPr>
            <a:normAutofit fontScale="90000"/>
          </a:bodyPr>
          <a:p>
            <a:r>
              <a:rPr lang="en-US"/>
              <a:t>Cont..</a:t>
            </a:r>
            <a:endParaRPr lang="en-US"/>
          </a:p>
        </p:txBody>
      </p:sp>
      <p:sp>
        <p:nvSpPr>
          <p:cNvPr id="3" name="Content Placeholder 2"/>
          <p:cNvSpPr>
            <a:spLocks noGrp="1"/>
          </p:cNvSpPr>
          <p:nvPr>
            <p:ph idx="1"/>
          </p:nvPr>
        </p:nvSpPr>
        <p:spPr>
          <a:xfrm>
            <a:off x="413385" y="1016000"/>
            <a:ext cx="11451590" cy="5427345"/>
          </a:xfrm>
        </p:spPr>
        <p:txBody>
          <a:bodyPr>
            <a:normAutofit/>
          </a:bodyPr>
          <a:p>
            <a:pPr marL="228600" lvl="1" algn="just">
              <a:spcBef>
                <a:spcPts val="1000"/>
              </a:spcBef>
              <a:buClrTx/>
              <a:buSzTx/>
            </a:pPr>
            <a:r>
              <a:rPr lang="en-US" b="1">
                <a:solidFill>
                  <a:srgbClr val="7030A0"/>
                </a:solidFill>
                <a:latin typeface="Times New Roman" panose="02020603050405020304" charset="0"/>
                <a:cs typeface="Times New Roman" panose="02020603050405020304" charset="0"/>
              </a:rPr>
              <a:t>Migration transparency</a:t>
            </a:r>
            <a:r>
              <a:rPr lang="en-US">
                <a:latin typeface="Times New Roman" panose="02020603050405020304" charset="0"/>
                <a:cs typeface="Times New Roman" panose="02020603050405020304" charset="0"/>
              </a:rPr>
              <a:t>: meanse that the resources must be free to move from one location to another whithout having their names change.</a:t>
            </a:r>
            <a:endParaRPr lang="en-US">
              <a:latin typeface="Times New Roman" panose="02020603050405020304" charset="0"/>
              <a:cs typeface="Times New Roman" panose="02020603050405020304" charset="0"/>
            </a:endParaRPr>
          </a:p>
          <a:p>
            <a:pPr marL="228600" lvl="1" algn="just">
              <a:spcBef>
                <a:spcPts val="1000"/>
              </a:spcBef>
              <a:buClrTx/>
              <a:buSzTx/>
            </a:pPr>
            <a:endParaRPr lang="en-US">
              <a:latin typeface="Times New Roman" panose="02020603050405020304" charset="0"/>
              <a:cs typeface="Times New Roman" panose="02020603050405020304" charset="0"/>
            </a:endParaRPr>
          </a:p>
          <a:p>
            <a:pPr marL="228600" lvl="1" algn="just">
              <a:spcBef>
                <a:spcPts val="1000"/>
              </a:spcBef>
              <a:buClrTx/>
              <a:buSzTx/>
            </a:pPr>
            <a:endParaRPr lang="en-US">
              <a:latin typeface="Times New Roman" panose="02020603050405020304" charset="0"/>
              <a:cs typeface="Times New Roman" panose="02020603050405020304" charset="0"/>
            </a:endParaRPr>
          </a:p>
          <a:p>
            <a:pPr marL="228600" lvl="1" algn="just">
              <a:spcBef>
                <a:spcPts val="1000"/>
              </a:spcBef>
              <a:buClrTx/>
              <a:buSzTx/>
            </a:pPr>
            <a:endParaRPr lang="en-US">
              <a:latin typeface="Times New Roman" panose="02020603050405020304" charset="0"/>
              <a:cs typeface="Times New Roman" panose="02020603050405020304" charset="0"/>
            </a:endParaRPr>
          </a:p>
          <a:p>
            <a:pPr marL="228600" lvl="1" algn="just">
              <a:spcBef>
                <a:spcPts val="1000"/>
              </a:spcBef>
              <a:buClrTx/>
              <a:buSzTx/>
            </a:pPr>
            <a:endParaRPr lang="en-US">
              <a:latin typeface="Times New Roman" panose="02020603050405020304" charset="0"/>
              <a:cs typeface="Times New Roman" panose="02020603050405020304" charset="0"/>
            </a:endParaRPr>
          </a:p>
          <a:p>
            <a:pPr marL="228600" lvl="1" algn="just">
              <a:spcBef>
                <a:spcPts val="1000"/>
              </a:spcBef>
              <a:buClrTx/>
              <a:buSzTx/>
            </a:pPr>
            <a:endParaRPr lang="en-US">
              <a:latin typeface="Times New Roman" panose="02020603050405020304" charset="0"/>
              <a:cs typeface="Times New Roman" panose="02020603050405020304" charset="0"/>
            </a:endParaRPr>
          </a:p>
          <a:p>
            <a:pPr marL="228600" lvl="1" algn="just">
              <a:spcBef>
                <a:spcPts val="1000"/>
              </a:spcBef>
              <a:buClrTx/>
              <a:buSzTx/>
            </a:pPr>
            <a:endParaRPr lang="en-US">
              <a:latin typeface="Times New Roman" panose="02020603050405020304" charset="0"/>
              <a:cs typeface="Times New Roman" panose="02020603050405020304" charset="0"/>
            </a:endParaRPr>
          </a:p>
          <a:p>
            <a:pPr marL="228600" lvl="1" algn="just">
              <a:spcBef>
                <a:spcPts val="1000"/>
              </a:spcBef>
              <a:buClrTx/>
              <a:buSzTx/>
            </a:pPr>
            <a:endParaRPr lang="en-US">
              <a:latin typeface="Times New Roman" panose="02020603050405020304" charset="0"/>
              <a:cs typeface="Times New Roman" panose="02020603050405020304" charset="0"/>
            </a:endParaRPr>
          </a:p>
          <a:p>
            <a:pPr marL="228600" lvl="1" algn="just">
              <a:spcBef>
                <a:spcPts val="1000"/>
              </a:spcBef>
              <a:buClrTx/>
              <a:buSzTx/>
            </a:pPr>
            <a:endParaRPr lang="en-US">
              <a:latin typeface="Times New Roman" panose="02020603050405020304" charset="0"/>
              <a:cs typeface="Times New Roman" panose="02020603050405020304" charset="0"/>
            </a:endParaRPr>
          </a:p>
          <a:p>
            <a:pPr marL="228600" lvl="1" algn="just">
              <a:spcBef>
                <a:spcPts val="1000"/>
              </a:spcBef>
              <a:buClrTx/>
              <a:buSzTx/>
            </a:pPr>
            <a:r>
              <a:rPr lang="en-US">
                <a:latin typeface="Times New Roman" panose="02020603050405020304" charset="0"/>
                <a:cs typeface="Times New Roman" panose="02020603050405020304" charset="0"/>
              </a:rPr>
              <a:t>The above figure shows how the files </a:t>
            </a:r>
            <a:r>
              <a:rPr lang="en-US" i="1">
                <a:latin typeface="Times New Roman" panose="02020603050405020304" charset="0"/>
                <a:cs typeface="Times New Roman" panose="02020603050405020304" charset="0"/>
              </a:rPr>
              <a:t>games</a:t>
            </a:r>
            <a:r>
              <a:rPr lang="en-US">
                <a:latin typeface="Times New Roman" panose="02020603050405020304" charset="0"/>
                <a:cs typeface="Times New Roman" panose="02020603050405020304" charset="0"/>
              </a:rPr>
              <a:t> and </a:t>
            </a:r>
            <a:r>
              <a:rPr lang="en-US" i="1">
                <a:latin typeface="Times New Roman" panose="02020603050405020304" charset="0"/>
                <a:cs typeface="Times New Roman" panose="02020603050405020304" charset="0"/>
              </a:rPr>
              <a:t>work</a:t>
            </a:r>
            <a:r>
              <a:rPr lang="en-US">
                <a:latin typeface="Times New Roman" panose="02020603050405020304" charset="0"/>
                <a:cs typeface="Times New Roman" panose="02020603050405020304" charset="0"/>
              </a:rPr>
              <a:t> of Server1 and Server2 respectively are mounted at Client1 and Client2.</a:t>
            </a:r>
            <a:endParaRPr lang="en-US">
              <a:latin typeface="Times New Roman" panose="02020603050405020304" charset="0"/>
              <a:cs typeface="Times New Roman" panose="02020603050405020304" charset="0"/>
            </a:endParaRPr>
          </a:p>
          <a:p>
            <a:pPr marL="228600" lvl="1" algn="just">
              <a:spcBef>
                <a:spcPts val="1000"/>
              </a:spcBef>
              <a:buClrTx/>
              <a:buSzTx/>
            </a:pPr>
            <a:endParaRPr lang="en-US">
              <a:latin typeface="Times New Roman" panose="02020603050405020304" charset="0"/>
              <a:cs typeface="Times New Roman" panose="02020603050405020304" charset="0"/>
            </a:endParaRPr>
          </a:p>
        </p:txBody>
      </p:sp>
      <p:pic>
        <p:nvPicPr>
          <p:cNvPr id="4" name="Picture 3"/>
          <p:cNvPicPr>
            <a:picLocks noChangeAspect="1"/>
          </p:cNvPicPr>
          <p:nvPr>
            <p:custDataLst>
              <p:tags r:id="rId1"/>
            </p:custDataLst>
          </p:nvPr>
        </p:nvPicPr>
        <p:blipFill>
          <a:blip r:embed="rId2"/>
          <a:stretch>
            <a:fillRect/>
          </a:stretch>
        </p:blipFill>
        <p:spPr>
          <a:xfrm>
            <a:off x="1146810" y="1931035"/>
            <a:ext cx="9941560" cy="33934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7330"/>
            <a:ext cx="10515600" cy="675640"/>
          </a:xfrm>
        </p:spPr>
        <p:txBody>
          <a:bodyPr>
            <a:normAutofit fontScale="90000"/>
          </a:bodyPr>
          <a:p>
            <a:r>
              <a:rPr lang="en-US"/>
              <a:t>Cont..</a:t>
            </a:r>
            <a:endParaRPr lang="en-US"/>
          </a:p>
        </p:txBody>
      </p:sp>
      <p:sp>
        <p:nvSpPr>
          <p:cNvPr id="3" name="Content Placeholder 2"/>
          <p:cNvSpPr>
            <a:spLocks noGrp="1"/>
          </p:cNvSpPr>
          <p:nvPr>
            <p:ph idx="1"/>
          </p:nvPr>
        </p:nvSpPr>
        <p:spPr>
          <a:xfrm>
            <a:off x="466090" y="902335"/>
            <a:ext cx="11303000" cy="5689600"/>
          </a:xfrm>
        </p:spPr>
        <p:txBody>
          <a:bodyPr>
            <a:normAutofit fontScale="90000"/>
          </a:bodyPr>
          <a:p>
            <a:pPr algn="just"/>
            <a:r>
              <a:rPr lang="en-US" sz="2500">
                <a:latin typeface="Times New Roman" panose="02020603050405020304" charset="0"/>
                <a:cs typeface="Times New Roman" panose="02020603050405020304" charset="0"/>
              </a:rPr>
              <a:t>Since a path like </a:t>
            </a:r>
            <a:r>
              <a:rPr lang="en-US" sz="2500" i="1">
                <a:latin typeface="Times New Roman" panose="02020603050405020304" charset="0"/>
                <a:cs typeface="Times New Roman" panose="02020603050405020304" charset="0"/>
              </a:rPr>
              <a:t>/work/news</a:t>
            </a:r>
            <a:r>
              <a:rPr lang="en-US" sz="2500">
                <a:latin typeface="Times New Roman" panose="02020603050405020304" charset="0"/>
                <a:cs typeface="Times New Roman" panose="02020603050405020304" charset="0"/>
              </a:rPr>
              <a:t> does not reveal the location of the server, therefeore it is </a:t>
            </a:r>
            <a:r>
              <a:rPr lang="en-US" sz="2500" b="1">
                <a:latin typeface="Times New Roman" panose="02020603050405020304" charset="0"/>
                <a:cs typeface="Times New Roman" panose="02020603050405020304" charset="0"/>
              </a:rPr>
              <a:t>location transparent</a:t>
            </a:r>
            <a:r>
              <a:rPr lang="en-US" sz="2500">
                <a:latin typeface="Times New Roman" panose="02020603050405020304" charset="0"/>
                <a:cs typeface="Times New Roman" panose="02020603050405020304" charset="0"/>
              </a:rPr>
              <a:t>.</a:t>
            </a:r>
            <a:endParaRPr lang="en-US" sz="2500">
              <a:latin typeface="Times New Roman" panose="02020603050405020304" charset="0"/>
              <a:cs typeface="Times New Roman" panose="02020603050405020304" charset="0"/>
            </a:endParaRPr>
          </a:p>
          <a:p>
            <a:pPr algn="just"/>
            <a:r>
              <a:rPr lang="en-US" sz="2500">
                <a:latin typeface="Times New Roman" panose="02020603050405020304" charset="0"/>
                <a:cs typeface="Times New Roman" panose="02020603050405020304" charset="0"/>
              </a:rPr>
              <a:t>Now suppose that the administrators running the servers decide that reading network news really falls in the category “games” rather than in the category “work”. Accordingly, they move </a:t>
            </a:r>
            <a:r>
              <a:rPr lang="en-US" sz="2500" i="1">
                <a:latin typeface="Times New Roman" panose="02020603050405020304" charset="0"/>
                <a:cs typeface="Times New Roman" panose="02020603050405020304" charset="0"/>
              </a:rPr>
              <a:t>news</a:t>
            </a:r>
            <a:r>
              <a:rPr lang="en-US" sz="2500">
                <a:latin typeface="Times New Roman" panose="02020603050405020304" charset="0"/>
                <a:cs typeface="Times New Roman" panose="02020603050405020304" charset="0"/>
              </a:rPr>
              <a:t> from Server2 to Server1.</a:t>
            </a:r>
            <a:endParaRPr lang="en-US" sz="2500">
              <a:latin typeface="Times New Roman" panose="02020603050405020304" charset="0"/>
              <a:cs typeface="Times New Roman" panose="02020603050405020304" charset="0"/>
            </a:endParaRPr>
          </a:p>
          <a:p>
            <a:pPr algn="just"/>
            <a:r>
              <a:rPr lang="en-US" sz="2500">
                <a:latin typeface="Times New Roman" panose="02020603050405020304" charset="0"/>
                <a:cs typeface="Times New Roman" panose="02020603050405020304" charset="0"/>
              </a:rPr>
              <a:t>The next time Client1 boots and mounts the severs in the same way as done earlier, he will notice that </a:t>
            </a:r>
            <a:r>
              <a:rPr lang="en-US" sz="2500" i="1">
                <a:latin typeface="Times New Roman" panose="02020603050405020304" charset="0"/>
                <a:cs typeface="Times New Roman" panose="02020603050405020304" charset="0"/>
              </a:rPr>
              <a:t>/work/news</a:t>
            </a:r>
            <a:r>
              <a:rPr lang="en-US" sz="2500">
                <a:latin typeface="Times New Roman" panose="02020603050405020304" charset="0"/>
                <a:cs typeface="Times New Roman" panose="02020603050405020304" charset="0"/>
              </a:rPr>
              <a:t> no longer exists. Instead, there is a new entry </a:t>
            </a:r>
            <a:r>
              <a:rPr lang="en-US" sz="2500" i="1">
                <a:latin typeface="Times New Roman" panose="02020603050405020304" charset="0"/>
                <a:cs typeface="Times New Roman" panose="02020603050405020304" charset="0"/>
              </a:rPr>
              <a:t>/games/news</a:t>
            </a:r>
            <a:r>
              <a:rPr lang="en-US" sz="2500">
                <a:latin typeface="Times New Roman" panose="02020603050405020304" charset="0"/>
                <a:cs typeface="Times New Roman" panose="02020603050405020304" charset="0"/>
              </a:rPr>
              <a:t>.</a:t>
            </a:r>
            <a:endParaRPr lang="en-US" sz="2500">
              <a:latin typeface="Times New Roman" panose="02020603050405020304" charset="0"/>
              <a:cs typeface="Times New Roman" panose="02020603050405020304" charset="0"/>
            </a:endParaRPr>
          </a:p>
          <a:p>
            <a:pPr algn="just"/>
            <a:r>
              <a:rPr lang="en-US" sz="2500">
                <a:latin typeface="Times New Roman" panose="02020603050405020304" charset="0"/>
                <a:cs typeface="Times New Roman" panose="02020603050405020304" charset="0"/>
              </a:rPr>
              <a:t>Hence, if a file or directory has migrated from one server to another has forced it to acquire a new name then that file or directory is </a:t>
            </a:r>
            <a:r>
              <a:rPr lang="en-US" sz="2500" b="1">
                <a:latin typeface="Times New Roman" panose="02020603050405020304" charset="0"/>
                <a:cs typeface="Times New Roman" panose="02020603050405020304" charset="0"/>
              </a:rPr>
              <a:t>not location transparent</a:t>
            </a:r>
            <a:r>
              <a:rPr lang="en-US" sz="2500">
                <a:latin typeface="Times New Roman" panose="02020603050405020304" charset="0"/>
                <a:cs typeface="Times New Roman" panose="02020603050405020304" charset="0"/>
              </a:rPr>
              <a:t>.</a:t>
            </a:r>
            <a:endParaRPr lang="en-US" sz="2500">
              <a:latin typeface="Times New Roman" panose="02020603050405020304" charset="0"/>
              <a:cs typeface="Times New Roman" panose="02020603050405020304" charset="0"/>
            </a:endParaRPr>
          </a:p>
          <a:p>
            <a:pPr algn="just"/>
            <a:r>
              <a:rPr lang="en-US" sz="2500" b="1">
                <a:solidFill>
                  <a:srgbClr val="7030A0"/>
                </a:solidFill>
                <a:latin typeface="Times New Roman" panose="02020603050405020304" charset="0"/>
                <a:cs typeface="Times New Roman" panose="02020603050405020304" charset="0"/>
              </a:rPr>
              <a:t>Replication Transparency:</a:t>
            </a:r>
            <a:endParaRPr lang="en-US" sz="2500" b="1">
              <a:solidFill>
                <a:srgbClr val="7030A0"/>
              </a:solidFill>
              <a:latin typeface="Times New Roman" panose="02020603050405020304" charset="0"/>
              <a:cs typeface="Times New Roman" panose="02020603050405020304" charset="0"/>
            </a:endParaRPr>
          </a:p>
          <a:p>
            <a:pPr algn="just"/>
            <a:r>
              <a:rPr lang="en-US" sz="2500">
                <a:latin typeface="Times New Roman" panose="02020603050405020304" charset="0"/>
                <a:cs typeface="Times New Roman" panose="02020603050405020304" charset="0"/>
              </a:rPr>
              <a:t>Replication transparency ensures that clients interact with a set of replicated resources as if they were a single resource. It hides the presence of replicas and manages consistency among them.</a:t>
            </a:r>
            <a:endParaRPr lang="en-US" sz="2500">
              <a:latin typeface="Times New Roman" panose="02020603050405020304" charset="0"/>
              <a:cs typeface="Times New Roman" panose="02020603050405020304" charset="0"/>
            </a:endParaRPr>
          </a:p>
          <a:p>
            <a:pPr algn="just"/>
            <a:r>
              <a:rPr lang="en-US" sz="2500">
                <a:latin typeface="Times New Roman" panose="02020603050405020304" charset="0"/>
                <a:cs typeface="Times New Roman" panose="02020603050405020304" charset="0"/>
                <a:sym typeface="+mn-ea"/>
              </a:rPr>
              <a:t>What happens when two or more users try to update the same file at the same time? If the system is </a:t>
            </a:r>
            <a:r>
              <a:rPr lang="en-US" sz="2500" b="1">
                <a:solidFill>
                  <a:srgbClr val="FF0000"/>
                </a:solidFill>
                <a:latin typeface="Times New Roman" panose="02020603050405020304" charset="0"/>
                <a:cs typeface="Times New Roman" panose="02020603050405020304" charset="0"/>
                <a:sym typeface="+mn-ea"/>
              </a:rPr>
              <a:t>Concurrency transparent</a:t>
            </a:r>
            <a:r>
              <a:rPr lang="en-US" sz="2500">
                <a:latin typeface="Times New Roman" panose="02020603050405020304" charset="0"/>
                <a:cs typeface="Times New Roman" panose="02020603050405020304" charset="0"/>
                <a:sym typeface="+mn-ea"/>
              </a:rPr>
              <a:t>, the users will not notice the existence of other users.</a:t>
            </a:r>
            <a:r>
              <a:rPr lang="en-US" sz="2400">
                <a:latin typeface="Times New Roman" panose="02020603050405020304" charset="0"/>
                <a:cs typeface="Times New Roman" panose="02020603050405020304" charset="0"/>
                <a:sym typeface="+mn-ea"/>
              </a:rPr>
              <a:t> </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16890"/>
          </a:xfrm>
        </p:spPr>
        <p:txBody>
          <a:bodyPr>
            <a:normAutofit fontScale="90000"/>
          </a:bodyPr>
          <a:p>
            <a:r>
              <a:rPr lang="en-US"/>
              <a:t>Cont..</a:t>
            </a:r>
            <a:endParaRPr lang="en-US"/>
          </a:p>
        </p:txBody>
      </p:sp>
      <p:sp>
        <p:nvSpPr>
          <p:cNvPr id="3" name="Content Placeholder 2"/>
          <p:cNvSpPr/>
          <p:nvPr>
            <p:ph idx="1"/>
          </p:nvPr>
        </p:nvSpPr>
        <p:spPr>
          <a:xfrm>
            <a:off x="334010" y="953135"/>
            <a:ext cx="11567160" cy="5592445"/>
          </a:xfrm>
        </p:spPr>
        <p:txBody>
          <a:bodyPr>
            <a:noAutofit/>
          </a:bodyPr>
          <a:p>
            <a:pPr algn="just"/>
            <a:r>
              <a:rPr lang="en-US" sz="1900">
                <a:latin typeface="Times New Roman" panose="02020603050405020304" charset="0"/>
                <a:cs typeface="Times New Roman" panose="02020603050405020304" charset="0"/>
              </a:rPr>
              <a:t>One method of achieveing this form of transparency would be for the system to </a:t>
            </a:r>
            <a:r>
              <a:rPr lang="en-US" sz="1900" b="1">
                <a:latin typeface="Times New Roman" panose="02020603050405020304" charset="0"/>
                <a:cs typeface="Times New Roman" panose="02020603050405020304" charset="0"/>
              </a:rPr>
              <a:t>lock</a:t>
            </a:r>
            <a:r>
              <a:rPr lang="en-US" sz="1900">
                <a:latin typeface="Times New Roman" panose="02020603050405020304" charset="0"/>
                <a:cs typeface="Times New Roman" panose="02020603050405020304" charset="0"/>
              </a:rPr>
              <a:t> a resource automatically once somone has started to use it, unlocking it only when the access will be finished.</a:t>
            </a:r>
            <a:endParaRPr lang="en-US" sz="1900">
              <a:latin typeface="Times New Roman" panose="02020603050405020304" charset="0"/>
              <a:cs typeface="Times New Roman" panose="02020603050405020304" charset="0"/>
            </a:endParaRPr>
          </a:p>
          <a:p>
            <a:pPr algn="just"/>
            <a:r>
              <a:rPr lang="en-US" sz="1900" b="1">
                <a:solidFill>
                  <a:srgbClr val="7030A0"/>
                </a:solidFill>
                <a:latin typeface="Times New Roman" panose="02020603050405020304" charset="0"/>
                <a:cs typeface="Times New Roman" panose="02020603050405020304" charset="0"/>
              </a:rPr>
              <a:t>Parallelism transparency</a:t>
            </a:r>
            <a:r>
              <a:rPr lang="en-US" sz="1900">
                <a:latin typeface="Times New Roman" panose="02020603050405020304" charset="0"/>
                <a:cs typeface="Times New Roman" panose="02020603050405020304" charset="0"/>
              </a:rPr>
              <a:t> - Activities can happen in parallel without users knowing.</a:t>
            </a:r>
            <a:endParaRPr lang="en-US" sz="1900">
              <a:latin typeface="Times New Roman" panose="02020603050405020304" charset="0"/>
              <a:cs typeface="Times New Roman" panose="02020603050405020304" charset="0"/>
            </a:endParaRPr>
          </a:p>
          <a:p>
            <a:pPr algn="just"/>
            <a:r>
              <a:rPr lang="en-US" sz="1900">
                <a:latin typeface="Times New Roman" panose="02020603050405020304" charset="0"/>
                <a:cs typeface="Times New Roman" panose="02020603050405020304" charset="0"/>
              </a:rPr>
              <a:t>For example: A programmer knows that his DS has 1000 CPUs and he want to use a substantial fraction of them for a chess program that evaluates boards in parallel.</a:t>
            </a:r>
            <a:endParaRPr lang="en-US" sz="1900">
              <a:latin typeface="Times New Roman" panose="02020603050405020304" charset="0"/>
              <a:cs typeface="Times New Roman" panose="02020603050405020304" charset="0"/>
            </a:endParaRPr>
          </a:p>
          <a:p>
            <a:pPr algn="just"/>
            <a:endParaRPr lang="en-US" sz="1900">
              <a:latin typeface="Times New Roman" panose="02020603050405020304" charset="0"/>
              <a:cs typeface="Times New Roman" panose="02020603050405020304" charset="0"/>
            </a:endParaRPr>
          </a:p>
          <a:p>
            <a:pPr algn="just"/>
            <a:r>
              <a:rPr lang="en-US" sz="1900" b="1">
                <a:solidFill>
                  <a:srgbClr val="00B050"/>
                </a:solidFill>
                <a:latin typeface="Times New Roman" panose="02020603050405020304" charset="0"/>
                <a:cs typeface="Times New Roman" panose="02020603050405020304" charset="0"/>
              </a:rPr>
              <a:t>Flexibility:</a:t>
            </a:r>
            <a:endParaRPr lang="en-US" sz="1900">
              <a:latin typeface="Times New Roman" panose="02020603050405020304" charset="0"/>
              <a:cs typeface="Times New Roman" panose="02020603050405020304" charset="0"/>
            </a:endParaRPr>
          </a:p>
          <a:p>
            <a:pPr algn="just"/>
            <a:r>
              <a:rPr lang="en-US" sz="1900">
                <a:latin typeface="Times New Roman" panose="02020603050405020304" charset="0"/>
                <a:cs typeface="Times New Roman" panose="02020603050405020304" charset="0"/>
              </a:rPr>
              <a:t>The second key design issue is flexibility.</a:t>
            </a:r>
            <a:endParaRPr lang="en-US" sz="1900">
              <a:latin typeface="Times New Roman" panose="02020603050405020304" charset="0"/>
              <a:cs typeface="Times New Roman" panose="02020603050405020304" charset="0"/>
            </a:endParaRPr>
          </a:p>
          <a:p>
            <a:pPr algn="just"/>
            <a:r>
              <a:rPr lang="en-US" sz="1900">
                <a:latin typeface="Times New Roman" panose="02020603050405020304" charset="0"/>
                <a:cs typeface="Times New Roman" panose="02020603050405020304" charset="0"/>
              </a:rPr>
              <a:t>A flexible distributed system can be configured to provide exactly the services that a user or programmer needs. </a:t>
            </a:r>
            <a:endParaRPr lang="en-US" sz="1900">
              <a:latin typeface="Times New Roman" panose="02020603050405020304" charset="0"/>
              <a:cs typeface="Times New Roman" panose="02020603050405020304" charset="0"/>
            </a:endParaRPr>
          </a:p>
          <a:p>
            <a:pPr algn="just"/>
            <a:r>
              <a:rPr lang="en-US" sz="1900">
                <a:latin typeface="Times New Roman" panose="02020603050405020304" charset="0"/>
                <a:cs typeface="Times New Roman" panose="02020603050405020304" charset="0"/>
              </a:rPr>
              <a:t>A system with this kind of flexibility generally provides a number of key properties.</a:t>
            </a:r>
            <a:endParaRPr lang="en-US" sz="1900">
              <a:latin typeface="Times New Roman" panose="02020603050405020304" charset="0"/>
              <a:cs typeface="Times New Roman" panose="02020603050405020304" charset="0"/>
            </a:endParaRPr>
          </a:p>
          <a:p>
            <a:pPr algn="just"/>
            <a:r>
              <a:rPr lang="en-US" sz="1900" b="1">
                <a:latin typeface="Times New Roman" panose="02020603050405020304" charset="0"/>
                <a:cs typeface="Times New Roman" panose="02020603050405020304" charset="0"/>
              </a:rPr>
              <a:t>Extensibility</a:t>
            </a:r>
            <a:r>
              <a:rPr lang="en-US" sz="1900">
                <a:latin typeface="Times New Roman" panose="02020603050405020304" charset="0"/>
                <a:cs typeface="Times New Roman" panose="02020603050405020304" charset="0"/>
              </a:rPr>
              <a:t>: allows one to add or replace system components in order to extend or modify system functionality.</a:t>
            </a:r>
            <a:endParaRPr lang="en-US" sz="1900">
              <a:latin typeface="Times New Roman" panose="02020603050405020304" charset="0"/>
              <a:cs typeface="Times New Roman" panose="02020603050405020304" charset="0"/>
            </a:endParaRPr>
          </a:p>
          <a:p>
            <a:pPr algn="just"/>
            <a:r>
              <a:rPr lang="en-US" sz="1900" b="1">
                <a:latin typeface="Times New Roman" panose="02020603050405020304" charset="0"/>
                <a:cs typeface="Times New Roman" panose="02020603050405020304" charset="0"/>
              </a:rPr>
              <a:t>Openness:</a:t>
            </a:r>
            <a:r>
              <a:rPr lang="en-US" sz="1900">
                <a:latin typeface="Times New Roman" panose="02020603050405020304" charset="0"/>
                <a:cs typeface="Times New Roman" panose="02020603050405020304" charset="0"/>
              </a:rPr>
              <a:t> means that a system provides its services according to standard rules regarding invo-cation syntax and semantics. Openness allows multiple implementations of standard components to be produced.</a:t>
            </a:r>
            <a:endParaRPr lang="en-US" sz="1900">
              <a:latin typeface="Times New Roman" panose="02020603050405020304" charset="0"/>
              <a:cs typeface="Times New Roman" panose="02020603050405020304" charset="0"/>
            </a:endParaRPr>
          </a:p>
          <a:p>
            <a:pPr algn="just"/>
            <a:r>
              <a:rPr lang="en-US" sz="1900">
                <a:latin typeface="Times New Roman" panose="02020603050405020304" charset="0"/>
                <a:cs typeface="Times New Roman" panose="02020603050405020304" charset="0"/>
              </a:rPr>
              <a:t>The openness of the distributed system determined primarily by the degree to which new resource-sharing services can be made available to the users.</a:t>
            </a:r>
            <a:endParaRPr lang="en-US" sz="19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08025"/>
          </a:xfrm>
        </p:spPr>
        <p:txBody>
          <a:bodyPr>
            <a:normAutofit fontScale="90000"/>
          </a:bodyPr>
          <a:p>
            <a:pPr algn="l"/>
            <a:r>
              <a:rPr lang="en-US" b="1">
                <a:solidFill>
                  <a:srgbClr val="FF0000"/>
                </a:solidFill>
              </a:rPr>
              <a:t>Cont..</a:t>
            </a:r>
            <a:endParaRPr lang="en-US" b="1">
              <a:solidFill>
                <a:srgbClr val="FF0000"/>
              </a:solidFill>
            </a:endParaRPr>
          </a:p>
        </p:txBody>
      </p:sp>
      <p:sp>
        <p:nvSpPr>
          <p:cNvPr id="3" name="Content Placeholder 2"/>
          <p:cNvSpPr/>
          <p:nvPr>
            <p:ph idx="1"/>
          </p:nvPr>
        </p:nvSpPr>
        <p:spPr>
          <a:xfrm>
            <a:off x="385445" y="1073785"/>
            <a:ext cx="11504295" cy="5492750"/>
          </a:xfrm>
        </p:spPr>
        <p:txBody>
          <a:bodyPr>
            <a:normAutofit/>
          </a:bodyPr>
          <a:p>
            <a:pPr algn="just"/>
            <a:r>
              <a:rPr lang="en-US" sz="2400" b="1">
                <a:latin typeface="Times New Roman" panose="02020603050405020304" charset="0"/>
                <a:cs typeface="Times New Roman" panose="02020603050405020304" charset="0"/>
              </a:rPr>
              <a:t>Interoperability:</a:t>
            </a:r>
            <a:r>
              <a:rPr lang="en-US" sz="2400">
                <a:latin typeface="Times New Roman" panose="02020603050405020304" charset="0"/>
                <a:cs typeface="Times New Roman" panose="02020603050405020304" charset="0"/>
              </a:rPr>
              <a:t> ensures that systems implementing the same standards (and possibly even those that do not) can interoperate.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An important concept with regards to flexibility is the </a:t>
            </a:r>
            <a:r>
              <a:rPr lang="en-US" sz="2400" b="1">
                <a:latin typeface="Times New Roman" panose="02020603050405020304" charset="0"/>
                <a:cs typeface="Times New Roman" panose="02020603050405020304" charset="0"/>
              </a:rPr>
              <a:t>separation</a:t>
            </a:r>
            <a:r>
              <a:rPr lang="en-US" sz="2400">
                <a:latin typeface="Times New Roman" panose="02020603050405020304" charset="0"/>
                <a:cs typeface="Times New Roman" panose="02020603050405020304" charset="0"/>
              </a:rPr>
              <a:t> of </a:t>
            </a:r>
            <a:r>
              <a:rPr lang="en-US" sz="2400" b="1">
                <a:latin typeface="Times New Roman" panose="02020603050405020304" charset="0"/>
                <a:cs typeface="Times New Roman" panose="02020603050405020304" charset="0"/>
              </a:rPr>
              <a:t>policy</a:t>
            </a:r>
            <a:r>
              <a:rPr lang="en-US" sz="2400">
                <a:latin typeface="Times New Roman" panose="02020603050405020304" charset="0"/>
                <a:cs typeface="Times New Roman" panose="02020603050405020304" charset="0"/>
              </a:rPr>
              <a:t> and </a:t>
            </a:r>
            <a:r>
              <a:rPr lang="en-US" sz="2400" b="1">
                <a:latin typeface="Times New Roman" panose="02020603050405020304" charset="0"/>
                <a:cs typeface="Times New Roman" panose="02020603050405020304" charset="0"/>
              </a:rPr>
              <a:t>mechanism</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 </a:t>
            </a:r>
            <a:r>
              <a:rPr lang="en-US" sz="2400" b="1">
                <a:latin typeface="Times New Roman" panose="02020603050405020304" charset="0"/>
                <a:cs typeface="Times New Roman" panose="02020603050405020304" charset="0"/>
              </a:rPr>
              <a:t>mechanism</a:t>
            </a:r>
            <a:r>
              <a:rPr lang="en-US" sz="2400">
                <a:latin typeface="Times New Roman" panose="02020603050405020304" charset="0"/>
                <a:cs typeface="Times New Roman" panose="02020603050405020304" charset="0"/>
              </a:rPr>
              <a:t> provides the infrastructure necessary to do something while a </a:t>
            </a:r>
            <a:r>
              <a:rPr lang="en-US" sz="2400" b="1">
                <a:latin typeface="Times New Roman" panose="02020603050405020304" charset="0"/>
                <a:cs typeface="Times New Roman" panose="02020603050405020304" charset="0"/>
              </a:rPr>
              <a:t>policy</a:t>
            </a:r>
            <a:r>
              <a:rPr lang="en-US" sz="2400">
                <a:latin typeface="Times New Roman" panose="02020603050405020304" charset="0"/>
                <a:cs typeface="Times New Roman" panose="02020603050405020304" charset="0"/>
              </a:rPr>
              <a:t> determines how that something is done.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For example, a distributed system may provide secure communication by enabling the encryption of all messages. A system where policy and mechanism is not separated might provide a single hardcoded encryption algorithm that is used to encrypt all outgoing messages. A more flexible system, on the other hand, would provide the infrastructure (i.e., the mechanism) needed to call an arbitrary encryption routine when encrypting outgoing messages. In this way the user or programmer is given an opportunity to choose the most appropriate algorithm to use, rather than a built-in system default.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#8.2 Monolithic kernel </a:t>
            </a:r>
            <a:r>
              <a:rPr lang="en-US" dirty="0" smtClean="0">
                <a:solidFill>
                  <a:srgbClr val="FF0000"/>
                </a:solidFill>
              </a:rPr>
              <a:t>Vs</a:t>
            </a:r>
            <a:r>
              <a:rPr lang="en-US" dirty="0" smtClean="0"/>
              <a:t> Microkernel</a:t>
            </a:r>
            <a:endParaRPr lang="en-US" dirty="0"/>
          </a:p>
        </p:txBody>
      </p:sp>
      <p:sp>
        <p:nvSpPr>
          <p:cNvPr id="3" name="Text Placeholder 2"/>
          <p:cNvSpPr>
            <a:spLocks noGrp="1"/>
          </p:cNvSpPr>
          <p:nvPr>
            <p:ph type="body" idx="1"/>
          </p:nvPr>
        </p:nvSpPr>
        <p:spPr>
          <a:xfrm>
            <a:off x="839788" y="1672748"/>
            <a:ext cx="5157787" cy="852737"/>
          </a:xfrm>
        </p:spPr>
        <p:txBody>
          <a:bodyPr/>
          <a:lstStyle/>
          <a:p>
            <a:r>
              <a:rPr lang="en-US" dirty="0"/>
              <a:t>M</a:t>
            </a:r>
            <a:r>
              <a:rPr lang="en-US" dirty="0" smtClean="0"/>
              <a:t>onolithic Kernel			</a:t>
            </a:r>
            <a:endParaRPr lang="en-US" dirty="0"/>
          </a:p>
        </p:txBody>
      </p:sp>
      <p:sp>
        <p:nvSpPr>
          <p:cNvPr id="4" name="Content Placeholder 3"/>
          <p:cNvSpPr>
            <a:spLocks noGrp="1"/>
          </p:cNvSpPr>
          <p:nvPr>
            <p:ph sz="half" idx="2"/>
          </p:nvPr>
        </p:nvSpPr>
        <p:spPr>
          <a:xfrm>
            <a:off x="69670" y="2505075"/>
            <a:ext cx="5927906" cy="3684588"/>
          </a:xfrm>
        </p:spPr>
        <p:txBody>
          <a:bodyPr>
            <a:normAutofit fontScale="85000" lnSpcReduction="20000"/>
          </a:bodyPr>
          <a:lstStyle/>
          <a:p>
            <a:r>
              <a:rPr lang="en-US" dirty="0" smtClean="0"/>
              <a:t>Traditional kernel that provides most services itself.</a:t>
            </a:r>
            <a:endParaRPr lang="en-US" dirty="0" smtClean="0"/>
          </a:p>
          <a:p>
            <a:r>
              <a:rPr lang="en-US" dirty="0" smtClean="0"/>
              <a:t>It is less flexible</a:t>
            </a:r>
            <a:endParaRPr lang="en-US" dirty="0" smtClean="0"/>
          </a:p>
          <a:p>
            <a:r>
              <a:rPr lang="en-US" dirty="0" smtClean="0"/>
              <a:t>Centralized OS, augmented with networking facilities and integration of remote services</a:t>
            </a:r>
            <a:endParaRPr lang="en-US" dirty="0" smtClean="0"/>
          </a:p>
          <a:p>
            <a:r>
              <a:rPr lang="en-US" dirty="0" smtClean="0"/>
              <a:t>The system calls trap the kernel</a:t>
            </a:r>
            <a:endParaRPr lang="en-US" dirty="0" smtClean="0"/>
          </a:p>
          <a:p>
            <a:r>
              <a:rPr lang="en-US" dirty="0" smtClean="0"/>
              <a:t>Own disks and local files</a:t>
            </a:r>
            <a:endParaRPr lang="en-US" dirty="0" smtClean="0"/>
          </a:p>
          <a:p>
            <a:r>
              <a:rPr lang="en-US" dirty="0" smtClean="0"/>
              <a:t>DOS that are extension of UNIX OS use this approach</a:t>
            </a:r>
            <a:endParaRPr lang="en-US" dirty="0" smtClean="0"/>
          </a:p>
          <a:p>
            <a:r>
              <a:rPr lang="en-US" dirty="0" err="1" smtClean="0"/>
              <a:t>Eg</a:t>
            </a:r>
            <a:r>
              <a:rPr lang="en-US" dirty="0" smtClean="0"/>
              <a:t>. </a:t>
            </a:r>
            <a:r>
              <a:rPr lang="en-US" b="1" dirty="0" smtClean="0">
                <a:solidFill>
                  <a:srgbClr val="FF5050"/>
                </a:solidFill>
              </a:rPr>
              <a:t>Sprite OS</a:t>
            </a:r>
            <a:endParaRPr lang="en-US" b="1" dirty="0" smtClean="0">
              <a:solidFill>
                <a:srgbClr val="FF5050"/>
              </a:solidFill>
            </a:endParaRPr>
          </a:p>
          <a:p>
            <a:endParaRPr lang="en-US" dirty="0"/>
          </a:p>
        </p:txBody>
      </p:sp>
      <p:sp>
        <p:nvSpPr>
          <p:cNvPr id="5" name="Text Placeholder 4"/>
          <p:cNvSpPr>
            <a:spLocks noGrp="1"/>
          </p:cNvSpPr>
          <p:nvPr>
            <p:ph type="body" sz="quarter" idx="3"/>
          </p:nvPr>
        </p:nvSpPr>
        <p:spPr/>
        <p:txBody>
          <a:bodyPr/>
          <a:lstStyle/>
          <a:p>
            <a:r>
              <a:rPr lang="en-US" dirty="0" smtClean="0"/>
              <a:t>Microkernel</a:t>
            </a:r>
            <a:endParaRPr lang="en-US" dirty="0"/>
          </a:p>
        </p:txBody>
      </p:sp>
      <p:sp>
        <p:nvSpPr>
          <p:cNvPr id="6" name="Content Placeholder 5"/>
          <p:cNvSpPr>
            <a:spLocks noGrp="1"/>
          </p:cNvSpPr>
          <p:nvPr>
            <p:ph sz="quarter" idx="4"/>
          </p:nvPr>
        </p:nvSpPr>
        <p:spPr>
          <a:xfrm>
            <a:off x="6172200" y="2505075"/>
            <a:ext cx="5924006" cy="3684588"/>
          </a:xfrm>
        </p:spPr>
        <p:txBody>
          <a:bodyPr>
            <a:normAutofit fontScale="77500" lnSpcReduction="20000"/>
          </a:bodyPr>
          <a:lstStyle/>
          <a:p>
            <a:r>
              <a:rPr lang="en-US" dirty="0" smtClean="0"/>
              <a:t>Kernel should provide as little as possible; bulk services available from user level servers.</a:t>
            </a:r>
            <a:endParaRPr lang="en-US" dirty="0" smtClean="0"/>
          </a:p>
          <a:p>
            <a:r>
              <a:rPr lang="en-US" dirty="0" smtClean="0"/>
              <a:t>It is more flexible &amp; highly modular</a:t>
            </a:r>
            <a:endParaRPr lang="en-US" dirty="0" smtClean="0"/>
          </a:p>
          <a:p>
            <a:r>
              <a:rPr lang="en-US" dirty="0" smtClean="0"/>
              <a:t>It provides four services – IPC, Memory mgmt., Process mgmt. and scheduling, Low-level I/O</a:t>
            </a:r>
            <a:endParaRPr lang="en-US" dirty="0" smtClean="0"/>
          </a:p>
          <a:p>
            <a:r>
              <a:rPr lang="en-US" dirty="0" smtClean="0"/>
              <a:t>It does not provide the file system, directory system, process mgmt.,</a:t>
            </a:r>
            <a:endParaRPr lang="en-US" dirty="0" smtClean="0"/>
          </a:p>
          <a:p>
            <a:r>
              <a:rPr lang="en-US" dirty="0" smtClean="0"/>
              <a:t>Other services are user level service</a:t>
            </a:r>
            <a:endParaRPr lang="en-US" dirty="0" smtClean="0"/>
          </a:p>
          <a:p>
            <a:r>
              <a:rPr lang="en-US" dirty="0" smtClean="0"/>
              <a:t>It is highly modular</a:t>
            </a:r>
            <a:endParaRPr lang="en-US" dirty="0" smtClean="0"/>
          </a:p>
          <a:p>
            <a:r>
              <a:rPr lang="en-US" dirty="0" err="1" smtClean="0"/>
              <a:t>Eg</a:t>
            </a:r>
            <a:r>
              <a:rPr lang="en-US" dirty="0" smtClean="0"/>
              <a:t>. </a:t>
            </a:r>
            <a:r>
              <a:rPr lang="en-US" b="1" dirty="0" smtClean="0">
                <a:solidFill>
                  <a:srgbClr val="00B050"/>
                </a:solidFill>
              </a:rPr>
              <a:t>Amoeba OS</a:t>
            </a:r>
            <a:endParaRPr lang="en-US" b="1" dirty="0" smtClean="0">
              <a:solidFill>
                <a:srgbClr val="00B050"/>
              </a:solidFill>
            </a:endParaRPr>
          </a:p>
          <a:p>
            <a:endParaRPr lang="en-US" dirty="0" smtClean="0"/>
          </a:p>
          <a:p>
            <a:endParaRPr lang="en-US" dirty="0"/>
          </a:p>
        </p:txBody>
      </p:sp>
      <p:sp>
        <p:nvSpPr>
          <p:cNvPr id="7" name="Date Placeholder 6"/>
          <p:cNvSpPr>
            <a:spLocks noGrp="1"/>
          </p:cNvSpPr>
          <p:nvPr>
            <p:ph type="dt" sz="half" idx="10"/>
          </p:nvPr>
        </p:nvSpPr>
        <p:spPr/>
        <p:txBody>
          <a:bodyPr/>
          <a:lstStyle/>
          <a:p>
            <a:r>
              <a:rPr lang="en-US" smtClean="0"/>
              <a:t>Unit-1 : DOS</a:t>
            </a:r>
            <a:endParaRPr lang="en-US"/>
          </a:p>
        </p:txBody>
      </p:sp>
      <p:sp>
        <p:nvSpPr>
          <p:cNvPr id="8" name="Footer Placeholder 7"/>
          <p:cNvSpPr>
            <a:spLocks noGrp="1"/>
          </p:cNvSpPr>
          <p:nvPr>
            <p:ph type="ftr" sz="quarter" idx="11"/>
          </p:nvPr>
        </p:nvSpPr>
        <p:spPr/>
        <p:txBody>
          <a:bodyPr/>
          <a:lstStyle/>
          <a:p>
            <a:r>
              <a:rPr lang="en-US" smtClean="0"/>
              <a:t>Satyananda Champati Rai</a:t>
            </a:r>
            <a:endParaRPr lang="en-US"/>
          </a:p>
        </p:txBody>
      </p:sp>
      <p:sp>
        <p:nvSpPr>
          <p:cNvPr id="9" name="Slide Number Placeholder 8"/>
          <p:cNvSpPr>
            <a:spLocks noGrp="1"/>
          </p:cNvSpPr>
          <p:nvPr>
            <p:ph type="sldNum" sz="quarter" idx="12"/>
          </p:nvPr>
        </p:nvSpPr>
        <p:spPr/>
        <p:txBody>
          <a:bodyPr/>
          <a:lstStyle/>
          <a:p>
            <a:fld id="{906CAB18-0469-4313-A25C-DD6CF97FC712}" type="slidenum">
              <a:rPr lang="en-US" smtClean="0"/>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8285"/>
            <a:ext cx="10515600" cy="558800"/>
          </a:xfrm>
        </p:spPr>
        <p:txBody>
          <a:bodyPr>
            <a:normAutofit fontScale="90000"/>
          </a:bodyPr>
          <a:lstStyle/>
          <a:p>
            <a:pPr algn="l"/>
            <a:r>
              <a:rPr lang="en-US" dirty="0"/>
              <a:t>Cont..</a:t>
            </a:r>
            <a:endParaRPr lang="en-US" dirty="0"/>
          </a:p>
        </p:txBody>
      </p:sp>
      <p:sp>
        <p:nvSpPr>
          <p:cNvPr id="4" name="Date Placeholder 3"/>
          <p:cNvSpPr>
            <a:spLocks noGrp="1"/>
          </p:cNvSpPr>
          <p:nvPr>
            <p:ph type="dt" sz="half" idx="10"/>
          </p:nvPr>
        </p:nvSpPr>
        <p:spPr/>
        <p:txBody>
          <a:bodyPr/>
          <a:lstStyle/>
          <a:p>
            <a:r>
              <a:rPr lang="en-US" smtClean="0"/>
              <a:t>Unit-1 : DOS</a:t>
            </a:r>
            <a:endParaRPr lang="en-US"/>
          </a:p>
        </p:txBody>
      </p:sp>
      <p:sp>
        <p:nvSpPr>
          <p:cNvPr id="6" name="Slide Number Placeholder 5"/>
          <p:cNvSpPr>
            <a:spLocks noGrp="1"/>
          </p:cNvSpPr>
          <p:nvPr>
            <p:ph type="sldNum" sz="quarter" idx="12"/>
          </p:nvPr>
        </p:nvSpPr>
        <p:spPr/>
        <p:txBody>
          <a:bodyPr/>
          <a:lstStyle/>
          <a:p>
            <a:fld id="{906CAB18-0469-4313-A25C-DD6CF97FC712}" type="slidenum">
              <a:rPr lang="en-US" smtClean="0"/>
            </a:fld>
            <a:endParaRPr lang="en-US"/>
          </a:p>
        </p:txBody>
      </p:sp>
      <p:sp>
        <p:nvSpPr>
          <p:cNvPr id="3" name="Content Placeholder 2"/>
          <p:cNvSpPr/>
          <p:nvPr>
            <p:ph idx="1"/>
          </p:nvPr>
        </p:nvSpPr>
        <p:spPr>
          <a:xfrm>
            <a:off x="348615" y="807085"/>
            <a:ext cx="11601450" cy="5548630"/>
          </a:xfrm>
        </p:spPr>
        <p:txBody>
          <a:bodyPr>
            <a:normAutofit lnSpcReduction="20000"/>
          </a:bodyPr>
          <a:p>
            <a:pPr algn="just"/>
            <a:r>
              <a:rPr lang="en-US" sz="2400" b="1">
                <a:solidFill>
                  <a:srgbClr val="00B050"/>
                </a:solidFill>
                <a:latin typeface="Times New Roman" panose="02020603050405020304" charset="0"/>
                <a:cs typeface="Times New Roman" panose="02020603050405020304" charset="0"/>
              </a:rPr>
              <a:t>Reliability:</a:t>
            </a:r>
            <a:endParaRPr lang="en-US" sz="2400" b="1">
              <a:solidFill>
                <a:srgbClr val="00B050"/>
              </a:solidFill>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next design issue is reliability.</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One of the original goal of building DS was to make them more reliable than uniprocessor system.</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idea is that if a machine goes down, some other machine takes over the job. </a:t>
            </a:r>
            <a:endParaRPr lang="en-US" sz="2400">
              <a:latin typeface="Times New Roman" panose="02020603050405020304" charset="0"/>
              <a:cs typeface="Times New Roman" panose="02020603050405020304" charset="0"/>
            </a:endParaRPr>
          </a:p>
          <a:p>
            <a:pPr algn="just"/>
            <a:r>
              <a:rPr lang="en-US" sz="2400" b="1" dirty="0" smtClean="0">
                <a:solidFill>
                  <a:srgbClr val="00B050"/>
                </a:solidFill>
                <a:sym typeface="+mn-ea"/>
              </a:rPr>
              <a:t>Availability</a:t>
            </a:r>
            <a:r>
              <a:rPr lang="en-US" sz="2400" dirty="0" smtClean="0">
                <a:sym typeface="+mn-ea"/>
              </a:rPr>
              <a:t> of a system is defined as the fraction of time that the system is usable.</a:t>
            </a:r>
            <a:endParaRPr lang="en-US" sz="2400" dirty="0" smtClean="0"/>
          </a:p>
          <a:p>
            <a:pPr algn="just"/>
            <a:r>
              <a:rPr lang="en-US" sz="2400" dirty="0" smtClean="0">
                <a:sym typeface="+mn-ea"/>
              </a:rPr>
              <a:t>Tool to improve availability is </a:t>
            </a:r>
            <a:r>
              <a:rPr lang="en-US" sz="2400" b="1" dirty="0" smtClean="0">
                <a:solidFill>
                  <a:srgbClr val="FF5050"/>
                </a:solidFill>
                <a:sym typeface="+mn-ea"/>
              </a:rPr>
              <a:t>redundancy</a:t>
            </a:r>
            <a:r>
              <a:rPr lang="en-US" sz="2400" dirty="0" smtClean="0">
                <a:sym typeface="+mn-ea"/>
              </a:rPr>
              <a:t> – i.e. keep h/w and s/w replicas, so that if one of them fails the other will take over its place</a:t>
            </a:r>
            <a:endParaRPr lang="en-US" sz="2400" dirty="0" smtClean="0"/>
          </a:p>
          <a:p>
            <a:pPr algn="just"/>
            <a:r>
              <a:rPr lang="en-US" sz="2400" dirty="0" smtClean="0">
                <a:sym typeface="+mn-ea"/>
              </a:rPr>
              <a:t>A highly reliable system must be highly available, but that is not enough. </a:t>
            </a:r>
            <a:r>
              <a:rPr lang="en-US" sz="2400" b="1" dirty="0" smtClean="0">
                <a:solidFill>
                  <a:srgbClr val="00B0F0"/>
                </a:solidFill>
                <a:sym typeface="+mn-ea"/>
              </a:rPr>
              <a:t>No data loss</a:t>
            </a:r>
            <a:r>
              <a:rPr lang="en-US" sz="2400" dirty="0" smtClean="0">
                <a:sym typeface="+mn-ea"/>
              </a:rPr>
              <a:t>, </a:t>
            </a:r>
            <a:r>
              <a:rPr lang="en-US" sz="2400" b="1" dirty="0" smtClean="0">
                <a:solidFill>
                  <a:srgbClr val="A50021"/>
                </a:solidFill>
                <a:sym typeface="+mn-ea"/>
              </a:rPr>
              <a:t>not </a:t>
            </a:r>
            <a:r>
              <a:rPr lang="en-US" sz="2400" b="1" dirty="0" err="1" smtClean="0">
                <a:solidFill>
                  <a:srgbClr val="A50021"/>
                </a:solidFill>
                <a:sym typeface="+mn-ea"/>
              </a:rPr>
              <a:t>grabled</a:t>
            </a:r>
            <a:r>
              <a:rPr lang="en-US" sz="2400" dirty="0" smtClean="0">
                <a:sym typeface="+mn-ea"/>
              </a:rPr>
              <a:t>, </a:t>
            </a:r>
            <a:r>
              <a:rPr lang="en-US" sz="2400" b="1" dirty="0" smtClean="0">
                <a:solidFill>
                  <a:srgbClr val="0000FF"/>
                </a:solidFill>
                <a:sym typeface="+mn-ea"/>
              </a:rPr>
              <a:t>consistent across</a:t>
            </a:r>
            <a:r>
              <a:rPr lang="en-US" sz="2400" dirty="0" smtClean="0">
                <a:sym typeface="+mn-ea"/>
              </a:rPr>
              <a:t>, </a:t>
            </a:r>
            <a:r>
              <a:rPr lang="en-US" sz="2400" b="1" dirty="0" smtClean="0">
                <a:solidFill>
                  <a:srgbClr val="00CC00"/>
                </a:solidFill>
                <a:sym typeface="+mn-ea"/>
              </a:rPr>
              <a:t>security</a:t>
            </a:r>
            <a:r>
              <a:rPr lang="en-US" sz="2400" dirty="0" smtClean="0">
                <a:sym typeface="+mn-ea"/>
              </a:rPr>
              <a:t>, </a:t>
            </a:r>
            <a:r>
              <a:rPr lang="en-US" sz="2400" b="1" dirty="0" smtClean="0">
                <a:solidFill>
                  <a:srgbClr val="FF0000"/>
                </a:solidFill>
                <a:sym typeface="+mn-ea"/>
              </a:rPr>
              <a:t>protection</a:t>
            </a:r>
            <a:r>
              <a:rPr lang="en-US" sz="2400" dirty="0" smtClean="0">
                <a:sym typeface="+mn-ea"/>
              </a:rPr>
              <a:t> from unauthorized access</a:t>
            </a:r>
            <a:endParaRPr lang="en-US" sz="2400" dirty="0" smtClean="0"/>
          </a:p>
          <a:p>
            <a:pPr algn="just"/>
            <a:r>
              <a:rPr lang="en-US" sz="2400" dirty="0" smtClean="0">
                <a:sym typeface="+mn-ea"/>
              </a:rPr>
              <a:t>System should be </a:t>
            </a:r>
            <a:r>
              <a:rPr lang="en-US" sz="2400" b="1" dirty="0" smtClean="0">
                <a:solidFill>
                  <a:srgbClr val="00CC00"/>
                </a:solidFill>
                <a:sym typeface="+mn-ea"/>
              </a:rPr>
              <a:t>fault tolerance</a:t>
            </a:r>
            <a:r>
              <a:rPr lang="en-US" sz="2400" dirty="0" smtClean="0">
                <a:sym typeface="+mn-ea"/>
              </a:rPr>
              <a:t> (Capability to mask failures)</a:t>
            </a:r>
            <a:endParaRPr lang="en-US" sz="2400" dirty="0" smtClean="0"/>
          </a:p>
          <a:p>
            <a:pPr algn="just"/>
            <a:r>
              <a:rPr lang="en-US" sz="2400" dirty="0" smtClean="0">
                <a:sym typeface="+mn-ea"/>
              </a:rPr>
              <a:t>All the separate services should be arranged in such a manner that it should </a:t>
            </a:r>
            <a:r>
              <a:rPr lang="en-US" sz="2400" b="1" dirty="0" smtClean="0">
                <a:solidFill>
                  <a:srgbClr val="FF0000"/>
                </a:solidFill>
                <a:sym typeface="+mn-ea"/>
              </a:rPr>
              <a:t>not</a:t>
            </a:r>
            <a:r>
              <a:rPr lang="en-US" sz="2400" dirty="0" smtClean="0">
                <a:sym typeface="+mn-ea"/>
              </a:rPr>
              <a:t> add substantial </a:t>
            </a:r>
            <a:r>
              <a:rPr lang="en-US" sz="2400" b="1" dirty="0" smtClean="0">
                <a:solidFill>
                  <a:srgbClr val="FF0000"/>
                </a:solidFill>
                <a:sym typeface="+mn-ea"/>
              </a:rPr>
              <a:t>overhead</a:t>
            </a:r>
            <a:r>
              <a:rPr lang="en-US" sz="2400" dirty="0" smtClean="0">
                <a:sym typeface="+mn-ea"/>
              </a:rPr>
              <a:t> to the system.</a:t>
            </a:r>
            <a:endParaRPr lang="en-US" sz="2400" dirty="0" smtClean="0"/>
          </a:p>
          <a:p>
            <a:pPr algn="just"/>
            <a:endParaRPr lang="en-US" sz="24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9435"/>
          </a:xfrm>
        </p:spPr>
        <p:txBody>
          <a:bodyPr>
            <a:normAutofit fontScale="90000"/>
          </a:bodyPr>
          <a:p>
            <a:r>
              <a:rPr lang="en-US"/>
              <a:t>Cont..</a:t>
            </a:r>
            <a:endParaRPr lang="en-US"/>
          </a:p>
        </p:txBody>
      </p:sp>
      <p:sp>
        <p:nvSpPr>
          <p:cNvPr id="3" name="Content Placeholder 2"/>
          <p:cNvSpPr>
            <a:spLocks noGrp="1"/>
          </p:cNvSpPr>
          <p:nvPr>
            <p:ph idx="1"/>
          </p:nvPr>
        </p:nvSpPr>
        <p:spPr>
          <a:xfrm>
            <a:off x="401320" y="923925"/>
            <a:ext cx="11516360" cy="5583555"/>
          </a:xfrm>
        </p:spPr>
        <p:txBody>
          <a:bodyPr>
            <a:normAutofit lnSpcReduction="10000"/>
          </a:bodyPr>
          <a:p>
            <a:pPr algn="just"/>
            <a:r>
              <a:rPr lang="en-US" sz="2400" b="1" dirty="0" smtClean="0">
                <a:solidFill>
                  <a:srgbClr val="00B050"/>
                </a:solidFill>
                <a:latin typeface="Times New Roman" panose="02020603050405020304" charset="0"/>
                <a:cs typeface="Times New Roman" panose="02020603050405020304" charset="0"/>
                <a:sym typeface="+mn-ea"/>
              </a:rPr>
              <a:t>Performance:</a:t>
            </a:r>
            <a:endParaRPr lang="en-US" sz="2400" b="1" dirty="0" smtClean="0">
              <a:solidFill>
                <a:srgbClr val="00B050"/>
              </a:solidFill>
              <a:latin typeface="Times New Roman" panose="02020603050405020304" charset="0"/>
              <a:cs typeface="Times New Roman" panose="02020603050405020304" charset="0"/>
              <a:sym typeface="+mn-ea"/>
            </a:endParaRPr>
          </a:p>
          <a:p>
            <a:pPr algn="just"/>
            <a:r>
              <a:rPr lang="en-US" sz="2400" dirty="0" smtClean="0">
                <a:latin typeface="Times New Roman" panose="02020603050405020304" charset="0"/>
                <a:cs typeface="Times New Roman" panose="02020603050405020304" charset="0"/>
                <a:sym typeface="+mn-ea"/>
              </a:rPr>
              <a:t>Response Time</a:t>
            </a:r>
            <a:endParaRPr lang="en-US" sz="2400" dirty="0" smtClean="0">
              <a:latin typeface="Times New Roman" panose="02020603050405020304" charset="0"/>
              <a:cs typeface="Times New Roman" panose="02020603050405020304" charset="0"/>
            </a:endParaRPr>
          </a:p>
          <a:p>
            <a:pPr algn="just"/>
            <a:r>
              <a:rPr lang="en-US" sz="2400" dirty="0" smtClean="0">
                <a:latin typeface="Times New Roman" panose="02020603050405020304" charset="0"/>
                <a:cs typeface="Times New Roman" panose="02020603050405020304" charset="0"/>
                <a:sym typeface="+mn-ea"/>
              </a:rPr>
              <a:t>Throughput</a:t>
            </a:r>
            <a:endParaRPr lang="en-US" sz="2400" dirty="0" smtClean="0">
              <a:latin typeface="Times New Roman" panose="02020603050405020304" charset="0"/>
              <a:cs typeface="Times New Roman" panose="02020603050405020304" charset="0"/>
            </a:endParaRPr>
          </a:p>
          <a:p>
            <a:pPr algn="just"/>
            <a:r>
              <a:rPr lang="en-US" sz="2400" dirty="0" smtClean="0">
                <a:latin typeface="Times New Roman" panose="02020603050405020304" charset="0"/>
                <a:cs typeface="Times New Roman" panose="02020603050405020304" charset="0"/>
                <a:sym typeface="+mn-ea"/>
              </a:rPr>
              <a:t>System utilization</a:t>
            </a:r>
            <a:endParaRPr lang="en-US" sz="2400" dirty="0" smtClean="0">
              <a:latin typeface="Times New Roman" panose="02020603050405020304" charset="0"/>
              <a:cs typeface="Times New Roman" panose="02020603050405020304" charset="0"/>
            </a:endParaRPr>
          </a:p>
          <a:p>
            <a:pPr algn="just"/>
            <a:r>
              <a:rPr lang="en-US" sz="2400" dirty="0" smtClean="0">
                <a:latin typeface="Times New Roman" panose="02020603050405020304" charset="0"/>
                <a:cs typeface="Times New Roman" panose="02020603050405020304" charset="0"/>
                <a:sym typeface="+mn-ea"/>
              </a:rPr>
              <a:t>Network capacity consumed</a:t>
            </a:r>
            <a:endParaRPr lang="en-US" sz="2400" dirty="0" smtClean="0">
              <a:latin typeface="Times New Roman" panose="02020603050405020304" charset="0"/>
              <a:cs typeface="Times New Roman" panose="02020603050405020304" charset="0"/>
            </a:endParaRPr>
          </a:p>
          <a:p>
            <a:pPr algn="just"/>
            <a:r>
              <a:rPr lang="en-US" sz="2400" dirty="0" smtClean="0">
                <a:latin typeface="Times New Roman" panose="02020603050405020304" charset="0"/>
                <a:cs typeface="Times New Roman" panose="02020603050405020304" charset="0"/>
                <a:sym typeface="+mn-ea"/>
              </a:rPr>
              <a:t>Communication overhead </a:t>
            </a:r>
            <a:r>
              <a:rPr lang="en-US" sz="2400" b="1" dirty="0" smtClean="0">
                <a:solidFill>
                  <a:srgbClr val="FF0000"/>
                </a:solidFill>
                <a:latin typeface="Times New Roman" panose="02020603050405020304" charset="0"/>
                <a:cs typeface="Times New Roman" panose="02020603050405020304" charset="0"/>
                <a:sym typeface="+mn-ea"/>
              </a:rPr>
              <a:t>dwarfs</a:t>
            </a:r>
            <a:r>
              <a:rPr lang="en-US" sz="2400" dirty="0" smtClean="0">
                <a:latin typeface="Times New Roman" panose="02020603050405020304" charset="0"/>
                <a:cs typeface="Times New Roman" panose="02020603050405020304" charset="0"/>
                <a:sym typeface="+mn-ea"/>
              </a:rPr>
              <a:t> the extra CPU cycles gained</a:t>
            </a:r>
            <a:endParaRPr lang="en-US" sz="2400" dirty="0" smtClean="0">
              <a:latin typeface="Times New Roman" panose="02020603050405020304" charset="0"/>
              <a:cs typeface="Times New Roman" panose="02020603050405020304" charset="0"/>
            </a:endParaRPr>
          </a:p>
          <a:p>
            <a:pPr algn="just"/>
            <a:r>
              <a:rPr lang="en-US" sz="2400" b="1" dirty="0" smtClean="0">
                <a:solidFill>
                  <a:srgbClr val="A50021"/>
                </a:solidFill>
                <a:latin typeface="Times New Roman" panose="02020603050405020304" charset="0"/>
                <a:cs typeface="Times New Roman" panose="02020603050405020304" charset="0"/>
                <a:sym typeface="+mn-ea"/>
              </a:rPr>
              <a:t>Fine-grained parallelism</a:t>
            </a:r>
            <a:r>
              <a:rPr lang="en-US" sz="2400" dirty="0" smtClean="0">
                <a:latin typeface="Times New Roman" panose="02020603050405020304" charset="0"/>
                <a:cs typeface="Times New Roman" panose="02020603050405020304" charset="0"/>
                <a:sym typeface="+mn-ea"/>
              </a:rPr>
              <a:t> (Large number of small computations)</a:t>
            </a:r>
            <a:endParaRPr lang="en-US" sz="2400" dirty="0" smtClean="0">
              <a:latin typeface="Times New Roman" panose="02020603050405020304" charset="0"/>
              <a:cs typeface="Times New Roman" panose="02020603050405020304" charset="0"/>
            </a:endParaRPr>
          </a:p>
          <a:p>
            <a:pPr algn="just"/>
            <a:r>
              <a:rPr lang="en-US" sz="2400" b="1" dirty="0" smtClean="0">
                <a:solidFill>
                  <a:srgbClr val="00CC00"/>
                </a:solidFill>
                <a:latin typeface="Times New Roman" panose="02020603050405020304" charset="0"/>
                <a:cs typeface="Times New Roman" panose="02020603050405020304" charset="0"/>
                <a:sym typeface="+mn-ea"/>
              </a:rPr>
              <a:t>Coarse-grained parallelism</a:t>
            </a:r>
            <a:r>
              <a:rPr lang="en-US" sz="2400" dirty="0" smtClean="0">
                <a:latin typeface="Times New Roman" panose="02020603050405020304" charset="0"/>
                <a:cs typeface="Times New Roman" panose="02020603050405020304" charset="0"/>
                <a:sym typeface="+mn-ea"/>
              </a:rPr>
              <a:t> (Large computations, low interaction rates, and little data)</a:t>
            </a:r>
            <a:endParaRPr lang="en-US" sz="2400" dirty="0" smtClean="0">
              <a:latin typeface="Times New Roman" panose="02020603050405020304" charset="0"/>
              <a:cs typeface="Times New Roman" panose="02020603050405020304" charset="0"/>
            </a:endParaRPr>
          </a:p>
          <a:p>
            <a:pPr algn="just"/>
            <a:r>
              <a:rPr lang="en-US" sz="2400" dirty="0" smtClean="0">
                <a:latin typeface="Times New Roman" panose="02020603050405020304" charset="0"/>
                <a:cs typeface="Times New Roman" panose="02020603050405020304" charset="0"/>
                <a:sym typeface="+mn-ea"/>
              </a:rPr>
              <a:t>Cost time</a:t>
            </a:r>
            <a:endParaRPr lang="en-US" sz="2400" dirty="0" smtClean="0">
              <a:latin typeface="Times New Roman" panose="02020603050405020304" charset="0"/>
              <a:cs typeface="Times New Roman" panose="02020603050405020304" charset="0"/>
            </a:endParaRPr>
          </a:p>
          <a:p>
            <a:pPr algn="just"/>
            <a:endParaRPr lang="en-US" sz="2400" b="1" dirty="0" smtClean="0">
              <a:solidFill>
                <a:srgbClr val="00B050"/>
              </a:solidFill>
              <a:latin typeface="Times New Roman" panose="02020603050405020304" charset="0"/>
              <a:cs typeface="Times New Roman" panose="02020603050405020304" charset="0"/>
              <a:sym typeface="+mn-ea"/>
            </a:endParaRPr>
          </a:p>
        </p:txBody>
      </p:sp>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8839</Words>
  <Application>WPS Presentation</Application>
  <PresentationFormat>Widescreen</PresentationFormat>
  <Paragraphs>169</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Times New Roman</vt:lpstr>
      <vt:lpstr>Cambria Math</vt:lpstr>
      <vt:lpstr>Calibri Light</vt:lpstr>
      <vt:lpstr>Calibri</vt:lpstr>
      <vt:lpstr>Microsoft YaHei</vt:lpstr>
      <vt:lpstr>Arial Unicode MS</vt:lpstr>
      <vt:lpstr>Office Theme</vt:lpstr>
      <vt:lpstr>Distributed Operating Systems (CS 30009)</vt:lpstr>
      <vt:lpstr>Design Issues</vt:lpstr>
      <vt:lpstr>Cont..</vt:lpstr>
      <vt:lpstr>Cont..</vt:lpstr>
      <vt:lpstr>Cont..</vt:lpstr>
      <vt:lpstr>Cont..</vt:lpstr>
      <vt:lpstr>#8.2 Monolithic kernel Vs Microkernel</vt:lpstr>
      <vt:lpstr>Cont..</vt:lpstr>
      <vt:lpstr>Cont..</vt:lpstr>
      <vt:lpstr>Cont..</vt:lpstr>
      <vt:lpstr>Cont..</vt:lpstr>
      <vt:lpstr># 8.5: Scalability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Operating Systems (CS 30009)</dc:title>
  <dc:creator/>
  <cp:lastModifiedBy>KIIT0001</cp:lastModifiedBy>
  <cp:revision>57</cp:revision>
  <dcterms:created xsi:type="dcterms:W3CDTF">2024-07-13T04:57:00Z</dcterms:created>
  <dcterms:modified xsi:type="dcterms:W3CDTF">2024-07-25T09:29:54Z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0C82C458F67A411F85B72FA0FC4EED45_12</vt:lpwstr>
  </property>
  <property fmtid="{D5CDD505-2E9C-101B-9397-08002B2CF9AE}" pid="3" name="KSOProductBuildVer">
    <vt:lpwstr>1033-12.2.0.17153</vt:lpwstr>
  </property>
</Properties>
</file>