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</p:sldMasterIdLst>
  <p:notesMasterIdLst>
    <p:notesMasterId r:id="rId25"/>
  </p:notesMasterIdLst>
  <p:handoutMasterIdLst>
    <p:handoutMasterId r:id="rId26"/>
  </p:handoutMasterIdLst>
  <p:sldIdLst>
    <p:sldId id="272" r:id="rId13"/>
    <p:sldId id="273" r:id="rId14"/>
    <p:sldId id="381" r:id="rId15"/>
    <p:sldId id="282" r:id="rId16"/>
    <p:sldId id="310" r:id="rId17"/>
    <p:sldId id="275" r:id="rId18"/>
    <p:sldId id="276" r:id="rId19"/>
    <p:sldId id="278" r:id="rId20"/>
    <p:sldId id="335" r:id="rId21"/>
    <p:sldId id="336" r:id="rId22"/>
    <p:sldId id="358" r:id="rId23"/>
    <p:sldId id="359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74" userDrawn="1">
          <p15:clr>
            <a:srgbClr val="A4A3A4"/>
          </p15:clr>
        </p15:guide>
        <p15:guide id="3" pos="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7FC"/>
    <a:srgbClr val="FFB715"/>
    <a:srgbClr val="FFCD5E"/>
    <a:srgbClr val="FFF5E5"/>
    <a:srgbClr val="FFFCF7"/>
    <a:srgbClr val="FFF7E5"/>
    <a:srgbClr val="FF7A5B"/>
    <a:srgbClr val="2B92F9"/>
    <a:srgbClr val="FF623E"/>
    <a:srgbClr val="188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574"/>
        <p:guide pos="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47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9E82B54-3814-4F27-94A5-FC243D8685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0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0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0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0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0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9" Type="http://schemas.openxmlformats.org/officeDocument/2006/relationships/image" Target="../media/image8.svg"/><Relationship Id="rId18" Type="http://schemas.openxmlformats.org/officeDocument/2006/relationships/image" Target="../media/image7.jpeg"/><Relationship Id="rId17" Type="http://schemas.openxmlformats.org/officeDocument/2006/relationships/image" Target="../media/image6.svg"/><Relationship Id="rId16" Type="http://schemas.openxmlformats.org/officeDocument/2006/relationships/image" Target="../media/image5.jpeg"/><Relationship Id="rId15" Type="http://schemas.openxmlformats.org/officeDocument/2006/relationships/image" Target="../media/image4.svg"/><Relationship Id="rId14" Type="http://schemas.openxmlformats.org/officeDocument/2006/relationships/image" Target="../media/image3.jpeg"/><Relationship Id="rId13" Type="http://schemas.openxmlformats.org/officeDocument/2006/relationships/image" Target="../media/image2.sv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slideLayout" Target="../slideLayouts/slideLayout101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5" Type="http://schemas.openxmlformats.org/officeDocument/2006/relationships/slideLayout" Target="../slideLayouts/slideLayout112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slideLayout" Target="../slideLayouts/slideLayout68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930" y="930275"/>
            <a:ext cx="7510145" cy="2268855"/>
          </a:xfrm>
        </p:spPr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Communication in  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460" y="4761865"/>
            <a:ext cx="6878320" cy="1415415"/>
          </a:xfrm>
        </p:spPr>
        <p:txBody>
          <a:bodyPr/>
          <a:p>
            <a:pPr marL="0" indent="0" algn="ctr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77787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496951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Alternative 2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machine.local-id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machine.process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process is assigned a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local-id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informs kernel that it listens to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local-id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- user is aware of the location of the machine (243). If the machine is down, compiled programs with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header.h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will not work, although another machine (365) is available. No transparency.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Alternative 3-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process has a unique address that doesn’t contain machine number.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centralized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process address allocator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maintains a counter. Upon receiving a request, it returns the current value of the counter.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- Such centralized components do not scale to large systems.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77787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385318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Alternative 4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process picks its own identifier from a large address space (space of 64 bit binary integer).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is scalable.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Identification of machine -Sender broadcasts a special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Locate packet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containing the address of the destination process. It will be received by all machines on the network. The matched kernel respondes with a message “here i am”  alongwith the machine number. So the sending kernel uses this machine number for further communication.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-  Broadcasting is an overload to the system.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>
            <p:custDataLst>
              <p:tags r:id="rId1"/>
            </p:custDataLst>
          </p:nvPr>
        </p:nvSpPr>
        <p:spPr>
          <a:xfrm>
            <a:off x="9364980" y="5033645"/>
            <a:ext cx="1454785" cy="8464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365615" y="5535295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10117455" y="588010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4"/>
            </p:custDataLst>
          </p:nvPr>
        </p:nvCxnSpPr>
        <p:spPr>
          <a:xfrm>
            <a:off x="5935345" y="6388100"/>
            <a:ext cx="4884420" cy="28575"/>
          </a:xfrm>
          <a:prstGeom prst="line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5"/>
            </p:custDataLst>
          </p:nvPr>
        </p:nvCxnSpPr>
        <p:spPr>
          <a:xfrm flipV="1">
            <a:off x="7915910" y="5128895"/>
            <a:ext cx="1353185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6"/>
            </p:custDataLst>
          </p:nvPr>
        </p:nvCxnSpPr>
        <p:spPr>
          <a:xfrm flipH="1" flipV="1">
            <a:off x="8030210" y="5414645"/>
            <a:ext cx="123888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s 3"/>
          <p:cNvSpPr/>
          <p:nvPr>
            <p:custDataLst>
              <p:tags r:id="rId7"/>
            </p:custDataLst>
          </p:nvPr>
        </p:nvSpPr>
        <p:spPr>
          <a:xfrm>
            <a:off x="6435090" y="4997450"/>
            <a:ext cx="1454785" cy="8464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8"/>
            </p:custDataLst>
          </p:nvPr>
        </p:nvSpPr>
        <p:spPr>
          <a:xfrm>
            <a:off x="6435725" y="5499100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9"/>
            </p:custDataLst>
          </p:nvPr>
        </p:nvCxnSpPr>
        <p:spPr>
          <a:xfrm>
            <a:off x="7187565" y="5843905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214245" y="5552440"/>
            <a:ext cx="2415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Broadcast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Here I am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Request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Reply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362315" y="4796790"/>
            <a:ext cx="34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522970" y="5426075"/>
            <a:ext cx="37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7428865" y="5862955"/>
            <a:ext cx="542290" cy="417830"/>
          </a:xfrm>
          <a:prstGeom prst="curvedConnector3">
            <a:avLst>
              <a:gd name="adj1" fmla="val 501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9444355" y="5923915"/>
            <a:ext cx="469265" cy="45783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709535" y="5918835"/>
            <a:ext cx="56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312910" y="5967095"/>
            <a:ext cx="354965" cy="32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/>
          <p:cNvCxnSpPr/>
          <p:nvPr>
            <p:custDataLst>
              <p:tags r:id="rId10"/>
            </p:custDataLst>
          </p:nvPr>
        </p:nvCxnSpPr>
        <p:spPr>
          <a:xfrm rot="5400000">
            <a:off x="6482715" y="5887085"/>
            <a:ext cx="469265" cy="457835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>
            <p:custDataLst>
              <p:tags r:id="rId11"/>
            </p:custDataLst>
          </p:nvPr>
        </p:nvSpPr>
        <p:spPr>
          <a:xfrm>
            <a:off x="6268085" y="5843905"/>
            <a:ext cx="56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77787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335470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Alternative 5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Overload can be avoided by providing an extra machine to map high-level (ASCII) service names to machine address.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These names are embeded in the programs, not binary machine numbers.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the first time client sends a query to the Name server, asking the machine number where the server is currently located. Then the request can be sent directly to the machine address.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- If the name server is replicated, consistency problem may arise.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>
            <p:custDataLst>
              <p:tags r:id="rId1"/>
            </p:custDataLst>
          </p:nvPr>
        </p:nvSpPr>
        <p:spPr>
          <a:xfrm>
            <a:off x="9545955" y="4998720"/>
            <a:ext cx="1273810" cy="8813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 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545955" y="5579110"/>
            <a:ext cx="1273810" cy="3009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10117455" y="588010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4"/>
            </p:custDataLst>
          </p:nvPr>
        </p:nvCxnSpPr>
        <p:spPr>
          <a:xfrm>
            <a:off x="5440045" y="6382385"/>
            <a:ext cx="5379720" cy="34290"/>
          </a:xfrm>
          <a:prstGeom prst="line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5"/>
            </p:custDataLst>
          </p:nvPr>
        </p:nvCxnSpPr>
        <p:spPr>
          <a:xfrm>
            <a:off x="8580755" y="5182235"/>
            <a:ext cx="877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6"/>
            </p:custDataLst>
          </p:nvPr>
        </p:nvCxnSpPr>
        <p:spPr>
          <a:xfrm flipH="1">
            <a:off x="8705215" y="5399405"/>
            <a:ext cx="799465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s 3"/>
          <p:cNvSpPr/>
          <p:nvPr>
            <p:custDataLst>
              <p:tags r:id="rId7"/>
            </p:custDataLst>
          </p:nvPr>
        </p:nvSpPr>
        <p:spPr>
          <a:xfrm>
            <a:off x="7391400" y="5059680"/>
            <a:ext cx="1204595" cy="7581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8"/>
            </p:custDataLst>
          </p:nvPr>
        </p:nvSpPr>
        <p:spPr>
          <a:xfrm>
            <a:off x="7391400" y="5420995"/>
            <a:ext cx="1215390" cy="3867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9"/>
            </p:custDataLst>
          </p:nvPr>
        </p:nvCxnSpPr>
        <p:spPr>
          <a:xfrm>
            <a:off x="7790815" y="581787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065655" y="4888230"/>
            <a:ext cx="2415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1.Lookup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NS reply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Request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Reply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08445" y="485394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756400" y="5421630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64930" y="4848860"/>
            <a:ext cx="49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964930" y="5469255"/>
            <a:ext cx="445770" cy="32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>
            <p:custDataLst>
              <p:tags r:id="rId10"/>
            </p:custDataLst>
          </p:nvPr>
        </p:nvSpPr>
        <p:spPr>
          <a:xfrm>
            <a:off x="5170805" y="5066030"/>
            <a:ext cx="1204595" cy="7581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>
            <p:custDataLst>
              <p:tags r:id="rId11"/>
            </p:custDataLst>
          </p:nvPr>
        </p:nvSpPr>
        <p:spPr>
          <a:xfrm>
            <a:off x="5160010" y="5437505"/>
            <a:ext cx="1215390" cy="3867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2"/>
            </p:custDataLst>
          </p:nvPr>
        </p:nvCxnSpPr>
        <p:spPr>
          <a:xfrm>
            <a:off x="5673090" y="582422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3"/>
            </p:custDataLst>
          </p:nvPr>
        </p:nvCxnSpPr>
        <p:spPr>
          <a:xfrm flipH="1" flipV="1">
            <a:off x="6375400" y="5207000"/>
            <a:ext cx="970280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4"/>
            </p:custDataLst>
          </p:nvPr>
        </p:nvCxnSpPr>
        <p:spPr>
          <a:xfrm>
            <a:off x="6444615" y="5410835"/>
            <a:ext cx="877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575945"/>
            <a:ext cx="8052435" cy="1555750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265" y="1925320"/>
            <a:ext cx="9912350" cy="4251960"/>
          </a:xfrm>
        </p:spPr>
        <p:txBody>
          <a:bodyPr>
            <a:normAutofit lnSpcReduction="20000"/>
          </a:bodyPr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Interprocess communication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 server model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distributed system, it is completely different from uniporcessor system as there is no shared memory.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endParaRPr lang="en-US"/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575945"/>
            <a:ext cx="8052435" cy="1555750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Interprocess Communication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265" y="2131695"/>
            <a:ext cx="9912350" cy="4045585"/>
          </a:xfrm>
        </p:spPr>
        <p:txBody>
          <a:bodyPr>
            <a:normAutofit/>
          </a:bodyPr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distributed system, it is completely different from uniporcessor system as there is no shared memory.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Certain rules need to be followed for interprocess communication called Protocols.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wide area distributed systems, these protocols take the form of multiple layers such as OSI , ATM.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OSI model addresses only a small aspect of the communication - sending bits from the sender to the receiver, with much overheads. </a:t>
            </a:r>
            <a:endParaRPr lang="en-US"/>
          </a:p>
          <a:p>
            <a:endParaRPr lang="en-US"/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93789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 - Server model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5232400"/>
          </a:xfrm>
        </p:spPr>
        <p:txBody>
          <a:bodyPr>
            <a:normAutofit/>
          </a:bodyPr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is based on simple connectionless request / reply protocol.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Client sends a request message to the server and the server returns the data requested or an error code indicating the reason of failure.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is simple. No connection to be established before use and no connection to be closed after use.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Simplicity leads to efficiency. Only three levels of protocol are needed.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>
            <p:custDataLst>
              <p:tags r:id="rId1"/>
            </p:custDataLst>
          </p:nvPr>
        </p:nvSpPr>
        <p:spPr>
          <a:xfrm>
            <a:off x="9364980" y="4908550"/>
            <a:ext cx="1454785" cy="971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365615" y="5535295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31615" y="6393180"/>
            <a:ext cx="6788150" cy="23495"/>
          </a:xfrm>
          <a:prstGeom prst="line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10117455" y="588010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5"/>
          <p:cNvSpPr/>
          <p:nvPr>
            <p:custDataLst>
              <p:tags r:id="rId4"/>
            </p:custDataLst>
          </p:nvPr>
        </p:nvSpPr>
        <p:spPr>
          <a:xfrm>
            <a:off x="4791710" y="4908550"/>
            <a:ext cx="1454785" cy="971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4792345" y="5535295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>
            <p:custDataLst>
              <p:tags r:id="rId6"/>
            </p:custDataLst>
          </p:nvPr>
        </p:nvCxnSpPr>
        <p:spPr>
          <a:xfrm>
            <a:off x="5544185" y="588010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22695" y="5104765"/>
            <a:ext cx="2946400" cy="2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7"/>
            </p:custDataLst>
          </p:nvPr>
        </p:nvCxnSpPr>
        <p:spPr>
          <a:xfrm flipH="1">
            <a:off x="6274435" y="5426710"/>
            <a:ext cx="2994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181215" y="4818380"/>
            <a:ext cx="113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8"/>
            </p:custDataLst>
          </p:nvPr>
        </p:nvSpPr>
        <p:spPr>
          <a:xfrm>
            <a:off x="7239000" y="5469890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93789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 - Server model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5232400"/>
          </a:xfrm>
        </p:spPr>
        <p:txBody>
          <a:bodyPr>
            <a:normAutofit fontScale="90000" lnSpcReduction="10000"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Physical and datalink protocol take care of getting the packets from client to server and back.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 routing and no connections - layers 3 &amp; 4 not needed.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Layer 5 is the request/ reply protocol. No sessions required.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Communication provided by the micro-kernels using two system calls -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send (dest, &amp;mptr)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receive(addr, &amp;mptr)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mptr - message pointer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dest - destination process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addr - source address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937625" y="3344545"/>
          <a:ext cx="2115185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185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Request / reply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Datalink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Physical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12420"/>
            <a:ext cx="9182100" cy="84645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 - client and 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5966460"/>
            <a:ext cx="9335135" cy="518795"/>
          </a:xfrm>
        </p:spPr>
        <p:txBody>
          <a:bodyPr>
            <a:normAutofit fontScale="25000"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Speed - A distributed system may have more total computing power than a mainframe.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8800">
                <a:latin typeface="Arial" panose="020B0604020202020204" pitchFamily="34" charset="0"/>
                <a:cs typeface="Arial" panose="020B0604020202020204" pitchFamily="34" charset="0"/>
              </a:rPr>
              <a:t>header.h</a:t>
            </a:r>
            <a:endParaRPr lang="en-US" sz="8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3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3230" y="986155"/>
            <a:ext cx="6861175" cy="5133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390" y="300990"/>
            <a:ext cx="9182100" cy="99504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 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client and 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5381625"/>
            <a:ext cx="9335135" cy="828675"/>
          </a:xfrm>
        </p:spPr>
        <p:txBody>
          <a:bodyPr>
            <a:normAutofit fontScale="70000"/>
          </a:bodyPr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sample server.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7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5585" y="1296035"/>
            <a:ext cx="8667115" cy="4208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0990"/>
            <a:ext cx="9182100" cy="880110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Example 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client and 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5874385"/>
            <a:ext cx="9632950" cy="701040"/>
          </a:xfrm>
        </p:spPr>
        <p:txBody>
          <a:bodyPr>
            <a:noAutofit/>
          </a:bodyPr>
          <a:p>
            <a:pPr marL="0" indent="0"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client using the server to copy a file.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2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4260" y="1146493"/>
            <a:ext cx="7945438" cy="492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10" y="373380"/>
            <a:ext cx="9182100" cy="777875"/>
          </a:xfrm>
        </p:spPr>
        <p:txBody>
          <a:bodyPr>
            <a:norm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5" y="1311275"/>
            <a:ext cx="9907270" cy="5232400"/>
          </a:xfrm>
        </p:spPr>
        <p:txBody>
          <a:bodyPr>
            <a:normAutofit fontScale="70000"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 way of mentioning server address is to mention it in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header.h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as a constant.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Sending kernel can extract it (ex - 243) from message structure and use it for sending packets to server.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Ambiguity arises if multiple processes are running on the same server.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Alternative 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Send messages to processes , not machines.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Process identification - two part names - machine + process  no.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lnSpc>
                <a:spcPct val="6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 - 243.4  or 4@243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machine can number its processes starting from 0. So there is no confusion between process ‘n’ of different machines.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 global coordination is required.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>
            <p:custDataLst>
              <p:tags r:id="rId1"/>
            </p:custDataLst>
          </p:nvPr>
        </p:nvSpPr>
        <p:spPr>
          <a:xfrm>
            <a:off x="9364980" y="5033645"/>
            <a:ext cx="1454785" cy="8464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365615" y="5535295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10117455" y="5880100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4"/>
            </p:custDataLst>
          </p:nvPr>
        </p:nvCxnSpPr>
        <p:spPr>
          <a:xfrm>
            <a:off x="5935345" y="6388100"/>
            <a:ext cx="4884420" cy="28575"/>
          </a:xfrm>
          <a:prstGeom prst="line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5"/>
            </p:custDataLst>
          </p:nvPr>
        </p:nvCxnSpPr>
        <p:spPr>
          <a:xfrm flipV="1">
            <a:off x="7915910" y="5128895"/>
            <a:ext cx="1353185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6"/>
            </p:custDataLst>
          </p:nvPr>
        </p:nvCxnSpPr>
        <p:spPr>
          <a:xfrm flipH="1" flipV="1">
            <a:off x="8030210" y="5414645"/>
            <a:ext cx="123888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s 3"/>
          <p:cNvSpPr/>
          <p:nvPr>
            <p:custDataLst>
              <p:tags r:id="rId7"/>
            </p:custDataLst>
          </p:nvPr>
        </p:nvSpPr>
        <p:spPr>
          <a:xfrm>
            <a:off x="6435090" y="4997450"/>
            <a:ext cx="1454785" cy="8464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8"/>
            </p:custDataLst>
          </p:nvPr>
        </p:nvSpPr>
        <p:spPr>
          <a:xfrm>
            <a:off x="6435725" y="5499100"/>
            <a:ext cx="1454150" cy="3448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9"/>
            </p:custDataLst>
          </p:nvPr>
        </p:nvCxnSpPr>
        <p:spPr>
          <a:xfrm>
            <a:off x="7187565" y="5843905"/>
            <a:ext cx="0" cy="524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214245" y="5552440"/>
            <a:ext cx="241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Request to 243.0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Reply to 199.0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362315" y="4796790"/>
            <a:ext cx="34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522970" y="5426075"/>
            <a:ext cx="37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PP_MARK_KEY" val="e4b65ae1-12ea-4553-9014-8a2b60798edf"/>
  <p:tag name="COMMONDATA" val="eyJoZGlkIjoiODliZWY4OTY0MGRkODE3MzUwYWNjNzJlOTZjZjEzOW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ABLE_ENDDRAG_ORIGIN_RECT" val="166*259"/>
  <p:tag name="TABLE_ENDDRAG_RECT" val="676*239*166*259"/>
</p:tagLst>
</file>

<file path=ppt/theme/theme1.xml><?xml version="1.0" encoding="utf-8"?>
<a:theme xmlns:a="http://schemas.openxmlformats.org/drawingml/2006/main" name="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7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8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5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6_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4176</Words>
  <Application>WPS Presentation</Application>
  <PresentationFormat>宽屏</PresentationFormat>
  <Paragraphs>195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Manrope SemiBold</vt:lpstr>
      <vt:lpstr>AMGDT</vt:lpstr>
      <vt:lpstr>Roboto Black</vt:lpstr>
      <vt:lpstr>Wide Latin</vt:lpstr>
      <vt:lpstr>Microsoft YaHei</vt:lpstr>
      <vt:lpstr>Arial Unicode MS</vt:lpstr>
      <vt:lpstr>Office 主题​​</vt:lpstr>
      <vt:lpstr>1_Office 主题​​</vt:lpstr>
      <vt:lpstr>2_Office 主题​​</vt:lpstr>
      <vt:lpstr>3_Office 主题​​</vt:lpstr>
      <vt:lpstr>4_Office 主题​​</vt:lpstr>
      <vt:lpstr>7_Office 主题​​</vt:lpstr>
      <vt:lpstr>8_Office 主题​​</vt:lpstr>
      <vt:lpstr>25_Office 主题​​</vt:lpstr>
      <vt:lpstr>26_Office 主题​​</vt:lpstr>
      <vt:lpstr>27_Office 主题​​</vt:lpstr>
      <vt:lpstr>28_Office 主题​​</vt:lpstr>
      <vt:lpstr>Communication in   Distributed Systems</vt:lpstr>
      <vt:lpstr>Outline</vt:lpstr>
      <vt:lpstr>Interprocess Communication </vt:lpstr>
      <vt:lpstr>Client - Server model </vt:lpstr>
      <vt:lpstr>Client - Server model </vt:lpstr>
      <vt:lpstr>Example - client and server</vt:lpstr>
      <vt:lpstr>Example - client and server</vt:lpstr>
      <vt:lpstr>Example - client and server</vt:lpstr>
      <vt:lpstr>Addressing </vt:lpstr>
      <vt:lpstr>Addressing </vt:lpstr>
      <vt:lpstr>Addressing </vt:lpstr>
      <vt:lpstr>Addressing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KIIT0001</cp:lastModifiedBy>
  <cp:revision>149</cp:revision>
  <dcterms:created xsi:type="dcterms:W3CDTF">2023-03-30T14:36:00Z</dcterms:created>
  <dcterms:modified xsi:type="dcterms:W3CDTF">2024-08-05T06:11:34Z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96B33A4227D242B0A6A4C408318C9F65_13</vt:lpwstr>
  </property>
  <property fmtid="{D5CDD505-2E9C-101B-9397-08002B2CF9AE}" pid="3" name="KSOProductBuildVer">
    <vt:lpwstr>1033-12.2.0.17153</vt:lpwstr>
  </property>
</Properties>
</file>