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71" r:id="rId11"/>
    <p:sldId id="270"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Communications in Distributed Systems</a:t>
            </a:r>
            <a:endParaRPr lang="en-US" b="1" dirty="0">
              <a:solidFill>
                <a:srgbClr val="FF0000"/>
              </a:solidFill>
            </a:endParaRPr>
          </a:p>
        </p:txBody>
      </p:sp>
      <p:sp>
        <p:nvSpPr>
          <p:cNvPr id="3" name="Subtitle 2"/>
          <p:cNvSpPr>
            <a:spLocks noGrp="1"/>
          </p:cNvSpPr>
          <p:nvPr>
            <p:ph type="subTitle" idx="1"/>
          </p:nvPr>
        </p:nvSpPr>
        <p:spPr/>
        <p:txBody>
          <a:bodyPr>
            <a:normAutofit fontScale="60000"/>
          </a:bodyPr>
          <a:lstStyle/>
          <a:p>
            <a:r>
              <a:rPr lang="en-US"/>
              <a:t>Dr. Saurabh Jha</a:t>
            </a:r>
            <a:endParaRPr lang="en-US"/>
          </a:p>
          <a:p>
            <a:r>
              <a:rPr lang="en-US"/>
              <a:t>Assistant Professor</a:t>
            </a:r>
            <a:endParaRPr lang="en-US"/>
          </a:p>
          <a:p>
            <a:r>
              <a:rPr lang="en-US"/>
              <a:t>School of Computer Engineering</a:t>
            </a:r>
            <a:endParaRPr lang="en-US"/>
          </a:p>
          <a:p>
            <a:r>
              <a:rPr lang="en-US"/>
              <a:t>KIIT Deemed to be University</a:t>
            </a:r>
            <a:endParaRPr lang="en-US"/>
          </a:p>
          <a:p>
            <a:r>
              <a:rPr lang="en-US"/>
              <a:t>Bhubaneswar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2615"/>
          </a:xfrm>
        </p:spPr>
        <p:txBody>
          <a:bodyPr>
            <a:normAutofit fontScale="90000"/>
          </a:bodyPr>
          <a:p>
            <a:r>
              <a:rPr lang="en-US"/>
              <a:t>Cont..</a:t>
            </a:r>
            <a:endParaRPr lang="en-US"/>
          </a:p>
        </p:txBody>
      </p:sp>
      <p:sp>
        <p:nvSpPr>
          <p:cNvPr id="3" name="Content Placeholder 2"/>
          <p:cNvSpPr>
            <a:spLocks noGrp="1"/>
          </p:cNvSpPr>
          <p:nvPr>
            <p:ph idx="1"/>
          </p:nvPr>
        </p:nvSpPr>
        <p:spPr>
          <a:xfrm>
            <a:off x="455295" y="1059815"/>
            <a:ext cx="11324590" cy="5447665"/>
          </a:xfrm>
        </p:spPr>
        <p:txBody>
          <a:bodyPr/>
          <a:p>
            <a:r>
              <a:rPr lang="en-US" sz="2400" b="1">
                <a:highlight>
                  <a:srgbClr val="FFFF00"/>
                </a:highlight>
                <a:latin typeface="Times New Roman" panose="02020603050405020304" charset="0"/>
                <a:cs typeface="Times New Roman" panose="02020603050405020304" charset="0"/>
              </a:rPr>
              <a:t>Issues involved in blocking </a:t>
            </a:r>
            <a:r>
              <a:rPr lang="en-US" sz="2400" b="1" i="1">
                <a:highlight>
                  <a:srgbClr val="FFFF00"/>
                </a:highlight>
                <a:latin typeface="Times New Roman" panose="02020603050405020304" charset="0"/>
                <a:cs typeface="Times New Roman" panose="02020603050405020304" charset="0"/>
              </a:rPr>
              <a:t>send()</a:t>
            </a:r>
            <a:r>
              <a:rPr lang="en-US" sz="2400" b="1">
                <a:highlight>
                  <a:srgbClr val="FFFF00"/>
                </a:highlight>
                <a:latin typeface="Times New Roman" panose="02020603050405020304" charset="0"/>
                <a:cs typeface="Times New Roman" panose="02020603050405020304" charset="0"/>
              </a:rPr>
              <a:t> and </a:t>
            </a:r>
            <a:r>
              <a:rPr lang="en-US" sz="2400" b="1" i="1">
                <a:highlight>
                  <a:srgbClr val="FFFF00"/>
                </a:highlight>
                <a:latin typeface="Times New Roman" panose="02020603050405020304" charset="0"/>
                <a:cs typeface="Times New Roman" panose="02020603050405020304" charset="0"/>
              </a:rPr>
              <a:t>receive()</a:t>
            </a:r>
            <a:r>
              <a:rPr lang="en-US" sz="2400" b="1">
                <a:highlight>
                  <a:srgbClr val="FFFF00"/>
                </a:highlight>
                <a:latin typeface="Times New Roman" panose="02020603050405020304" charset="0"/>
                <a:cs typeface="Times New Roman" panose="02020603050405020304" charset="0"/>
              </a:rPr>
              <a:t> primitive:</a:t>
            </a:r>
            <a:endParaRPr lang="en-US" sz="2400" b="1">
              <a:highlight>
                <a:srgbClr val="FFFF00"/>
              </a:highlight>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Blocking </a:t>
            </a:r>
            <a:r>
              <a:rPr lang="en-US" sz="2400" b="1" i="1">
                <a:latin typeface="Times New Roman" panose="02020603050405020304" charset="0"/>
                <a:cs typeface="Times New Roman" panose="02020603050405020304" charset="0"/>
              </a:rPr>
              <a:t>send()</a:t>
            </a:r>
            <a:r>
              <a:rPr lang="en-US" sz="2400" b="1">
                <a:latin typeface="Times New Roman" panose="02020603050405020304" charset="0"/>
                <a:cs typeface="Times New Roman" panose="02020603050405020304" charset="0"/>
              </a:rPr>
              <a:t> primitive</a:t>
            </a:r>
            <a:r>
              <a:rPr lang="en-US" sz="2400">
                <a:latin typeface="Times New Roman" panose="02020603050405020304" charset="0"/>
                <a:cs typeface="Times New Roman" panose="02020603050405020304" charset="0"/>
              </a:rPr>
              <a:t>: The issue that can be raised here is that the sending process may become </a:t>
            </a:r>
            <a:r>
              <a:rPr lang="en-US" sz="2400" b="1">
                <a:latin typeface="Times New Roman" panose="02020603050405020304" charset="0"/>
                <a:cs typeface="Times New Roman" panose="02020603050405020304" charset="0"/>
              </a:rPr>
              <a:t>permanently halted</a:t>
            </a:r>
            <a:r>
              <a:rPr lang="en-US" sz="2400">
                <a:latin typeface="Times New Roman" panose="02020603050405020304" charset="0"/>
                <a:cs typeface="Times New Roman" panose="02020603050405020304" charset="0"/>
              </a:rPr>
              <a:t> if receiving process has crashed or the sent messages are lost because of communication failure.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So, blocking </a:t>
            </a:r>
            <a:r>
              <a:rPr lang="en-US" sz="2400" i="1">
                <a:latin typeface="Times New Roman" panose="02020603050405020304" charset="0"/>
                <a:cs typeface="Times New Roman" panose="02020603050405020304" charset="0"/>
              </a:rPr>
              <a:t>send()</a:t>
            </a:r>
            <a:r>
              <a:rPr lang="en-US" sz="2400">
                <a:latin typeface="Times New Roman" panose="02020603050405020304" charset="0"/>
                <a:cs typeface="Times New Roman" panose="02020603050405020304" charset="0"/>
              </a:rPr>
              <a:t> primitives must set a fixed time value which when elapsed, send operation is halted with an error status to avoid this problem.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Users might be given the option to specify the timeout value as a parameter of the send primitive, or it could be set as a default.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Blocking </a:t>
            </a:r>
            <a:r>
              <a:rPr lang="en-US" sz="2400" b="1" i="1">
                <a:latin typeface="Times New Roman" panose="02020603050405020304" charset="0"/>
                <a:cs typeface="Times New Roman" panose="02020603050405020304" charset="0"/>
              </a:rPr>
              <a:t>receive()</a:t>
            </a:r>
            <a:r>
              <a:rPr lang="en-US" sz="2400" b="1">
                <a:latin typeface="Times New Roman" panose="02020603050405020304" charset="0"/>
                <a:cs typeface="Times New Roman" panose="02020603050405020304" charset="0"/>
              </a:rPr>
              <a:t> primitive:</a:t>
            </a:r>
            <a:r>
              <a:rPr lang="en-US" sz="2400">
                <a:latin typeface="Times New Roman" panose="02020603050405020304" charset="0"/>
                <a:cs typeface="Times New Roman" panose="02020603050405020304" charset="0"/>
              </a:rPr>
              <a:t> To avoid the receiving process from becoming halted indefinitely, a blocking </a:t>
            </a:r>
            <a:r>
              <a:rPr lang="en-US" sz="2400" i="1">
                <a:latin typeface="Times New Roman" panose="02020603050405020304" charset="0"/>
                <a:cs typeface="Times New Roman" panose="02020603050405020304" charset="0"/>
              </a:rPr>
              <a:t>receive()</a:t>
            </a:r>
            <a:r>
              <a:rPr lang="en-US" sz="2400">
                <a:latin typeface="Times New Roman" panose="02020603050405020304" charset="0"/>
                <a:cs typeface="Times New Roman" panose="02020603050405020304" charset="0"/>
              </a:rPr>
              <a:t> primitive might be connected with a fixed time value.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This can happen if the prospective sending procedure fails or if the expected message is lost on the network owing to a communication breakdown.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3410"/>
          </a:xfrm>
        </p:spPr>
        <p:txBody>
          <a:bodyPr>
            <a:normAutofit fontScale="90000"/>
          </a:bodyPr>
          <a:p>
            <a:pPr algn="ctr"/>
            <a:r>
              <a:rPr lang="en-US" b="1">
                <a:solidFill>
                  <a:srgbClr val="FF0000"/>
                </a:solidFill>
                <a:sym typeface="+mn-ea"/>
              </a:rPr>
              <a:t>Buffered versus Unbuffered Primitives</a:t>
            </a:r>
            <a:endParaRPr lang="en-US"/>
          </a:p>
        </p:txBody>
      </p:sp>
      <p:sp>
        <p:nvSpPr>
          <p:cNvPr id="3" name="Content Placeholder 2"/>
          <p:cNvSpPr>
            <a:spLocks noGrp="1"/>
          </p:cNvSpPr>
          <p:nvPr>
            <p:ph idx="1"/>
          </p:nvPr>
        </p:nvSpPr>
        <p:spPr>
          <a:xfrm>
            <a:off x="370205" y="1090930"/>
            <a:ext cx="11537315" cy="5405120"/>
          </a:xfrm>
        </p:spPr>
        <p:txBody>
          <a:bodyPr/>
          <a:p>
            <a:r>
              <a:rPr lang="en-US" sz="2400" b="1">
                <a:solidFill>
                  <a:srgbClr val="00B050"/>
                </a:solidFill>
                <a:latin typeface="Times New Roman" panose="02020603050405020304" charset="0"/>
                <a:cs typeface="Times New Roman" panose="02020603050405020304" charset="0"/>
              </a:rPr>
              <a:t>Unbuffered Primitives:</a:t>
            </a:r>
            <a:endParaRPr lang="en-US" sz="2400" b="1">
              <a:solidFill>
                <a:srgbClr val="00B050"/>
              </a:solidFill>
              <a:latin typeface="Times New Roman" panose="02020603050405020304" charset="0"/>
              <a:cs typeface="Times New Roman" panose="02020603050405020304" charset="0"/>
            </a:endParaRPr>
          </a:p>
          <a:p>
            <a:pPr algn="just"/>
            <a:r>
              <a:rPr lang="en-US" sz="2400">
                <a:solidFill>
                  <a:schemeClr val="tx1"/>
                </a:solidFill>
                <a:latin typeface="Times New Roman" panose="02020603050405020304" charset="0"/>
                <a:cs typeface="Times New Roman" panose="02020603050405020304" charset="0"/>
              </a:rPr>
              <a:t>Unbuffered primitives involve </a:t>
            </a:r>
            <a:r>
              <a:rPr lang="en-US" sz="2400" b="1">
                <a:solidFill>
                  <a:schemeClr val="tx1"/>
                </a:solidFill>
                <a:latin typeface="Times New Roman" panose="02020603050405020304" charset="0"/>
                <a:cs typeface="Times New Roman" panose="02020603050405020304" charset="0"/>
              </a:rPr>
              <a:t>direct communication</a:t>
            </a:r>
            <a:r>
              <a:rPr lang="en-US" sz="2400">
                <a:solidFill>
                  <a:schemeClr val="tx1"/>
                </a:solidFill>
                <a:latin typeface="Times New Roman" panose="02020603050405020304" charset="0"/>
                <a:cs typeface="Times New Roman" panose="02020603050405020304" charset="0"/>
              </a:rPr>
              <a:t> </a:t>
            </a:r>
            <a:r>
              <a:rPr lang="en-US" sz="2400">
                <a:solidFill>
                  <a:schemeClr val="tx1"/>
                </a:solidFill>
                <a:highlight>
                  <a:srgbClr val="FFFF00"/>
                </a:highlight>
                <a:latin typeface="Times New Roman" panose="02020603050405020304" charset="0"/>
                <a:cs typeface="Times New Roman" panose="02020603050405020304" charset="0"/>
              </a:rPr>
              <a:t>without any intermediate storage</a:t>
            </a:r>
            <a:r>
              <a:rPr lang="en-US" sz="2400">
                <a:solidFill>
                  <a:schemeClr val="tx1"/>
                </a:solidFill>
                <a:latin typeface="Times New Roman" panose="02020603050405020304" charset="0"/>
                <a:cs typeface="Times New Roman" panose="02020603050405020304" charset="0"/>
              </a:rPr>
              <a:t>.</a:t>
            </a:r>
            <a:endParaRPr lang="en-US" sz="2400">
              <a:solidFill>
                <a:schemeClr val="tx1"/>
              </a:solidFill>
              <a:latin typeface="Times New Roman" panose="02020603050405020304" charset="0"/>
              <a:cs typeface="Times New Roman" panose="02020603050405020304" charset="0"/>
            </a:endParaRPr>
          </a:p>
          <a:p>
            <a:pPr algn="just"/>
            <a:r>
              <a:rPr lang="en-US" sz="2400">
                <a:solidFill>
                  <a:schemeClr val="tx1"/>
                </a:solidFill>
                <a:latin typeface="Times New Roman" panose="02020603050405020304" charset="0"/>
                <a:cs typeface="Times New Roman" panose="02020603050405020304" charset="0"/>
              </a:rPr>
              <a:t> In these primitives, the </a:t>
            </a:r>
            <a:r>
              <a:rPr lang="en-US" sz="2400">
                <a:solidFill>
                  <a:schemeClr val="tx1"/>
                </a:solidFill>
                <a:highlight>
                  <a:srgbClr val="00FF00"/>
                </a:highlight>
                <a:latin typeface="Times New Roman" panose="02020603050405020304" charset="0"/>
                <a:cs typeface="Times New Roman" panose="02020603050405020304" charset="0"/>
              </a:rPr>
              <a:t>sender and receiver need to be synchronized</a:t>
            </a:r>
            <a:r>
              <a:rPr lang="en-US" sz="2400">
                <a:solidFill>
                  <a:schemeClr val="tx1"/>
                </a:solidFill>
                <a:latin typeface="Times New Roman" panose="02020603050405020304" charset="0"/>
                <a:cs typeface="Times New Roman" panose="02020603050405020304" charset="0"/>
              </a:rPr>
              <a:t> for the communication to take place.</a:t>
            </a:r>
            <a:endParaRPr lang="en-US" sz="2400">
              <a:solidFill>
                <a:schemeClr val="tx1"/>
              </a:solidFill>
              <a:latin typeface="Times New Roman" panose="02020603050405020304" charset="0"/>
              <a:cs typeface="Times New Roman" panose="02020603050405020304" charset="0"/>
            </a:endParaRPr>
          </a:p>
          <a:p>
            <a:pPr algn="just"/>
            <a:r>
              <a:rPr lang="en-US" sz="2400">
                <a:solidFill>
                  <a:schemeClr val="tx1"/>
                </a:solidFill>
                <a:latin typeface="Times New Roman" panose="02020603050405020304" charset="0"/>
                <a:cs typeface="Times New Roman" panose="02020603050405020304" charset="0"/>
              </a:rPr>
              <a:t>A call to the primitive </a:t>
            </a:r>
            <a:r>
              <a:rPr lang="en-US" sz="2400" b="1" i="1">
                <a:solidFill>
                  <a:schemeClr val="tx1"/>
                </a:solidFill>
                <a:latin typeface="Times New Roman" panose="02020603050405020304" charset="0"/>
                <a:cs typeface="Times New Roman" panose="02020603050405020304" charset="0"/>
              </a:rPr>
              <a:t>receive(addr, &amp;m)</a:t>
            </a:r>
            <a:r>
              <a:rPr lang="en-US" sz="2400">
                <a:solidFill>
                  <a:schemeClr val="tx1"/>
                </a:solidFill>
                <a:latin typeface="Times New Roman" panose="02020603050405020304" charset="0"/>
                <a:cs typeface="Times New Roman" panose="02020603050405020304" charset="0"/>
              </a:rPr>
              <a:t> tells  the kernel of the machine on which it is running that the calling process is listening to the address </a:t>
            </a:r>
            <a:r>
              <a:rPr lang="en-US" sz="2400" i="1">
                <a:solidFill>
                  <a:schemeClr val="tx1"/>
                </a:solidFill>
                <a:latin typeface="Times New Roman" panose="02020603050405020304" charset="0"/>
                <a:cs typeface="Times New Roman" panose="02020603050405020304" charset="0"/>
              </a:rPr>
              <a:t>addr</a:t>
            </a:r>
            <a:r>
              <a:rPr lang="en-US" sz="2400">
                <a:solidFill>
                  <a:schemeClr val="tx1"/>
                </a:solidFill>
                <a:latin typeface="Times New Roman" panose="02020603050405020304" charset="0"/>
                <a:cs typeface="Times New Roman" panose="02020603050405020304" charset="0"/>
              </a:rPr>
              <a:t> and is prepared to receive one message sent to that address.</a:t>
            </a:r>
            <a:endParaRPr lang="en-US" sz="2400">
              <a:solidFill>
                <a:schemeClr val="tx1"/>
              </a:solidFill>
              <a:latin typeface="Times New Roman" panose="02020603050405020304" charset="0"/>
              <a:cs typeface="Times New Roman" panose="02020603050405020304" charset="0"/>
            </a:endParaRPr>
          </a:p>
          <a:p>
            <a:pPr algn="just"/>
            <a:r>
              <a:rPr lang="en-US" sz="2400">
                <a:solidFill>
                  <a:schemeClr val="tx1"/>
                </a:solidFill>
                <a:highlight>
                  <a:srgbClr val="00FFFF"/>
                </a:highlight>
                <a:latin typeface="Times New Roman" panose="02020603050405020304" charset="0"/>
                <a:cs typeface="Times New Roman" panose="02020603050405020304" charset="0"/>
              </a:rPr>
              <a:t>A single message buffer, pointed to by </a:t>
            </a:r>
            <a:r>
              <a:rPr lang="en-US" sz="2400" i="1">
                <a:solidFill>
                  <a:schemeClr val="tx1"/>
                </a:solidFill>
                <a:highlight>
                  <a:srgbClr val="00FFFF"/>
                </a:highlight>
                <a:latin typeface="Times New Roman" panose="02020603050405020304" charset="0"/>
                <a:cs typeface="Times New Roman" panose="02020603050405020304" charset="0"/>
              </a:rPr>
              <a:t>m</a:t>
            </a:r>
            <a:r>
              <a:rPr lang="en-US" sz="2400">
                <a:solidFill>
                  <a:schemeClr val="tx1"/>
                </a:solidFill>
                <a:highlight>
                  <a:srgbClr val="00FFFF"/>
                </a:highlight>
                <a:latin typeface="Times New Roman" panose="02020603050405020304" charset="0"/>
                <a:cs typeface="Times New Roman" panose="02020603050405020304" charset="0"/>
              </a:rPr>
              <a:t>, is provided to hold the incoming message</a:t>
            </a:r>
            <a:r>
              <a:rPr lang="en-US" sz="2400">
                <a:solidFill>
                  <a:schemeClr val="tx1"/>
                </a:solidFill>
                <a:latin typeface="Times New Roman" panose="02020603050405020304" charset="0"/>
                <a:cs typeface="Times New Roman" panose="02020603050405020304" charset="0"/>
              </a:rPr>
              <a:t>.</a:t>
            </a:r>
            <a:endParaRPr lang="en-US" sz="2400">
              <a:solidFill>
                <a:schemeClr val="tx1"/>
              </a:solidFill>
              <a:latin typeface="Times New Roman" panose="02020603050405020304" charset="0"/>
              <a:cs typeface="Times New Roman" panose="02020603050405020304" charset="0"/>
            </a:endParaRPr>
          </a:p>
          <a:p>
            <a:pPr algn="just"/>
            <a:r>
              <a:rPr lang="en-US" sz="2400">
                <a:solidFill>
                  <a:schemeClr val="tx1"/>
                </a:solidFill>
                <a:latin typeface="Times New Roman" panose="02020603050405020304" charset="0"/>
                <a:cs typeface="Times New Roman" panose="02020603050405020304" charset="0"/>
              </a:rPr>
              <a:t>When the message comes in, the receiving kernel copies it to the buffer and unblocks the receiving process, as shown by Figure 3 in the next slide.</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1980"/>
          </a:xfrm>
        </p:spPr>
        <p:txBody>
          <a:bodyPr>
            <a:normAutofit fontScale="90000"/>
          </a:bodyPr>
          <a:p>
            <a:r>
              <a:rPr lang="en-US"/>
              <a:t>Cont..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2480310" y="1657985"/>
            <a:ext cx="6750685" cy="3195320"/>
          </a:xfrm>
          <a:prstGeom prst="rect">
            <a:avLst/>
          </a:prstGeom>
        </p:spPr>
      </p:pic>
      <p:sp>
        <p:nvSpPr>
          <p:cNvPr id="5" name="Text Box 4"/>
          <p:cNvSpPr txBox="1"/>
          <p:nvPr/>
        </p:nvSpPr>
        <p:spPr>
          <a:xfrm>
            <a:off x="3152775" y="5093970"/>
            <a:ext cx="5458460" cy="398780"/>
          </a:xfrm>
          <a:prstGeom prst="rect">
            <a:avLst/>
          </a:prstGeom>
          <a:noFill/>
        </p:spPr>
        <p:txBody>
          <a:bodyPr wrap="square" rtlCol="0">
            <a:spAutoFit/>
          </a:bodyPr>
          <a:p>
            <a:pPr algn="ctr"/>
            <a:r>
              <a:rPr lang="en-US" sz="2000" b="1">
                <a:latin typeface="Times New Roman" panose="02020603050405020304" charset="0"/>
                <a:cs typeface="Times New Roman" panose="02020603050405020304" charset="0"/>
              </a:rPr>
              <a:t>Figure 3</a:t>
            </a:r>
            <a:r>
              <a:rPr lang="en-US" sz="2000">
                <a:latin typeface="Times New Roman" panose="02020603050405020304" charset="0"/>
                <a:cs typeface="Times New Roman" panose="02020603050405020304" charset="0"/>
              </a:rPr>
              <a:t>: Unbuffered message passing</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443865" y="913765"/>
            <a:ext cx="11367770" cy="5582920"/>
          </a:xfrm>
        </p:spPr>
        <p:txBody>
          <a:bodyPr>
            <a:normAutofit fontScale="70000"/>
          </a:bodyPr>
          <a:p>
            <a:pPr algn="just"/>
            <a:r>
              <a:rPr lang="en-US" sz="2570">
                <a:highlight>
                  <a:srgbClr val="FFFF00"/>
                </a:highlight>
                <a:latin typeface="Times New Roman" panose="02020603050405020304" charset="0"/>
                <a:cs typeface="Times New Roman" panose="02020603050405020304" charset="0"/>
                <a:sym typeface="+mn-ea"/>
              </a:rPr>
              <a:t>The call to </a:t>
            </a:r>
            <a:r>
              <a:rPr lang="en-US" sz="2570" b="1" i="1">
                <a:highlight>
                  <a:srgbClr val="FFFF00"/>
                </a:highlight>
                <a:latin typeface="Times New Roman" panose="02020603050405020304" charset="0"/>
                <a:cs typeface="Times New Roman" panose="02020603050405020304" charset="0"/>
                <a:sym typeface="+mn-ea"/>
              </a:rPr>
              <a:t>receieve</a:t>
            </a:r>
            <a:r>
              <a:rPr lang="en-US" sz="2570">
                <a:highlight>
                  <a:srgbClr val="FFFF00"/>
                </a:highlight>
                <a:latin typeface="Times New Roman" panose="02020603050405020304" charset="0"/>
                <a:cs typeface="Times New Roman" panose="02020603050405020304" charset="0"/>
                <a:sym typeface="+mn-ea"/>
              </a:rPr>
              <a:t> is the mechanism that tells the server’s kernel which address the server is using and where to put the incoming message.</a:t>
            </a:r>
            <a:endParaRPr lang="en-US" sz="2570">
              <a:highlight>
                <a:srgbClr val="FFFF00"/>
              </a:highlight>
              <a:latin typeface="Times New Roman" panose="02020603050405020304" charset="0"/>
              <a:cs typeface="Times New Roman" panose="02020603050405020304" charset="0"/>
            </a:endParaRPr>
          </a:p>
          <a:p>
            <a:pPr algn="just"/>
            <a:endParaRPr lang="en-US" sz="2570">
              <a:highlight>
                <a:srgbClr val="FFFF00"/>
              </a:highlight>
              <a:latin typeface="Times New Roman" panose="02020603050405020304" charset="0"/>
              <a:cs typeface="Times New Roman" panose="02020603050405020304" charset="0"/>
            </a:endParaRPr>
          </a:p>
          <a:p>
            <a:pPr algn="just"/>
            <a:r>
              <a:rPr lang="en-US" sz="2570">
                <a:highlight>
                  <a:srgbClr val="FFFF00"/>
                </a:highlight>
                <a:latin typeface="Times New Roman" panose="02020603050405020304" charset="0"/>
                <a:cs typeface="Times New Roman" panose="02020603050405020304" charset="0"/>
              </a:rPr>
              <a:t>What are the problems that occurs when the client calls </a:t>
            </a:r>
            <a:r>
              <a:rPr lang="en-US" sz="2570" i="1">
                <a:highlight>
                  <a:srgbClr val="FFFF00"/>
                </a:highlight>
                <a:latin typeface="Times New Roman" panose="02020603050405020304" charset="0"/>
                <a:cs typeface="Times New Roman" panose="02020603050405020304" charset="0"/>
              </a:rPr>
              <a:t>send</a:t>
            </a:r>
            <a:r>
              <a:rPr lang="en-US" sz="2570">
                <a:highlight>
                  <a:srgbClr val="FFFF00"/>
                </a:highlight>
                <a:latin typeface="Times New Roman" panose="02020603050405020304" charset="0"/>
                <a:cs typeface="Times New Roman" panose="02020603050405020304" charset="0"/>
              </a:rPr>
              <a:t> primitive before the server calls </a:t>
            </a:r>
            <a:r>
              <a:rPr lang="en-US" sz="2570" i="1">
                <a:highlight>
                  <a:srgbClr val="FFFF00"/>
                </a:highlight>
                <a:latin typeface="Times New Roman" panose="02020603050405020304" charset="0"/>
                <a:cs typeface="Times New Roman" panose="02020603050405020304" charset="0"/>
              </a:rPr>
              <a:t>receive</a:t>
            </a:r>
            <a:r>
              <a:rPr lang="en-US" sz="2570">
                <a:highlight>
                  <a:srgbClr val="FFFF00"/>
                </a:highlight>
                <a:latin typeface="Times New Roman" panose="02020603050405020304" charset="0"/>
                <a:cs typeface="Times New Roman" panose="02020603050405020304" charset="0"/>
              </a:rPr>
              <a:t> primitive in unbuffered message passing mechanism?</a:t>
            </a:r>
            <a:endParaRPr lang="en-US" sz="2570">
              <a:highlight>
                <a:srgbClr val="FFFF00"/>
              </a:highlight>
              <a:latin typeface="Times New Roman" panose="02020603050405020304" charset="0"/>
              <a:cs typeface="Times New Roman" panose="02020603050405020304" charset="0"/>
            </a:endParaRPr>
          </a:p>
          <a:p>
            <a:pPr algn="just"/>
            <a:endParaRPr lang="en-US" sz="2570" b="1">
              <a:latin typeface="Times New Roman" panose="02020603050405020304" charset="0"/>
              <a:cs typeface="Times New Roman" panose="02020603050405020304" charset="0"/>
            </a:endParaRPr>
          </a:p>
          <a:p>
            <a:pPr algn="just"/>
            <a:r>
              <a:rPr lang="en-US" sz="2570" b="1">
                <a:latin typeface="Times New Roman" panose="02020603050405020304" charset="0"/>
                <a:cs typeface="Times New Roman" panose="02020603050405020304" charset="0"/>
              </a:rPr>
              <a:t>The problems are as follows:</a:t>
            </a:r>
            <a:endParaRPr lang="en-US" sz="2570" b="1">
              <a:latin typeface="Times New Roman" panose="02020603050405020304" charset="0"/>
              <a:cs typeface="Times New Roman" panose="02020603050405020304" charset="0"/>
            </a:endParaRPr>
          </a:p>
          <a:p>
            <a:pPr algn="just"/>
            <a:r>
              <a:rPr lang="en-US" sz="2570">
                <a:latin typeface="Times New Roman" panose="02020603050405020304" charset="0"/>
                <a:cs typeface="Times New Roman" panose="02020603050405020304" charset="0"/>
              </a:rPr>
              <a:t>How does the server’s kernel knows which of its process is using the address in the newly arrived message?</a:t>
            </a:r>
            <a:endParaRPr lang="en-US" sz="2570">
              <a:latin typeface="Times New Roman" panose="02020603050405020304" charset="0"/>
              <a:cs typeface="Times New Roman" panose="02020603050405020304" charset="0"/>
            </a:endParaRPr>
          </a:p>
          <a:p>
            <a:pPr algn="just"/>
            <a:r>
              <a:rPr lang="en-US" sz="2570">
                <a:latin typeface="Times New Roman" panose="02020603050405020304" charset="0"/>
                <a:cs typeface="Times New Roman" panose="02020603050405020304" charset="0"/>
              </a:rPr>
              <a:t>How does the </a:t>
            </a:r>
            <a:r>
              <a:rPr lang="en-US" sz="2570">
                <a:latin typeface="Times New Roman" panose="02020603050405020304" charset="0"/>
                <a:cs typeface="Times New Roman" panose="02020603050405020304" charset="0"/>
                <a:sym typeface="+mn-ea"/>
              </a:rPr>
              <a:t>server’s kernel knows where to copy the message?</a:t>
            </a:r>
            <a:endParaRPr lang="en-US" sz="2570">
              <a:latin typeface="Times New Roman" panose="02020603050405020304" charset="0"/>
              <a:cs typeface="Times New Roman" panose="02020603050405020304" charset="0"/>
              <a:sym typeface="+mn-ea"/>
            </a:endParaRPr>
          </a:p>
          <a:p>
            <a:pPr algn="just"/>
            <a:r>
              <a:rPr lang="en-US" sz="2570">
                <a:highlight>
                  <a:srgbClr val="00FF00"/>
                </a:highlight>
                <a:latin typeface="Times New Roman" panose="02020603050405020304" charset="0"/>
                <a:cs typeface="Times New Roman" panose="02020603050405020304" charset="0"/>
              </a:rPr>
              <a:t>To avoid such problems, it's crucial to ensure that the </a:t>
            </a:r>
            <a:r>
              <a:rPr lang="en-US" sz="2570" i="1">
                <a:highlight>
                  <a:srgbClr val="00FF00"/>
                </a:highlight>
                <a:latin typeface="Times New Roman" panose="02020603050405020304" charset="0"/>
                <a:cs typeface="Times New Roman" panose="02020603050405020304" charset="0"/>
                <a:sym typeface="+mn-ea"/>
              </a:rPr>
              <a:t>receive</a:t>
            </a:r>
            <a:r>
              <a:rPr lang="en-US" sz="2570">
                <a:highlight>
                  <a:srgbClr val="00FF00"/>
                </a:highlight>
                <a:latin typeface="Times New Roman" panose="02020603050405020304" charset="0"/>
                <a:cs typeface="Times New Roman" panose="02020603050405020304" charset="0"/>
                <a:sym typeface="+mn-ea"/>
              </a:rPr>
              <a:t> primitive </a:t>
            </a:r>
            <a:r>
              <a:rPr lang="en-US" sz="2570">
                <a:highlight>
                  <a:srgbClr val="00FF00"/>
                </a:highlight>
                <a:latin typeface="Times New Roman" panose="02020603050405020304" charset="0"/>
                <a:cs typeface="Times New Roman" panose="02020603050405020304" charset="0"/>
              </a:rPr>
              <a:t>is called in a timely manner. Some strategies to handle this include:</a:t>
            </a:r>
            <a:endParaRPr lang="en-US" sz="2570">
              <a:highlight>
                <a:srgbClr val="00FF00"/>
              </a:highlight>
              <a:latin typeface="Times New Roman" panose="02020603050405020304" charset="0"/>
              <a:cs typeface="Times New Roman" panose="02020603050405020304" charset="0"/>
            </a:endParaRPr>
          </a:p>
          <a:p>
            <a:pPr algn="just"/>
            <a:r>
              <a:rPr lang="en-US" sz="2570" b="1">
                <a:solidFill>
                  <a:srgbClr val="7030A0"/>
                </a:solidFill>
                <a:latin typeface="Times New Roman" panose="02020603050405020304" charset="0"/>
                <a:cs typeface="Times New Roman" panose="02020603050405020304" charset="0"/>
              </a:rPr>
              <a:t>Pre-emptive Design</a:t>
            </a:r>
            <a:r>
              <a:rPr lang="en-US" sz="2570">
                <a:latin typeface="Times New Roman" panose="02020603050405020304" charset="0"/>
                <a:cs typeface="Times New Roman" panose="02020603050405020304" charset="0"/>
              </a:rPr>
              <a:t>: Design the system so that </a:t>
            </a:r>
            <a:r>
              <a:rPr lang="en-US" sz="2570">
                <a:latin typeface="Times New Roman" panose="02020603050405020304" charset="0"/>
                <a:cs typeface="Times New Roman" panose="02020603050405020304" charset="0"/>
                <a:sym typeface="+mn-ea"/>
              </a:rPr>
              <a:t>the </a:t>
            </a:r>
            <a:r>
              <a:rPr lang="en-US" sz="2570" i="1">
                <a:latin typeface="Times New Roman" panose="02020603050405020304" charset="0"/>
                <a:cs typeface="Times New Roman" panose="02020603050405020304" charset="0"/>
                <a:sym typeface="+mn-ea"/>
              </a:rPr>
              <a:t>receive  </a:t>
            </a:r>
            <a:r>
              <a:rPr lang="en-US" sz="2570">
                <a:latin typeface="Times New Roman" panose="02020603050405020304" charset="0"/>
                <a:cs typeface="Times New Roman" panose="02020603050405020304" charset="0"/>
                <a:sym typeface="+mn-ea"/>
              </a:rPr>
              <a:t>is always invoked before or concurrently with </a:t>
            </a:r>
            <a:r>
              <a:rPr lang="en-US" sz="2570" i="1">
                <a:latin typeface="Times New Roman" panose="02020603050405020304" charset="0"/>
                <a:cs typeface="Times New Roman" panose="02020603050405020304" charset="0"/>
                <a:sym typeface="+mn-ea"/>
              </a:rPr>
              <a:t>send</a:t>
            </a:r>
            <a:r>
              <a:rPr lang="en-US" sz="2570">
                <a:latin typeface="Times New Roman" panose="02020603050405020304" charset="0"/>
                <a:cs typeface="Times New Roman" panose="02020603050405020304" charset="0"/>
                <a:sym typeface="+mn-ea"/>
              </a:rPr>
              <a:t> to avoid blocking.</a:t>
            </a:r>
            <a:endParaRPr lang="en-US" sz="2570">
              <a:latin typeface="Times New Roman" panose="02020603050405020304" charset="0"/>
              <a:cs typeface="Times New Roman" panose="02020603050405020304" charset="0"/>
              <a:sym typeface="+mn-ea"/>
            </a:endParaRPr>
          </a:p>
          <a:p>
            <a:pPr algn="just"/>
            <a:r>
              <a:rPr lang="en-US" sz="2570" b="1">
                <a:solidFill>
                  <a:srgbClr val="7030A0"/>
                </a:solidFill>
                <a:latin typeface="Times New Roman" panose="02020603050405020304" charset="0"/>
                <a:cs typeface="Times New Roman" panose="02020603050405020304" charset="0"/>
                <a:sym typeface="+mn-ea"/>
              </a:rPr>
              <a:t>Timeouts and Error Handling</a:t>
            </a:r>
            <a:r>
              <a:rPr lang="en-US" sz="2570">
                <a:latin typeface="Times New Roman" panose="02020603050405020304" charset="0"/>
                <a:cs typeface="Times New Roman" panose="02020603050405020304" charset="0"/>
                <a:sym typeface="+mn-ea"/>
              </a:rPr>
              <a:t>: Implement timeouts or error handling mechanisms to manage situations where a </a:t>
            </a:r>
            <a:r>
              <a:rPr lang="en-US" sz="2570" i="1">
                <a:latin typeface="Times New Roman" panose="02020603050405020304" charset="0"/>
                <a:cs typeface="Times New Roman" panose="02020603050405020304" charset="0"/>
                <a:sym typeface="+mn-ea"/>
              </a:rPr>
              <a:t>send </a:t>
            </a:r>
            <a:r>
              <a:rPr lang="en-US" sz="2570">
                <a:latin typeface="Times New Roman" panose="02020603050405020304" charset="0"/>
                <a:cs typeface="Times New Roman" panose="02020603050405020304" charset="0"/>
                <a:sym typeface="+mn-ea"/>
              </a:rPr>
              <a:t>operation might block indefinitely.</a:t>
            </a:r>
            <a:endParaRPr lang="en-US" sz="2570">
              <a:latin typeface="Times New Roman" panose="02020603050405020304" charset="0"/>
              <a:cs typeface="Times New Roman" panose="02020603050405020304" charset="0"/>
              <a:sym typeface="+mn-ea"/>
            </a:endParaRPr>
          </a:p>
          <a:p>
            <a:pPr algn="just"/>
            <a:r>
              <a:rPr lang="en-US" sz="2570" b="1">
                <a:solidFill>
                  <a:srgbClr val="7030A0"/>
                </a:solidFill>
                <a:latin typeface="Times New Roman" panose="02020603050405020304" charset="0"/>
                <a:cs typeface="Times New Roman" panose="02020603050405020304" charset="0"/>
                <a:sym typeface="+mn-ea"/>
              </a:rPr>
              <a:t>Buffered Communication:</a:t>
            </a:r>
            <a:r>
              <a:rPr lang="en-US" sz="2570">
                <a:latin typeface="Times New Roman" panose="02020603050405020304" charset="0"/>
                <a:cs typeface="Times New Roman" panose="02020603050405020304" charset="0"/>
                <a:sym typeface="+mn-ea"/>
              </a:rPr>
              <a:t> Use buffered message passing where messages are stored in a buffer temporarily, allowing the sender and receiver to operate asynchronously and reducing the risk of blocking.</a:t>
            </a:r>
            <a:endParaRPr lang="en-US" sz="2570">
              <a:latin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9435"/>
          </a:xfrm>
        </p:spPr>
        <p:txBody>
          <a:bodyPr>
            <a:normAutofit fontScale="90000"/>
          </a:bodyPr>
          <a:p>
            <a:r>
              <a:rPr lang="en-US"/>
              <a:t>Cont..</a:t>
            </a:r>
            <a:endParaRPr lang="en-US"/>
          </a:p>
        </p:txBody>
      </p:sp>
      <p:sp>
        <p:nvSpPr>
          <p:cNvPr id="3" name="Content Placeholder 2"/>
          <p:cNvSpPr>
            <a:spLocks noGrp="1"/>
          </p:cNvSpPr>
          <p:nvPr>
            <p:ph idx="1"/>
          </p:nvPr>
        </p:nvSpPr>
        <p:spPr>
          <a:xfrm>
            <a:off x="348615" y="923925"/>
            <a:ext cx="11505565" cy="5657215"/>
          </a:xfrm>
        </p:spPr>
        <p:txBody>
          <a:bodyPr/>
          <a:p>
            <a:r>
              <a:rPr lang="en-US" sz="2400" b="1">
                <a:highlight>
                  <a:srgbClr val="00FF00"/>
                </a:highlight>
                <a:latin typeface="Times New Roman" panose="02020603050405020304" charset="0"/>
                <a:cs typeface="Times New Roman" panose="02020603050405020304" charset="0"/>
              </a:rPr>
              <a:t>Buffered primitives: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order to deal with the buffer management issues, a new data structure called a “</a:t>
            </a:r>
            <a:r>
              <a:rPr lang="en-US" sz="2400" b="1">
                <a:latin typeface="Times New Roman" panose="02020603050405020304" charset="0"/>
                <a:cs typeface="Times New Roman" panose="02020603050405020304" charset="0"/>
              </a:rPr>
              <a:t>mailbox</a:t>
            </a:r>
            <a:r>
              <a:rPr lang="en-US" sz="2400">
                <a:latin typeface="Times New Roman" panose="02020603050405020304" charset="0"/>
                <a:cs typeface="Times New Roman" panose="02020603050405020304" charset="0"/>
              </a:rPr>
              <a:t>” is defined.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process that is interested in receiving messages tells the kernel to create a mailbox for it, and specifies an address to look for the network packets.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Henceforth, all incoming messages with that address are put in the mailbox.</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call to receive removes on message from the mailbox, or blocks if none is present.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this way, the kernel knows what to do with incoming messages and has a place to put them.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technique is referred as </a:t>
            </a:r>
            <a:r>
              <a:rPr lang="en-US" sz="2400" b="1">
                <a:latin typeface="Times New Roman" panose="02020603050405020304" charset="0"/>
                <a:cs typeface="Times New Roman" panose="02020603050405020304" charset="0"/>
              </a:rPr>
              <a:t>buffered primitive</a:t>
            </a:r>
            <a:r>
              <a:rPr lang="en-US" sz="2400">
                <a:latin typeface="Times New Roman" panose="02020603050405020304" charset="0"/>
                <a:cs typeface="Times New Roman" panose="02020603050405020304" charset="0"/>
              </a:rPr>
              <a:t>, as shown by Figure 4, in the next slide.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1980"/>
          </a:xfrm>
        </p:spPr>
        <p:txBody>
          <a:bodyPr>
            <a:normAutofit fontScale="90000"/>
          </a:bodyPr>
          <a:p>
            <a:r>
              <a:rPr lang="en-US"/>
              <a:t>Cont..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2837815" y="1565275"/>
            <a:ext cx="6376670" cy="3731895"/>
          </a:xfrm>
          <a:prstGeom prst="rect">
            <a:avLst/>
          </a:prstGeom>
        </p:spPr>
      </p:pic>
      <p:sp>
        <p:nvSpPr>
          <p:cNvPr id="5" name="Text Box 4"/>
          <p:cNvSpPr txBox="1"/>
          <p:nvPr/>
        </p:nvSpPr>
        <p:spPr>
          <a:xfrm>
            <a:off x="3417570" y="5536565"/>
            <a:ext cx="5596890" cy="398780"/>
          </a:xfrm>
          <a:prstGeom prst="rect">
            <a:avLst/>
          </a:prstGeom>
          <a:noFill/>
        </p:spPr>
        <p:txBody>
          <a:bodyPr wrap="square" rtlCol="0">
            <a:spAutoFit/>
          </a:bodyPr>
          <a:p>
            <a:pPr algn="ctr"/>
            <a:r>
              <a:rPr lang="en-US" sz="2000" b="1">
                <a:latin typeface="Times New Roman" panose="02020603050405020304" charset="0"/>
                <a:cs typeface="Times New Roman" panose="02020603050405020304" charset="0"/>
                <a:sym typeface="+mn-ea"/>
              </a:rPr>
              <a:t>Figure 4</a:t>
            </a:r>
            <a:r>
              <a:rPr lang="en-US" sz="2000">
                <a:latin typeface="Times New Roman" panose="02020603050405020304" charset="0"/>
                <a:cs typeface="Times New Roman" panose="02020603050405020304" charset="0"/>
                <a:sym typeface="+mn-ea"/>
              </a:rPr>
              <a:t>: Buffered message passing</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5320"/>
          </a:xfrm>
        </p:spPr>
        <p:txBody>
          <a:bodyPr>
            <a:normAutofit fontScale="90000"/>
          </a:bodyPr>
          <a:p>
            <a:pPr algn="ctr"/>
            <a:r>
              <a:rPr lang="en-US" b="1">
                <a:solidFill>
                  <a:srgbClr val="FF0000"/>
                </a:solidFill>
              </a:rPr>
              <a:t>UNIT-2: Communications in Distributed Systems</a:t>
            </a:r>
            <a:endParaRPr lang="en-US" b="1">
              <a:solidFill>
                <a:srgbClr val="FF0000"/>
              </a:solidFill>
            </a:endParaRPr>
          </a:p>
        </p:txBody>
      </p:sp>
      <p:sp>
        <p:nvSpPr>
          <p:cNvPr id="3" name="Content Placeholder 2"/>
          <p:cNvSpPr>
            <a:spLocks noGrp="1"/>
          </p:cNvSpPr>
          <p:nvPr>
            <p:ph idx="1"/>
          </p:nvPr>
        </p:nvSpPr>
        <p:spPr>
          <a:xfrm>
            <a:off x="838200" y="1282700"/>
            <a:ext cx="10515600" cy="4894580"/>
          </a:xfrm>
        </p:spPr>
        <p:txBody>
          <a:bodyPr/>
          <a:p>
            <a:r>
              <a:rPr lang="en-US" sz="2400">
                <a:latin typeface="Times New Roman" panose="02020603050405020304" charset="0"/>
                <a:cs typeface="Times New Roman" panose="02020603050405020304" charset="0"/>
              </a:rPr>
              <a:t>Basics of Communication Networks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Layered Protocols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ATM Models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Client-Server Models</a:t>
            </a:r>
            <a:endParaRPr lang="en-US" sz="2400">
              <a:latin typeface="Times New Roman" panose="02020603050405020304" charset="0"/>
              <a:cs typeface="Times New Roman" panose="02020603050405020304" charset="0"/>
            </a:endParaRPr>
          </a:p>
          <a:p>
            <a:r>
              <a:rPr lang="en-US" sz="2400" b="1">
                <a:solidFill>
                  <a:srgbClr val="7030A0"/>
                </a:solidFill>
                <a:latin typeface="Times New Roman" panose="02020603050405020304" charset="0"/>
                <a:cs typeface="Times New Roman" panose="02020603050405020304" charset="0"/>
              </a:rPr>
              <a:t>Blocking and Non-Blocking Primitives</a:t>
            </a:r>
            <a:endParaRPr lang="en-US" sz="2400" b="1">
              <a:solidFill>
                <a:srgbClr val="7030A0"/>
              </a:solidFill>
              <a:latin typeface="Times New Roman" panose="02020603050405020304" charset="0"/>
              <a:cs typeface="Times New Roman" panose="02020603050405020304" charset="0"/>
            </a:endParaRPr>
          </a:p>
          <a:p>
            <a:r>
              <a:rPr lang="en-US" sz="2400" b="1">
                <a:solidFill>
                  <a:srgbClr val="7030A0"/>
                </a:solidFill>
                <a:latin typeface="Times New Roman" panose="02020603050405020304" charset="0"/>
                <a:cs typeface="Times New Roman" panose="02020603050405020304" charset="0"/>
              </a:rPr>
              <a:t>Buffered and Unbuffered Primitives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Reliable and Unreliable Primitives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Message Passing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Remote Procedure Calls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8660"/>
          </a:xfrm>
        </p:spPr>
        <p:txBody>
          <a:bodyPr>
            <a:normAutofit fontScale="90000"/>
          </a:bodyPr>
          <a:p>
            <a:pPr algn="ctr"/>
            <a:r>
              <a:rPr lang="en-US" b="1">
                <a:solidFill>
                  <a:srgbClr val="FF0000"/>
                </a:solidFill>
              </a:rPr>
              <a:t>Blocking versus Nonblocking Primitives</a:t>
            </a:r>
            <a:endParaRPr lang="en-US" b="1">
              <a:solidFill>
                <a:srgbClr val="FF0000"/>
              </a:solidFill>
            </a:endParaRPr>
          </a:p>
        </p:txBody>
      </p:sp>
      <p:sp>
        <p:nvSpPr>
          <p:cNvPr id="3" name="Content Placeholder 2"/>
          <p:cNvSpPr>
            <a:spLocks noGrp="1"/>
          </p:cNvSpPr>
          <p:nvPr>
            <p:ph idx="1"/>
          </p:nvPr>
        </p:nvSpPr>
        <p:spPr>
          <a:xfrm>
            <a:off x="402590" y="1155065"/>
            <a:ext cx="11451590" cy="5330825"/>
          </a:xfrm>
        </p:spPr>
        <p:txBody>
          <a:bodyPr/>
          <a:p>
            <a:pPr algn="just"/>
            <a:r>
              <a:rPr lang="en-US" sz="2400" b="1">
                <a:latin typeface="Times New Roman" panose="02020603050405020304" charset="0"/>
                <a:cs typeface="Times New Roman" panose="02020603050405020304" charset="0"/>
              </a:rPr>
              <a:t>Message Passing</a:t>
            </a:r>
            <a:r>
              <a:rPr lang="en-US" sz="2400">
                <a:latin typeface="Times New Roman" panose="02020603050405020304" charset="0"/>
                <a:cs typeface="Times New Roman" panose="02020603050405020304" charset="0"/>
              </a:rPr>
              <a:t>: A message-passing system gives a collection of message-based IPC (Inter-Process Communication) protocols.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send()</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receive()</a:t>
            </a:r>
            <a:r>
              <a:rPr lang="en-US" sz="2400">
                <a:latin typeface="Times New Roman" panose="02020603050405020304" charset="0"/>
                <a:cs typeface="Times New Roman" panose="02020603050405020304" charset="0"/>
              </a:rPr>
              <a:t> communication primitives are used by processes for interacting with each other. </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For example</a:t>
            </a:r>
            <a:r>
              <a:rPr lang="en-US" sz="2400">
                <a:latin typeface="Times New Roman" panose="02020603050405020304" charset="0"/>
                <a:cs typeface="Times New Roman" panose="02020603050405020304" charset="0"/>
              </a:rPr>
              <a:t>, Process A wants to communicate with Process B then Process A will send a message with send() primitive and Process B will receive the message with receive() primitive. </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Synchronization Semantics</a:t>
            </a:r>
            <a:r>
              <a:rPr lang="en-US" sz="2400">
                <a:latin typeface="Times New Roman" panose="02020603050405020304" charset="0"/>
                <a:cs typeface="Times New Roman" panose="02020603050405020304" charset="0"/>
              </a:rPr>
              <a:t>: The following are the two ways of message passing between processes: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Blocking (Synchronous)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Non-blocking (Asynchronous)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0035"/>
            <a:ext cx="10515600" cy="591820"/>
          </a:xfrm>
        </p:spPr>
        <p:txBody>
          <a:bodyPr>
            <a:normAutofit fontScale="90000"/>
          </a:bodyPr>
          <a:p>
            <a:r>
              <a:rPr lang="en-US"/>
              <a:t>Cont..</a:t>
            </a:r>
            <a:endParaRPr lang="en-US"/>
          </a:p>
        </p:txBody>
      </p:sp>
      <p:sp>
        <p:nvSpPr>
          <p:cNvPr id="3" name="Content Placeholder 2"/>
          <p:cNvSpPr>
            <a:spLocks noGrp="1"/>
          </p:cNvSpPr>
          <p:nvPr>
            <p:ph idx="1"/>
          </p:nvPr>
        </p:nvSpPr>
        <p:spPr>
          <a:xfrm>
            <a:off x="370205" y="871855"/>
            <a:ext cx="11441430" cy="5592445"/>
          </a:xfrm>
        </p:spPr>
        <p:txBody>
          <a:bodyPr/>
          <a:p>
            <a:pPr algn="just"/>
            <a:r>
              <a:rPr lang="en-US" sz="2400">
                <a:latin typeface="Times New Roman" panose="02020603050405020304" charset="0"/>
                <a:cs typeface="Times New Roman" panose="02020603050405020304" charset="0"/>
              </a:rPr>
              <a:t>In case of blocking primitive </a:t>
            </a:r>
            <a:r>
              <a:rPr lang="en-US" sz="2400">
                <a:latin typeface="Times New Roman" panose="02020603050405020304" charset="0"/>
                <a:cs typeface="Times New Roman" panose="02020603050405020304" charset="0"/>
                <a:sym typeface="+mn-ea"/>
              </a:rPr>
              <a:t>(also called as </a:t>
            </a:r>
            <a:r>
              <a:rPr lang="en-US" sz="2400" b="1">
                <a:latin typeface="Times New Roman" panose="02020603050405020304" charset="0"/>
                <a:cs typeface="Times New Roman" panose="02020603050405020304" charset="0"/>
                <a:sym typeface="+mn-ea"/>
              </a:rPr>
              <a:t>synchronous primitives</a:t>
            </a:r>
            <a:r>
              <a:rPr lang="en-US" sz="2400">
                <a:latin typeface="Times New Roman" panose="02020603050405020304" charset="0"/>
                <a:cs typeface="Times New Roman" panose="02020603050405020304" charset="0"/>
                <a:sym typeface="+mn-ea"/>
              </a:rPr>
              <a:t>)</a:t>
            </a:r>
            <a:r>
              <a:rPr lang="en-US" sz="2400">
                <a:latin typeface="Times New Roman" panose="02020603050405020304" charset="0"/>
                <a:cs typeface="Times New Roman" panose="02020603050405020304" charset="0"/>
              </a:rPr>
              <a:t>, when a process calls </a:t>
            </a:r>
            <a:r>
              <a:rPr lang="en-US" sz="2400" b="1" i="1">
                <a:latin typeface="Times New Roman" panose="02020603050405020304" charset="0"/>
                <a:cs typeface="Times New Roman" panose="02020603050405020304" charset="0"/>
              </a:rPr>
              <a:t>send</a:t>
            </a:r>
            <a:r>
              <a:rPr lang="en-US" sz="2400">
                <a:latin typeface="Times New Roman" panose="02020603050405020304" charset="0"/>
                <a:cs typeface="Times New Roman" panose="02020603050405020304" charset="0"/>
              </a:rPr>
              <a:t> it specifies a destination and a buffer to send to that destination.</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While the message is being sent, the sending process is </a:t>
            </a:r>
            <a:r>
              <a:rPr lang="en-US" sz="2400" b="1">
                <a:highlight>
                  <a:srgbClr val="FFFF00"/>
                </a:highlight>
                <a:latin typeface="Times New Roman" panose="02020603050405020304" charset="0"/>
                <a:cs typeface="Times New Roman" panose="02020603050405020304" charset="0"/>
              </a:rPr>
              <a:t>blocked</a:t>
            </a:r>
            <a:r>
              <a:rPr lang="en-US" sz="2400">
                <a:highlight>
                  <a:srgbClr val="FFFF00"/>
                </a:highlight>
                <a:latin typeface="Times New Roman" panose="02020603050405020304" charset="0"/>
                <a:cs typeface="Times New Roman" panose="02020603050405020304" charset="0"/>
              </a:rPr>
              <a:t> (i.e., suspended).</a:t>
            </a:r>
            <a:endParaRPr lang="en-US" sz="2400">
              <a:highlight>
                <a:srgbClr val="FFFF00"/>
              </a:highlight>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instruction following the call to </a:t>
            </a:r>
            <a:r>
              <a:rPr lang="en-US" sz="2400" i="1">
                <a:latin typeface="Times New Roman" panose="02020603050405020304" charset="0"/>
                <a:cs typeface="Times New Roman" panose="02020603050405020304" charset="0"/>
              </a:rPr>
              <a:t>send</a:t>
            </a:r>
            <a:r>
              <a:rPr lang="en-US" sz="2400">
                <a:latin typeface="Times New Roman" panose="02020603050405020304" charset="0"/>
                <a:cs typeface="Times New Roman" panose="02020603050405020304" charset="0"/>
              </a:rPr>
              <a:t> is not executed until the message has been completly sent, as shown in figure below.</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Similarly, a call to </a:t>
            </a:r>
            <a:r>
              <a:rPr lang="en-US" sz="2400" b="1" i="1">
                <a:latin typeface="Times New Roman" panose="02020603050405020304" charset="0"/>
                <a:cs typeface="Times New Roman" panose="02020603050405020304" charset="0"/>
              </a:rPr>
              <a:t>receive</a:t>
            </a:r>
            <a:r>
              <a:rPr lang="en-US" sz="2400">
                <a:latin typeface="Times New Roman" panose="02020603050405020304" charset="0"/>
                <a:cs typeface="Times New Roman" panose="02020603050405020304" charset="0"/>
              </a:rPr>
              <a:t> does not return control until the message has actually been received and put in the message buffer.</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2"/>
          <a:stretch>
            <a:fillRect/>
          </a:stretch>
        </p:blipFill>
        <p:spPr>
          <a:xfrm>
            <a:off x="2297430" y="3637280"/>
            <a:ext cx="7895590" cy="1956435"/>
          </a:xfrm>
          <a:prstGeom prst="rect">
            <a:avLst/>
          </a:prstGeom>
        </p:spPr>
      </p:pic>
      <p:sp>
        <p:nvSpPr>
          <p:cNvPr id="5" name="Text Box 4"/>
          <p:cNvSpPr txBox="1"/>
          <p:nvPr/>
        </p:nvSpPr>
        <p:spPr>
          <a:xfrm>
            <a:off x="4213225" y="5737860"/>
            <a:ext cx="4064000" cy="398780"/>
          </a:xfrm>
          <a:prstGeom prst="rect">
            <a:avLst/>
          </a:prstGeom>
          <a:noFill/>
        </p:spPr>
        <p:txBody>
          <a:bodyPr wrap="square" rtlCol="0">
            <a:spAutoFit/>
          </a:bodyPr>
          <a:p>
            <a:pPr algn="ctr"/>
            <a:r>
              <a:rPr lang="en-US" sz="2000" b="1">
                <a:latin typeface="Times New Roman" panose="02020603050405020304" charset="0"/>
                <a:cs typeface="Times New Roman" panose="02020603050405020304" charset="0"/>
              </a:rPr>
              <a:t>Figure 1</a:t>
            </a:r>
            <a:r>
              <a:rPr lang="en-US" sz="2000">
                <a:latin typeface="Times New Roman" panose="02020603050405020304" charset="0"/>
                <a:cs typeface="Times New Roman" panose="02020603050405020304" charset="0"/>
              </a:rPr>
              <a:t>: A blocking </a:t>
            </a:r>
            <a:r>
              <a:rPr lang="en-US" sz="2000" i="1">
                <a:latin typeface="Times New Roman" panose="02020603050405020304" charset="0"/>
                <a:cs typeface="Times New Roman" panose="02020603050405020304" charset="0"/>
              </a:rPr>
              <a:t>send</a:t>
            </a:r>
            <a:r>
              <a:rPr lang="en-US" sz="2000">
                <a:latin typeface="Times New Roman" panose="02020603050405020304" charset="0"/>
                <a:cs typeface="Times New Roman" panose="02020603050405020304" charset="0"/>
              </a:rPr>
              <a:t> primitive</a:t>
            </a:r>
            <a:endParaRPr 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9595"/>
          </a:xfrm>
        </p:spPr>
        <p:txBody>
          <a:bodyPr>
            <a:normAutofit fontScale="90000"/>
          </a:bodyPr>
          <a:p>
            <a:r>
              <a:rPr lang="en-US"/>
              <a:t>Cont..</a:t>
            </a:r>
            <a:endParaRPr lang="en-US"/>
          </a:p>
        </p:txBody>
      </p:sp>
      <p:sp>
        <p:nvSpPr>
          <p:cNvPr id="3" name="Content Placeholder 2"/>
          <p:cNvSpPr>
            <a:spLocks noGrp="1"/>
          </p:cNvSpPr>
          <p:nvPr>
            <p:ph idx="1"/>
          </p:nvPr>
        </p:nvSpPr>
        <p:spPr>
          <a:xfrm>
            <a:off x="337820" y="934720"/>
            <a:ext cx="11580495" cy="5646420"/>
          </a:xfrm>
        </p:spPr>
        <p:txBody>
          <a:bodyPr>
            <a:normAutofit lnSpcReduction="10000"/>
          </a:bodyPr>
          <a:p>
            <a:pPr algn="just"/>
            <a:r>
              <a:rPr lang="en-US" sz="2400">
                <a:latin typeface="Times New Roman" panose="02020603050405020304" charset="0"/>
                <a:cs typeface="Times New Roman" panose="02020603050405020304" charset="0"/>
              </a:rPr>
              <a:t>An alternative to blocking primitives are </a:t>
            </a:r>
            <a:r>
              <a:rPr lang="en-US" sz="2400" b="1">
                <a:latin typeface="Times New Roman" panose="02020603050405020304" charset="0"/>
                <a:cs typeface="Times New Roman" panose="02020603050405020304" charset="0"/>
              </a:rPr>
              <a:t>nonblocking primitives</a:t>
            </a:r>
            <a:r>
              <a:rPr lang="en-US" sz="2400">
                <a:latin typeface="Times New Roman" panose="02020603050405020304" charset="0"/>
                <a:cs typeface="Times New Roman" panose="02020603050405020304" charset="0"/>
              </a:rPr>
              <a:t> (also called as </a:t>
            </a:r>
            <a:r>
              <a:rPr lang="en-US" sz="2400" b="1">
                <a:latin typeface="Times New Roman" panose="02020603050405020304" charset="0"/>
                <a:cs typeface="Times New Roman" panose="02020603050405020304" charset="0"/>
              </a:rPr>
              <a:t>asynchronous primitives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a:t>
            </a:r>
            <a:r>
              <a:rPr lang="en-US" sz="2400" b="1" i="1">
                <a:latin typeface="Times New Roman" panose="02020603050405020304" charset="0"/>
                <a:cs typeface="Times New Roman" panose="02020603050405020304" charset="0"/>
              </a:rPr>
              <a:t>send</a:t>
            </a:r>
            <a:r>
              <a:rPr lang="en-US" sz="2400">
                <a:latin typeface="Times New Roman" panose="02020603050405020304" charset="0"/>
                <a:cs typeface="Times New Roman" panose="02020603050405020304" charset="0"/>
              </a:rPr>
              <a:t> is nonblocking, it returns control to the caller immediately, before the message is sent.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advantage</a:t>
            </a:r>
            <a:r>
              <a:rPr lang="en-US" sz="2400">
                <a:latin typeface="Times New Roman" panose="02020603050405020304" charset="0"/>
                <a:cs typeface="Times New Roman" panose="02020603050405020304" charset="0"/>
              </a:rPr>
              <a:t> of this scheme is that </a:t>
            </a:r>
            <a:r>
              <a:rPr lang="en-US" sz="2400">
                <a:highlight>
                  <a:srgbClr val="00FF00"/>
                </a:highlight>
                <a:latin typeface="Times New Roman" panose="02020603050405020304" charset="0"/>
                <a:cs typeface="Times New Roman" panose="02020603050405020304" charset="0"/>
              </a:rPr>
              <a:t>the sending process can continue computing in parallel with the message transmission, instead of having the CPU go idle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The disadvantage of this scheme is that the sender cannot modify the message buffer until the message has been sent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highlight>
                  <a:srgbClr val="00FFFF"/>
                </a:highlight>
                <a:latin typeface="Times New Roman" panose="02020603050405020304" charset="0"/>
                <a:cs typeface="Times New Roman" panose="02020603050405020304" charset="0"/>
              </a:rPr>
              <a:t>The sending process has no idea of when the transmission is done, so it never knows when it is safe to reuse the buffer</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There are two possible solutions to this problem:</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first solution</a:t>
            </a:r>
            <a:r>
              <a:rPr lang="en-US" sz="2400">
                <a:latin typeface="Times New Roman" panose="02020603050405020304" charset="0"/>
                <a:cs typeface="Times New Roman" panose="02020603050405020304" charset="0"/>
              </a:rPr>
              <a:t> is to have the </a:t>
            </a:r>
            <a:r>
              <a:rPr lang="en-US" sz="2400" b="1">
                <a:latin typeface="Times New Roman" panose="02020603050405020304" charset="0"/>
                <a:cs typeface="Times New Roman" panose="02020603050405020304" charset="0"/>
              </a:rPr>
              <a:t>kernel copy the message to an internal kernel buffer</a:t>
            </a:r>
            <a:r>
              <a:rPr lang="en-US" sz="2400">
                <a:latin typeface="Times New Roman" panose="02020603050405020304" charset="0"/>
                <a:cs typeface="Times New Roman" panose="02020603050405020304" charset="0"/>
              </a:rPr>
              <a:t> and then allow the process to continue, as shown in Figure 2 in the next slide.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disadvantage of this method is that every outgoing message has to copied from user space to kernel space.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4525"/>
          </a:xfrm>
        </p:spPr>
        <p:txBody>
          <a:bodyPr>
            <a:normAutofit fontScale="90000"/>
          </a:bodyPr>
          <a:p>
            <a:r>
              <a:rPr lang="en-US"/>
              <a:t>Cont..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2188210" y="1663065"/>
            <a:ext cx="8048625" cy="3397885"/>
          </a:xfrm>
          <a:prstGeom prst="rect">
            <a:avLst/>
          </a:prstGeom>
        </p:spPr>
      </p:pic>
      <p:sp>
        <p:nvSpPr>
          <p:cNvPr id="5" name="Text Box 4"/>
          <p:cNvSpPr txBox="1"/>
          <p:nvPr/>
        </p:nvSpPr>
        <p:spPr>
          <a:xfrm>
            <a:off x="3630295" y="5196840"/>
            <a:ext cx="4531995" cy="398780"/>
          </a:xfrm>
          <a:prstGeom prst="rect">
            <a:avLst/>
          </a:prstGeom>
          <a:noFill/>
        </p:spPr>
        <p:txBody>
          <a:bodyPr wrap="square" rtlCol="0">
            <a:spAutoFit/>
          </a:bodyPr>
          <a:p>
            <a:pPr algn="ctr"/>
            <a:r>
              <a:rPr lang="en-US" sz="2000" b="1">
                <a:latin typeface="Times New Roman" panose="02020603050405020304" charset="0"/>
                <a:cs typeface="Times New Roman" panose="02020603050405020304" charset="0"/>
                <a:sym typeface="+mn-ea"/>
              </a:rPr>
              <a:t>Figure 2</a:t>
            </a:r>
            <a:r>
              <a:rPr lang="en-US" sz="2000">
                <a:latin typeface="Times New Roman" panose="02020603050405020304" charset="0"/>
                <a:cs typeface="Times New Roman" panose="02020603050405020304" charset="0"/>
                <a:sym typeface="+mn-ea"/>
              </a:rPr>
              <a:t>: A nonblocking </a:t>
            </a:r>
            <a:r>
              <a:rPr lang="en-US" sz="2000" i="1">
                <a:latin typeface="Times New Roman" panose="02020603050405020304" charset="0"/>
                <a:cs typeface="Times New Roman" panose="02020603050405020304" charset="0"/>
                <a:sym typeface="+mn-ea"/>
              </a:rPr>
              <a:t>send</a:t>
            </a:r>
            <a:r>
              <a:rPr lang="en-US" sz="2000">
                <a:latin typeface="Times New Roman" panose="02020603050405020304" charset="0"/>
                <a:cs typeface="Times New Roman" panose="02020603050405020304" charset="0"/>
                <a:sym typeface="+mn-ea"/>
              </a:rPr>
              <a:t> primitive</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2775"/>
          </a:xfrm>
        </p:spPr>
        <p:txBody>
          <a:bodyPr>
            <a:normAutofit fontScale="90000"/>
          </a:bodyPr>
          <a:p>
            <a:r>
              <a:rPr lang="en-US"/>
              <a:t>Cont..</a:t>
            </a:r>
            <a:endParaRPr lang="en-US"/>
          </a:p>
        </p:txBody>
      </p:sp>
      <p:sp>
        <p:nvSpPr>
          <p:cNvPr id="3" name="Content Placeholder 2"/>
          <p:cNvSpPr>
            <a:spLocks noGrp="1"/>
          </p:cNvSpPr>
          <p:nvPr>
            <p:ph idx="1"/>
          </p:nvPr>
        </p:nvSpPr>
        <p:spPr>
          <a:xfrm>
            <a:off x="443865" y="1080135"/>
            <a:ext cx="11303000" cy="5340985"/>
          </a:xfrm>
        </p:spPr>
        <p:txBody>
          <a:bodyPr>
            <a:normAutofit lnSpcReduction="10000"/>
          </a:bodyPr>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second solution</a:t>
            </a:r>
            <a:r>
              <a:rPr lang="en-US" sz="2400">
                <a:latin typeface="Times New Roman" panose="02020603050405020304" charset="0"/>
                <a:cs typeface="Times New Roman" panose="02020603050405020304" charset="0"/>
              </a:rPr>
              <a:t> is to </a:t>
            </a:r>
            <a:r>
              <a:rPr lang="en-US" sz="2400" b="1">
                <a:latin typeface="Times New Roman" panose="02020603050405020304" charset="0"/>
                <a:cs typeface="Times New Roman" panose="02020603050405020304" charset="0"/>
              </a:rPr>
              <a:t>interrupt the sender</a:t>
            </a:r>
            <a:r>
              <a:rPr lang="en-US" sz="2400">
                <a:latin typeface="Times New Roman" panose="02020603050405020304" charset="0"/>
                <a:cs typeface="Times New Roman" panose="02020603050405020304" charset="0"/>
              </a:rPr>
              <a:t> when the message has been sent to inform it that the buffer is once again available.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No copy is required here, which saves time, but programs based on user-level interrupts are difficult to write and debug.</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Blocking and nonblocking </a:t>
            </a:r>
            <a:r>
              <a:rPr lang="en-US" sz="2400" b="1" i="1">
                <a:solidFill>
                  <a:srgbClr val="00B050"/>
                </a:solidFill>
                <a:latin typeface="Times New Roman" panose="02020603050405020304" charset="0"/>
                <a:cs typeface="Times New Roman" panose="02020603050405020304" charset="0"/>
              </a:rPr>
              <a:t>send</a:t>
            </a:r>
            <a:r>
              <a:rPr lang="en-US" sz="2400" b="1">
                <a:solidFill>
                  <a:srgbClr val="00B050"/>
                </a:solidFill>
                <a:latin typeface="Times New Roman" panose="02020603050405020304" charset="0"/>
                <a:cs typeface="Times New Roman" panose="02020603050405020304" charset="0"/>
              </a:rPr>
              <a:t> primitives:</a:t>
            </a:r>
            <a:endParaRPr lang="en-US" sz="2400" b="1">
              <a:solidFill>
                <a:srgbClr val="00B050"/>
              </a:solidFill>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Blocking send() primitive:</a:t>
            </a:r>
            <a:r>
              <a:rPr lang="en-US" sz="2400">
                <a:latin typeface="Times New Roman" panose="02020603050405020304" charset="0"/>
                <a:cs typeface="Times New Roman" panose="02020603050405020304" charset="0"/>
              </a:rPr>
              <a:t> The blocking send() primitive refers to the blocking of sending process.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process remains blocking until it receives an acknowledgment from the receiver side that the message has been received after the execution of this primitive.</a:t>
            </a:r>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Non-blocking send() primitive:</a:t>
            </a:r>
            <a:r>
              <a:rPr lang="en-US" sz="2400">
                <a:latin typeface="Times New Roman" panose="02020603050405020304" charset="0"/>
                <a:cs typeface="Times New Roman" panose="02020603050405020304" charset="0"/>
              </a:rPr>
              <a:t> The non-blocking send() primitive refers to the non-blocking state of the sending process that implies after the execution of send() statement, the process is permitted to continue further with its execution immediately when the message has been transferred to a buffer.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6115"/>
          </a:xfrm>
        </p:spPr>
        <p:txBody>
          <a:bodyPr>
            <a:normAutofit fontScale="90000"/>
          </a:bodyPr>
          <a:p>
            <a:r>
              <a:rPr lang="en-US"/>
              <a:t>Cont..</a:t>
            </a:r>
            <a:endParaRPr lang="en-US"/>
          </a:p>
        </p:txBody>
      </p:sp>
      <p:sp>
        <p:nvSpPr>
          <p:cNvPr id="3" name="Content Placeholder 2"/>
          <p:cNvSpPr>
            <a:spLocks noGrp="1"/>
          </p:cNvSpPr>
          <p:nvPr>
            <p:ph idx="1"/>
          </p:nvPr>
        </p:nvSpPr>
        <p:spPr>
          <a:xfrm>
            <a:off x="380365" y="1031240"/>
            <a:ext cx="11494135" cy="5433695"/>
          </a:xfrm>
        </p:spPr>
        <p:txBody>
          <a:bodyPr>
            <a:noAutofit/>
          </a:bodyPr>
          <a:p>
            <a:pPr algn="just"/>
            <a:r>
              <a:rPr lang="en-US" sz="2300">
                <a:highlight>
                  <a:srgbClr val="FFFF00"/>
                </a:highlight>
                <a:latin typeface="Times New Roman" panose="02020603050405020304" charset="0"/>
                <a:cs typeface="Times New Roman" panose="02020603050405020304" charset="0"/>
              </a:rPr>
              <a:t>Just as </a:t>
            </a:r>
            <a:r>
              <a:rPr lang="en-US" sz="2300" b="1" i="1">
                <a:highlight>
                  <a:srgbClr val="FFFF00"/>
                </a:highlight>
                <a:latin typeface="Times New Roman" panose="02020603050405020304" charset="0"/>
                <a:cs typeface="Times New Roman" panose="02020603050405020304" charset="0"/>
              </a:rPr>
              <a:t>send</a:t>
            </a:r>
            <a:r>
              <a:rPr lang="en-US" sz="2300">
                <a:highlight>
                  <a:srgbClr val="FFFF00"/>
                </a:highlight>
                <a:latin typeface="Times New Roman" panose="02020603050405020304" charset="0"/>
                <a:cs typeface="Times New Roman" panose="02020603050405020304" charset="0"/>
              </a:rPr>
              <a:t> can be blocking and nonblocking, so can </a:t>
            </a:r>
            <a:r>
              <a:rPr lang="en-US" sz="2300" b="1" i="1">
                <a:highlight>
                  <a:srgbClr val="FFFF00"/>
                </a:highlight>
                <a:latin typeface="Times New Roman" panose="02020603050405020304" charset="0"/>
                <a:cs typeface="Times New Roman" panose="02020603050405020304" charset="0"/>
              </a:rPr>
              <a:t>receive</a:t>
            </a:r>
            <a:r>
              <a:rPr lang="en-US" sz="2300">
                <a:highlight>
                  <a:srgbClr val="FFFF00"/>
                </a:highlight>
                <a:latin typeface="Times New Roman" panose="02020603050405020304" charset="0"/>
                <a:cs typeface="Times New Roman" panose="02020603050405020304" charset="0"/>
              </a:rPr>
              <a:t>.</a:t>
            </a:r>
            <a:endParaRPr lang="en-US" sz="2300">
              <a:highlight>
                <a:srgbClr val="FFFF00"/>
              </a:highlight>
              <a:latin typeface="Times New Roman" panose="02020603050405020304" charset="0"/>
              <a:cs typeface="Times New Roman" panose="02020603050405020304" charset="0"/>
            </a:endParaRPr>
          </a:p>
          <a:p>
            <a:pPr algn="just"/>
            <a:r>
              <a:rPr lang="en-US" sz="2300" b="1">
                <a:solidFill>
                  <a:srgbClr val="7030A0"/>
                </a:solidFill>
                <a:latin typeface="Times New Roman" panose="02020603050405020304" charset="0"/>
                <a:cs typeface="Times New Roman" panose="02020603050405020304" charset="0"/>
              </a:rPr>
              <a:t>Blocking receive() primitive:</a:t>
            </a:r>
            <a:r>
              <a:rPr lang="en-US" sz="2300">
                <a:latin typeface="Times New Roman" panose="02020603050405020304" charset="0"/>
                <a:cs typeface="Times New Roman" panose="02020603050405020304" charset="0"/>
              </a:rPr>
              <a:t> when the receive statement is executed, the receiving process is halted until a message is received.</a:t>
            </a:r>
            <a:endParaRPr lang="en-US" sz="2300">
              <a:latin typeface="Times New Roman" panose="02020603050405020304" charset="0"/>
              <a:cs typeface="Times New Roman" panose="02020603050405020304" charset="0"/>
            </a:endParaRPr>
          </a:p>
          <a:p>
            <a:pPr algn="just"/>
            <a:r>
              <a:rPr lang="en-US" sz="2300" b="1">
                <a:solidFill>
                  <a:srgbClr val="7030A0"/>
                </a:solidFill>
                <a:latin typeface="Times New Roman" panose="02020603050405020304" charset="0"/>
                <a:cs typeface="Times New Roman" panose="02020603050405020304" charset="0"/>
              </a:rPr>
              <a:t>Nonblocking receive() primitive:</a:t>
            </a:r>
            <a:r>
              <a:rPr lang="en-US" sz="2300">
                <a:latin typeface="Times New Roman" panose="02020603050405020304" charset="0"/>
                <a:cs typeface="Times New Roman" panose="02020603050405020304" charset="0"/>
              </a:rPr>
              <a:t> The non-blocking receive() primitive implies that the receiving process is not blocked after executing the receive() statement, control is returned immediately after informing the kernel of the message buffer’s location.</a:t>
            </a:r>
            <a:endParaRPr lang="en-US" sz="2300">
              <a:latin typeface="Times New Roman" panose="02020603050405020304" charset="0"/>
              <a:cs typeface="Times New Roman" panose="02020603050405020304" charset="0"/>
            </a:endParaRPr>
          </a:p>
          <a:p>
            <a:pPr algn="just"/>
            <a:endParaRPr lang="en-US" sz="2300" b="1">
              <a:latin typeface="Times New Roman" panose="02020603050405020304" charset="0"/>
              <a:cs typeface="Times New Roman" panose="02020603050405020304" charset="0"/>
            </a:endParaRPr>
          </a:p>
          <a:p>
            <a:pPr algn="just"/>
            <a:r>
              <a:rPr lang="en-US" sz="2300" b="1">
                <a:latin typeface="Times New Roman" panose="02020603050405020304" charset="0"/>
                <a:cs typeface="Times New Roman" panose="02020603050405020304" charset="0"/>
              </a:rPr>
              <a:t>The issue in a nonblocking </a:t>
            </a:r>
            <a:r>
              <a:rPr lang="en-US" sz="2300" b="1" i="1">
                <a:latin typeface="Times New Roman" panose="02020603050405020304" charset="0"/>
                <a:cs typeface="Times New Roman" panose="02020603050405020304" charset="0"/>
              </a:rPr>
              <a:t>receive()</a:t>
            </a:r>
            <a:r>
              <a:rPr lang="en-US" sz="2300" b="1">
                <a:latin typeface="Times New Roman" panose="02020603050405020304" charset="0"/>
                <a:cs typeface="Times New Roman" panose="02020603050405020304" charset="0"/>
              </a:rPr>
              <a:t> primitive is when a message arrives in the message buffer, how does the receiving process know? </a:t>
            </a:r>
            <a:endParaRPr lang="en-US" sz="2300" b="1">
              <a:latin typeface="Times New Roman" panose="02020603050405020304" charset="0"/>
              <a:cs typeface="Times New Roman" panose="02020603050405020304" charset="0"/>
            </a:endParaRPr>
          </a:p>
          <a:p>
            <a:pPr algn="just"/>
            <a:r>
              <a:rPr lang="en-US" sz="2300">
                <a:highlight>
                  <a:srgbClr val="FF00FF"/>
                </a:highlight>
                <a:latin typeface="Times New Roman" panose="02020603050405020304" charset="0"/>
                <a:cs typeface="Times New Roman" panose="02020603050405020304" charset="0"/>
              </a:rPr>
              <a:t>One of the following two procedures can be used for this purpose: </a:t>
            </a:r>
            <a:r>
              <a:rPr lang="en-US" sz="2300">
                <a:latin typeface="Times New Roman" panose="02020603050405020304" charset="0"/>
                <a:cs typeface="Times New Roman" panose="02020603050405020304" charset="0"/>
              </a:rPr>
              <a:t> </a:t>
            </a:r>
            <a:endParaRPr lang="en-US" sz="2300">
              <a:latin typeface="Times New Roman" panose="02020603050405020304" charset="0"/>
              <a:cs typeface="Times New Roman" panose="02020603050405020304" charset="0"/>
            </a:endParaRPr>
          </a:p>
          <a:p>
            <a:pPr algn="just"/>
            <a:r>
              <a:rPr lang="en-US" sz="2300" b="1">
                <a:solidFill>
                  <a:srgbClr val="7030A0"/>
                </a:solidFill>
                <a:latin typeface="Times New Roman" panose="02020603050405020304" charset="0"/>
                <a:cs typeface="Times New Roman" panose="02020603050405020304" charset="0"/>
              </a:rPr>
              <a:t>Polling</a:t>
            </a:r>
            <a:r>
              <a:rPr lang="en-US" sz="2300">
                <a:latin typeface="Times New Roman" panose="02020603050405020304" charset="0"/>
                <a:cs typeface="Times New Roman" panose="02020603050405020304" charset="0"/>
              </a:rPr>
              <a:t>: In the polling method, the receiver can check the status of the buffer when a test primitive is passed in this method. </a:t>
            </a:r>
            <a:endParaRPr lang="en-US" sz="2300">
              <a:latin typeface="Times New Roman" panose="02020603050405020304" charset="0"/>
              <a:cs typeface="Times New Roman" panose="02020603050405020304" charset="0"/>
            </a:endParaRPr>
          </a:p>
          <a:p>
            <a:pPr algn="just"/>
            <a:r>
              <a:rPr lang="en-US" sz="2300">
                <a:latin typeface="Times New Roman" panose="02020603050405020304" charset="0"/>
                <a:cs typeface="Times New Roman" panose="02020603050405020304" charset="0"/>
              </a:rPr>
              <a:t>The receiver regularly polls the kernel to check whether the message is already in the buffer.</a:t>
            </a:r>
            <a:endParaRPr lang="en-US" sz="23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2615"/>
          </a:xfrm>
        </p:spPr>
        <p:txBody>
          <a:bodyPr>
            <a:normAutofit fontScale="90000"/>
          </a:bodyPr>
          <a:p>
            <a:r>
              <a:rPr lang="en-US"/>
              <a:t>Cont..</a:t>
            </a:r>
            <a:endParaRPr lang="en-US"/>
          </a:p>
        </p:txBody>
      </p:sp>
      <p:sp>
        <p:nvSpPr>
          <p:cNvPr id="3" name="Content Placeholder 2"/>
          <p:cNvSpPr>
            <a:spLocks noGrp="1"/>
          </p:cNvSpPr>
          <p:nvPr>
            <p:ph idx="1"/>
          </p:nvPr>
        </p:nvSpPr>
        <p:spPr>
          <a:xfrm>
            <a:off x="391160" y="1059815"/>
            <a:ext cx="11473180" cy="5383530"/>
          </a:xfrm>
        </p:spPr>
        <p:txBody>
          <a:bodyPr/>
          <a:p>
            <a:pPr algn="just"/>
            <a:r>
              <a:rPr lang="en-US" sz="2400" b="1">
                <a:solidFill>
                  <a:srgbClr val="7030A0"/>
                </a:solidFill>
                <a:latin typeface="Times New Roman" panose="02020603050405020304" charset="0"/>
                <a:cs typeface="Times New Roman" panose="02020603050405020304" charset="0"/>
                <a:sym typeface="+mn-ea"/>
              </a:rPr>
              <a:t>Interrupt</a:t>
            </a:r>
            <a:r>
              <a:rPr lang="en-US" sz="2400">
                <a:latin typeface="Times New Roman" panose="02020603050405020304" charset="0"/>
                <a:cs typeface="Times New Roman" panose="02020603050405020304" charset="0"/>
                <a:sym typeface="+mn-ea"/>
              </a:rPr>
              <a:t>: A software interrupt is used in the software interrupt method to inform the receiving process regarding the status of the message i.e. when the message has been stored into the buffer and is ready for usage by the receiver. </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sym typeface="+mn-ea"/>
              </a:rPr>
              <a:t>So, here in this method, receiving process keeps on running without having to submit failed test requests.</a:t>
            </a:r>
            <a:endParaRPr lang="en-US" sz="2400">
              <a:latin typeface="Times New Roman" panose="02020603050405020304" charset="0"/>
              <a:cs typeface="Times New Roman" panose="02020603050405020304" charset="0"/>
              <a:sym typeface="+mn-ea"/>
            </a:endParaRPr>
          </a:p>
          <a:p>
            <a:pPr algn="just"/>
            <a:endParaRPr lang="en-US" sz="2400">
              <a:latin typeface="Times New Roman" panose="02020603050405020304" charset="0"/>
              <a:cs typeface="Times New Roman" panose="02020603050405020304" charset="0"/>
              <a:sym typeface="+mn-ea"/>
            </a:endParaRPr>
          </a:p>
          <a:p>
            <a:pPr marL="0" indent="0" algn="just">
              <a:buNone/>
            </a:pP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7975</Words>
  <Application>WPS Presentation</Application>
  <PresentationFormat>Widescreen</PresentationFormat>
  <Paragraphs>135</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Times New Roman</vt:lpstr>
      <vt:lpstr>Calibri Light</vt:lpstr>
      <vt:lpstr>Calibri</vt:lpstr>
      <vt:lpstr>Microsoft YaHei</vt:lpstr>
      <vt:lpstr>Arial Unicode MS</vt:lpstr>
      <vt:lpstr>Office Theme</vt:lpstr>
      <vt:lpstr>Communications in Distributed Systems</vt:lpstr>
      <vt:lpstr>UNIT-2: Communications in Distributed Systems</vt:lpstr>
      <vt:lpstr>Blocking versus Nonblocking Primitives</vt:lpstr>
      <vt:lpstr>Cont..</vt:lpstr>
      <vt:lpstr>Cont..</vt:lpstr>
      <vt:lpstr>Cont..</vt:lpstr>
      <vt:lpstr>Cont..</vt:lpstr>
      <vt:lpstr>Cont..</vt:lpstr>
      <vt:lpstr>Cont..</vt:lpstr>
      <vt:lpstr>PowerPoint 演示文稿</vt:lpstr>
      <vt:lpstr>Buffered versus Unbuffered Primitives</vt:lpstr>
      <vt:lpstr>Cont..</vt:lpstr>
      <vt:lpstr>Cont..</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Communications in Distributed Systems</dc:title>
  <dc:creator/>
  <cp:lastModifiedBy>Saurabh Jha</cp:lastModifiedBy>
  <cp:revision>18</cp:revision>
  <dcterms:created xsi:type="dcterms:W3CDTF">2024-07-30T16:05:00Z</dcterms:created>
  <dcterms:modified xsi:type="dcterms:W3CDTF">2024-08-08T05:10:57Z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05FBD866A0B44C0FAB53B576D9C0D66D_12</vt:lpwstr>
  </property>
  <property fmtid="{D5CDD505-2E9C-101B-9397-08002B2CF9AE}" pid="3" name="KSOProductBuildVer">
    <vt:lpwstr>1033-12.2.0.17153</vt:lpwstr>
  </property>
</Properties>
</file>