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5"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195070"/>
          </a:xfrm>
        </p:spPr>
        <p:txBody>
          <a:bodyPr/>
          <a:lstStyle/>
          <a:p>
            <a:r>
              <a:rPr lang="en-US" b="1" dirty="0">
                <a:solidFill>
                  <a:srgbClr val="FF0000"/>
                </a:solidFill>
              </a:rPr>
              <a:t>Remote Procedure Call (RPC)</a:t>
            </a:r>
            <a:endParaRPr lang="en-US" b="1" dirty="0">
              <a:solidFill>
                <a:srgbClr val="FF0000"/>
              </a:solidFill>
            </a:endParaRPr>
          </a:p>
        </p:txBody>
      </p:sp>
      <p:sp>
        <p:nvSpPr>
          <p:cNvPr id="3" name="Subtitle 2"/>
          <p:cNvSpPr>
            <a:spLocks noGrp="1"/>
          </p:cNvSpPr>
          <p:nvPr>
            <p:ph type="subTitle" idx="1"/>
          </p:nvPr>
        </p:nvSpPr>
        <p:spPr/>
        <p:txBody>
          <a:bodyPr/>
          <a:lstStyle/>
          <a:p>
            <a:r>
              <a:rPr lang="en-US" b="1"/>
              <a:t>Lecture-10</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3730"/>
          </a:xfrm>
        </p:spPr>
        <p:txBody>
          <a:bodyPr>
            <a:normAutofit fontScale="90000"/>
          </a:bodyPr>
          <a:p>
            <a:r>
              <a:rPr lang="en-US"/>
              <a:t>Cont..</a:t>
            </a:r>
            <a:endParaRPr lang="en-US"/>
          </a:p>
        </p:txBody>
      </p:sp>
      <p:sp>
        <p:nvSpPr>
          <p:cNvPr id="3" name="Content Placeholder 2"/>
          <p:cNvSpPr>
            <a:spLocks noGrp="1"/>
          </p:cNvSpPr>
          <p:nvPr>
            <p:ph idx="1"/>
          </p:nvPr>
        </p:nvSpPr>
        <p:spPr>
          <a:xfrm>
            <a:off x="316230" y="998855"/>
            <a:ext cx="11558905" cy="5603875"/>
          </a:xfrm>
        </p:spPr>
        <p:txBody>
          <a:bodyPr>
            <a:normAutofit lnSpcReduction="20000"/>
          </a:bodyPr>
          <a:p>
            <a:r>
              <a:rPr lang="en-US" sz="2400" b="1">
                <a:solidFill>
                  <a:srgbClr val="00B050"/>
                </a:solidFill>
                <a:latin typeface="Times New Roman" panose="02020603050405020304" charset="0"/>
                <a:cs typeface="Times New Roman" panose="02020603050405020304" charset="0"/>
              </a:rPr>
              <a:t>Parameter Passing:</a:t>
            </a:r>
            <a:endParaRPr lang="en-US" sz="2400" b="1">
              <a:solidFill>
                <a:srgbClr val="00B05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function of a client stub is to take its parameters, pack them into a message, and send it to a server stub.</a:t>
            </a:r>
            <a:endParaRPr lang="en-US" sz="2400">
              <a:latin typeface="Times New Roman" panose="02020603050405020304" charset="0"/>
              <a:cs typeface="Times New Roman" panose="02020603050405020304" charset="0"/>
            </a:endParaRPr>
          </a:p>
          <a:p>
            <a:r>
              <a:rPr lang="en-US" sz="2400" b="1">
                <a:solidFill>
                  <a:srgbClr val="FF0000"/>
                </a:solidFill>
                <a:latin typeface="Times New Roman" panose="02020603050405020304" charset="0"/>
                <a:cs typeface="Times New Roman" panose="02020603050405020304" charset="0"/>
              </a:rPr>
              <a:t>Parameter Marshaling</a:t>
            </a:r>
            <a:r>
              <a:rPr lang="en-US" sz="2400">
                <a:latin typeface="Times New Roman" panose="02020603050405020304" charset="0"/>
                <a:cs typeface="Times New Roman" panose="02020603050405020304" charset="0"/>
              </a:rPr>
              <a:t>:-  Packing the parameters in the message.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Client Stub takes the parameters and put them in a message.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also puts the number or name of the procedure to be called in the message. The server machine might support different  calls.</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Problem occurs when the system at client and server end is different.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Each machine has its own representation for numbers, characters, and other data items.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IBM Mainframe machines :-EBCDIC character code.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IBM personal Computer :- ASCII character code.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Similar problem occurs with representation of integers and floating numbers.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8820"/>
          </a:xfrm>
        </p:spPr>
        <p:txBody>
          <a:bodyPr>
            <a:normAutofit fontScale="90000"/>
          </a:bodyPr>
          <a:p>
            <a:r>
              <a:rPr lang="en-US"/>
              <a:t>Cont..</a:t>
            </a:r>
            <a:endParaRPr lang="en-US"/>
          </a:p>
        </p:txBody>
      </p:sp>
      <p:sp>
        <p:nvSpPr>
          <p:cNvPr id="3" name="Content Placeholder 2"/>
          <p:cNvSpPr>
            <a:spLocks noGrp="1"/>
          </p:cNvSpPr>
          <p:nvPr>
            <p:ph idx="1"/>
          </p:nvPr>
        </p:nvSpPr>
        <p:spPr/>
        <p:txBody>
          <a:bodyPr/>
          <a:p>
            <a:pPr algn="just"/>
            <a:r>
              <a:rPr lang="en-US">
                <a:latin typeface="Times New Roman" panose="02020603050405020304" charset="0"/>
                <a:cs typeface="Times New Roman" panose="02020603050405020304" charset="0"/>
              </a:rPr>
              <a:t>Client End:-The compiler reads the server specification and generate a client stub that packs its parameters into the </a:t>
            </a:r>
            <a:r>
              <a:rPr lang="en-US" b="1">
                <a:latin typeface="Times New Roman" panose="02020603050405020304" charset="0"/>
                <a:cs typeface="Times New Roman" panose="02020603050405020304" charset="0"/>
              </a:rPr>
              <a:t>officially approved message format</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Server End:- The compiler can also produce a server stub that unpacks them and calls the server procedure.</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The system is trasparent with respect to the differences in the internal representations of the data items.</a:t>
            </a:r>
            <a:endParaRPr 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9595"/>
          </a:xfrm>
        </p:spPr>
        <p:txBody>
          <a:bodyPr>
            <a:normAutofit fontScale="90000"/>
          </a:bodyPr>
          <a:p>
            <a:r>
              <a:rPr lang="en-US"/>
              <a:t>Cont..</a:t>
            </a:r>
            <a:endParaRPr lang="en-US"/>
          </a:p>
        </p:txBody>
      </p:sp>
      <p:sp>
        <p:nvSpPr>
          <p:cNvPr id="3" name="Content Placeholder 2"/>
          <p:cNvSpPr>
            <a:spLocks noGrp="1"/>
          </p:cNvSpPr>
          <p:nvPr>
            <p:ph idx="1"/>
          </p:nvPr>
        </p:nvSpPr>
        <p:spPr>
          <a:xfrm>
            <a:off x="337820" y="1048385"/>
            <a:ext cx="11611610" cy="5480050"/>
          </a:xfrm>
        </p:spPr>
        <p:txBody>
          <a:bodyPr>
            <a:normAutofit lnSpcReduction="10000"/>
          </a:bodyPr>
          <a:p>
            <a:r>
              <a:rPr lang="en-US" sz="2400" b="1">
                <a:solidFill>
                  <a:srgbClr val="00B050"/>
                </a:solidFill>
                <a:latin typeface="Times New Roman" panose="02020603050405020304" charset="0"/>
                <a:cs typeface="Times New Roman" panose="02020603050405020304" charset="0"/>
              </a:rPr>
              <a:t>Dynamic Binding:</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One method by which client locates to the server is to hardwire the network address of the server into the client.</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Problems with this approach are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Server can move to different location.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Server can be replicated.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Interface can be changed.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To avoid all such problems, an alternative approach, called as dynamic binding can be used.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The client locates server in distributed syetem using </a:t>
            </a:r>
            <a:r>
              <a:rPr lang="en-US" sz="2400" b="1">
                <a:solidFill>
                  <a:srgbClr val="FF0000"/>
                </a:solidFill>
                <a:latin typeface="Times New Roman" panose="02020603050405020304" charset="0"/>
                <a:cs typeface="Times New Roman" panose="02020603050405020304" charset="0"/>
                <a:sym typeface="+mn-ea"/>
              </a:rPr>
              <a:t>Dynamic Binding</a:t>
            </a: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algn="just"/>
            <a:r>
              <a:rPr lang="en-US" sz="2400" b="1">
                <a:latin typeface="Times New Roman" panose="02020603050405020304" charset="0"/>
                <a:cs typeface="Times New Roman" panose="02020603050405020304" charset="0"/>
              </a:rPr>
              <a:t>Registering the Server to Binder</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server send a message to a program called a </a:t>
            </a:r>
            <a:r>
              <a:rPr lang="en-US" sz="2400" b="1">
                <a:latin typeface="Times New Roman" panose="02020603050405020304" charset="0"/>
                <a:cs typeface="Times New Roman" panose="02020603050405020304" charset="0"/>
              </a:rPr>
              <a:t>binder</a:t>
            </a:r>
            <a:r>
              <a:rPr lang="en-US" sz="2400">
                <a:latin typeface="Times New Roman" panose="02020603050405020304" charset="0"/>
                <a:cs typeface="Times New Roman" panose="02020603050405020304" charset="0"/>
              </a:rPr>
              <a:t>, to make its existance known.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server specifies its name, version number, a unique identifier (32 bit long), and a </a:t>
            </a:r>
            <a:r>
              <a:rPr lang="en-US" sz="2400" b="1">
                <a:latin typeface="Times New Roman" panose="02020603050405020304" charset="0"/>
                <a:cs typeface="Times New Roman" panose="02020603050405020304" charset="0"/>
              </a:rPr>
              <a:t>handle</a:t>
            </a:r>
            <a:r>
              <a:rPr lang="en-US" sz="2400">
                <a:latin typeface="Times New Roman" panose="02020603050405020304" charset="0"/>
                <a:cs typeface="Times New Roman" panose="02020603050405020304" charset="0"/>
              </a:rPr>
              <a:t> used to locate it.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7845"/>
          </a:xfrm>
        </p:spPr>
        <p:txBody>
          <a:bodyPr>
            <a:normAutofit fontScale="90000"/>
          </a:bodyPr>
          <a:p>
            <a:r>
              <a:rPr lang="en-US"/>
              <a:t>Cont..</a:t>
            </a:r>
            <a:endParaRPr lang="en-US"/>
          </a:p>
        </p:txBody>
      </p:sp>
      <p:sp>
        <p:nvSpPr>
          <p:cNvPr id="3" name="Content Placeholder 2"/>
          <p:cNvSpPr>
            <a:spLocks noGrp="1"/>
          </p:cNvSpPr>
          <p:nvPr>
            <p:ph idx="1"/>
          </p:nvPr>
        </p:nvSpPr>
        <p:spPr>
          <a:xfrm>
            <a:off x="412750" y="973455"/>
            <a:ext cx="11494770" cy="5607685"/>
          </a:xfrm>
        </p:spPr>
        <p:txBody>
          <a:bodyPr/>
          <a:p>
            <a:pPr algn="just"/>
            <a:r>
              <a:rPr lang="en-US" sz="2400">
                <a:latin typeface="Times New Roman" panose="02020603050405020304" charset="0"/>
                <a:cs typeface="Times New Roman" panose="02020603050405020304" charset="0"/>
              </a:rPr>
              <a:t>The </a:t>
            </a:r>
            <a:r>
              <a:rPr lang="en-US" sz="2400" b="1">
                <a:latin typeface="Times New Roman" panose="02020603050405020304" charset="0"/>
                <a:cs typeface="Times New Roman" panose="02020603050405020304" charset="0"/>
              </a:rPr>
              <a:t>handle</a:t>
            </a:r>
            <a:r>
              <a:rPr lang="en-US" sz="2400">
                <a:latin typeface="Times New Roman" panose="02020603050405020304" charset="0"/>
                <a:cs typeface="Times New Roman" panose="02020603050405020304" charset="0"/>
              </a:rPr>
              <a:t> is system dependent (Ehternet Address, IP Address and X.500 Address, a sparse process identifier).</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can deregister with the binder when it is no longer prepared to offer service.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client stub send message to the binder asking it to import version of the server interface.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binder checks to see if one or more servers have already exported an interface with the version and name. If no server is found the read call fails.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Otherwise , the binder gives the server’s handle and unique identifier to the client stub.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client stub uses the handle as the address to send the request message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6750"/>
          </a:xfrm>
        </p:spPr>
        <p:txBody>
          <a:bodyPr>
            <a:normAutofit fontScale="90000"/>
          </a:bodyPr>
          <a:p>
            <a:r>
              <a:rPr lang="en-US"/>
              <a:t>Cont..</a:t>
            </a:r>
            <a:endParaRPr lang="en-US"/>
          </a:p>
        </p:txBody>
      </p:sp>
      <p:sp>
        <p:nvSpPr>
          <p:cNvPr id="3" name="Content Placeholder 2"/>
          <p:cNvSpPr>
            <a:spLocks noGrp="1"/>
          </p:cNvSpPr>
          <p:nvPr>
            <p:ph idx="1"/>
          </p:nvPr>
        </p:nvSpPr>
        <p:spPr>
          <a:xfrm>
            <a:off x="359410" y="1032510"/>
            <a:ext cx="11409680" cy="5538470"/>
          </a:xfrm>
        </p:spPr>
        <p:txBody>
          <a:bodyPr>
            <a:normAutofit fontScale="90000" lnSpcReduction="20000"/>
          </a:bodyPr>
          <a:p>
            <a:r>
              <a:rPr lang="en-US" sz="2400" b="1">
                <a:solidFill>
                  <a:srgbClr val="00B050"/>
                </a:solidFill>
                <a:latin typeface="Times New Roman" panose="02020603050405020304" charset="0"/>
                <a:cs typeface="Times New Roman" panose="02020603050405020304" charset="0"/>
              </a:rPr>
              <a:t>RPC Semantics in the Presence of Failure:</a:t>
            </a:r>
            <a:endParaRPr lang="en-US" sz="2400" b="1">
              <a:solidFill>
                <a:srgbClr val="00B050"/>
              </a:solidFill>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Five different classes of failure that can occur in RPC systems: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client is unable to locate the server.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request message from the client to the server is lost.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reply message from the server to the client is lost.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server crashes after receiving a request.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client crashes after sending a request.</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algn="just"/>
            <a:r>
              <a:rPr lang="en-US" sz="2400" b="1">
                <a:solidFill>
                  <a:srgbClr val="7030A0"/>
                </a:solidFill>
                <a:latin typeface="Times New Roman" panose="02020603050405020304" charset="0"/>
                <a:cs typeface="Times New Roman" panose="02020603050405020304" charset="0"/>
              </a:rPr>
              <a:t>Client cannot locate the server:</a:t>
            </a:r>
            <a:endParaRPr lang="en-US" sz="2400" b="1">
              <a:solidFill>
                <a:srgbClr val="7030A0"/>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server might be down, for example.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Alternatively, suppose that the client is compiled using a particular version of the client stub, and the binary is not used for a considerable period of time.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the meantime, the server evolves and a new version of the interface is installed and new stubs are generated and put into use.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the client is finally run, the binder will be unable to match it up with a server and will report failure.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1025"/>
          </a:xfrm>
        </p:spPr>
        <p:txBody>
          <a:bodyPr>
            <a:normAutofit fontScale="90000"/>
          </a:bodyPr>
          <a:p>
            <a:r>
              <a:rPr lang="en-US"/>
              <a:t>Cont..</a:t>
            </a:r>
            <a:endParaRPr lang="en-US"/>
          </a:p>
        </p:txBody>
      </p:sp>
      <p:sp>
        <p:nvSpPr>
          <p:cNvPr id="3" name="Content Placeholder 2"/>
          <p:cNvSpPr>
            <a:spLocks noGrp="1"/>
          </p:cNvSpPr>
          <p:nvPr>
            <p:ph idx="1"/>
          </p:nvPr>
        </p:nvSpPr>
        <p:spPr>
          <a:xfrm>
            <a:off x="348615" y="1016000"/>
            <a:ext cx="11591290" cy="5544820"/>
          </a:xfrm>
        </p:spPr>
        <p:txBody>
          <a:bodyPr/>
          <a:p>
            <a:pPr algn="just"/>
            <a:r>
              <a:rPr lang="en-US" sz="2400" b="1">
                <a:solidFill>
                  <a:srgbClr val="7030A0"/>
                </a:solidFill>
                <a:latin typeface="Times New Roman" panose="02020603050405020304" charset="0"/>
                <a:cs typeface="Times New Roman" panose="02020603050405020304" charset="0"/>
              </a:rPr>
              <a:t>Handling Strategies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chemeClr val="accent5"/>
                </a:solidFill>
                <a:latin typeface="Times New Roman" panose="02020603050405020304" charset="0"/>
                <a:cs typeface="Times New Roman" panose="02020603050405020304" charset="0"/>
              </a:rPr>
              <a:t>Retry Mechanism</a:t>
            </a:r>
            <a:r>
              <a:rPr lang="en-US" sz="2400">
                <a:latin typeface="Times New Roman" panose="02020603050405020304" charset="0"/>
                <a:cs typeface="Times New Roman" panose="02020603050405020304" charset="0"/>
              </a:rPr>
              <a:t>: Implementing a retry mechanism where the client attempts to reconnect after a certain period.</a:t>
            </a:r>
            <a:endParaRPr lang="en-US" sz="2400">
              <a:latin typeface="Times New Roman" panose="02020603050405020304" charset="0"/>
              <a:cs typeface="Times New Roman" panose="02020603050405020304" charset="0"/>
            </a:endParaRPr>
          </a:p>
          <a:p>
            <a:pPr algn="just"/>
            <a:r>
              <a:rPr lang="en-US" sz="2400" b="1">
                <a:solidFill>
                  <a:schemeClr val="accent5"/>
                </a:solidFill>
                <a:latin typeface="Times New Roman" panose="02020603050405020304" charset="0"/>
                <a:cs typeface="Times New Roman" panose="02020603050405020304" charset="0"/>
              </a:rPr>
              <a:t>DNS or Service Discovery</a:t>
            </a:r>
            <a:r>
              <a:rPr lang="en-US" sz="2400">
                <a:latin typeface="Times New Roman" panose="02020603050405020304" charset="0"/>
                <a:cs typeface="Times New Roman" panose="02020603050405020304" charset="0"/>
              </a:rPr>
              <a:t>: Using a </a:t>
            </a:r>
            <a:r>
              <a:rPr lang="en-US" sz="2400" b="1">
                <a:latin typeface="Times New Roman" panose="02020603050405020304" charset="0"/>
                <a:cs typeface="Times New Roman" panose="02020603050405020304" charset="0"/>
              </a:rPr>
              <a:t>dynamic service discovery</a:t>
            </a:r>
            <a:r>
              <a:rPr lang="en-US" sz="2400">
                <a:latin typeface="Times New Roman" panose="02020603050405020304" charset="0"/>
                <a:cs typeface="Times New Roman" panose="02020603050405020304" charset="0"/>
              </a:rPr>
              <a:t> mechanism to help clients find the server even if its address changes.</a:t>
            </a:r>
            <a:endParaRPr lang="en-US" sz="2400">
              <a:latin typeface="Times New Roman" panose="02020603050405020304" charset="0"/>
              <a:cs typeface="Times New Roman" panose="02020603050405020304" charset="0"/>
            </a:endParaRPr>
          </a:p>
          <a:p>
            <a:pPr algn="just"/>
            <a:r>
              <a:rPr lang="en-US" sz="2400" b="1">
                <a:solidFill>
                  <a:schemeClr val="accent5"/>
                </a:solidFill>
                <a:latin typeface="Times New Roman" panose="02020603050405020304" charset="0"/>
                <a:cs typeface="Times New Roman" panose="02020603050405020304" charset="0"/>
              </a:rPr>
              <a:t>Timeouts</a:t>
            </a:r>
            <a:r>
              <a:rPr lang="en-US" sz="2400">
                <a:latin typeface="Times New Roman" panose="02020603050405020304" charset="0"/>
                <a:cs typeface="Times New Roman" panose="02020603050405020304" charset="0"/>
              </a:rPr>
              <a:t>: Setting reasonable timeouts for </a:t>
            </a:r>
            <a:r>
              <a:rPr lang="en-US" sz="2400" b="1">
                <a:latin typeface="Times New Roman" panose="02020603050405020304" charset="0"/>
                <a:cs typeface="Times New Roman" panose="02020603050405020304" charset="0"/>
              </a:rPr>
              <a:t>connection attempts</a:t>
            </a:r>
            <a:r>
              <a:rPr lang="en-US" sz="2400">
                <a:latin typeface="Times New Roman" panose="02020603050405020304" charset="0"/>
                <a:cs typeface="Times New Roman" panose="02020603050405020304" charset="0"/>
              </a:rPr>
              <a:t> to avoid i</a:t>
            </a:r>
            <a:r>
              <a:rPr lang="en-US" sz="2400" b="1">
                <a:latin typeface="Times New Roman" panose="02020603050405020304" charset="0"/>
                <a:cs typeface="Times New Roman" panose="02020603050405020304" charset="0"/>
              </a:rPr>
              <a:t>ndefinite waiting</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chemeClr val="accent5"/>
                </a:solidFill>
                <a:latin typeface="Times New Roman" panose="02020603050405020304" charset="0"/>
                <a:cs typeface="Times New Roman" panose="02020603050405020304" charset="0"/>
              </a:rPr>
              <a:t>Semantics Impact</a:t>
            </a:r>
            <a:r>
              <a:rPr lang="en-US" sz="2400">
                <a:latin typeface="Times New Roman" panose="02020603050405020304" charset="0"/>
                <a:cs typeface="Times New Roman" panose="02020603050405020304" charset="0"/>
              </a:rPr>
              <a:t>: The client does not receive a response or acknowledgment, so it may assume failure.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This could lead to retries or user notifications about the service being unavailable.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74980"/>
          </a:xfrm>
        </p:spPr>
        <p:txBody>
          <a:bodyPr>
            <a:normAutofit fontScale="90000"/>
          </a:bodyPr>
          <a:p>
            <a:r>
              <a:rPr lang="en-US"/>
              <a:t>Cont..</a:t>
            </a:r>
            <a:endParaRPr lang="en-US"/>
          </a:p>
        </p:txBody>
      </p:sp>
      <p:sp>
        <p:nvSpPr>
          <p:cNvPr id="3" name="Content Placeholder 2"/>
          <p:cNvSpPr>
            <a:spLocks noGrp="1"/>
          </p:cNvSpPr>
          <p:nvPr>
            <p:ph idx="1"/>
          </p:nvPr>
        </p:nvSpPr>
        <p:spPr>
          <a:xfrm>
            <a:off x="327025" y="941705"/>
            <a:ext cx="11506200" cy="5586730"/>
          </a:xfrm>
        </p:spPr>
        <p:txBody>
          <a:bodyPr/>
          <a:p>
            <a:pPr algn="just"/>
            <a:r>
              <a:rPr lang="en-US" sz="2400" b="1">
                <a:solidFill>
                  <a:schemeClr val="accent5"/>
                </a:solidFill>
                <a:latin typeface="Times New Roman" panose="02020603050405020304" charset="0"/>
                <a:cs typeface="Times New Roman" panose="02020603050405020304" charset="0"/>
              </a:rPr>
              <a:t>Lost Request Messages:</a:t>
            </a:r>
            <a:endParaRPr lang="en-US" sz="2400" b="1">
              <a:solidFill>
                <a:schemeClr val="accent5"/>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second item on the list is dealing with lost request messages.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This is the easiest one to deal with: just have the </a:t>
            </a:r>
            <a:r>
              <a:rPr lang="en-US" sz="2400" b="1">
                <a:latin typeface="Times New Roman" panose="02020603050405020304" charset="0"/>
                <a:cs typeface="Times New Roman" panose="02020603050405020304" charset="0"/>
              </a:rPr>
              <a:t>kernel start a timer</a:t>
            </a:r>
            <a:r>
              <a:rPr lang="en-US" sz="2400">
                <a:latin typeface="Times New Roman" panose="02020603050405020304" charset="0"/>
                <a:cs typeface="Times New Roman" panose="02020603050405020304" charset="0"/>
              </a:rPr>
              <a:t> when sending the request.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the timer expires before a reply or acknowledgement comes back, the kernel sends the message again.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the message was truly lost, the server will not be able to tell the difference between the retransmission and the original, and everything will work fine.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Of course, so many request messages are lost that the kernel gives up and falsely concludes that the server is down, in which case we are back to "Cannot locate server."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8640"/>
          </a:xfrm>
        </p:spPr>
        <p:txBody>
          <a:bodyPr>
            <a:normAutofit fontScale="90000"/>
          </a:bodyPr>
          <a:p>
            <a:r>
              <a:rPr lang="en-US"/>
              <a:t>Cont..</a:t>
            </a:r>
            <a:endParaRPr lang="en-US"/>
          </a:p>
        </p:txBody>
      </p:sp>
      <p:sp>
        <p:nvSpPr>
          <p:cNvPr id="3" name="Content Placeholder 2"/>
          <p:cNvSpPr>
            <a:spLocks noGrp="1"/>
          </p:cNvSpPr>
          <p:nvPr>
            <p:ph idx="1"/>
          </p:nvPr>
        </p:nvSpPr>
        <p:spPr>
          <a:xfrm>
            <a:off x="348615" y="913765"/>
            <a:ext cx="11558270" cy="5603875"/>
          </a:xfrm>
        </p:spPr>
        <p:txBody>
          <a:bodyPr>
            <a:normAutofit lnSpcReduction="20000"/>
          </a:bodyPr>
          <a:p>
            <a:r>
              <a:rPr lang="en-US" sz="2400" b="1">
                <a:solidFill>
                  <a:srgbClr val="7030A0"/>
                </a:solidFill>
                <a:latin typeface="Times New Roman" panose="02020603050405020304" charset="0"/>
                <a:cs typeface="Times New Roman" panose="02020603050405020304" charset="0"/>
              </a:rPr>
              <a:t>Lost Reply Messages: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Lost replies are considerably more difficult to deal with. The obvious solution is just to rely on the timer again. If no reply is forthcoming within a reasonable period, just send the request once more. </a:t>
            </a:r>
            <a:endParaRPr lang="en-US" sz="2400">
              <a:latin typeface="Times New Roman" panose="02020603050405020304" charset="0"/>
              <a:cs typeface="Times New Roman" panose="02020603050405020304" charset="0"/>
            </a:endParaRPr>
          </a:p>
          <a:p>
            <a:pPr algn="just"/>
            <a:r>
              <a:rPr lang="en-US" sz="2400">
                <a:highlight>
                  <a:srgbClr val="FFFF00"/>
                </a:highlight>
                <a:latin typeface="Times New Roman" panose="02020603050405020304" charset="0"/>
                <a:cs typeface="Times New Roman" panose="02020603050405020304" charset="0"/>
              </a:rPr>
              <a:t>The trouble with this solution is that the client's kernel is not really sure why there was no answer. Did the request or reply get lost, or is the server merely slow? It may make a difference.</a:t>
            </a:r>
            <a:endParaRPr lang="en-US" sz="2400">
              <a:highlight>
                <a:srgbClr val="FFFF00"/>
              </a:highlight>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particular, some operations can safely be repeated as often as necessary with no damage being done. A request such as asking for the first 1024 bytes of a file has no side effects and can be executed as often as necessary without any harm being done. A request that has this property is said to be </a:t>
            </a:r>
            <a:r>
              <a:rPr lang="en-US" sz="2400" b="1">
                <a:solidFill>
                  <a:srgbClr val="FF0000"/>
                </a:solidFill>
                <a:latin typeface="Times New Roman" panose="02020603050405020304" charset="0"/>
                <a:cs typeface="Times New Roman" panose="02020603050405020304" charset="0"/>
              </a:rPr>
              <a:t>idempotent</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Now consider a request to a banking server asking to transfer a million dollars from one account to another. If the request arrives and is carried out, but the reply is lost, the client will not know this and will retransmit the message. The bank server will interpret this request as a new one, and will carry it out too. Two million dollars will be transferred. Heaven forbid that the reply is lost 10 times. Transferring money is not idempotent.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9435"/>
          </a:xfrm>
        </p:spPr>
        <p:txBody>
          <a:bodyPr>
            <a:normAutofit fontScale="90000"/>
          </a:bodyPr>
          <a:p>
            <a:r>
              <a:rPr lang="en-US"/>
              <a:t>Cont..</a:t>
            </a:r>
            <a:endParaRPr lang="en-US"/>
          </a:p>
        </p:txBody>
      </p:sp>
      <p:sp>
        <p:nvSpPr>
          <p:cNvPr id="3" name="Content Placeholder 2"/>
          <p:cNvSpPr>
            <a:spLocks noGrp="1"/>
          </p:cNvSpPr>
          <p:nvPr>
            <p:ph idx="1"/>
          </p:nvPr>
        </p:nvSpPr>
        <p:spPr>
          <a:xfrm>
            <a:off x="561975" y="1017270"/>
            <a:ext cx="11249660" cy="5351780"/>
          </a:xfrm>
        </p:spPr>
        <p:txBody>
          <a:bodyPr/>
          <a:p>
            <a:pPr algn="just"/>
            <a:r>
              <a:rPr lang="en-US" sz="2400">
                <a:latin typeface="Times New Roman" panose="02020603050405020304" charset="0"/>
                <a:cs typeface="Times New Roman" panose="02020603050405020304" charset="0"/>
              </a:rPr>
              <a:t>One way of solving this problem is to try to </a:t>
            </a:r>
            <a:r>
              <a:rPr lang="en-US" sz="2400" b="1">
                <a:latin typeface="Times New Roman" panose="02020603050405020304" charset="0"/>
                <a:cs typeface="Times New Roman" panose="02020603050405020304" charset="0"/>
              </a:rPr>
              <a:t>structure all requests in an idempotent way</a:t>
            </a:r>
            <a:r>
              <a:rPr lang="en-US" sz="2400">
                <a:latin typeface="Times New Roman" panose="02020603050405020304" charset="0"/>
                <a:cs typeface="Times New Roman" panose="02020603050405020304" charset="0"/>
              </a:rPr>
              <a:t>. In practice, however, many requests (e.g., transferring money) are inherently nonidempotent, so something else is needed.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Another method is to have the </a:t>
            </a:r>
            <a:r>
              <a:rPr lang="en-US" sz="2400" b="1">
                <a:latin typeface="Times New Roman" panose="02020603050405020304" charset="0"/>
                <a:cs typeface="Times New Roman" panose="02020603050405020304" charset="0"/>
              </a:rPr>
              <a:t>client's kernel</a:t>
            </a:r>
            <a:r>
              <a:rPr lang="en-US" sz="2400">
                <a:latin typeface="Times New Roman" panose="02020603050405020304" charset="0"/>
                <a:cs typeface="Times New Roman" panose="02020603050405020304" charset="0"/>
              </a:rPr>
              <a:t> assign each request a </a:t>
            </a:r>
            <a:r>
              <a:rPr lang="en-US" sz="2400" b="1">
                <a:latin typeface="Times New Roman" panose="02020603050405020304" charset="0"/>
                <a:cs typeface="Times New Roman" panose="02020603050405020304" charset="0"/>
              </a:rPr>
              <a:t>sequence number</a:t>
            </a:r>
            <a:r>
              <a:rPr lang="en-US" sz="2400">
                <a:latin typeface="Times New Roman" panose="02020603050405020304" charset="0"/>
                <a:cs typeface="Times New Roman" panose="02020603050405020304" charset="0"/>
              </a:rPr>
              <a:t>. By having each server's kernel keep track of the most recently received sequence number from each client's kernel that is using it, the server's kernel can tell the difference between an original request and a retransmission and can refuse to carry out any request a second time.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An additional safeguard is to have </a:t>
            </a:r>
            <a:r>
              <a:rPr lang="en-US" sz="2400" b="1">
                <a:latin typeface="Times New Roman" panose="02020603050405020304" charset="0"/>
                <a:cs typeface="Times New Roman" panose="02020603050405020304" charset="0"/>
              </a:rPr>
              <a:t>a bit in the message header that is used to distinguish initial requests from retransmissions</a:t>
            </a:r>
            <a:r>
              <a:rPr lang="en-US" sz="2400">
                <a:latin typeface="Times New Roman" panose="02020603050405020304" charset="0"/>
                <a:cs typeface="Times New Roman" panose="02020603050405020304" charset="0"/>
              </a:rPr>
              <a:t> (the idea being that it is always safe to perform an original request; retransmissions may require more care).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84785"/>
            <a:ext cx="10515600" cy="441325"/>
          </a:xfrm>
        </p:spPr>
        <p:txBody>
          <a:bodyPr>
            <a:normAutofit fontScale="90000"/>
          </a:bodyPr>
          <a:p>
            <a:r>
              <a:rPr lang="en-US"/>
              <a:t>Cont..</a:t>
            </a:r>
            <a:endParaRPr lang="en-US"/>
          </a:p>
        </p:txBody>
      </p:sp>
      <p:sp>
        <p:nvSpPr>
          <p:cNvPr id="3" name="Content Placeholder 2"/>
          <p:cNvSpPr>
            <a:spLocks noGrp="1"/>
          </p:cNvSpPr>
          <p:nvPr>
            <p:ph idx="1"/>
          </p:nvPr>
        </p:nvSpPr>
        <p:spPr>
          <a:xfrm>
            <a:off x="316230" y="835660"/>
            <a:ext cx="11623675" cy="5799455"/>
          </a:xfrm>
        </p:spPr>
        <p:txBody>
          <a:bodyPr>
            <a:normAutofit/>
          </a:bodyPr>
          <a:p>
            <a:r>
              <a:rPr lang="en-US" sz="2400" b="1">
                <a:solidFill>
                  <a:schemeClr val="accent5"/>
                </a:solidFill>
                <a:latin typeface="Times New Roman" panose="02020603050405020304" charset="0"/>
                <a:cs typeface="Times New Roman" panose="02020603050405020304" charset="0"/>
              </a:rPr>
              <a:t>Server Crashes:</a:t>
            </a:r>
            <a:endParaRPr lang="en-US" sz="2400" b="1">
              <a:solidFill>
                <a:schemeClr val="accent5"/>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next failure on the list is a server crash. It too relates to idempotency, but unfortunately it cannot be solved using sequence numbers.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Fig. 2-24(a)- A request arrives, is carried out, and a reply is sent.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Now consider Fig. 2-24(b). A request arrives and is carried out, just as before, but the server crashes before it can send the reply.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Finally, look at Fig. 2-24(c). Again a request arrives, but this time the server crashes before it can even be carried out.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annoying part of Fig. 2-24 is that the correct treatment differs for (b) and (c).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(b) the system has to report failure back to the client (e.g., raise an exception), whereas in (c) it can just retransmit the request.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problem is that the client's kernel cannot tell which is which. All it knows is that its timer has expired.</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4525"/>
          </a:xfrm>
        </p:spPr>
        <p:txBody>
          <a:bodyPr>
            <a:normAutofit fontScale="90000"/>
          </a:bodyPr>
          <a:p>
            <a:pPr algn="ctr"/>
            <a:r>
              <a:rPr lang="en-US" b="1" dirty="0">
                <a:solidFill>
                  <a:srgbClr val="FF0000"/>
                </a:solidFill>
                <a:sym typeface="+mn-ea"/>
              </a:rPr>
              <a:t>Remote Procedure Call (RPC)</a:t>
            </a:r>
            <a:endParaRPr lang="en-US"/>
          </a:p>
        </p:txBody>
      </p:sp>
      <p:sp>
        <p:nvSpPr>
          <p:cNvPr id="3" name="Content Placeholder 2"/>
          <p:cNvSpPr>
            <a:spLocks noGrp="1"/>
          </p:cNvSpPr>
          <p:nvPr>
            <p:ph idx="1"/>
          </p:nvPr>
        </p:nvSpPr>
        <p:spPr>
          <a:xfrm>
            <a:off x="359410" y="1080135"/>
            <a:ext cx="11526520" cy="5394960"/>
          </a:xfrm>
        </p:spPr>
        <p:txBody>
          <a:bodyPr/>
          <a:p>
            <a:pPr algn="just"/>
            <a:r>
              <a:rPr lang="en-US" sz="2400">
                <a:latin typeface="Times New Roman" panose="02020603050405020304" charset="0"/>
                <a:cs typeface="Times New Roman" panose="02020603050405020304" charset="0"/>
              </a:rPr>
              <a:t>A Remote Procedure Call (RPC) is a software communication protocol that one program uses to request a service from another program located on a different computer and network, without having to understand the network's details.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Specifically, RPC is used to call other processes on remote systems as if the process were on a local system.</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a process on machine A calls a procedure machine B, the calling process on A is suspended, and execution of the called procedure takes place on B.</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Information can be transported from the caller to the callee in the parameters and can come back in the procedure result.</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3570"/>
          </a:xfrm>
        </p:spPr>
        <p:txBody>
          <a:bodyPr>
            <a:normAutofit fontScale="90000"/>
          </a:bodyPr>
          <a:p>
            <a:r>
              <a:rPr lang="en-US"/>
              <a:t>Cont..</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1527175" y="1551940"/>
            <a:ext cx="8957310" cy="31616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16890"/>
          </a:xfrm>
        </p:spPr>
        <p:txBody>
          <a:bodyPr>
            <a:normAutofit fontScale="90000"/>
          </a:bodyPr>
          <a:p>
            <a:r>
              <a:rPr lang="en-US"/>
              <a:t>Cont..</a:t>
            </a:r>
            <a:endParaRPr lang="en-US"/>
          </a:p>
        </p:txBody>
      </p:sp>
      <p:sp>
        <p:nvSpPr>
          <p:cNvPr id="3" name="Content Placeholder 2"/>
          <p:cNvSpPr>
            <a:spLocks noGrp="1"/>
          </p:cNvSpPr>
          <p:nvPr>
            <p:ph idx="1"/>
          </p:nvPr>
        </p:nvSpPr>
        <p:spPr>
          <a:xfrm>
            <a:off x="316230" y="953135"/>
            <a:ext cx="11612880" cy="5639435"/>
          </a:xfrm>
        </p:spPr>
        <p:txBody>
          <a:bodyPr>
            <a:normAutofit lnSpcReduction="20000"/>
          </a:bodyPr>
          <a:p>
            <a:pPr algn="just"/>
            <a:r>
              <a:rPr lang="en-US" b="1">
                <a:latin typeface="Times New Roman" panose="02020603050405020304" charset="0"/>
                <a:cs typeface="Times New Roman" panose="02020603050405020304" charset="0"/>
                <a:sym typeface="+mn-ea"/>
              </a:rPr>
              <a:t>Three schools of thought exist on what to do here:</a:t>
            </a:r>
            <a:endParaRPr lang="en-US" b="1">
              <a:latin typeface="Times New Roman" panose="02020603050405020304" charset="0"/>
              <a:cs typeface="Times New Roman" panose="02020603050405020304" charset="0"/>
              <a:sym typeface="+mn-ea"/>
            </a:endParaRPr>
          </a:p>
          <a:p>
            <a:pPr algn="just"/>
            <a:r>
              <a:rPr lang="en-US">
                <a:latin typeface="Times New Roman" panose="02020603050405020304" charset="0"/>
                <a:cs typeface="Times New Roman" panose="02020603050405020304" charset="0"/>
                <a:sym typeface="+mn-ea"/>
              </a:rPr>
              <a:t>One philosophy is to wait until the server reboots (or rebinds to a new server) and try the operation again. The idea is to keep trying until a reply has been received, then give it to the client. This technique is called </a:t>
            </a:r>
            <a:r>
              <a:rPr lang="en-US" b="1">
                <a:solidFill>
                  <a:srgbClr val="FF0000"/>
                </a:solidFill>
                <a:latin typeface="Times New Roman" panose="02020603050405020304" charset="0"/>
                <a:cs typeface="Times New Roman" panose="02020603050405020304" charset="0"/>
                <a:sym typeface="+mn-ea"/>
              </a:rPr>
              <a:t>at least once semantics</a:t>
            </a:r>
            <a:r>
              <a:rPr lang="en-US">
                <a:latin typeface="Times New Roman" panose="02020603050405020304" charset="0"/>
                <a:cs typeface="Times New Roman" panose="02020603050405020304" charset="0"/>
                <a:sym typeface="+mn-ea"/>
              </a:rPr>
              <a:t> and </a:t>
            </a:r>
            <a:r>
              <a:rPr lang="en-US" b="1">
                <a:latin typeface="Times New Roman" panose="02020603050405020304" charset="0"/>
                <a:cs typeface="Times New Roman" panose="02020603050405020304" charset="0"/>
                <a:sym typeface="+mn-ea"/>
              </a:rPr>
              <a:t>guarantees</a:t>
            </a:r>
            <a:r>
              <a:rPr lang="en-US">
                <a:latin typeface="Times New Roman" panose="02020603050405020304" charset="0"/>
                <a:cs typeface="Times New Roman" panose="02020603050405020304" charset="0"/>
                <a:sym typeface="+mn-ea"/>
              </a:rPr>
              <a:t> that the RPC has been carried out at least one time, but possibly more.</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sym typeface="+mn-ea"/>
              </a:rPr>
              <a:t>The second philosophy </a:t>
            </a:r>
            <a:r>
              <a:rPr lang="en-US" b="1">
                <a:latin typeface="Times New Roman" panose="02020603050405020304" charset="0"/>
                <a:cs typeface="Times New Roman" panose="02020603050405020304" charset="0"/>
                <a:sym typeface="+mn-ea"/>
              </a:rPr>
              <a:t>gives up immediately and reports back failure</a:t>
            </a:r>
            <a:r>
              <a:rPr lang="en-US">
                <a:latin typeface="Times New Roman" panose="02020603050405020304" charset="0"/>
                <a:cs typeface="Times New Roman" panose="02020603050405020304" charset="0"/>
                <a:sym typeface="+mn-ea"/>
              </a:rPr>
              <a:t>. This way is called </a:t>
            </a:r>
            <a:r>
              <a:rPr lang="en-US" b="1">
                <a:latin typeface="Times New Roman" panose="02020603050405020304" charset="0"/>
                <a:cs typeface="Times New Roman" panose="02020603050405020304" charset="0"/>
                <a:sym typeface="+mn-ea"/>
              </a:rPr>
              <a:t>at most once semantics</a:t>
            </a:r>
            <a:r>
              <a:rPr lang="en-US">
                <a:latin typeface="Times New Roman" panose="02020603050405020304" charset="0"/>
                <a:cs typeface="Times New Roman" panose="02020603050405020304" charset="0"/>
                <a:sym typeface="+mn-ea"/>
              </a:rPr>
              <a:t> and guarantees that the RPC has been carried out at most one time, but possibly none at all.</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sym typeface="+mn-ea"/>
              </a:rPr>
              <a:t>The third philosophy is to </a:t>
            </a:r>
            <a:r>
              <a:rPr lang="en-US" b="1">
                <a:latin typeface="Times New Roman" panose="02020603050405020304" charset="0"/>
                <a:cs typeface="Times New Roman" panose="02020603050405020304" charset="0"/>
                <a:sym typeface="+mn-ea"/>
              </a:rPr>
              <a:t>guarantee nothing</a:t>
            </a:r>
            <a:r>
              <a:rPr lang="en-US">
                <a:latin typeface="Times New Roman" panose="02020603050405020304" charset="0"/>
                <a:cs typeface="Times New Roman" panose="02020603050405020304" charset="0"/>
                <a:sym typeface="+mn-ea"/>
              </a:rPr>
              <a:t>. </a:t>
            </a:r>
            <a:r>
              <a:rPr lang="en-US">
                <a:highlight>
                  <a:srgbClr val="FFFF00"/>
                </a:highlight>
                <a:latin typeface="Times New Roman" panose="02020603050405020304" charset="0"/>
                <a:cs typeface="Times New Roman" panose="02020603050405020304" charset="0"/>
                <a:sym typeface="+mn-ea"/>
              </a:rPr>
              <a:t>When a server crashes, the </a:t>
            </a:r>
            <a:r>
              <a:rPr lang="en-US" b="1">
                <a:highlight>
                  <a:srgbClr val="FFFF00"/>
                </a:highlight>
                <a:latin typeface="Times New Roman" panose="02020603050405020304" charset="0"/>
                <a:cs typeface="Times New Roman" panose="02020603050405020304" charset="0"/>
                <a:sym typeface="+mn-ea"/>
              </a:rPr>
              <a:t>client gets no help and no promises</a:t>
            </a:r>
            <a:r>
              <a:rPr lang="en-US">
                <a:highlight>
                  <a:srgbClr val="FFFF00"/>
                </a:highlight>
                <a:latin typeface="Times New Roman" panose="02020603050405020304" charset="0"/>
                <a:cs typeface="Times New Roman" panose="02020603050405020304" charset="0"/>
                <a:sym typeface="+mn-ea"/>
              </a:rPr>
              <a:t>.</a:t>
            </a:r>
            <a:r>
              <a:rPr lang="en-US">
                <a:latin typeface="Times New Roman" panose="02020603050405020304" charset="0"/>
                <a:cs typeface="Times New Roman" panose="02020603050405020304" charset="0"/>
                <a:sym typeface="+mn-ea"/>
              </a:rPr>
              <a:t> The RPC may have been carried out anywhere from 0 to a large number of times. </a:t>
            </a:r>
            <a:endParaRPr lang="en-US">
              <a:latin typeface="Times New Roman" panose="02020603050405020304" charset="0"/>
              <a:cs typeface="Times New Roman" panose="02020603050405020304" charset="0"/>
              <a:sym typeface="+mn-ea"/>
            </a:endParaRPr>
          </a:p>
          <a:p>
            <a:pPr algn="just"/>
            <a:r>
              <a:rPr lang="en-US">
                <a:latin typeface="Times New Roman" panose="02020603050405020304" charset="0"/>
                <a:cs typeface="Times New Roman" panose="02020603050405020304" charset="0"/>
                <a:sym typeface="+mn-ea"/>
              </a:rPr>
              <a:t>The main virtue of this scheme is that it is easy to implement.</a:t>
            </a:r>
            <a:endParaRPr lang="en-US">
              <a:latin typeface="Times New Roman" panose="02020603050405020304" charset="0"/>
              <a:cs typeface="Times New Roman" panose="02020603050405020304" charset="0"/>
            </a:endParaRPr>
          </a:p>
          <a:p>
            <a:pPr algn="just"/>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8800"/>
          </a:xfrm>
        </p:spPr>
        <p:txBody>
          <a:bodyPr>
            <a:normAutofit fontScale="90000"/>
          </a:bodyPr>
          <a:p>
            <a:r>
              <a:rPr lang="en-US"/>
              <a:t>Cont..</a:t>
            </a:r>
            <a:endParaRPr lang="en-US"/>
          </a:p>
        </p:txBody>
      </p:sp>
      <p:sp>
        <p:nvSpPr>
          <p:cNvPr id="3" name="Content Placeholder 2"/>
          <p:cNvSpPr>
            <a:spLocks noGrp="1"/>
          </p:cNvSpPr>
          <p:nvPr>
            <p:ph idx="1"/>
          </p:nvPr>
        </p:nvSpPr>
        <p:spPr>
          <a:xfrm>
            <a:off x="316230" y="1005840"/>
            <a:ext cx="11612880" cy="5640070"/>
          </a:xfrm>
        </p:spPr>
        <p:txBody>
          <a:bodyPr>
            <a:normAutofit lnSpcReduction="20000"/>
          </a:bodyPr>
          <a:p>
            <a:r>
              <a:rPr lang="en-US" sz="2400" b="1">
                <a:solidFill>
                  <a:schemeClr val="accent5"/>
                </a:solidFill>
                <a:latin typeface="Times New Roman" panose="02020603050405020304" charset="0"/>
                <a:cs typeface="Times New Roman" panose="02020603050405020304" charset="0"/>
              </a:rPr>
              <a:t>Client Crashes:</a:t>
            </a:r>
            <a:endParaRPr lang="en-US" sz="2400" b="1">
              <a:solidFill>
                <a:schemeClr val="accent5"/>
              </a:solidFill>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What happens if a client sends a request to a server to do some work and crashes before the server replies?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At this point a computation is active and no parent is waiting for the result. Such an unwanted computation is called an </a:t>
            </a:r>
            <a:r>
              <a:rPr lang="en-US" sz="2400">
                <a:solidFill>
                  <a:srgbClr val="FF0000"/>
                </a:solidFill>
                <a:latin typeface="Times New Roman" panose="02020603050405020304" charset="0"/>
                <a:cs typeface="Times New Roman" panose="02020603050405020304" charset="0"/>
              </a:rPr>
              <a:t>orphan</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rPr>
              <a:t>Orphans can cause a variety of problems:</a:t>
            </a:r>
            <a:endParaRPr lang="en-US" sz="2400" b="1">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As a bare minimum, they waste CPU cycles.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They can also lock files or otherwise tie up valuable resources.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Finally, if the client reboots and does the RPC again, but the reply from the orphan comes back immediately afterward, confusion can result.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What can be done about orphans?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a:t>
            </a:r>
            <a:r>
              <a:rPr lang="en-US" sz="2400" b="1">
                <a:latin typeface="Times New Roman" panose="02020603050405020304" charset="0"/>
                <a:cs typeface="Times New Roman" panose="02020603050405020304" charset="0"/>
              </a:rPr>
              <a:t>solution 1</a:t>
            </a:r>
            <a:r>
              <a:rPr lang="en-US" sz="2400">
                <a:latin typeface="Times New Roman" panose="02020603050405020304" charset="0"/>
                <a:cs typeface="Times New Roman" panose="02020603050405020304" charset="0"/>
              </a:rPr>
              <a:t>, before a client stub sends an RPC message, it makes a </a:t>
            </a:r>
            <a:r>
              <a:rPr lang="en-US" sz="2400" b="1">
                <a:latin typeface="Times New Roman" panose="02020603050405020304" charset="0"/>
                <a:cs typeface="Times New Roman" panose="02020603050405020304" charset="0"/>
              </a:rPr>
              <a:t>log entry</a:t>
            </a:r>
            <a:r>
              <a:rPr lang="en-US" sz="2400">
                <a:latin typeface="Times New Roman" panose="02020603050405020304" charset="0"/>
                <a:cs typeface="Times New Roman" panose="02020603050405020304" charset="0"/>
              </a:rPr>
              <a:t> telling what it is about to do.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log is kept on disk or some other medium that survives crashes. After a reboot, the log is checked and the orphan is explicitly killed off. This solution is called </a:t>
            </a:r>
            <a:r>
              <a:rPr lang="en-US" sz="2400" b="1">
                <a:solidFill>
                  <a:srgbClr val="FF0000"/>
                </a:solidFill>
                <a:latin typeface="Times New Roman" panose="02020603050405020304" charset="0"/>
                <a:cs typeface="Times New Roman" panose="02020603050405020304" charset="0"/>
              </a:rPr>
              <a:t>extermination</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8800"/>
          </a:xfrm>
        </p:spPr>
        <p:txBody>
          <a:bodyPr>
            <a:normAutofit fontScale="90000"/>
          </a:bodyPr>
          <a:p>
            <a:r>
              <a:rPr lang="en-US"/>
              <a:t>Cont..</a:t>
            </a:r>
            <a:endParaRPr lang="en-US"/>
          </a:p>
        </p:txBody>
      </p:sp>
      <p:sp>
        <p:nvSpPr>
          <p:cNvPr id="3" name="Content Placeholder 2"/>
          <p:cNvSpPr>
            <a:spLocks noGrp="1"/>
          </p:cNvSpPr>
          <p:nvPr>
            <p:ph idx="1"/>
          </p:nvPr>
        </p:nvSpPr>
        <p:spPr>
          <a:xfrm>
            <a:off x="359410" y="923925"/>
            <a:ext cx="11569065" cy="5678805"/>
          </a:xfrm>
        </p:spPr>
        <p:txBody>
          <a:bodyPr>
            <a:noAutofit/>
          </a:bodyPr>
          <a:p>
            <a:pPr algn="just"/>
            <a:r>
              <a:rPr lang="en-US" sz="2300">
                <a:latin typeface="Times New Roman" panose="02020603050405020304" charset="0"/>
                <a:cs typeface="Times New Roman" panose="02020603050405020304" charset="0"/>
                <a:sym typeface="+mn-ea"/>
              </a:rPr>
              <a:t>The </a:t>
            </a:r>
            <a:r>
              <a:rPr lang="en-US" sz="2300" b="1">
                <a:latin typeface="Times New Roman" panose="02020603050405020304" charset="0"/>
                <a:cs typeface="Times New Roman" panose="02020603050405020304" charset="0"/>
                <a:sym typeface="+mn-ea"/>
              </a:rPr>
              <a:t>disadvantage</a:t>
            </a:r>
            <a:r>
              <a:rPr lang="en-US" sz="2300">
                <a:latin typeface="Times New Roman" panose="02020603050405020304" charset="0"/>
                <a:cs typeface="Times New Roman" panose="02020603050405020304" charset="0"/>
                <a:sym typeface="+mn-ea"/>
              </a:rPr>
              <a:t> of this scheme is the horrendous </a:t>
            </a:r>
            <a:r>
              <a:rPr lang="en-US" sz="2300" b="1">
                <a:highlight>
                  <a:srgbClr val="FFFF00"/>
                </a:highlight>
                <a:latin typeface="Times New Roman" panose="02020603050405020304" charset="0"/>
                <a:cs typeface="Times New Roman" panose="02020603050405020304" charset="0"/>
                <a:sym typeface="+mn-ea"/>
              </a:rPr>
              <a:t>expense of writing a disk record for every RPC.</a:t>
            </a:r>
            <a:r>
              <a:rPr lang="en-US" sz="2300">
                <a:latin typeface="Times New Roman" panose="02020603050405020304" charset="0"/>
                <a:cs typeface="Times New Roman" panose="02020603050405020304" charset="0"/>
                <a:sym typeface="+mn-ea"/>
              </a:rPr>
              <a:t> Furthermore, it may not even work, since orphans themselves may do RPCs, thus </a:t>
            </a:r>
            <a:r>
              <a:rPr lang="en-US" sz="2300" b="1">
                <a:latin typeface="Times New Roman" panose="02020603050405020304" charset="0"/>
                <a:cs typeface="Times New Roman" panose="02020603050405020304" charset="0"/>
                <a:sym typeface="+mn-ea"/>
              </a:rPr>
              <a:t>creating grandorphans</a:t>
            </a:r>
            <a:r>
              <a:rPr lang="en-US" sz="2300">
                <a:latin typeface="Times New Roman" panose="02020603050405020304" charset="0"/>
                <a:cs typeface="Times New Roman" panose="02020603050405020304" charset="0"/>
                <a:sym typeface="+mn-ea"/>
              </a:rPr>
              <a:t> or further descendants that are </a:t>
            </a:r>
            <a:r>
              <a:rPr lang="en-US" sz="2300" b="1">
                <a:latin typeface="Times New Roman" panose="02020603050405020304" charset="0"/>
                <a:cs typeface="Times New Roman" panose="02020603050405020304" charset="0"/>
                <a:sym typeface="+mn-ea"/>
              </a:rPr>
              <a:t>impossible to locate</a:t>
            </a:r>
            <a:r>
              <a:rPr lang="en-US" sz="2300">
                <a:latin typeface="Times New Roman" panose="02020603050405020304" charset="0"/>
                <a:cs typeface="Times New Roman" panose="02020603050405020304" charset="0"/>
                <a:sym typeface="+mn-ea"/>
              </a:rPr>
              <a:t>. Finally, the network may be partitioned, due to a failed gateway, making it impossible to kill them, even if they can be located. </a:t>
            </a:r>
            <a:endParaRPr lang="en-US" sz="2300">
              <a:latin typeface="Times New Roman" panose="02020603050405020304" charset="0"/>
              <a:cs typeface="Times New Roman" panose="02020603050405020304" charset="0"/>
            </a:endParaRPr>
          </a:p>
          <a:p>
            <a:pPr algn="just"/>
            <a:endParaRPr lang="en-US" sz="2300">
              <a:latin typeface="Times New Roman" panose="02020603050405020304" charset="0"/>
              <a:cs typeface="Times New Roman" panose="02020603050405020304" charset="0"/>
              <a:sym typeface="+mn-ea"/>
            </a:endParaRPr>
          </a:p>
          <a:p>
            <a:pPr algn="just"/>
            <a:r>
              <a:rPr lang="en-US" sz="2300">
                <a:latin typeface="Times New Roman" panose="02020603050405020304" charset="0"/>
                <a:cs typeface="Times New Roman" panose="02020603050405020304" charset="0"/>
                <a:sym typeface="+mn-ea"/>
              </a:rPr>
              <a:t>In </a:t>
            </a:r>
            <a:r>
              <a:rPr lang="en-US" sz="2300" b="1">
                <a:latin typeface="Times New Roman" panose="02020603050405020304" charset="0"/>
                <a:cs typeface="Times New Roman" panose="02020603050405020304" charset="0"/>
                <a:sym typeface="+mn-ea"/>
              </a:rPr>
              <a:t>Solution 2</a:t>
            </a:r>
            <a:r>
              <a:rPr lang="en-US" sz="2300">
                <a:latin typeface="Times New Roman" panose="02020603050405020304" charset="0"/>
                <a:cs typeface="Times New Roman" panose="02020603050405020304" charset="0"/>
                <a:sym typeface="+mn-ea"/>
              </a:rPr>
              <a:t>, called </a:t>
            </a:r>
            <a:r>
              <a:rPr lang="en-US" sz="2300" b="1">
                <a:solidFill>
                  <a:srgbClr val="FF0000"/>
                </a:solidFill>
                <a:latin typeface="Times New Roman" panose="02020603050405020304" charset="0"/>
                <a:cs typeface="Times New Roman" panose="02020603050405020304" charset="0"/>
                <a:sym typeface="+mn-ea"/>
              </a:rPr>
              <a:t>reincarnation</a:t>
            </a:r>
            <a:r>
              <a:rPr lang="en-US" sz="2300">
                <a:latin typeface="Times New Roman" panose="02020603050405020304" charset="0"/>
                <a:cs typeface="Times New Roman" panose="02020603050405020304" charset="0"/>
                <a:sym typeface="+mn-ea"/>
              </a:rPr>
              <a:t>, all these problems can be solved without the need to write disk records. </a:t>
            </a:r>
            <a:endParaRPr lang="en-US" sz="2300">
              <a:latin typeface="Times New Roman" panose="02020603050405020304" charset="0"/>
              <a:cs typeface="Times New Roman" panose="02020603050405020304" charset="0"/>
              <a:sym typeface="+mn-ea"/>
            </a:endParaRPr>
          </a:p>
          <a:p>
            <a:pPr algn="just"/>
            <a:r>
              <a:rPr lang="en-US" sz="2300">
                <a:latin typeface="Times New Roman" panose="02020603050405020304" charset="0"/>
                <a:cs typeface="Times New Roman" panose="02020603050405020304" charset="0"/>
                <a:sym typeface="+mn-ea"/>
              </a:rPr>
              <a:t>The way it works is to </a:t>
            </a:r>
            <a:r>
              <a:rPr lang="en-US" sz="2300" b="1">
                <a:latin typeface="Times New Roman" panose="02020603050405020304" charset="0"/>
                <a:cs typeface="Times New Roman" panose="02020603050405020304" charset="0"/>
                <a:sym typeface="+mn-ea"/>
              </a:rPr>
              <a:t>divide time</a:t>
            </a:r>
            <a:r>
              <a:rPr lang="en-US" sz="2300">
                <a:latin typeface="Times New Roman" panose="02020603050405020304" charset="0"/>
                <a:cs typeface="Times New Roman" panose="02020603050405020304" charset="0"/>
                <a:sym typeface="+mn-ea"/>
              </a:rPr>
              <a:t> up into sequentially numbered </a:t>
            </a:r>
            <a:r>
              <a:rPr lang="en-US" sz="2300" b="1">
                <a:latin typeface="Times New Roman" panose="02020603050405020304" charset="0"/>
                <a:cs typeface="Times New Roman" panose="02020603050405020304" charset="0"/>
                <a:sym typeface="+mn-ea"/>
              </a:rPr>
              <a:t>epochs</a:t>
            </a:r>
            <a:r>
              <a:rPr lang="en-US" sz="2300">
                <a:latin typeface="Times New Roman" panose="02020603050405020304" charset="0"/>
                <a:cs typeface="Times New Roman" panose="02020603050405020304" charset="0"/>
                <a:sym typeface="+mn-ea"/>
              </a:rPr>
              <a:t>. </a:t>
            </a:r>
            <a:endParaRPr lang="en-US" sz="2300">
              <a:latin typeface="Times New Roman" panose="02020603050405020304" charset="0"/>
              <a:cs typeface="Times New Roman" panose="02020603050405020304" charset="0"/>
              <a:sym typeface="+mn-ea"/>
            </a:endParaRPr>
          </a:p>
          <a:p>
            <a:pPr algn="just"/>
            <a:r>
              <a:rPr lang="en-US" sz="2300">
                <a:highlight>
                  <a:srgbClr val="FFFF00"/>
                </a:highlight>
                <a:latin typeface="Times New Roman" panose="02020603050405020304" charset="0"/>
                <a:cs typeface="Times New Roman" panose="02020603050405020304" charset="0"/>
                <a:sym typeface="+mn-ea"/>
              </a:rPr>
              <a:t>When a client reboots, it broadcasts a message to all machines declaring the start of a new epoch. </a:t>
            </a:r>
            <a:endParaRPr lang="en-US" sz="2300">
              <a:latin typeface="Times New Roman" panose="02020603050405020304" charset="0"/>
              <a:cs typeface="Times New Roman" panose="02020603050405020304" charset="0"/>
              <a:sym typeface="+mn-ea"/>
            </a:endParaRPr>
          </a:p>
          <a:p>
            <a:pPr algn="just"/>
            <a:r>
              <a:rPr lang="en-US" sz="2300">
                <a:highlight>
                  <a:srgbClr val="00FF00"/>
                </a:highlight>
                <a:latin typeface="Times New Roman" panose="02020603050405020304" charset="0"/>
                <a:cs typeface="Times New Roman" panose="02020603050405020304" charset="0"/>
                <a:sym typeface="+mn-ea"/>
              </a:rPr>
              <a:t>When such a broadcast comes in, all remote computations are killed.</a:t>
            </a:r>
            <a:r>
              <a:rPr lang="en-US" sz="2300">
                <a:latin typeface="Times New Roman" panose="02020603050405020304" charset="0"/>
                <a:cs typeface="Times New Roman" panose="02020603050405020304" charset="0"/>
                <a:sym typeface="+mn-ea"/>
              </a:rPr>
              <a:t> </a:t>
            </a:r>
            <a:endParaRPr lang="en-US" sz="2300">
              <a:latin typeface="Times New Roman" panose="02020603050405020304" charset="0"/>
              <a:cs typeface="Times New Roman" panose="02020603050405020304" charset="0"/>
              <a:sym typeface="+mn-ea"/>
            </a:endParaRPr>
          </a:p>
          <a:p>
            <a:pPr algn="just"/>
            <a:r>
              <a:rPr lang="en-US" sz="2300">
                <a:latin typeface="Times New Roman" panose="02020603050405020304" charset="0"/>
                <a:cs typeface="Times New Roman" panose="02020603050405020304" charset="0"/>
                <a:sym typeface="+mn-ea"/>
              </a:rPr>
              <a:t>Of course, if the network is partitioned, some orphans may survive. However, when they report back, their replies will contain an obsolete epoch number, making them easy to detect.</a:t>
            </a:r>
            <a:endParaRPr lang="en-US" sz="23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7845"/>
          </a:xfrm>
        </p:spPr>
        <p:txBody>
          <a:bodyPr>
            <a:normAutofit fontScale="90000"/>
          </a:bodyPr>
          <a:p>
            <a:r>
              <a:rPr lang="en-US"/>
              <a:t>Cont..</a:t>
            </a:r>
            <a:endParaRPr lang="en-US"/>
          </a:p>
        </p:txBody>
      </p:sp>
      <p:sp>
        <p:nvSpPr>
          <p:cNvPr id="3" name="Content Placeholder 2"/>
          <p:cNvSpPr>
            <a:spLocks noGrp="1"/>
          </p:cNvSpPr>
          <p:nvPr>
            <p:ph idx="1"/>
          </p:nvPr>
        </p:nvSpPr>
        <p:spPr>
          <a:xfrm>
            <a:off x="412750" y="984885"/>
            <a:ext cx="11536680" cy="5564505"/>
          </a:xfrm>
        </p:spPr>
        <p:txBody>
          <a:bodyPr>
            <a:normAutofit fontScale="90000" lnSpcReduction="20000"/>
          </a:bodyPr>
          <a:p>
            <a:pPr algn="just"/>
            <a:r>
              <a:rPr lang="en-US" b="1">
                <a:latin typeface="Times New Roman" panose="02020603050405020304" charset="0"/>
                <a:cs typeface="Times New Roman" panose="02020603050405020304" charset="0"/>
                <a:sym typeface="+mn-ea"/>
              </a:rPr>
              <a:t>Solution 3</a:t>
            </a:r>
            <a:r>
              <a:rPr lang="en-US">
                <a:latin typeface="Times New Roman" panose="02020603050405020304" charset="0"/>
                <a:cs typeface="Times New Roman" panose="02020603050405020304" charset="0"/>
                <a:sym typeface="+mn-ea"/>
              </a:rPr>
              <a:t> is a variant on this idea, but less Draconian. It is called </a:t>
            </a:r>
            <a:r>
              <a:rPr lang="en-US" b="1">
                <a:solidFill>
                  <a:srgbClr val="FF0000"/>
                </a:solidFill>
                <a:latin typeface="Times New Roman" panose="02020603050405020304" charset="0"/>
                <a:cs typeface="Times New Roman" panose="02020603050405020304" charset="0"/>
                <a:sym typeface="+mn-ea"/>
              </a:rPr>
              <a:t>gentle reincarnation</a:t>
            </a:r>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sym typeface="+mn-ea"/>
            </a:endParaRPr>
          </a:p>
          <a:p>
            <a:pPr algn="just"/>
            <a:r>
              <a:rPr lang="en-US">
                <a:latin typeface="Times New Roman" panose="02020603050405020304" charset="0"/>
                <a:cs typeface="Times New Roman" panose="02020603050405020304" charset="0"/>
                <a:sym typeface="+mn-ea"/>
              </a:rPr>
              <a:t>When an epoch broadcast comes in, each machine checks to see if it has any remote computations, and if so, tries to locate their owner. Only if the owner cannot be found is the computation killed.</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sym typeface="+mn-ea"/>
              </a:rPr>
              <a:t>Solution 4, </a:t>
            </a:r>
            <a:r>
              <a:rPr lang="en-US" b="1">
                <a:solidFill>
                  <a:srgbClr val="FF0000"/>
                </a:solidFill>
                <a:latin typeface="Times New Roman" panose="02020603050405020304" charset="0"/>
                <a:cs typeface="Times New Roman" panose="02020603050405020304" charset="0"/>
                <a:sym typeface="+mn-ea"/>
              </a:rPr>
              <a:t>expiration</a:t>
            </a:r>
            <a:r>
              <a:rPr lang="en-US">
                <a:latin typeface="Times New Roman" panose="02020603050405020304" charset="0"/>
                <a:cs typeface="Times New Roman" panose="02020603050405020304" charset="0"/>
                <a:sym typeface="+mn-ea"/>
              </a:rPr>
              <a:t>, in which each RPC is given a standard amount of time, T, to do the job.</a:t>
            </a:r>
            <a:endParaRPr lang="en-US">
              <a:latin typeface="Times New Roman" panose="02020603050405020304" charset="0"/>
              <a:cs typeface="Times New Roman" panose="02020603050405020304" charset="0"/>
              <a:sym typeface="+mn-ea"/>
            </a:endParaRPr>
          </a:p>
          <a:p>
            <a:pPr algn="just"/>
            <a:r>
              <a:rPr lang="en-US">
                <a:latin typeface="Times New Roman" panose="02020603050405020304" charset="0"/>
                <a:cs typeface="Times New Roman" panose="02020603050405020304" charset="0"/>
                <a:sym typeface="+mn-ea"/>
              </a:rPr>
              <a:t> If it cannot finish, it must explicitly ask for another quantum, which is a nuisance. </a:t>
            </a:r>
            <a:endParaRPr lang="en-US">
              <a:latin typeface="Times New Roman" panose="02020603050405020304" charset="0"/>
              <a:cs typeface="Times New Roman" panose="02020603050405020304" charset="0"/>
              <a:sym typeface="+mn-ea"/>
            </a:endParaRPr>
          </a:p>
          <a:p>
            <a:pPr algn="just"/>
            <a:r>
              <a:rPr lang="en-US">
                <a:latin typeface="Times New Roman" panose="02020603050405020304" charset="0"/>
                <a:cs typeface="Times New Roman" panose="02020603050405020304" charset="0"/>
                <a:sym typeface="+mn-ea"/>
              </a:rPr>
              <a:t>On the other hand, if after a crash the server waits a time T before rebooting, all orphans are sure to be gone. The problem to be solved here is choosing a reasonable value of T in the face of RPCs with wildly differing requirements.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sym typeface="+mn-ea"/>
              </a:rPr>
              <a:t>In practice, none of these methods are desirable. Worse yet, killing an orphan may have unforeseen consequences. For example, suppose that an orphan has obtained locks on one or more files or data base records. If the orphan is suddenly killed, these locks may remain forever. Also, an orphan may have already made entries in various remote queues to start up other processes at some future time, so even killing the orphan may not remove all traces of it. </a:t>
            </a:r>
            <a:endParaRPr lang="en-US">
              <a:latin typeface="Times New Roman" panose="02020603050405020304" charset="0"/>
              <a:cs typeface="Times New Roman" panose="02020603050405020304" charset="0"/>
            </a:endParaRPr>
          </a:p>
          <a:p>
            <a:pPr algn="just"/>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9595"/>
          </a:xfrm>
        </p:spPr>
        <p:txBody>
          <a:bodyPr>
            <a:normAutofit fontScale="90000"/>
          </a:bodyPr>
          <a:p>
            <a:r>
              <a:rPr lang="en-US"/>
              <a:t>Cont..</a:t>
            </a:r>
            <a:endParaRPr lang="en-US"/>
          </a:p>
        </p:txBody>
      </p:sp>
      <p:sp>
        <p:nvSpPr>
          <p:cNvPr id="3" name="Content Placeholder 2"/>
          <p:cNvSpPr>
            <a:spLocks noGrp="1"/>
          </p:cNvSpPr>
          <p:nvPr>
            <p:ph idx="1"/>
          </p:nvPr>
        </p:nvSpPr>
        <p:spPr>
          <a:xfrm>
            <a:off x="391160" y="1005840"/>
            <a:ext cx="11548110" cy="5512435"/>
          </a:xfrm>
        </p:spPr>
        <p:txBody>
          <a:bodyPr/>
          <a:p>
            <a:pPr algn="just"/>
            <a:r>
              <a:rPr lang="en-US" sz="2400" b="1">
                <a:solidFill>
                  <a:srgbClr val="00B050"/>
                </a:solidFill>
                <a:latin typeface="Times New Roman" panose="02020603050405020304" charset="0"/>
                <a:cs typeface="Times New Roman" panose="02020603050405020304" charset="0"/>
                <a:sym typeface="+mn-ea"/>
              </a:rPr>
              <a:t>Basic RPC operation</a:t>
            </a: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sym typeface="+mn-ea"/>
              </a:rPr>
              <a:t>Consider a single machine conventional procedure call</a:t>
            </a: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endParaRPr>
          </a:p>
          <a:p>
            <a:pPr algn="just"/>
            <a:r>
              <a:rPr lang="en-US" sz="2400" b="1">
                <a:latin typeface="Times New Roman" panose="02020603050405020304" charset="0"/>
                <a:cs typeface="Times New Roman" panose="02020603050405020304" charset="0"/>
                <a:sym typeface="+mn-ea"/>
              </a:rPr>
              <a:t>count = read(fd, buf, nbytes);</a:t>
            </a:r>
            <a:endParaRPr lang="en-US" sz="2400" b="1">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Where, fd is an integer, buf is an array of characters, and nbytes is another integer.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the call is made from the main function, the stack will be as shown in Fig. 2-17(a) (next slide) before the call.</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To make the call, the caller pushes the parameters onto the stack (</a:t>
            </a:r>
            <a:r>
              <a:rPr lang="en-US" sz="2400">
                <a:latin typeface="Times New Roman" panose="02020603050405020304" charset="0"/>
                <a:cs typeface="Times New Roman" panose="02020603050405020304" charset="0"/>
                <a:sym typeface="+mn-ea"/>
              </a:rPr>
              <a:t>Fig. 2-17(b)).</a:t>
            </a:r>
            <a:endParaRPr lang="en-US" sz="2400">
              <a:latin typeface="Times New Roman" panose="02020603050405020304" charset="0"/>
              <a:cs typeface="Times New Roman" panose="02020603050405020304" charset="0"/>
              <a:sym typeface="+mn-ea"/>
            </a:endParaRPr>
          </a:p>
          <a:p>
            <a:pPr algn="just"/>
            <a:r>
              <a:rPr lang="en-US" sz="2400">
                <a:latin typeface="Times New Roman" panose="02020603050405020304" charset="0"/>
                <a:cs typeface="Times New Roman" panose="02020603050405020304" charset="0"/>
              </a:rPr>
              <a:t>After read has finished running, it puts the return </a:t>
            </a:r>
            <a:r>
              <a:rPr lang="en-US" sz="2400" b="1">
                <a:latin typeface="Times New Roman" panose="02020603050405020304" charset="0"/>
                <a:cs typeface="Times New Roman" panose="02020603050405020304" charset="0"/>
              </a:rPr>
              <a:t>value in a register</a:t>
            </a:r>
            <a:r>
              <a:rPr lang="en-US" sz="2400">
                <a:latin typeface="Times New Roman" panose="02020603050405020304" charset="0"/>
                <a:cs typeface="Times New Roman" panose="02020603050405020304" charset="0"/>
              </a:rPr>
              <a:t>, removes the return address, and transfers control back to the caller.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caller then removes the parameters from the stack, returning it to the original state (</a:t>
            </a:r>
            <a:r>
              <a:rPr lang="en-US" sz="2400">
                <a:latin typeface="Times New Roman" panose="02020603050405020304" charset="0"/>
                <a:cs typeface="Times New Roman" panose="02020603050405020304" charset="0"/>
                <a:sym typeface="+mn-ea"/>
              </a:rPr>
              <a:t>Fig. 2-17(c)</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8800"/>
          </a:xfrm>
        </p:spPr>
        <p:txBody>
          <a:bodyPr>
            <a:normAutofit fontScale="90000"/>
          </a:bodyPr>
          <a:p>
            <a:r>
              <a:rPr lang="en-US"/>
              <a:t>Cont..</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1049020" y="1168400"/>
            <a:ext cx="10434320" cy="51123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0545" y="152400"/>
            <a:ext cx="10515600" cy="569595"/>
          </a:xfrm>
        </p:spPr>
        <p:txBody>
          <a:bodyPr>
            <a:normAutofit fontScale="90000"/>
          </a:bodyPr>
          <a:p>
            <a:r>
              <a:rPr lang="en-US"/>
              <a:t>Cont..</a:t>
            </a:r>
            <a:endParaRPr lang="en-US"/>
          </a:p>
        </p:txBody>
      </p:sp>
      <p:sp>
        <p:nvSpPr>
          <p:cNvPr id="3" name="Content Placeholder 2"/>
          <p:cNvSpPr>
            <a:spLocks noGrp="1"/>
          </p:cNvSpPr>
          <p:nvPr>
            <p:ph idx="1"/>
          </p:nvPr>
        </p:nvSpPr>
        <p:spPr>
          <a:xfrm>
            <a:off x="455295" y="722630"/>
            <a:ext cx="11356340" cy="5720080"/>
          </a:xfrm>
        </p:spPr>
        <p:txBody>
          <a:bodyPr/>
          <a:p>
            <a:r>
              <a:rPr lang="en-US" sz="2400" b="1">
                <a:solidFill>
                  <a:srgbClr val="FF0000"/>
                </a:solidFill>
                <a:latin typeface="Times New Roman" panose="02020603050405020304" charset="0"/>
                <a:cs typeface="Times New Roman" panose="02020603050405020304" charset="0"/>
              </a:rPr>
              <a:t>Parameters passing mechanism in procedure call:</a:t>
            </a:r>
            <a:endParaRPr lang="en-US" sz="2400" b="1">
              <a:solidFill>
                <a:srgbClr val="FF0000"/>
              </a:solidFill>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1. Call by value: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2. Call by reference: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3. </a:t>
            </a:r>
            <a:r>
              <a:rPr lang="en-US" sz="2400" b="1">
                <a:solidFill>
                  <a:srgbClr val="FF0000"/>
                </a:solidFill>
                <a:latin typeface="Times New Roman" panose="02020603050405020304" charset="0"/>
                <a:cs typeface="Times New Roman" panose="02020603050405020304" charset="0"/>
              </a:rPr>
              <a:t>Call by copy/restore (Not available in C programming):</a:t>
            </a:r>
            <a:r>
              <a:rPr lang="en-US" sz="2400">
                <a:latin typeface="Times New Roman" panose="02020603050405020304" charset="0"/>
                <a:cs typeface="Times New Roman" panose="02020603050405020304" charset="0"/>
              </a:rPr>
              <a:t> In this method the variables are copied to the stack by the caller (as in call by value), and then copied back after the call, overwriting the caller’s original value.</a:t>
            </a: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Example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pic>
        <p:nvPicPr>
          <p:cNvPr id="4" name="Picture 3"/>
          <p:cNvPicPr>
            <a:picLocks noChangeAspect="1"/>
          </p:cNvPicPr>
          <p:nvPr>
            <p:custDataLst>
              <p:tags r:id="rId1"/>
            </p:custDataLst>
          </p:nvPr>
        </p:nvPicPr>
        <p:blipFill>
          <a:blip r:embed="rId2"/>
          <a:stretch>
            <a:fillRect/>
          </a:stretch>
        </p:blipFill>
        <p:spPr>
          <a:xfrm>
            <a:off x="2239645" y="3702685"/>
            <a:ext cx="4111625" cy="2740025"/>
          </a:xfrm>
          <a:prstGeom prst="rect">
            <a:avLst/>
          </a:prstGeom>
        </p:spPr>
      </p:pic>
      <p:sp>
        <p:nvSpPr>
          <p:cNvPr id="5" name="Text Box 4"/>
          <p:cNvSpPr txBox="1"/>
          <p:nvPr/>
        </p:nvSpPr>
        <p:spPr>
          <a:xfrm>
            <a:off x="6899275" y="4599940"/>
            <a:ext cx="4064000" cy="829945"/>
          </a:xfrm>
          <a:prstGeom prst="rect">
            <a:avLst/>
          </a:prstGeom>
          <a:noFill/>
        </p:spPr>
        <p:txBody>
          <a:bodyPr wrap="square" rtlCol="0">
            <a:spAutoFit/>
          </a:bodyPr>
          <a:p>
            <a:r>
              <a:rPr lang="en-US" sz="2400" b="1"/>
              <a:t>OUTPUT:</a:t>
            </a:r>
            <a:endParaRPr lang="en-US" sz="2400" b="1"/>
          </a:p>
          <a:p>
            <a:r>
              <a:rPr lang="en-US" sz="2400" b="1"/>
              <a:t>20</a:t>
            </a:r>
            <a:endParaRPr lang="en-US"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7845"/>
          </a:xfrm>
        </p:spPr>
        <p:txBody>
          <a:bodyPr>
            <a:normAutofit fontScale="90000"/>
          </a:bodyPr>
          <a:p>
            <a:r>
              <a:rPr lang="en-US"/>
              <a:t>Cont..</a:t>
            </a:r>
            <a:endParaRPr lang="en-US"/>
          </a:p>
        </p:txBody>
      </p:sp>
      <p:sp>
        <p:nvSpPr>
          <p:cNvPr id="3" name="Content Placeholder 2"/>
          <p:cNvSpPr>
            <a:spLocks noGrp="1"/>
          </p:cNvSpPr>
          <p:nvPr>
            <p:ph idx="1"/>
          </p:nvPr>
        </p:nvSpPr>
        <p:spPr>
          <a:xfrm>
            <a:off x="380365" y="984885"/>
            <a:ext cx="11463655" cy="5575300"/>
          </a:xfrm>
        </p:spPr>
        <p:txBody>
          <a:bodyPr/>
          <a:p>
            <a:pPr algn="just"/>
            <a:r>
              <a:rPr lang="en-US" sz="2400">
                <a:latin typeface="Times New Roman" panose="02020603050405020304" charset="0"/>
                <a:cs typeface="Times New Roman" panose="02020603050405020304" charset="0"/>
              </a:rPr>
              <a:t>The idea behind RPC is to make a remote procedure call look as much as possible like a local one.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other words - we want RPC to be </a:t>
            </a:r>
            <a:r>
              <a:rPr lang="en-US" sz="2400" b="1">
                <a:latin typeface="Times New Roman" panose="02020603050405020304" charset="0"/>
                <a:cs typeface="Times New Roman" panose="02020603050405020304" charset="0"/>
              </a:rPr>
              <a:t>transparent</a:t>
            </a:r>
            <a:r>
              <a:rPr lang="en-US" sz="2400">
                <a:latin typeface="Times New Roman" panose="02020603050405020304" charset="0"/>
                <a:cs typeface="Times New Roman" panose="02020603050405020304" charset="0"/>
              </a:rPr>
              <a:t> - the calling procedure should not be aware that the called procedure is executing on a different machine.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Suppose </a:t>
            </a:r>
            <a:r>
              <a:rPr lang="en-US" sz="2400" b="1" i="1">
                <a:latin typeface="Times New Roman" panose="02020603050405020304" charset="0"/>
                <a:cs typeface="Times New Roman" panose="02020603050405020304" charset="0"/>
              </a:rPr>
              <a:t>read</a:t>
            </a:r>
            <a:r>
              <a:rPr lang="en-US" sz="2400">
                <a:latin typeface="Times New Roman" panose="02020603050405020304" charset="0"/>
                <a:cs typeface="Times New Roman" panose="02020603050405020304" charset="0"/>
              </a:rPr>
              <a:t> is a remote procedure (e.g, one that will run on the file server’s machine), a different version of </a:t>
            </a:r>
            <a:r>
              <a:rPr lang="en-US" sz="2400" b="1" i="1">
                <a:latin typeface="Times New Roman" panose="02020603050405020304" charset="0"/>
                <a:cs typeface="Times New Roman" panose="02020603050405020304" charset="0"/>
                <a:sym typeface="+mn-ea"/>
              </a:rPr>
              <a:t>read</a:t>
            </a:r>
            <a:r>
              <a:rPr lang="en-US" sz="2400">
                <a:latin typeface="Times New Roman" panose="02020603050405020304" charset="0"/>
                <a:cs typeface="Times New Roman" panose="02020603050405020304" charset="0"/>
              </a:rPr>
              <a:t>, called a </a:t>
            </a:r>
            <a:r>
              <a:rPr lang="en-US" sz="2400" b="1">
                <a:solidFill>
                  <a:srgbClr val="FF0000"/>
                </a:solidFill>
                <a:latin typeface="Times New Roman" panose="02020603050405020304" charset="0"/>
                <a:cs typeface="Times New Roman" panose="02020603050405020304" charset="0"/>
              </a:rPr>
              <a:t>client stub</a:t>
            </a:r>
            <a:r>
              <a:rPr lang="en-US" sz="2400">
                <a:latin typeface="Times New Roman" panose="02020603050405020304" charset="0"/>
                <a:cs typeface="Times New Roman" panose="02020603050405020304" charset="0"/>
              </a:rPr>
              <a:t>, is put into the library.</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Like the original one, it too, is called using the calling sequence of Fig. 2-17. Also, it too, traps to the kernel.</a:t>
            </a:r>
            <a:endParaRPr lang="en-US" sz="2400">
              <a:latin typeface="Times New Roman" panose="02020603050405020304" charset="0"/>
              <a:cs typeface="Times New Roman" panose="02020603050405020304" charset="0"/>
            </a:endParaRPr>
          </a:p>
          <a:p>
            <a:pPr algn="just"/>
            <a:r>
              <a:rPr lang="en-US" sz="2400">
                <a:highlight>
                  <a:srgbClr val="FFFF00"/>
                </a:highlight>
                <a:latin typeface="Times New Roman" panose="02020603050405020304" charset="0"/>
                <a:cs typeface="Times New Roman" panose="02020603050405020304" charset="0"/>
              </a:rPr>
              <a:t>Only unlike the original one, it does not put the parameters in registers and ask the kernel to give it data.</a:t>
            </a:r>
            <a:endParaRPr lang="en-US" sz="2400">
              <a:highlight>
                <a:srgbClr val="FFFF00"/>
              </a:highlight>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Instead, </a:t>
            </a:r>
            <a:r>
              <a:rPr lang="en-US" sz="2400">
                <a:highlight>
                  <a:srgbClr val="00FFFF"/>
                </a:highlight>
                <a:latin typeface="Times New Roman" panose="02020603050405020304" charset="0"/>
                <a:cs typeface="Times New Roman" panose="02020603050405020304" charset="0"/>
              </a:rPr>
              <a:t>it packs the parameters into a message and ask the kernel to send the message to the server</a:t>
            </a:r>
            <a:r>
              <a:rPr lang="en-US" sz="2400">
                <a:latin typeface="Times New Roman" panose="02020603050405020304" charset="0"/>
                <a:cs typeface="Times New Roman" panose="02020603050405020304" charset="0"/>
              </a:rPr>
              <a:t>, as shown by Fig. 2-18 (next slide).</a:t>
            </a:r>
            <a:endParaRPr lang="en-US" sz="2400">
              <a:latin typeface="Times New Roman" panose="02020603050405020304" charset="0"/>
              <a:cs typeface="Times New Roman" panose="02020603050405020304" charset="0"/>
            </a:endParaRPr>
          </a:p>
          <a:p>
            <a:pPr algn="just"/>
            <a:r>
              <a:rPr lang="en-US" sz="2400">
                <a:highlight>
                  <a:srgbClr val="00FF00"/>
                </a:highlight>
                <a:latin typeface="Times New Roman" panose="02020603050405020304" charset="0"/>
                <a:cs typeface="Times New Roman" panose="02020603050405020304" charset="0"/>
              </a:rPr>
              <a:t>Following the call to </a:t>
            </a:r>
            <a:r>
              <a:rPr lang="en-US" sz="2400" i="1">
                <a:highlight>
                  <a:srgbClr val="00FF00"/>
                </a:highlight>
                <a:latin typeface="Times New Roman" panose="02020603050405020304" charset="0"/>
                <a:cs typeface="Times New Roman" panose="02020603050405020304" charset="0"/>
              </a:rPr>
              <a:t>send</a:t>
            </a:r>
            <a:r>
              <a:rPr lang="en-US" sz="2400">
                <a:highlight>
                  <a:srgbClr val="00FF00"/>
                </a:highlight>
                <a:latin typeface="Times New Roman" panose="02020603050405020304" charset="0"/>
                <a:cs typeface="Times New Roman" panose="02020603050405020304" charset="0"/>
              </a:rPr>
              <a:t>, the client stub calls </a:t>
            </a:r>
            <a:r>
              <a:rPr lang="en-US" sz="2400" i="1">
                <a:highlight>
                  <a:srgbClr val="00FF00"/>
                </a:highlight>
                <a:latin typeface="Times New Roman" panose="02020603050405020304" charset="0"/>
                <a:cs typeface="Times New Roman" panose="02020603050405020304" charset="0"/>
              </a:rPr>
              <a:t>receive</a:t>
            </a:r>
            <a:r>
              <a:rPr lang="en-US" sz="2400">
                <a:highlight>
                  <a:srgbClr val="00FF00"/>
                </a:highlight>
                <a:latin typeface="Times New Roman" panose="02020603050405020304" charset="0"/>
                <a:cs typeface="Times New Roman" panose="02020603050405020304" charset="0"/>
              </a:rPr>
              <a:t>, blocking itself until the reply comes back.</a:t>
            </a:r>
            <a:endParaRPr lang="en-US" sz="2400">
              <a:highlight>
                <a:srgbClr val="00FF00"/>
              </a:highlight>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1820"/>
          </a:xfrm>
        </p:spPr>
        <p:txBody>
          <a:bodyPr>
            <a:normAutofit fontScale="90000"/>
          </a:bodyPr>
          <a:p>
            <a:r>
              <a:rPr lang="en-US"/>
              <a:t>Cont..</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1016000" y="1254760"/>
            <a:ext cx="10670540" cy="49225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0230"/>
          </a:xfrm>
        </p:spPr>
        <p:txBody>
          <a:bodyPr>
            <a:normAutofit fontScale="90000"/>
          </a:bodyPr>
          <a:p>
            <a:r>
              <a:rPr lang="en-US"/>
              <a:t>Cont..</a:t>
            </a:r>
            <a:endParaRPr lang="en-US"/>
          </a:p>
        </p:txBody>
      </p:sp>
      <p:sp>
        <p:nvSpPr>
          <p:cNvPr id="3" name="Content Placeholder 2"/>
          <p:cNvSpPr>
            <a:spLocks noGrp="1"/>
          </p:cNvSpPr>
          <p:nvPr>
            <p:ph idx="1"/>
          </p:nvPr>
        </p:nvSpPr>
        <p:spPr>
          <a:xfrm>
            <a:off x="390525" y="934720"/>
            <a:ext cx="11548745" cy="5583555"/>
          </a:xfrm>
        </p:spPr>
        <p:txBody>
          <a:bodyPr/>
          <a:p>
            <a:pPr algn="just"/>
            <a:r>
              <a:rPr lang="en-US" sz="2400">
                <a:latin typeface="Times New Roman" panose="02020603050405020304" charset="0"/>
                <a:cs typeface="Times New Roman" panose="02020603050405020304" charset="0"/>
              </a:rPr>
              <a:t>When the message arrives at the server, the kernel passes it to a </a:t>
            </a:r>
            <a:r>
              <a:rPr lang="en-US" sz="2400" b="1">
                <a:solidFill>
                  <a:srgbClr val="FF0000"/>
                </a:solidFill>
                <a:latin typeface="Times New Roman" panose="02020603050405020304" charset="0"/>
                <a:cs typeface="Times New Roman" panose="02020603050405020304" charset="0"/>
              </a:rPr>
              <a:t>server stub</a:t>
            </a:r>
            <a:r>
              <a:rPr lang="en-US" sz="2400">
                <a:latin typeface="Times New Roman" panose="02020603050405020304" charset="0"/>
                <a:cs typeface="Times New Roman" panose="02020603050405020304" charset="0"/>
              </a:rPr>
              <a:t> that is bound with the actual server.</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server stub will have called </a:t>
            </a:r>
            <a:r>
              <a:rPr lang="en-US" sz="2400" i="1">
                <a:latin typeface="Times New Roman" panose="02020603050405020304" charset="0"/>
                <a:cs typeface="Times New Roman" panose="02020603050405020304" charset="0"/>
              </a:rPr>
              <a:t>receive</a:t>
            </a:r>
            <a:r>
              <a:rPr lang="en-US" sz="2400">
                <a:latin typeface="Times New Roman" panose="02020603050405020304" charset="0"/>
                <a:cs typeface="Times New Roman" panose="02020603050405020304" charset="0"/>
              </a:rPr>
              <a:t> and be blocked waiting for incoming messages.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server stub unpacks the parameters from the message and then calls the server procedure.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server performs its work and then return the results to the caller.</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the message gets back to the client machine, the kernel sees that it is addressed to the client process.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message is copied to the waiting buffer and the client process is unblocked.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client stub inspect the message, unpacks the results, copies it to its caller, and returns in the usual way.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3410"/>
          </a:xfrm>
        </p:spPr>
        <p:txBody>
          <a:bodyPr>
            <a:normAutofit fontScale="90000"/>
          </a:bodyPr>
          <a:p>
            <a:r>
              <a:rPr lang="en-US"/>
              <a:t>Cont..</a:t>
            </a:r>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1305560" y="1337945"/>
            <a:ext cx="8950960" cy="485775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14189</Words>
  <Application>WPS Presentation</Application>
  <PresentationFormat>Widescreen</PresentationFormat>
  <Paragraphs>215</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Times New Roman</vt:lpstr>
      <vt:lpstr>Calibri Light</vt:lpstr>
      <vt:lpstr>Calibri</vt:lpstr>
      <vt:lpstr>Microsoft YaHei</vt:lpstr>
      <vt:lpstr>Arial Unicode MS</vt:lpstr>
      <vt:lpstr>Office Theme</vt:lpstr>
      <vt:lpstr>Remote Procedure Call (RPC)</vt:lpstr>
      <vt:lpstr>Remote Procedure Call (RPC)</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Procedure Call (RPC)</dc:title>
  <dc:creator/>
  <cp:lastModifiedBy>KIIT0001</cp:lastModifiedBy>
  <cp:revision>16</cp:revision>
  <dcterms:created xsi:type="dcterms:W3CDTF">2024-08-09T05:06:00Z</dcterms:created>
  <dcterms:modified xsi:type="dcterms:W3CDTF">2024-08-14T05:07:02Z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7A5459B601434FAE881E30DD9F415281_12</vt:lpwstr>
  </property>
  <property fmtid="{D5CDD505-2E9C-101B-9397-08002B2CF9AE}" pid="3" name="KSOProductBuildVer">
    <vt:lpwstr>1033-12.2.0.17153</vt:lpwstr>
  </property>
</Properties>
</file>