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0" r:id="rId6"/>
    <p:sldId id="301" r:id="rId7"/>
    <p:sldId id="306" r:id="rId8"/>
    <p:sldId id="308" r:id="rId9"/>
    <p:sldId id="307" r:id="rId10"/>
    <p:sldId id="302" r:id="rId11"/>
    <p:sldId id="342" r:id="rId12"/>
    <p:sldId id="374" r:id="rId13"/>
    <p:sldId id="311" r:id="rId14"/>
    <p:sldId id="312" r:id="rId15"/>
    <p:sldId id="314" r:id="rId16"/>
    <p:sldId id="315" r:id="rId17"/>
    <p:sldId id="316" r:id="rId18"/>
    <p:sldId id="375" r:id="rId19"/>
    <p:sldId id="37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03" r:id="rId34"/>
    <p:sldId id="330" r:id="rId35"/>
    <p:sldId id="304" r:id="rId36"/>
    <p:sldId id="332" r:id="rId37"/>
    <p:sldId id="333" r:id="rId38"/>
    <p:sldId id="305" r:id="rId39"/>
    <p:sldId id="334" r:id="rId40"/>
    <p:sldId id="298" r:id="rId41"/>
    <p:sldId id="297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E90FF"/>
    <a:srgbClr val="FF00FF"/>
    <a:srgbClr val="00CC00"/>
    <a:srgbClr val="3333CC"/>
    <a:srgbClr val="FF6699"/>
    <a:srgbClr val="CC3300"/>
    <a:srgbClr val="96C8FF"/>
    <a:srgbClr val="00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2C902-826E-4A81-A4A9-B1202408C754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5111A180-D355-41A1-AFA7-8123E0C08B39}">
      <dgm:prSet phldrT="[Text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The network chip can DMA the message directly out of the client stub’s address space onto the network, depositing it in the server’s kernel memory.</a:t>
          </a:r>
          <a:r>
            <a:rPr lang="en-US" dirty="0"/>
            <a:t/>
          </a:r>
          <a:endParaRPr lang="en-US" dirty="0"/>
        </a:p>
      </dgm:t>
    </dgm:pt>
    <dgm:pt modelId="{C143A7E1-CD34-4D89-8C05-A2727C593F36}" cxnId="{304CC4FD-CB27-48BB-AE78-8C6A010F330D}" type="parTrans">
      <dgm:prSet/>
      <dgm:spPr/>
      <dgm:t>
        <a:bodyPr/>
        <a:lstStyle/>
        <a:p>
          <a:endParaRPr lang="en-US"/>
        </a:p>
      </dgm:t>
    </dgm:pt>
    <dgm:pt modelId="{BA5B2C59-DB9A-4EBA-94B2-80A12EEE1DC0}" cxnId="{304CC4FD-CB27-48BB-AE78-8C6A010F330D}" type="sibTrans">
      <dgm:prSet/>
      <dgm:spPr/>
      <dgm:t>
        <a:bodyPr/>
        <a:lstStyle/>
        <a:p>
          <a:endParaRPr lang="en-US"/>
        </a:p>
      </dgm:t>
    </dgm:pt>
    <dgm:pt modelId="{05157A60-7927-4213-9B53-5EBD173A4884}">
      <dgm:prSet phldrT="[Text]"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Then the server kernel inspects the packet and maps the page into the server’s  address space. </a:t>
          </a:r>
          <a:r>
            <a:rPr lang="en-US" dirty="0" smtClean="0"/>
            <a:t>If kernel can’t map the page into the server’s address space, then kernel copies the packet to the server stub</a:t>
          </a:r>
          <a:r>
            <a:rPr lang="en-US" dirty="0"/>
            <a:t/>
          </a:r>
          <a:endParaRPr lang="en-US" dirty="0"/>
        </a:p>
      </dgm:t>
    </dgm:pt>
    <dgm:pt modelId="{80065753-AEB6-4AFE-8C7C-F163759BC8B9}" cxnId="{251D809F-1483-460F-BCE1-68CF96EC2152}" type="parTrans">
      <dgm:prSet/>
      <dgm:spPr/>
      <dgm:t>
        <a:bodyPr/>
        <a:lstStyle/>
        <a:p>
          <a:endParaRPr lang="en-US"/>
        </a:p>
      </dgm:t>
    </dgm:pt>
    <dgm:pt modelId="{D4706A25-5D8C-43C7-AC78-1E0939DCF285}" cxnId="{251D809F-1483-460F-BCE1-68CF96EC2152}" type="sibTrans">
      <dgm:prSet/>
      <dgm:spPr/>
      <dgm:t>
        <a:bodyPr/>
        <a:lstStyle/>
        <a:p>
          <a:endParaRPr lang="en-US"/>
        </a:p>
      </dgm:t>
    </dgm:pt>
    <dgm:pt modelId="{626DA356-E02B-49AA-9BBF-4979EC1FC381}">
      <dgm:prSet phldrT="[Text]"/>
      <dgm:spPr/>
      <dgm:t>
        <a:bodyPr/>
        <a:lstStyle/>
        <a:p>
          <a:pPr algn="l"/>
          <a:r>
            <a:rPr lang="en-US" dirty="0" smtClean="0"/>
            <a:t>The hardware is started, causing the packet to be moved over the network to the interface board on the destination machine</a:t>
          </a:r>
          <a:endParaRPr lang="en-US" dirty="0"/>
        </a:p>
      </dgm:t>
    </dgm:pt>
    <dgm:pt modelId="{369F6897-656D-42BC-AD5D-611F59A9AB73}" cxnId="{A252BDE7-D7ED-438B-853C-A33A73C8CC85}" type="parTrans">
      <dgm:prSet/>
      <dgm:spPr/>
      <dgm:t>
        <a:bodyPr/>
        <a:lstStyle/>
        <a:p>
          <a:endParaRPr lang="en-US"/>
        </a:p>
      </dgm:t>
    </dgm:pt>
    <dgm:pt modelId="{C9E28FE4-E30F-4EC1-9BED-F907758950BF}" cxnId="{A252BDE7-D7ED-438B-853C-A33A73C8CC85}" type="sibTrans">
      <dgm:prSet/>
      <dgm:spPr/>
      <dgm:t>
        <a:bodyPr/>
        <a:lstStyle/>
        <a:p>
          <a:endParaRPr lang="en-US"/>
        </a:p>
      </dgm:t>
    </dgm:pt>
    <dgm:pt modelId="{70DEC0EF-EB23-4BD0-8B1E-0A9AEC2B2F84}">
      <dgm:prSet phldrT="[Text]"/>
      <dgm:spPr/>
      <dgm:t>
        <a:bodyPr/>
        <a:lstStyle/>
        <a:p>
          <a:pPr algn="l"/>
          <a:r>
            <a:rPr lang="en-US" dirty="0" smtClean="0"/>
            <a:t>When the packet arrived, interrupt occurs, kernel copies it to its buffer (before knowing its exact </a:t>
          </a:r>
          <a:r>
            <a:rPr lang="en-US" dirty="0" err="1" smtClean="0"/>
            <a:t>loaction</a:t>
          </a:r>
          <a:r>
            <a:rPr lang="en-US" dirty="0" smtClean="0"/>
            <a:t>)</a:t>
          </a:r>
          <a:endParaRPr lang="en-US" dirty="0"/>
        </a:p>
      </dgm:t>
    </dgm:pt>
    <dgm:pt modelId="{366D7C87-DC22-4E79-8282-E7C3146461A9}" cxnId="{5FDE4EE0-35A7-4DC7-9384-D9D6D92D68FD}" type="parTrans">
      <dgm:prSet/>
      <dgm:spPr/>
      <dgm:t>
        <a:bodyPr/>
        <a:lstStyle/>
        <a:p>
          <a:endParaRPr lang="en-US"/>
        </a:p>
      </dgm:t>
    </dgm:pt>
    <dgm:pt modelId="{B07FB61F-9384-4315-B361-28B5E6B65C56}" cxnId="{5FDE4EE0-35A7-4DC7-9384-D9D6D92D68FD}" type="sibTrans">
      <dgm:prSet/>
      <dgm:spPr/>
      <dgm:t>
        <a:bodyPr/>
        <a:lstStyle/>
        <a:p>
          <a:endParaRPr lang="en-US"/>
        </a:p>
      </dgm:t>
    </dgm:pt>
    <dgm:pt modelId="{8132AC80-BAD5-4AF8-8E71-4280006C23AB}">
      <dgm:prSet phldrT="[Text]"/>
      <dgm:spPr/>
      <dgm:t>
        <a:bodyPr/>
        <a:lstStyle/>
        <a:p>
          <a:pPr algn="l"/>
          <a:r>
            <a:rPr lang="en-US" dirty="0" smtClean="0"/>
            <a:t>Finally, the message has to be copied to the server stub</a:t>
          </a:r>
          <a:endParaRPr lang="en-US" dirty="0"/>
        </a:p>
      </dgm:t>
    </dgm:pt>
    <dgm:pt modelId="{E6517A73-FA30-4E35-AEB4-F05DB27C1805}" cxnId="{C2967F6F-5CB4-429C-90DE-EBDB0504B606}" type="parTrans">
      <dgm:prSet/>
      <dgm:spPr/>
      <dgm:t>
        <a:bodyPr/>
        <a:lstStyle/>
        <a:p>
          <a:endParaRPr lang="en-US"/>
        </a:p>
      </dgm:t>
    </dgm:pt>
    <dgm:pt modelId="{663032AF-2612-48F6-BA51-2382DE8B9E02}" cxnId="{C2967F6F-5CB4-429C-90DE-EBDB0504B606}" type="sibTrans">
      <dgm:prSet/>
      <dgm:spPr/>
      <dgm:t>
        <a:bodyPr/>
        <a:lstStyle/>
        <a:p>
          <a:endParaRPr lang="en-US"/>
        </a:p>
      </dgm:t>
    </dgm:pt>
    <dgm:pt modelId="{DFAE9A26-9D1C-4B33-8195-39F50DA23648}">
      <dgm:prSet phldrT="[Text]"/>
      <dgm:spPr/>
      <dgm:t>
        <a:bodyPr/>
        <a:lstStyle/>
        <a:p>
          <a:pPr algn="l"/>
          <a:r>
            <a:rPr lang="en-US" dirty="0" smtClean="0"/>
            <a:t>If(the call has a large array passed as a value parameter) the array has to be copied onto the client’s stack for the call stub, </a:t>
          </a:r>
          <a:endParaRPr lang="en-US" dirty="0"/>
        </a:p>
      </dgm:t>
    </dgm:pt>
    <dgm:pt modelId="{E4861519-4897-41DA-BDB5-BB8A8A89CDC0}" cxnId="{80A20FCD-16C5-4AC9-81F2-1D16B406728F}" type="parTrans">
      <dgm:prSet/>
      <dgm:spPr/>
      <dgm:t>
        <a:bodyPr/>
        <a:lstStyle/>
        <a:p>
          <a:endParaRPr lang="en-US"/>
        </a:p>
      </dgm:t>
    </dgm:pt>
    <dgm:pt modelId="{4B040AA3-54D6-4F7D-A7A5-B06889C4C2F9}" cxnId="{80A20FCD-16C5-4AC9-81F2-1D16B406728F}" type="sibTrans">
      <dgm:prSet/>
      <dgm:spPr/>
      <dgm:t>
        <a:bodyPr/>
        <a:lstStyle/>
        <a:p>
          <a:endParaRPr lang="en-US"/>
        </a:p>
      </dgm:t>
    </dgm:pt>
    <dgm:pt modelId="{4D954421-F176-46FA-8A7E-B6CB904F9862}">
      <dgm:prSet phldrT="[Text]"/>
      <dgm:spPr/>
      <dgm:t>
        <a:bodyPr/>
        <a:lstStyle/>
        <a:p>
          <a:pPr algn="l"/>
          <a:r>
            <a:rPr lang="en-US" dirty="0" smtClean="0"/>
            <a:t>Copy from the stack to the message buffer during marshaling within the client stub</a:t>
          </a:r>
          <a:endParaRPr lang="en-US" dirty="0"/>
        </a:p>
      </dgm:t>
    </dgm:pt>
    <dgm:pt modelId="{D7741CB1-157C-4D42-945F-2FA13CF5EF43}" cxnId="{4628D048-51C3-4B1A-911D-AAFC6B6325F8}" type="parTrans">
      <dgm:prSet/>
      <dgm:spPr/>
      <dgm:t>
        <a:bodyPr/>
        <a:lstStyle/>
        <a:p>
          <a:endParaRPr lang="en-US"/>
        </a:p>
      </dgm:t>
    </dgm:pt>
    <dgm:pt modelId="{5217CF7A-36C0-42A0-9D81-999C68D5229B}" cxnId="{4628D048-51C3-4B1A-911D-AAFC6B6325F8}" type="sibTrans">
      <dgm:prSet/>
      <dgm:spPr/>
      <dgm:t>
        <a:bodyPr/>
        <a:lstStyle/>
        <a:p>
          <a:endParaRPr lang="en-US"/>
        </a:p>
      </dgm:t>
    </dgm:pt>
    <dgm:pt modelId="{3D23834B-D279-4BEB-B969-C6E9E188290F}">
      <dgm:prSet phldrT="[Text]"/>
      <dgm:spPr/>
      <dgm:t>
        <a:bodyPr/>
        <a:lstStyle/>
        <a:p>
          <a:pPr algn="l"/>
          <a:r>
            <a:rPr lang="en-US" dirty="0" smtClean="0"/>
            <a:t>Copy from the incoming message in the server stub to the server’s stack preceding the call to the server.</a:t>
          </a:r>
          <a:endParaRPr lang="en-US" dirty="0"/>
        </a:p>
      </dgm:t>
    </dgm:pt>
    <dgm:pt modelId="{C0636223-3E06-4687-9CDC-91CCA4ED22A6}" cxnId="{3CEE6407-A9E6-427F-9E56-EFD817B65EC6}" type="parTrans">
      <dgm:prSet/>
      <dgm:spPr/>
      <dgm:t>
        <a:bodyPr/>
        <a:lstStyle/>
        <a:p>
          <a:endParaRPr lang="en-US"/>
        </a:p>
      </dgm:t>
    </dgm:pt>
    <dgm:pt modelId="{866859EA-F389-49D0-BCFF-77BFB8681F46}" cxnId="{3CEE6407-A9E6-427F-9E56-EFD817B65EC6}" type="sibTrans">
      <dgm:prSet/>
      <dgm:spPr/>
      <dgm:t>
        <a:bodyPr/>
        <a:lstStyle/>
        <a:p>
          <a:endParaRPr lang="en-US"/>
        </a:p>
      </dgm:t>
    </dgm:pt>
    <dgm:pt modelId="{38CA4416-F144-4CD6-A0BD-A1A6801900B0}" type="pres">
      <dgm:prSet presAssocID="{0B02C902-826E-4A81-A4A9-B1202408C754}" presName="linearFlow" presStyleCnt="0">
        <dgm:presLayoutVars>
          <dgm:dir/>
          <dgm:resizeHandles val="exact"/>
        </dgm:presLayoutVars>
      </dgm:prSet>
      <dgm:spPr/>
    </dgm:pt>
    <dgm:pt modelId="{BF9BA888-4C68-4AD9-8605-0A402D1F0EFB}" type="pres">
      <dgm:prSet presAssocID="{5111A180-D355-41A1-AFA7-8123E0C08B39}" presName="composite" presStyleCnt="0"/>
      <dgm:spPr/>
    </dgm:pt>
    <dgm:pt modelId="{0AEC8B55-20E2-4786-A947-C70C49DB9587}" type="pres">
      <dgm:prSet presAssocID="{5111A180-D355-41A1-AFA7-8123E0C08B39}" presName="imgShp" presStyleLbl="fgImgPlace1" presStyleIdx="0" presStyleCnt="8"/>
      <dgm:spPr/>
    </dgm:pt>
    <dgm:pt modelId="{C91334F1-C5AA-4B1D-BA7C-716683D66E90}" type="pres">
      <dgm:prSet presAssocID="{5111A180-D355-41A1-AFA7-8123E0C08B39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175E6-296C-4379-BF6E-20BED688CABD}" type="pres">
      <dgm:prSet presAssocID="{BA5B2C59-DB9A-4EBA-94B2-80A12EEE1DC0}" presName="spacing" presStyleCnt="0"/>
      <dgm:spPr/>
    </dgm:pt>
    <dgm:pt modelId="{067928FA-58BE-4AF5-B895-98B77E591EF7}" type="pres">
      <dgm:prSet presAssocID="{05157A60-7927-4213-9B53-5EBD173A4884}" presName="composite" presStyleCnt="0"/>
      <dgm:spPr/>
    </dgm:pt>
    <dgm:pt modelId="{CC294891-6CFF-42DB-B16B-368E63D9D32F}" type="pres">
      <dgm:prSet presAssocID="{05157A60-7927-4213-9B53-5EBD173A4884}" presName="imgShp" presStyleLbl="fgImgPlace1" presStyleIdx="1" presStyleCnt="8"/>
      <dgm:spPr/>
    </dgm:pt>
    <dgm:pt modelId="{6CA9E5D0-1C82-4364-AE93-2C54B522EBF9}" type="pres">
      <dgm:prSet presAssocID="{05157A60-7927-4213-9B53-5EBD173A4884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23EC8-26B3-43C6-8D8D-46C46F2311F9}" type="pres">
      <dgm:prSet presAssocID="{D4706A25-5D8C-43C7-AC78-1E0939DCF285}" presName="spacing" presStyleCnt="0"/>
      <dgm:spPr/>
    </dgm:pt>
    <dgm:pt modelId="{A2FE70BC-163D-4108-9CCF-D5EF843672D3}" type="pres">
      <dgm:prSet presAssocID="{626DA356-E02B-49AA-9BBF-4979EC1FC381}" presName="composite" presStyleCnt="0"/>
      <dgm:spPr/>
    </dgm:pt>
    <dgm:pt modelId="{F3CFA37A-02DF-4444-9632-7E5D1DF12D7D}" type="pres">
      <dgm:prSet presAssocID="{626DA356-E02B-49AA-9BBF-4979EC1FC381}" presName="imgShp" presStyleLbl="fgImgPlace1" presStyleIdx="2" presStyleCnt="8"/>
      <dgm:spPr/>
    </dgm:pt>
    <dgm:pt modelId="{C5D44E1F-5745-4A42-8E5E-664AA61B2589}" type="pres">
      <dgm:prSet presAssocID="{626DA356-E02B-49AA-9BBF-4979EC1FC381}" presName="txShp" presStyleLbl="node1" presStyleIdx="2" presStyleCnt="8">
        <dgm:presLayoutVars>
          <dgm:bulletEnabled val="1"/>
        </dgm:presLayoutVars>
      </dgm:prSet>
      <dgm:spPr/>
    </dgm:pt>
    <dgm:pt modelId="{EBA14009-A4BA-4390-A05F-965A6474A7C1}" type="pres">
      <dgm:prSet presAssocID="{C9E28FE4-E30F-4EC1-9BED-F907758950BF}" presName="spacing" presStyleCnt="0"/>
      <dgm:spPr/>
    </dgm:pt>
    <dgm:pt modelId="{B9050B5A-FF7D-47E9-98AD-77D366721130}" type="pres">
      <dgm:prSet presAssocID="{70DEC0EF-EB23-4BD0-8B1E-0A9AEC2B2F84}" presName="composite" presStyleCnt="0"/>
      <dgm:spPr/>
    </dgm:pt>
    <dgm:pt modelId="{D565EB9F-F2A2-493C-96CB-44829B734D28}" type="pres">
      <dgm:prSet presAssocID="{70DEC0EF-EB23-4BD0-8B1E-0A9AEC2B2F84}" presName="imgShp" presStyleLbl="fgImgPlace1" presStyleIdx="3" presStyleCnt="8"/>
      <dgm:spPr/>
    </dgm:pt>
    <dgm:pt modelId="{ACBD2B27-B26E-41EB-BE23-B6AD6D611100}" type="pres">
      <dgm:prSet presAssocID="{70DEC0EF-EB23-4BD0-8B1E-0A9AEC2B2F84}" presName="txShp" presStyleLbl="node1" presStyleIdx="3" presStyleCnt="8">
        <dgm:presLayoutVars>
          <dgm:bulletEnabled val="1"/>
        </dgm:presLayoutVars>
      </dgm:prSet>
      <dgm:spPr/>
    </dgm:pt>
    <dgm:pt modelId="{1FB1C1D2-0F58-4C79-AA50-D5026C966421}" type="pres">
      <dgm:prSet presAssocID="{B07FB61F-9384-4315-B361-28B5E6B65C56}" presName="spacing" presStyleCnt="0"/>
      <dgm:spPr/>
    </dgm:pt>
    <dgm:pt modelId="{556FA5CF-315C-4ABF-89CD-F5B555E8808A}" type="pres">
      <dgm:prSet presAssocID="{8132AC80-BAD5-4AF8-8E71-4280006C23AB}" presName="composite" presStyleCnt="0"/>
      <dgm:spPr/>
    </dgm:pt>
    <dgm:pt modelId="{4B564D8D-1A9D-4683-AFD5-BD5378BA2FE3}" type="pres">
      <dgm:prSet presAssocID="{8132AC80-BAD5-4AF8-8E71-4280006C23AB}" presName="imgShp" presStyleLbl="fgImgPlace1" presStyleIdx="4" presStyleCnt="8"/>
      <dgm:spPr/>
    </dgm:pt>
    <dgm:pt modelId="{A5401643-BFEA-4040-ABF5-B07C98E91B39}" type="pres">
      <dgm:prSet presAssocID="{8132AC80-BAD5-4AF8-8E71-4280006C23AB}" presName="txShp" presStyleLbl="node1" presStyleIdx="4" presStyleCnt="8">
        <dgm:presLayoutVars>
          <dgm:bulletEnabled val="1"/>
        </dgm:presLayoutVars>
      </dgm:prSet>
      <dgm:spPr/>
    </dgm:pt>
    <dgm:pt modelId="{DE2C0E93-D3BD-4D44-891B-7CEF02F83471}" type="pres">
      <dgm:prSet presAssocID="{663032AF-2612-48F6-BA51-2382DE8B9E02}" presName="spacing" presStyleCnt="0"/>
      <dgm:spPr/>
    </dgm:pt>
    <dgm:pt modelId="{1AA30710-A899-4A3A-AAD5-FDFDB54838CA}" type="pres">
      <dgm:prSet presAssocID="{DFAE9A26-9D1C-4B33-8195-39F50DA23648}" presName="composite" presStyleCnt="0"/>
      <dgm:spPr/>
    </dgm:pt>
    <dgm:pt modelId="{5430E294-0431-47D5-87AE-EA5E7D8B0DA1}" type="pres">
      <dgm:prSet presAssocID="{DFAE9A26-9D1C-4B33-8195-39F50DA23648}" presName="imgShp" presStyleLbl="fgImgPlace1" presStyleIdx="5" presStyleCnt="8"/>
      <dgm:spPr/>
    </dgm:pt>
    <dgm:pt modelId="{4D6E5934-9702-40AF-8409-B7599DCEFF92}" type="pres">
      <dgm:prSet presAssocID="{DFAE9A26-9D1C-4B33-8195-39F50DA23648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7C980-0612-4F57-A05B-D281EE168F16}" type="pres">
      <dgm:prSet presAssocID="{4B040AA3-54D6-4F7D-A7A5-B06889C4C2F9}" presName="spacing" presStyleCnt="0"/>
      <dgm:spPr/>
    </dgm:pt>
    <dgm:pt modelId="{054AA00F-8F07-4287-8D5D-5D0C1E5ED207}" type="pres">
      <dgm:prSet presAssocID="{4D954421-F176-46FA-8A7E-B6CB904F9862}" presName="composite" presStyleCnt="0"/>
      <dgm:spPr/>
    </dgm:pt>
    <dgm:pt modelId="{EBE3586D-5093-46AA-9FC2-0C63F396599A}" type="pres">
      <dgm:prSet presAssocID="{4D954421-F176-46FA-8A7E-B6CB904F9862}" presName="imgShp" presStyleLbl="fgImgPlace1" presStyleIdx="6" presStyleCnt="8"/>
      <dgm:spPr/>
    </dgm:pt>
    <dgm:pt modelId="{20855FAA-61E3-4D59-96E8-4AB7960C7049}" type="pres">
      <dgm:prSet presAssocID="{4D954421-F176-46FA-8A7E-B6CB904F9862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E21EA-9C92-4E6E-AF1D-00481796000F}" type="pres">
      <dgm:prSet presAssocID="{5217CF7A-36C0-42A0-9D81-999C68D5229B}" presName="spacing" presStyleCnt="0"/>
      <dgm:spPr/>
    </dgm:pt>
    <dgm:pt modelId="{A9967145-77F6-4F85-80E7-F07D84D25CFA}" type="pres">
      <dgm:prSet presAssocID="{3D23834B-D279-4BEB-B969-C6E9E188290F}" presName="composite" presStyleCnt="0"/>
      <dgm:spPr/>
    </dgm:pt>
    <dgm:pt modelId="{461D5F3A-6AE9-47D3-AFF8-05640CD73578}" type="pres">
      <dgm:prSet presAssocID="{3D23834B-D279-4BEB-B969-C6E9E188290F}" presName="imgShp" presStyleLbl="fgImgPlace1" presStyleIdx="7" presStyleCnt="8"/>
      <dgm:spPr/>
    </dgm:pt>
    <dgm:pt modelId="{1894FE2E-D274-4D25-807A-FEF510BEB694}" type="pres">
      <dgm:prSet presAssocID="{3D23834B-D279-4BEB-B969-C6E9E188290F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CC4FD-CB27-48BB-AE78-8C6A010F330D}" srcId="{0B02C902-826E-4A81-A4A9-B1202408C754}" destId="{5111A180-D355-41A1-AFA7-8123E0C08B39}" srcOrd="0" destOrd="0" parTransId="{C143A7E1-CD34-4D89-8C05-A2727C593F36}" sibTransId="{BA5B2C59-DB9A-4EBA-94B2-80A12EEE1DC0}"/>
    <dgm:cxn modelId="{251D809F-1483-460F-BCE1-68CF96EC2152}" srcId="{0B02C902-826E-4A81-A4A9-B1202408C754}" destId="{05157A60-7927-4213-9B53-5EBD173A4884}" srcOrd="1" destOrd="0" parTransId="{80065753-AEB6-4AFE-8C7C-F163759BC8B9}" sibTransId="{D4706A25-5D8C-43C7-AC78-1E0939DCF285}"/>
    <dgm:cxn modelId="{A252BDE7-D7ED-438B-853C-A33A73C8CC85}" srcId="{0B02C902-826E-4A81-A4A9-B1202408C754}" destId="{626DA356-E02B-49AA-9BBF-4979EC1FC381}" srcOrd="2" destOrd="0" parTransId="{369F6897-656D-42BC-AD5D-611F59A9AB73}" sibTransId="{C9E28FE4-E30F-4EC1-9BED-F907758950BF}"/>
    <dgm:cxn modelId="{5FDE4EE0-35A7-4DC7-9384-D9D6D92D68FD}" srcId="{0B02C902-826E-4A81-A4A9-B1202408C754}" destId="{70DEC0EF-EB23-4BD0-8B1E-0A9AEC2B2F84}" srcOrd="3" destOrd="0" parTransId="{366D7C87-DC22-4E79-8282-E7C3146461A9}" sibTransId="{B07FB61F-9384-4315-B361-28B5E6B65C56}"/>
    <dgm:cxn modelId="{C2967F6F-5CB4-429C-90DE-EBDB0504B606}" srcId="{0B02C902-826E-4A81-A4A9-B1202408C754}" destId="{8132AC80-BAD5-4AF8-8E71-4280006C23AB}" srcOrd="4" destOrd="0" parTransId="{E6517A73-FA30-4E35-AEB4-F05DB27C1805}" sibTransId="{663032AF-2612-48F6-BA51-2382DE8B9E02}"/>
    <dgm:cxn modelId="{80A20FCD-16C5-4AC9-81F2-1D16B406728F}" srcId="{0B02C902-826E-4A81-A4A9-B1202408C754}" destId="{DFAE9A26-9D1C-4B33-8195-39F50DA23648}" srcOrd="5" destOrd="0" parTransId="{E4861519-4897-41DA-BDB5-BB8A8A89CDC0}" sibTransId="{4B040AA3-54D6-4F7D-A7A5-B06889C4C2F9}"/>
    <dgm:cxn modelId="{4628D048-51C3-4B1A-911D-AAFC6B6325F8}" srcId="{0B02C902-826E-4A81-A4A9-B1202408C754}" destId="{4D954421-F176-46FA-8A7E-B6CB904F9862}" srcOrd="6" destOrd="0" parTransId="{D7741CB1-157C-4D42-945F-2FA13CF5EF43}" sibTransId="{5217CF7A-36C0-42A0-9D81-999C68D5229B}"/>
    <dgm:cxn modelId="{3CEE6407-A9E6-427F-9E56-EFD817B65EC6}" srcId="{0B02C902-826E-4A81-A4A9-B1202408C754}" destId="{3D23834B-D279-4BEB-B969-C6E9E188290F}" srcOrd="7" destOrd="0" parTransId="{C0636223-3E06-4687-9CDC-91CCA4ED22A6}" sibTransId="{866859EA-F389-49D0-BCFF-77BFB8681F46}"/>
    <dgm:cxn modelId="{BC5BBCD1-90A7-4580-B69A-D04E8AAF0D70}" type="presOf" srcId="{0B02C902-826E-4A81-A4A9-B1202408C754}" destId="{38CA4416-F144-4CD6-A0BD-A1A6801900B0}" srcOrd="0" destOrd="0" presId="urn:microsoft.com/office/officeart/2005/8/layout/vList3"/>
    <dgm:cxn modelId="{5504B4D8-EB9D-4A6E-A856-A92C6EDFF696}" type="presParOf" srcId="{38CA4416-F144-4CD6-A0BD-A1A6801900B0}" destId="{BF9BA888-4C68-4AD9-8605-0A402D1F0EFB}" srcOrd="0" destOrd="0" presId="urn:microsoft.com/office/officeart/2005/8/layout/vList3"/>
    <dgm:cxn modelId="{CA6A0B31-1E59-42DF-B57A-9B1083BAC682}" type="presParOf" srcId="{BF9BA888-4C68-4AD9-8605-0A402D1F0EFB}" destId="{0AEC8B55-20E2-4786-A947-C70C49DB9587}" srcOrd="0" destOrd="0" presId="urn:microsoft.com/office/officeart/2005/8/layout/vList3"/>
    <dgm:cxn modelId="{DB3A4BE1-DA39-42EE-ABE3-4A4917740914}" type="presParOf" srcId="{BF9BA888-4C68-4AD9-8605-0A402D1F0EFB}" destId="{C91334F1-C5AA-4B1D-BA7C-716683D66E90}" srcOrd="1" destOrd="0" presId="urn:microsoft.com/office/officeart/2005/8/layout/vList3"/>
    <dgm:cxn modelId="{58A65CE6-6ED3-4056-A5BF-C181DB7D0376}" type="presOf" srcId="{5111A180-D355-41A1-AFA7-8123E0C08B39}" destId="{C91334F1-C5AA-4B1D-BA7C-716683D66E90}" srcOrd="0" destOrd="0" presId="urn:microsoft.com/office/officeart/2005/8/layout/vList3"/>
    <dgm:cxn modelId="{0ECB0D8E-E106-4643-B0C7-73C5CFBFE2E4}" type="presParOf" srcId="{38CA4416-F144-4CD6-A0BD-A1A6801900B0}" destId="{929175E6-296C-4379-BF6E-20BED688CABD}" srcOrd="1" destOrd="0" presId="urn:microsoft.com/office/officeart/2005/8/layout/vList3"/>
    <dgm:cxn modelId="{01E00F7F-A252-4C8F-BA93-078535BFF49B}" type="presOf" srcId="{BA5B2C59-DB9A-4EBA-94B2-80A12EEE1DC0}" destId="{929175E6-296C-4379-BF6E-20BED688CABD}" srcOrd="0" destOrd="0" presId="urn:microsoft.com/office/officeart/2005/8/layout/vList3"/>
    <dgm:cxn modelId="{6CB3F134-E0B8-4409-AB1C-4CDEB741DE7E}" type="presParOf" srcId="{38CA4416-F144-4CD6-A0BD-A1A6801900B0}" destId="{067928FA-58BE-4AF5-B895-98B77E591EF7}" srcOrd="2" destOrd="0" presId="urn:microsoft.com/office/officeart/2005/8/layout/vList3"/>
    <dgm:cxn modelId="{E890790F-B92A-4F50-92FB-67D361FAA9CC}" type="presParOf" srcId="{067928FA-58BE-4AF5-B895-98B77E591EF7}" destId="{CC294891-6CFF-42DB-B16B-368E63D9D32F}" srcOrd="0" destOrd="2" presId="urn:microsoft.com/office/officeart/2005/8/layout/vList3"/>
    <dgm:cxn modelId="{C9449B8A-BFAD-46DC-A2E8-FC596271BEAA}" type="presParOf" srcId="{067928FA-58BE-4AF5-B895-98B77E591EF7}" destId="{6CA9E5D0-1C82-4364-AE93-2C54B522EBF9}" srcOrd="1" destOrd="2" presId="urn:microsoft.com/office/officeart/2005/8/layout/vList3"/>
    <dgm:cxn modelId="{5722EF46-21F6-4AD2-B34E-14FB915E6AD0}" type="presOf" srcId="{05157A60-7927-4213-9B53-5EBD173A4884}" destId="{6CA9E5D0-1C82-4364-AE93-2C54B522EBF9}" srcOrd="0" destOrd="0" presId="urn:microsoft.com/office/officeart/2005/8/layout/vList3"/>
    <dgm:cxn modelId="{85CA3D28-398E-4427-B00C-E99C837C6096}" type="presParOf" srcId="{38CA4416-F144-4CD6-A0BD-A1A6801900B0}" destId="{7B923EC8-26B3-43C6-8D8D-46C46F2311F9}" srcOrd="3" destOrd="0" presId="urn:microsoft.com/office/officeart/2005/8/layout/vList3"/>
    <dgm:cxn modelId="{B61AA7B5-7591-4B4C-8DAF-56F2C8103D18}" type="presOf" srcId="{D4706A25-5D8C-43C7-AC78-1E0939DCF285}" destId="{7B923EC8-26B3-43C6-8D8D-46C46F2311F9}" srcOrd="0" destOrd="0" presId="urn:microsoft.com/office/officeart/2005/8/layout/vList3"/>
    <dgm:cxn modelId="{F0D4E3A7-75E2-410A-86EB-C5B557245BCE}" type="presParOf" srcId="{38CA4416-F144-4CD6-A0BD-A1A6801900B0}" destId="{A2FE70BC-163D-4108-9CCF-D5EF843672D3}" srcOrd="4" destOrd="0" presId="urn:microsoft.com/office/officeart/2005/8/layout/vList3"/>
    <dgm:cxn modelId="{208A5F7E-F8AD-42D8-A78A-890D3F7E6A2B}" type="presParOf" srcId="{A2FE70BC-163D-4108-9CCF-D5EF843672D3}" destId="{F3CFA37A-02DF-4444-9632-7E5D1DF12D7D}" srcOrd="0" destOrd="4" presId="urn:microsoft.com/office/officeart/2005/8/layout/vList3"/>
    <dgm:cxn modelId="{C834A128-DD79-45B9-A839-C5092EB62388}" type="presParOf" srcId="{A2FE70BC-163D-4108-9CCF-D5EF843672D3}" destId="{C5D44E1F-5745-4A42-8E5E-664AA61B2589}" srcOrd="1" destOrd="4" presId="urn:microsoft.com/office/officeart/2005/8/layout/vList3"/>
    <dgm:cxn modelId="{D632EA46-7B57-4C1C-92DB-6FDB0CA7DADA}" type="presOf" srcId="{626DA356-E02B-49AA-9BBF-4979EC1FC381}" destId="{C5D44E1F-5745-4A42-8E5E-664AA61B2589}" srcOrd="0" destOrd="0" presId="urn:microsoft.com/office/officeart/2005/8/layout/vList3"/>
    <dgm:cxn modelId="{E49FBD90-1067-4F2D-A525-B3D8BC262315}" type="presParOf" srcId="{38CA4416-F144-4CD6-A0BD-A1A6801900B0}" destId="{EBA14009-A4BA-4390-A05F-965A6474A7C1}" srcOrd="5" destOrd="0" presId="urn:microsoft.com/office/officeart/2005/8/layout/vList3"/>
    <dgm:cxn modelId="{6ED349E3-C03C-4A06-94A6-4B9454982DFE}" type="presOf" srcId="{C9E28FE4-E30F-4EC1-9BED-F907758950BF}" destId="{EBA14009-A4BA-4390-A05F-965A6474A7C1}" srcOrd="0" destOrd="0" presId="urn:microsoft.com/office/officeart/2005/8/layout/vList3"/>
    <dgm:cxn modelId="{F188C756-38D7-4378-B5A7-F854066FC145}" type="presParOf" srcId="{38CA4416-F144-4CD6-A0BD-A1A6801900B0}" destId="{B9050B5A-FF7D-47E9-98AD-77D366721130}" srcOrd="6" destOrd="0" presId="urn:microsoft.com/office/officeart/2005/8/layout/vList3"/>
    <dgm:cxn modelId="{5CFB2CE1-5B9F-4BF9-B440-E2AC06A9627D}" type="presParOf" srcId="{B9050B5A-FF7D-47E9-98AD-77D366721130}" destId="{D565EB9F-F2A2-493C-96CB-44829B734D28}" srcOrd="0" destOrd="6" presId="urn:microsoft.com/office/officeart/2005/8/layout/vList3"/>
    <dgm:cxn modelId="{477013BC-923D-4298-9E45-1359542729FA}" type="presParOf" srcId="{B9050B5A-FF7D-47E9-98AD-77D366721130}" destId="{ACBD2B27-B26E-41EB-BE23-B6AD6D611100}" srcOrd="1" destOrd="6" presId="urn:microsoft.com/office/officeart/2005/8/layout/vList3"/>
    <dgm:cxn modelId="{7DB59CF4-F178-4B8D-9B46-9E8A41D53F38}" type="presOf" srcId="{70DEC0EF-EB23-4BD0-8B1E-0A9AEC2B2F84}" destId="{ACBD2B27-B26E-41EB-BE23-B6AD6D611100}" srcOrd="0" destOrd="0" presId="urn:microsoft.com/office/officeart/2005/8/layout/vList3"/>
    <dgm:cxn modelId="{22B7AB32-EBBA-45E1-AA0C-29B35163E23A}" type="presParOf" srcId="{38CA4416-F144-4CD6-A0BD-A1A6801900B0}" destId="{1FB1C1D2-0F58-4C79-AA50-D5026C966421}" srcOrd="7" destOrd="0" presId="urn:microsoft.com/office/officeart/2005/8/layout/vList3"/>
    <dgm:cxn modelId="{7EF0B6EB-0C6F-43D3-9683-9E15EEA8124E}" type="presOf" srcId="{B07FB61F-9384-4315-B361-28B5E6B65C56}" destId="{1FB1C1D2-0F58-4C79-AA50-D5026C966421}" srcOrd="0" destOrd="0" presId="urn:microsoft.com/office/officeart/2005/8/layout/vList3"/>
    <dgm:cxn modelId="{DB563DEB-41C1-4270-B02B-65F81D69737F}" type="presParOf" srcId="{38CA4416-F144-4CD6-A0BD-A1A6801900B0}" destId="{556FA5CF-315C-4ABF-89CD-F5B555E8808A}" srcOrd="8" destOrd="0" presId="urn:microsoft.com/office/officeart/2005/8/layout/vList3"/>
    <dgm:cxn modelId="{BEDE1159-03C0-4F56-BF06-9AAC2EBEE05D}" type="presParOf" srcId="{556FA5CF-315C-4ABF-89CD-F5B555E8808A}" destId="{4B564D8D-1A9D-4683-AFD5-BD5378BA2FE3}" srcOrd="0" destOrd="8" presId="urn:microsoft.com/office/officeart/2005/8/layout/vList3"/>
    <dgm:cxn modelId="{66ECCC1A-774D-49CD-BB9C-462A9BA93F76}" type="presParOf" srcId="{556FA5CF-315C-4ABF-89CD-F5B555E8808A}" destId="{A5401643-BFEA-4040-ABF5-B07C98E91B39}" srcOrd="1" destOrd="8" presId="urn:microsoft.com/office/officeart/2005/8/layout/vList3"/>
    <dgm:cxn modelId="{644A0599-AD9D-4918-82FE-5C85D2E76AD8}" type="presOf" srcId="{8132AC80-BAD5-4AF8-8E71-4280006C23AB}" destId="{A5401643-BFEA-4040-ABF5-B07C98E91B39}" srcOrd="0" destOrd="0" presId="urn:microsoft.com/office/officeart/2005/8/layout/vList3"/>
    <dgm:cxn modelId="{9159A128-A63D-4364-87A3-F02FB1D0D471}" type="presParOf" srcId="{38CA4416-F144-4CD6-A0BD-A1A6801900B0}" destId="{DE2C0E93-D3BD-4D44-891B-7CEF02F83471}" srcOrd="9" destOrd="0" presId="urn:microsoft.com/office/officeart/2005/8/layout/vList3"/>
    <dgm:cxn modelId="{F2914D4C-E60F-45D5-85DE-C2F86D6EB0BA}" type="presOf" srcId="{663032AF-2612-48F6-BA51-2382DE8B9E02}" destId="{DE2C0E93-D3BD-4D44-891B-7CEF02F83471}" srcOrd="0" destOrd="0" presId="urn:microsoft.com/office/officeart/2005/8/layout/vList3"/>
    <dgm:cxn modelId="{161751BD-E91F-421F-B83E-42FD0DE937A6}" type="presParOf" srcId="{38CA4416-F144-4CD6-A0BD-A1A6801900B0}" destId="{1AA30710-A899-4A3A-AAD5-FDFDB54838CA}" srcOrd="10" destOrd="0" presId="urn:microsoft.com/office/officeart/2005/8/layout/vList3"/>
    <dgm:cxn modelId="{9CBC7C58-501F-4171-BC6A-66D1285F2649}" type="presParOf" srcId="{1AA30710-A899-4A3A-AAD5-FDFDB54838CA}" destId="{5430E294-0431-47D5-87AE-EA5E7D8B0DA1}" srcOrd="0" destOrd="10" presId="urn:microsoft.com/office/officeart/2005/8/layout/vList3"/>
    <dgm:cxn modelId="{D954C175-A341-4538-AC7C-5F2FD9578A10}" type="presParOf" srcId="{1AA30710-A899-4A3A-AAD5-FDFDB54838CA}" destId="{4D6E5934-9702-40AF-8409-B7599DCEFF92}" srcOrd="1" destOrd="10" presId="urn:microsoft.com/office/officeart/2005/8/layout/vList3"/>
    <dgm:cxn modelId="{21D2BE19-71DF-4A4D-8BB2-C61FDD04EC0B}" type="presOf" srcId="{DFAE9A26-9D1C-4B33-8195-39F50DA23648}" destId="{4D6E5934-9702-40AF-8409-B7599DCEFF92}" srcOrd="0" destOrd="0" presId="urn:microsoft.com/office/officeart/2005/8/layout/vList3"/>
    <dgm:cxn modelId="{C372DC31-7678-41F2-B9C9-504692E610EB}" type="presParOf" srcId="{38CA4416-F144-4CD6-A0BD-A1A6801900B0}" destId="{8C37C980-0612-4F57-A05B-D281EE168F16}" srcOrd="11" destOrd="0" presId="urn:microsoft.com/office/officeart/2005/8/layout/vList3"/>
    <dgm:cxn modelId="{53F81753-2FF7-4187-A6B3-C8B5C80FED34}" type="presOf" srcId="{4B040AA3-54D6-4F7D-A7A5-B06889C4C2F9}" destId="{8C37C980-0612-4F57-A05B-D281EE168F16}" srcOrd="0" destOrd="0" presId="urn:microsoft.com/office/officeart/2005/8/layout/vList3"/>
    <dgm:cxn modelId="{552E3D5B-6E26-4267-AF00-9F17D11FFE4A}" type="presParOf" srcId="{38CA4416-F144-4CD6-A0BD-A1A6801900B0}" destId="{054AA00F-8F07-4287-8D5D-5D0C1E5ED207}" srcOrd="12" destOrd="0" presId="urn:microsoft.com/office/officeart/2005/8/layout/vList3"/>
    <dgm:cxn modelId="{2D9018FE-BBB0-4D92-88BA-777647FB0DEA}" type="presParOf" srcId="{054AA00F-8F07-4287-8D5D-5D0C1E5ED207}" destId="{EBE3586D-5093-46AA-9FC2-0C63F396599A}" srcOrd="0" destOrd="12" presId="urn:microsoft.com/office/officeart/2005/8/layout/vList3"/>
    <dgm:cxn modelId="{E086A029-8E0A-43FF-86E3-56C7F95D0F13}" type="presParOf" srcId="{054AA00F-8F07-4287-8D5D-5D0C1E5ED207}" destId="{20855FAA-61E3-4D59-96E8-4AB7960C7049}" srcOrd="1" destOrd="12" presId="urn:microsoft.com/office/officeart/2005/8/layout/vList3"/>
    <dgm:cxn modelId="{11105100-CFF3-4698-9145-FFB3B4DED6DC}" type="presOf" srcId="{4D954421-F176-46FA-8A7E-B6CB904F9862}" destId="{20855FAA-61E3-4D59-96E8-4AB7960C7049}" srcOrd="0" destOrd="0" presId="urn:microsoft.com/office/officeart/2005/8/layout/vList3"/>
    <dgm:cxn modelId="{068B54D3-D271-489A-ABCE-4941BBDBBF31}" type="presParOf" srcId="{38CA4416-F144-4CD6-A0BD-A1A6801900B0}" destId="{EEDE21EA-9C92-4E6E-AF1D-00481796000F}" srcOrd="13" destOrd="0" presId="urn:microsoft.com/office/officeart/2005/8/layout/vList3"/>
    <dgm:cxn modelId="{A56B8607-F221-4DF2-9FE4-232B0760A66B}" type="presOf" srcId="{5217CF7A-36C0-42A0-9D81-999C68D5229B}" destId="{EEDE21EA-9C92-4E6E-AF1D-00481796000F}" srcOrd="0" destOrd="0" presId="urn:microsoft.com/office/officeart/2005/8/layout/vList3"/>
    <dgm:cxn modelId="{7E52901A-6B8E-4468-A85F-505E87F91C7B}" type="presParOf" srcId="{38CA4416-F144-4CD6-A0BD-A1A6801900B0}" destId="{A9967145-77F6-4F85-80E7-F07D84D25CFA}" srcOrd="14" destOrd="0" presId="urn:microsoft.com/office/officeart/2005/8/layout/vList3"/>
    <dgm:cxn modelId="{2133C63B-7590-4789-A039-B56433491426}" type="presParOf" srcId="{A9967145-77F6-4F85-80E7-F07D84D25CFA}" destId="{461D5F3A-6AE9-47D3-AFF8-05640CD73578}" srcOrd="0" destOrd="14" presId="urn:microsoft.com/office/officeart/2005/8/layout/vList3"/>
    <dgm:cxn modelId="{020E8045-83E7-45AC-BBA4-62E8E5D56EB3}" type="presParOf" srcId="{A9967145-77F6-4F85-80E7-F07D84D25CFA}" destId="{1894FE2E-D274-4D25-807A-FEF510BEB694}" srcOrd="1" destOrd="14" presId="urn:microsoft.com/office/officeart/2005/8/layout/vList3"/>
    <dgm:cxn modelId="{AA917866-BE24-4561-AA84-0BE8F14C5DE9}" type="presOf" srcId="{3D23834B-D279-4BEB-B969-C6E9E188290F}" destId="{1894FE2E-D274-4D25-807A-FEF510BEB694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50236" cy="6168160"/>
        <a:chOff x="0" y="0"/>
        <a:chExt cx="10550236" cy="6168160"/>
      </a:xfrm>
    </dsp:grpSpPr>
    <dsp:sp modelId="{C91334F1-C5AA-4B1D-BA7C-716683D66E90}">
      <dsp:nvSpPr>
        <dsp:cNvPr id="4" name="Pentagon 3"/>
        <dsp:cNvSpPr/>
      </dsp:nvSpPr>
      <dsp:spPr bwMode="white">
        <a:xfrm rot="10800000">
          <a:off x="1925322" y="0"/>
          <a:ext cx="7015907" cy="632632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78973" tIns="45719" rIns="85344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 smtClean="0"/>
            <a:t>The network chip can DMA the message directly out of the client stub’s address space onto the network, depositing it in the server’s kernel memory.</a:t>
          </a:r>
          <a:endParaRPr lang="en-US" dirty="0"/>
        </a:p>
      </dsp:txBody>
      <dsp:txXfrm rot="10800000">
        <a:off x="1925322" y="0"/>
        <a:ext cx="7015907" cy="632632"/>
      </dsp:txXfrm>
    </dsp:sp>
    <dsp:sp modelId="{0AEC8B55-20E2-4786-A947-C70C49DB9587}">
      <dsp:nvSpPr>
        <dsp:cNvPr id="3" name="Oval 2"/>
        <dsp:cNvSpPr/>
      </dsp:nvSpPr>
      <dsp:spPr bwMode="white">
        <a:xfrm>
          <a:off x="1609007" y="0"/>
          <a:ext cx="632632" cy="6326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>
            <a:tint val="50000"/>
          </a:schemeClr>
        </a:fillRef>
        <a:effectRef idx="0">
          <a:scrgbClr r="0" g="0" b="0"/>
        </a:effectRef>
        <a:fontRef idx="minor"/>
      </dsp:style>
      <dsp:txXfrm>
        <a:off x="1609007" y="0"/>
        <a:ext cx="632632" cy="632632"/>
      </dsp:txXfrm>
    </dsp:sp>
    <dsp:sp modelId="{6CA9E5D0-1C82-4364-AE93-2C54B522EBF9}">
      <dsp:nvSpPr>
        <dsp:cNvPr id="6" name="Pentagon 5"/>
        <dsp:cNvSpPr/>
      </dsp:nvSpPr>
      <dsp:spPr bwMode="white">
        <a:xfrm rot="10800000">
          <a:off x="1925322" y="790790"/>
          <a:ext cx="7015907" cy="632632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78973" tIns="45719" rIns="85344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 smtClean="0"/>
            <a:t>Then the server kernel inspects the packet and maps the page into the server’s  address space. </a:t>
          </a:r>
          <a:r>
            <a:rPr lang="en-US" dirty="0" smtClean="0"/>
            <a:t>If kernel can’t map the page into the server’s address space, then kernel copies the packet to the server stub</a:t>
          </a:r>
          <a:endParaRPr lang="en-US" dirty="0"/>
        </a:p>
      </dsp:txBody>
      <dsp:txXfrm rot="10800000">
        <a:off x="1925322" y="790790"/>
        <a:ext cx="7015907" cy="632632"/>
      </dsp:txXfrm>
    </dsp:sp>
    <dsp:sp modelId="{CC294891-6CFF-42DB-B16B-368E63D9D32F}">
      <dsp:nvSpPr>
        <dsp:cNvPr id="5" name="Oval 4"/>
        <dsp:cNvSpPr/>
      </dsp:nvSpPr>
      <dsp:spPr bwMode="white">
        <a:xfrm>
          <a:off x="1609007" y="790790"/>
          <a:ext cx="632632" cy="6326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tint val="50000"/>
          </a:schemeClr>
        </a:fillRef>
        <a:effectRef idx="0">
          <a:scrgbClr r="0" g="0" b="0"/>
        </a:effectRef>
        <a:fontRef idx="minor"/>
      </dsp:style>
      <dsp:txXfrm>
        <a:off x="1609007" y="790790"/>
        <a:ext cx="632632" cy="632632"/>
      </dsp:txXfrm>
    </dsp:sp>
    <dsp:sp modelId="{C5D44E1F-5745-4A42-8E5E-664AA61B2589}">
      <dsp:nvSpPr>
        <dsp:cNvPr id="8" name="Pentagon 7"/>
        <dsp:cNvSpPr/>
      </dsp:nvSpPr>
      <dsp:spPr bwMode="white">
        <a:xfrm rot="10800000">
          <a:off x="1925322" y="1581579"/>
          <a:ext cx="7015907" cy="632632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78973" tIns="45719" rIns="85344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The hardware is started, causing the packet to be moved over the network to the interface board on the destination machine</a:t>
          </a:r>
          <a:endParaRPr lang="en-US" dirty="0"/>
        </a:p>
      </dsp:txBody>
      <dsp:txXfrm rot="10800000">
        <a:off x="1925322" y="1581579"/>
        <a:ext cx="7015907" cy="632632"/>
      </dsp:txXfrm>
    </dsp:sp>
    <dsp:sp modelId="{F3CFA37A-02DF-4444-9632-7E5D1DF12D7D}">
      <dsp:nvSpPr>
        <dsp:cNvPr id="7" name="Oval 6"/>
        <dsp:cNvSpPr/>
      </dsp:nvSpPr>
      <dsp:spPr bwMode="white">
        <a:xfrm>
          <a:off x="1609007" y="1581579"/>
          <a:ext cx="632632" cy="6326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>
            <a:tint val="50000"/>
          </a:schemeClr>
        </a:fillRef>
        <a:effectRef idx="0">
          <a:scrgbClr r="0" g="0" b="0"/>
        </a:effectRef>
        <a:fontRef idx="minor"/>
      </dsp:style>
      <dsp:txXfrm>
        <a:off x="1609007" y="1581579"/>
        <a:ext cx="632632" cy="632632"/>
      </dsp:txXfrm>
    </dsp:sp>
    <dsp:sp modelId="{ACBD2B27-B26E-41EB-BE23-B6AD6D611100}">
      <dsp:nvSpPr>
        <dsp:cNvPr id="10" name="Pentagon 9"/>
        <dsp:cNvSpPr/>
      </dsp:nvSpPr>
      <dsp:spPr bwMode="white">
        <a:xfrm rot="10800000">
          <a:off x="1925322" y="2372369"/>
          <a:ext cx="7015907" cy="632632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78973" tIns="45719" rIns="85344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When the packet arrived, interrupt occurs, kernel copies it to its buffer (before knowing its exact </a:t>
          </a:r>
          <a:r>
            <a:rPr lang="en-US" dirty="0" err="1" smtClean="0"/>
            <a:t>loaction</a:t>
          </a:r>
          <a:r>
            <a:rPr lang="en-US" dirty="0" smtClean="0"/>
            <a:t>)</a:t>
          </a:r>
          <a:endParaRPr lang="en-US" dirty="0"/>
        </a:p>
      </dsp:txBody>
      <dsp:txXfrm rot="10800000">
        <a:off x="1925322" y="2372369"/>
        <a:ext cx="7015907" cy="632632"/>
      </dsp:txXfrm>
    </dsp:sp>
    <dsp:sp modelId="{D565EB9F-F2A2-493C-96CB-44829B734D28}">
      <dsp:nvSpPr>
        <dsp:cNvPr id="9" name="Oval 8"/>
        <dsp:cNvSpPr/>
      </dsp:nvSpPr>
      <dsp:spPr bwMode="white">
        <a:xfrm>
          <a:off x="1609007" y="2372369"/>
          <a:ext cx="632632" cy="6326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tint val="50000"/>
          </a:schemeClr>
        </a:fillRef>
        <a:effectRef idx="0">
          <a:scrgbClr r="0" g="0" b="0"/>
        </a:effectRef>
        <a:fontRef idx="minor"/>
      </dsp:style>
      <dsp:txXfrm>
        <a:off x="1609007" y="2372369"/>
        <a:ext cx="632632" cy="632632"/>
      </dsp:txXfrm>
    </dsp:sp>
    <dsp:sp modelId="{A5401643-BFEA-4040-ABF5-B07C98E91B39}">
      <dsp:nvSpPr>
        <dsp:cNvPr id="12" name="Pentagon 11"/>
        <dsp:cNvSpPr/>
      </dsp:nvSpPr>
      <dsp:spPr bwMode="white">
        <a:xfrm rot="10800000">
          <a:off x="1925322" y="3163159"/>
          <a:ext cx="7015907" cy="632632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78973" tIns="45719" rIns="85344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Finally, the message has to be copied to the server stub</a:t>
          </a:r>
          <a:endParaRPr lang="en-US" dirty="0"/>
        </a:p>
      </dsp:txBody>
      <dsp:txXfrm rot="10800000">
        <a:off x="1925322" y="3163159"/>
        <a:ext cx="7015907" cy="632632"/>
      </dsp:txXfrm>
    </dsp:sp>
    <dsp:sp modelId="{4B564D8D-1A9D-4683-AFD5-BD5378BA2FE3}">
      <dsp:nvSpPr>
        <dsp:cNvPr id="11" name="Oval 10"/>
        <dsp:cNvSpPr/>
      </dsp:nvSpPr>
      <dsp:spPr bwMode="white">
        <a:xfrm>
          <a:off x="1609007" y="3163159"/>
          <a:ext cx="632632" cy="6326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1609007" y="3163159"/>
        <a:ext cx="632632" cy="632632"/>
      </dsp:txXfrm>
    </dsp:sp>
    <dsp:sp modelId="{4D6E5934-9702-40AF-8409-B7599DCEFF92}">
      <dsp:nvSpPr>
        <dsp:cNvPr id="14" name="Pentagon 13"/>
        <dsp:cNvSpPr/>
      </dsp:nvSpPr>
      <dsp:spPr bwMode="white">
        <a:xfrm rot="10800000">
          <a:off x="1925322" y="3953949"/>
          <a:ext cx="7015907" cy="632632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78973" tIns="45719" rIns="85344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If(the call has a large array passed as a value parameter) the array has to be copied onto the client’s stack for the call stub, </a:t>
          </a:r>
          <a:endParaRPr lang="en-US" dirty="0"/>
        </a:p>
      </dsp:txBody>
      <dsp:txXfrm rot="10800000">
        <a:off x="1925322" y="3953949"/>
        <a:ext cx="7015907" cy="632632"/>
      </dsp:txXfrm>
    </dsp:sp>
    <dsp:sp modelId="{5430E294-0431-47D5-87AE-EA5E7D8B0DA1}">
      <dsp:nvSpPr>
        <dsp:cNvPr id="13" name="Oval 12"/>
        <dsp:cNvSpPr/>
      </dsp:nvSpPr>
      <dsp:spPr bwMode="white">
        <a:xfrm>
          <a:off x="1609007" y="3953949"/>
          <a:ext cx="632632" cy="6326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>
            <a:tint val="50000"/>
          </a:schemeClr>
        </a:fillRef>
        <a:effectRef idx="0">
          <a:scrgbClr r="0" g="0" b="0"/>
        </a:effectRef>
        <a:fontRef idx="minor"/>
      </dsp:style>
      <dsp:txXfrm>
        <a:off x="1609007" y="3953949"/>
        <a:ext cx="632632" cy="632632"/>
      </dsp:txXfrm>
    </dsp:sp>
    <dsp:sp modelId="{20855FAA-61E3-4D59-96E8-4AB7960C7049}">
      <dsp:nvSpPr>
        <dsp:cNvPr id="16" name="Pentagon 15"/>
        <dsp:cNvSpPr/>
      </dsp:nvSpPr>
      <dsp:spPr bwMode="white">
        <a:xfrm rot="10800000">
          <a:off x="1925322" y="4744738"/>
          <a:ext cx="7015907" cy="632632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78973" tIns="45719" rIns="85344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Copy from the stack to the message buffer during marshaling within the client stub</a:t>
          </a:r>
          <a:endParaRPr lang="en-US" dirty="0"/>
        </a:p>
      </dsp:txBody>
      <dsp:txXfrm rot="10800000">
        <a:off x="1925322" y="4744738"/>
        <a:ext cx="7015907" cy="632632"/>
      </dsp:txXfrm>
    </dsp:sp>
    <dsp:sp modelId="{EBE3586D-5093-46AA-9FC2-0C63F396599A}">
      <dsp:nvSpPr>
        <dsp:cNvPr id="15" name="Oval 14"/>
        <dsp:cNvSpPr/>
      </dsp:nvSpPr>
      <dsp:spPr bwMode="white">
        <a:xfrm>
          <a:off x="1609007" y="4744738"/>
          <a:ext cx="632632" cy="6326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tint val="50000"/>
          </a:schemeClr>
        </a:fillRef>
        <a:effectRef idx="0">
          <a:scrgbClr r="0" g="0" b="0"/>
        </a:effectRef>
        <a:fontRef idx="minor"/>
      </dsp:style>
      <dsp:txXfrm>
        <a:off x="1609007" y="4744738"/>
        <a:ext cx="632632" cy="632632"/>
      </dsp:txXfrm>
    </dsp:sp>
    <dsp:sp modelId="{1894FE2E-D274-4D25-807A-FEF510BEB694}">
      <dsp:nvSpPr>
        <dsp:cNvPr id="18" name="Pentagon 17"/>
        <dsp:cNvSpPr/>
      </dsp:nvSpPr>
      <dsp:spPr bwMode="white">
        <a:xfrm rot="10800000">
          <a:off x="1925322" y="5535528"/>
          <a:ext cx="7015907" cy="632632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78973" tIns="45719" rIns="85344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Copy from the incoming message in the server stub to the server’s stack preceding the call to the server.</a:t>
          </a:r>
          <a:endParaRPr lang="en-US" dirty="0"/>
        </a:p>
      </dsp:txBody>
      <dsp:txXfrm rot="10800000">
        <a:off x="1925322" y="5535528"/>
        <a:ext cx="7015907" cy="632632"/>
      </dsp:txXfrm>
    </dsp:sp>
    <dsp:sp modelId="{461D5F3A-6AE9-47D3-AFF8-05640CD73578}">
      <dsp:nvSpPr>
        <dsp:cNvPr id="17" name="Oval 16"/>
        <dsp:cNvSpPr/>
      </dsp:nvSpPr>
      <dsp:spPr bwMode="white">
        <a:xfrm>
          <a:off x="1609007" y="5535528"/>
          <a:ext cx="632632" cy="6326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>
            <a:tint val="50000"/>
          </a:schemeClr>
        </a:fillRef>
        <a:effectRef idx="0">
          <a:scrgbClr r="0" g="0" b="0"/>
        </a:effectRef>
        <a:fontRef idx="minor"/>
      </dsp:style>
      <dsp:txXfrm>
        <a:off x="1609007" y="5535528"/>
        <a:ext cx="632632" cy="632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A6529-F3E7-40BA-AA0F-B5716304D28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E16D-1AC6-4051-A36B-2F46C804C7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E16D-1AC6-4051-A36B-2F46C804C7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C4D9B8F-A05B-4E39-8130-0DCB7598324A}" type="slidenum">
              <a:rPr lang="en-US" altLang="en-US"/>
            </a:fld>
            <a:endParaRPr lang="en-US" alt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6800" cy="2743200"/>
          </a:xfrm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CC9A56-7F64-4090-A99D-F0F442649497}" type="slidenum">
              <a:rPr lang="en-US" altLang="en-US"/>
            </a:fld>
            <a:endParaRPr lang="en-US" alt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EF7DB69-0BC9-491D-8356-0DD443670805}" type="slidenum">
              <a:rPr lang="en-US" altLang="en-US"/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Xxx picture</a:t>
            </a: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121E86-C937-45F9-804C-2C985578FBCD}" type="slidenum">
              <a:rPr lang="en-US" altLang="en-US"/>
            </a:fld>
            <a:endParaRPr lang="en-US" alt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B1DFE5-ECAC-4096-BAF2-05B83F27C93C}" type="slidenum">
              <a:rPr lang="en-US" altLang="en-US"/>
            </a:fld>
            <a:endParaRPr lang="en-US" alt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A54C697-95EA-48F3-8431-017AD261FE5E}" type="slidenum">
              <a:rPr lang="en-US" altLang="en-US"/>
            </a:fld>
            <a:endParaRPr lang="en-US" alt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A5E0A3-7725-49E6-A89E-A05A8FF09971}" type="slidenum">
              <a:rPr lang="en-US" altLang="en-US"/>
            </a:fld>
            <a:endParaRPr lang="en-US" alt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BB4B439-E147-4D22-B9C1-803A298B805A}" type="slidenum">
              <a:rPr lang="en-US" altLang="en-US"/>
            </a:fld>
            <a:endParaRPr lang="en-US" alt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8D4F15-244F-4C98-A25F-D1D7D3BD365C}" type="slidenum">
              <a:rPr lang="en-US" altLang="en-US"/>
            </a:fld>
            <a:endParaRPr lang="en-US" alt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6800" cy="2743200"/>
          </a:xfrm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6BC537C-AD79-4C19-ABC2-C396C2862162}" type="slidenum">
              <a:rPr lang="en-US" altLang="en-US"/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B2A35DD-05E9-4457-96E8-BB3A16335C3C}" type="slidenum">
              <a:rPr lang="en-US" altLang="en-US"/>
            </a:fld>
            <a:endParaRPr lang="en-US" alt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6800" cy="2743200"/>
          </a:xfrm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3B1B1D-3EBE-4200-B365-6887ED412804}" type="slidenum">
              <a:rPr lang="en-US" altLang="en-US"/>
            </a:fld>
            <a:endParaRPr lang="en-US" alt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6800" cy="2743200"/>
          </a:xfrm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47AB26E-B189-47AD-897A-9847A7E21598}" type="slidenum">
              <a:rPr lang="en-US" altLang="en-US"/>
            </a:fld>
            <a:endParaRPr lang="en-US" alt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6800" cy="2743200"/>
          </a:xfrm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53E489E-02F9-4BEF-BE9A-10C7C88269A9}" type="slidenum">
              <a:rPr lang="en-US" altLang="en-US"/>
            </a:fld>
            <a:endParaRPr lang="en-US" alt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6800" cy="2743200"/>
          </a:xfrm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46FED7-496C-49B5-8B3E-845E908B213D}" type="slidenum">
              <a:rPr lang="en-US" altLang="en-US"/>
            </a:fld>
            <a:endParaRPr lang="en-US" alt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99FFBF4-3F4F-443F-B050-072E72D85C86}" type="slidenum">
              <a:rPr lang="en-US" altLang="en-US"/>
            </a:fld>
            <a:endParaRPr lang="en-US" alt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6800" cy="2743200"/>
          </a:xfrm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9C813F-5C20-4B54-AA35-DFEB83485089}" type="slidenum">
              <a:rPr lang="en-US" altLang="en-US"/>
            </a:fld>
            <a:endParaRPr lang="en-US" alt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6800" cy="2743200"/>
          </a:xfrm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3FA509-377E-4EB4-B941-8D006C655A1E}" type="slidenum">
              <a:rPr lang="en-US" altLang="en-US"/>
            </a:fld>
            <a:endParaRPr lang="en-US" alt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3788" y="549275"/>
            <a:ext cx="4876800" cy="2743200"/>
          </a:xfrm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147"/>
            <a:ext cx="10515600" cy="4782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460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AB18-0469-4313-A25C-DD6CF97FC712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0" y="0"/>
            <a:ext cx="814576" cy="6217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FF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99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C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228850" indent="-40005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Procedure Call -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0733"/>
            <a:ext cx="9144000" cy="188436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Lecture-12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0" y="974090"/>
            <a:ext cx="11590655" cy="557276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Suppose a client want to write a 4K block of data to a file server, but the system cannot handle packets larger than 1K.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message will be divided int 4 1K size of packets (P0-P3).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the Stop-and-wait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protocol, the client will send P0, then waits for an acknowledgement from the server.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Then the client sends the second packet i.e. P1, waits for another acknowledgement, and so 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Blast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protocol the client will send all the packets as soon as possible.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server acknowledges the entire message when all the packets have been received.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4DEC-A579-4973-9B87-300FDF635FA0}" type="slidenum">
              <a:rPr lang="en-US" altLang="en-US"/>
            </a:fld>
            <a:endParaRPr lang="en-US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Stop-and-Wait</a:t>
            </a:r>
            <a:endParaRPr lang="en-US" alt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524001"/>
            <a:ext cx="8475663" cy="2193925"/>
          </a:xfrm>
        </p:spPr>
        <p:txBody>
          <a:bodyPr/>
          <a:lstStyle/>
          <a:p>
            <a:r>
              <a:rPr lang="en-US" altLang="en-US"/>
              <a:t>Receiver: send an acknowledge (ACK) back to the sender upon receiving a packet (frame)</a:t>
            </a:r>
            <a:endParaRPr lang="en-US" altLang="en-US"/>
          </a:p>
          <a:p>
            <a:r>
              <a:rPr lang="en-US" altLang="en-US"/>
              <a:t>Sender: excepting first packet, send a packet only upon receiving the ACK for the previous packet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15076" name="Line 4"/>
          <p:cNvSpPr>
            <a:spLocks noChangeShapeType="1"/>
          </p:cNvSpPr>
          <p:nvPr/>
        </p:nvSpPr>
        <p:spPr bwMode="auto">
          <a:xfrm>
            <a:off x="4648200" y="35814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>
            <a:off x="7543800" y="3581400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5078" name="Line 6"/>
          <p:cNvSpPr>
            <a:spLocks noChangeShapeType="1"/>
          </p:cNvSpPr>
          <p:nvPr/>
        </p:nvSpPr>
        <p:spPr bwMode="auto">
          <a:xfrm>
            <a:off x="4648200" y="3657600"/>
            <a:ext cx="2895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5079" name="Line 7"/>
          <p:cNvSpPr>
            <a:spLocks noChangeShapeType="1"/>
          </p:cNvSpPr>
          <p:nvPr/>
        </p:nvSpPr>
        <p:spPr bwMode="auto">
          <a:xfrm>
            <a:off x="3886200" y="3962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 rot="-5400000">
            <a:off x="3403601" y="4394201"/>
            <a:ext cx="631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Time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5081" name="Line 9"/>
          <p:cNvSpPr>
            <a:spLocks noChangeShapeType="1"/>
          </p:cNvSpPr>
          <p:nvPr/>
        </p:nvSpPr>
        <p:spPr bwMode="auto">
          <a:xfrm>
            <a:off x="4648200" y="4953000"/>
            <a:ext cx="2895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5082" name="Line 10"/>
          <p:cNvSpPr>
            <a:spLocks noChangeShapeType="1"/>
          </p:cNvSpPr>
          <p:nvPr/>
        </p:nvSpPr>
        <p:spPr bwMode="auto">
          <a:xfrm flipH="1">
            <a:off x="4648200" y="4267200"/>
            <a:ext cx="2895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5083" name="Line 11"/>
          <p:cNvSpPr>
            <a:spLocks noChangeShapeType="1"/>
          </p:cNvSpPr>
          <p:nvPr/>
        </p:nvSpPr>
        <p:spPr bwMode="auto">
          <a:xfrm flipH="1">
            <a:off x="4648200" y="5562600"/>
            <a:ext cx="2895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4186923" y="3276601"/>
            <a:ext cx="8431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7091335" y="3276601"/>
            <a:ext cx="9906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5086" name="Text Box 14"/>
          <p:cNvSpPr txBox="1">
            <a:spLocks noChangeArrowheads="1"/>
          </p:cNvSpPr>
          <p:nvPr/>
        </p:nvSpPr>
        <p:spPr bwMode="auto">
          <a:xfrm rot="523968">
            <a:off x="5543299" y="3565807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frame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5087" name="Text Box 15"/>
          <p:cNvSpPr txBox="1">
            <a:spLocks noChangeArrowheads="1"/>
          </p:cNvSpPr>
          <p:nvPr/>
        </p:nvSpPr>
        <p:spPr bwMode="auto">
          <a:xfrm rot="523968">
            <a:off x="5559174" y="4875494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frame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5088" name="Text Box 16"/>
          <p:cNvSpPr txBox="1">
            <a:spLocks noChangeArrowheads="1"/>
          </p:cNvSpPr>
          <p:nvPr/>
        </p:nvSpPr>
        <p:spPr bwMode="auto">
          <a:xfrm rot="21076032" flipH="1">
            <a:off x="5635885" y="4237319"/>
            <a:ext cx="60273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ACK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 rot="21076032" flipH="1">
            <a:off x="5724785" y="5532719"/>
            <a:ext cx="60273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ACK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5FA0-9737-4809-B7DD-805DD3E5DF16}" type="slidenum">
              <a:rPr lang="en-US" altLang="en-US"/>
            </a:fld>
            <a:endParaRPr lang="en-US" alt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Go Wrong?</a:t>
            </a:r>
            <a:endParaRPr lang="en-US" altLang="en-US"/>
          </a:p>
        </p:txBody>
      </p:sp>
      <p:sp>
        <p:nvSpPr>
          <p:cNvPr id="517123" name="Line 3"/>
          <p:cNvSpPr>
            <a:spLocks noChangeShapeType="1"/>
          </p:cNvSpPr>
          <p:nvPr/>
        </p:nvSpPr>
        <p:spPr bwMode="auto">
          <a:xfrm>
            <a:off x="1981200" y="167640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24" name="Line 4"/>
          <p:cNvSpPr>
            <a:spLocks noChangeShapeType="1"/>
          </p:cNvSpPr>
          <p:nvPr/>
        </p:nvSpPr>
        <p:spPr bwMode="auto">
          <a:xfrm flipH="1">
            <a:off x="4010025" y="16764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25" name="Line 5"/>
          <p:cNvSpPr>
            <a:spLocks noChangeShapeType="1"/>
          </p:cNvSpPr>
          <p:nvPr/>
        </p:nvSpPr>
        <p:spPr bwMode="auto">
          <a:xfrm>
            <a:off x="1968500" y="1752600"/>
            <a:ext cx="15367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26" name="Line 6"/>
          <p:cNvSpPr>
            <a:spLocks noChangeShapeType="1"/>
          </p:cNvSpPr>
          <p:nvPr/>
        </p:nvSpPr>
        <p:spPr bwMode="auto">
          <a:xfrm>
            <a:off x="1968500" y="3276600"/>
            <a:ext cx="20447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27" name="Line 7"/>
          <p:cNvSpPr>
            <a:spLocks noChangeShapeType="1"/>
          </p:cNvSpPr>
          <p:nvPr/>
        </p:nvSpPr>
        <p:spPr bwMode="auto">
          <a:xfrm flipH="1">
            <a:off x="1968500" y="3886200"/>
            <a:ext cx="20447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1519923" y="1371601"/>
            <a:ext cx="8431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3548035" y="1371601"/>
            <a:ext cx="9906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7130" name="Text Box 10"/>
          <p:cNvSpPr txBox="1">
            <a:spLocks noChangeArrowheads="1"/>
          </p:cNvSpPr>
          <p:nvPr/>
        </p:nvSpPr>
        <p:spPr bwMode="auto">
          <a:xfrm rot="782134">
            <a:off x="2496887" y="1660807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frame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7131" name="Text Box 11"/>
          <p:cNvSpPr txBox="1">
            <a:spLocks noChangeArrowheads="1"/>
          </p:cNvSpPr>
          <p:nvPr/>
        </p:nvSpPr>
        <p:spPr bwMode="auto">
          <a:xfrm rot="801375">
            <a:off x="2507999" y="3199094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frame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7132" name="Text Box 12"/>
          <p:cNvSpPr txBox="1">
            <a:spLocks noChangeArrowheads="1"/>
          </p:cNvSpPr>
          <p:nvPr/>
        </p:nvSpPr>
        <p:spPr bwMode="auto">
          <a:xfrm rot="20756720" flipH="1">
            <a:off x="2640273" y="3856319"/>
            <a:ext cx="60273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ACK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>
            <a:off x="3429000" y="1981200"/>
            <a:ext cx="152400" cy="304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34" name="Line 14"/>
          <p:cNvSpPr>
            <a:spLocks noChangeShapeType="1"/>
          </p:cNvSpPr>
          <p:nvPr/>
        </p:nvSpPr>
        <p:spPr bwMode="auto">
          <a:xfrm flipH="1">
            <a:off x="3429000" y="1981200"/>
            <a:ext cx="152400" cy="304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35" name="Line 15"/>
          <p:cNvSpPr>
            <a:spLocks noChangeShapeType="1"/>
          </p:cNvSpPr>
          <p:nvPr/>
        </p:nvSpPr>
        <p:spPr bwMode="auto">
          <a:xfrm>
            <a:off x="1828800" y="1752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36" name="Line 16"/>
          <p:cNvSpPr>
            <a:spLocks noChangeShapeType="1"/>
          </p:cNvSpPr>
          <p:nvPr/>
        </p:nvSpPr>
        <p:spPr bwMode="auto">
          <a:xfrm>
            <a:off x="1828800" y="3276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37" name="Line 17"/>
          <p:cNvSpPr>
            <a:spLocks noChangeShapeType="1"/>
          </p:cNvSpPr>
          <p:nvPr/>
        </p:nvSpPr>
        <p:spPr bwMode="auto">
          <a:xfrm flipV="1">
            <a:off x="1905000" y="1752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7138" name="Text Box 18"/>
          <p:cNvSpPr txBox="1">
            <a:spLocks noChangeArrowheads="1"/>
          </p:cNvSpPr>
          <p:nvPr/>
        </p:nvSpPr>
        <p:spPr bwMode="auto">
          <a:xfrm rot="-5400000">
            <a:off x="1309688" y="2271713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Timeout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7139" name="Text Box 19"/>
          <p:cNvSpPr txBox="1">
            <a:spLocks noChangeArrowheads="1"/>
          </p:cNvSpPr>
          <p:nvPr/>
        </p:nvSpPr>
        <p:spPr bwMode="auto">
          <a:xfrm>
            <a:off x="1905001" y="4876800"/>
            <a:ext cx="2257029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Frame lost </a:t>
            </a:r>
            <a:r>
              <a:rPr lang="en-US" altLang="en-US" sz="1600">
                <a:latin typeface="Arial" panose="020B0604020202020204" pitchFamily="34" charset="0"/>
                <a:sym typeface="Wingdings" panose="05000000000000000000" pitchFamily="2" charset="2"/>
              </a:rPr>
              <a:t> resent it </a:t>
            </a:r>
            <a:endParaRPr lang="en-US" altLang="en-US" sz="16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  <a:sym typeface="Wingdings" panose="05000000000000000000" pitchFamily="2" charset="2"/>
              </a:rPr>
              <a:t>on Timeout</a:t>
            </a:r>
            <a:endParaRPr lang="en-US" altLang="en-US" sz="16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0" hangingPunct="0"/>
            <a:endParaRPr lang="en-US" altLang="en-US" sz="1600">
              <a:latin typeface="Arial" panose="020B0604020202020204" pitchFamily="34" charset="0"/>
            </a:endParaRPr>
          </a:p>
        </p:txBody>
      </p:sp>
      <p:grpSp>
        <p:nvGrpSpPr>
          <p:cNvPr id="517140" name="Group 20"/>
          <p:cNvGrpSpPr/>
          <p:nvPr/>
        </p:nvGrpSpPr>
        <p:grpSpPr bwMode="auto">
          <a:xfrm>
            <a:off x="4491038" y="1371600"/>
            <a:ext cx="3019426" cy="4826000"/>
            <a:chOff x="1869" y="864"/>
            <a:chExt cx="1902" cy="3040"/>
          </a:xfrm>
        </p:grpSpPr>
        <p:sp>
          <p:nvSpPr>
            <p:cNvPr id="517141" name="Line 21"/>
            <p:cNvSpPr>
              <a:spLocks noChangeShapeType="1"/>
            </p:cNvSpPr>
            <p:nvPr/>
          </p:nvSpPr>
          <p:spPr bwMode="auto">
            <a:xfrm>
              <a:off x="2160" y="1056"/>
              <a:ext cx="0" cy="19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42" name="Line 22"/>
            <p:cNvSpPr>
              <a:spLocks noChangeShapeType="1"/>
            </p:cNvSpPr>
            <p:nvPr/>
          </p:nvSpPr>
          <p:spPr bwMode="auto">
            <a:xfrm flipH="1">
              <a:off x="3438" y="105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43" name="Line 23"/>
            <p:cNvSpPr>
              <a:spLocks noChangeShapeType="1"/>
            </p:cNvSpPr>
            <p:nvPr/>
          </p:nvSpPr>
          <p:spPr bwMode="auto">
            <a:xfrm>
              <a:off x="2152" y="2064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44" name="Line 24"/>
            <p:cNvSpPr>
              <a:spLocks noChangeShapeType="1"/>
            </p:cNvSpPr>
            <p:nvPr/>
          </p:nvSpPr>
          <p:spPr bwMode="auto">
            <a:xfrm flipH="1">
              <a:off x="2152" y="2448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45" name="Text Box 25"/>
            <p:cNvSpPr txBox="1">
              <a:spLocks noChangeArrowheads="1"/>
            </p:cNvSpPr>
            <p:nvPr/>
          </p:nvSpPr>
          <p:spPr bwMode="auto">
            <a:xfrm>
              <a:off x="1869" y="86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Sender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46" name="Text Box 26"/>
            <p:cNvSpPr txBox="1">
              <a:spLocks noChangeArrowheads="1"/>
            </p:cNvSpPr>
            <p:nvPr/>
          </p:nvSpPr>
          <p:spPr bwMode="auto">
            <a:xfrm>
              <a:off x="3147" y="86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Receiver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47" name="Text Box 27"/>
            <p:cNvSpPr txBox="1">
              <a:spLocks noChangeArrowheads="1"/>
            </p:cNvSpPr>
            <p:nvPr/>
          </p:nvSpPr>
          <p:spPr bwMode="auto">
            <a:xfrm rot="782134">
              <a:off x="2485" y="1046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frame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48" name="Text Box 28"/>
            <p:cNvSpPr txBox="1">
              <a:spLocks noChangeArrowheads="1"/>
            </p:cNvSpPr>
            <p:nvPr/>
          </p:nvSpPr>
          <p:spPr bwMode="auto">
            <a:xfrm rot="801375">
              <a:off x="2492" y="2015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frame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49" name="Text Box 29"/>
            <p:cNvSpPr txBox="1">
              <a:spLocks noChangeArrowheads="1"/>
            </p:cNvSpPr>
            <p:nvPr/>
          </p:nvSpPr>
          <p:spPr bwMode="auto">
            <a:xfrm rot="20756720" flipH="1">
              <a:off x="2575" y="2429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ACK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517150" name="Group 30"/>
            <p:cNvGrpSpPr/>
            <p:nvPr/>
          </p:nvGrpSpPr>
          <p:grpSpPr bwMode="auto">
            <a:xfrm flipH="1">
              <a:off x="2416" y="1440"/>
              <a:ext cx="1016" cy="336"/>
              <a:chOff x="2320" y="1824"/>
              <a:chExt cx="1016" cy="336"/>
            </a:xfrm>
          </p:grpSpPr>
          <p:sp>
            <p:nvSpPr>
              <p:cNvPr id="517151" name="Line 31"/>
              <p:cNvSpPr>
                <a:spLocks noChangeShapeType="1"/>
              </p:cNvSpPr>
              <p:nvPr/>
            </p:nvSpPr>
            <p:spPr bwMode="auto">
              <a:xfrm>
                <a:off x="2320" y="1824"/>
                <a:ext cx="96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517152" name="Line 32"/>
              <p:cNvSpPr>
                <a:spLocks noChangeShapeType="1"/>
              </p:cNvSpPr>
              <p:nvPr/>
            </p:nvSpPr>
            <p:spPr bwMode="auto">
              <a:xfrm>
                <a:off x="3240" y="1968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  <p:sp>
            <p:nvSpPr>
              <p:cNvPr id="517153" name="Line 33"/>
              <p:cNvSpPr>
                <a:spLocks noChangeShapeType="1"/>
              </p:cNvSpPr>
              <p:nvPr/>
            </p:nvSpPr>
            <p:spPr bwMode="auto">
              <a:xfrm flipH="1">
                <a:off x="3240" y="1968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en-US"/>
              </a:p>
            </p:txBody>
          </p:sp>
        </p:grpSp>
        <p:sp>
          <p:nvSpPr>
            <p:cNvPr id="517154" name="Line 34"/>
            <p:cNvSpPr>
              <a:spLocks noChangeShapeType="1"/>
            </p:cNvSpPr>
            <p:nvPr/>
          </p:nvSpPr>
          <p:spPr bwMode="auto">
            <a:xfrm>
              <a:off x="2144" y="1104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55" name="Text Box 35"/>
            <p:cNvSpPr txBox="1">
              <a:spLocks noChangeArrowheads="1"/>
            </p:cNvSpPr>
            <p:nvPr/>
          </p:nvSpPr>
          <p:spPr bwMode="auto">
            <a:xfrm rot="20756720" flipH="1">
              <a:off x="2566" y="1421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ACK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56" name="Line 36"/>
            <p:cNvSpPr>
              <a:spLocks noChangeShapeType="1"/>
            </p:cNvSpPr>
            <p:nvPr/>
          </p:nvSpPr>
          <p:spPr bwMode="auto">
            <a:xfrm>
              <a:off x="2064" y="11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57" name="Line 37"/>
            <p:cNvSpPr>
              <a:spLocks noChangeShapeType="1"/>
            </p:cNvSpPr>
            <p:nvPr/>
          </p:nvSpPr>
          <p:spPr bwMode="auto">
            <a:xfrm>
              <a:off x="2064" y="20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58" name="Line 38"/>
            <p:cNvSpPr>
              <a:spLocks noChangeShapeType="1"/>
            </p:cNvSpPr>
            <p:nvPr/>
          </p:nvSpPr>
          <p:spPr bwMode="auto">
            <a:xfrm flipV="1">
              <a:off x="2112" y="1104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59" name="Text Box 39"/>
            <p:cNvSpPr txBox="1">
              <a:spLocks noChangeArrowheads="1"/>
            </p:cNvSpPr>
            <p:nvPr/>
          </p:nvSpPr>
          <p:spPr bwMode="auto">
            <a:xfrm rot="-5400000">
              <a:off x="1737" y="1431"/>
              <a:ext cx="57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Timeout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60" name="Text Box 40"/>
            <p:cNvSpPr txBox="1">
              <a:spLocks noChangeArrowheads="1"/>
            </p:cNvSpPr>
            <p:nvPr/>
          </p:nvSpPr>
          <p:spPr bwMode="auto">
            <a:xfrm>
              <a:off x="2064" y="3072"/>
              <a:ext cx="1629" cy="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ACK lost </a:t>
              </a:r>
              <a:r>
                <a:rPr lang="en-US" altLang="en-US" sz="1600">
                  <a:latin typeface="Arial" panose="020B0604020202020204" pitchFamily="34" charset="0"/>
                  <a:sym typeface="Wingdings" panose="05000000000000000000" pitchFamily="2" charset="2"/>
                </a:rPr>
                <a:t> resent packet </a:t>
              </a:r>
              <a:endParaRPr lang="en-US" altLang="en-US" sz="1600">
                <a:latin typeface="Arial" panose="020B0604020202020204" pitchFamily="34" charset="0"/>
                <a:sym typeface="Wingdings" panose="05000000000000000000" pitchFamily="2" charset="2"/>
              </a:endParaRPr>
            </a:p>
            <a:p>
              <a:pPr eaLnBrk="0" hangingPunct="0"/>
              <a:endParaRPr lang="en-US" altLang="en-US" sz="1600">
                <a:latin typeface="Arial" panose="020B0604020202020204" pitchFamily="34" charset="0"/>
                <a:sym typeface="Wingdings" panose="05000000000000000000" pitchFamily="2" charset="2"/>
              </a:endParaRPr>
            </a:p>
            <a:p>
              <a:pPr eaLnBrk="0" hangingPunct="0"/>
              <a:r>
                <a:rPr lang="en-US" altLang="en-US" sz="1600">
                  <a:latin typeface="Arial" panose="020B0604020202020204" pitchFamily="34" charset="0"/>
                  <a:sym typeface="Wingdings" panose="05000000000000000000" pitchFamily="2" charset="2"/>
                </a:rPr>
                <a:t>Need a mechanisms to</a:t>
              </a:r>
              <a:endParaRPr lang="en-US" altLang="en-US" sz="1600">
                <a:latin typeface="Arial" panose="020B0604020202020204" pitchFamily="34" charset="0"/>
                <a:sym typeface="Wingdings" panose="05000000000000000000" pitchFamily="2" charset="2"/>
              </a:endParaRPr>
            </a:p>
            <a:p>
              <a:pPr eaLnBrk="0" hangingPunct="0"/>
              <a:r>
                <a:rPr lang="en-US" altLang="en-US" sz="1600">
                  <a:latin typeface="Arial" panose="020B0604020202020204" pitchFamily="34" charset="0"/>
                  <a:sym typeface="Wingdings" panose="05000000000000000000" pitchFamily="2" charset="2"/>
                </a:rPr>
                <a:t>detect duplicate packet</a:t>
              </a:r>
              <a:endParaRPr lang="en-US" altLang="en-US" sz="1600">
                <a:latin typeface="Arial" panose="020B0604020202020204" pitchFamily="34" charset="0"/>
                <a:sym typeface="Wingdings" panose="05000000000000000000" pitchFamily="2" charset="2"/>
              </a:endParaRPr>
            </a:p>
            <a:p>
              <a:pPr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517161" name="Group 41"/>
          <p:cNvGrpSpPr/>
          <p:nvPr/>
        </p:nvGrpSpPr>
        <p:grpSpPr bwMode="auto">
          <a:xfrm>
            <a:off x="7500939" y="1371600"/>
            <a:ext cx="3376613" cy="5060950"/>
            <a:chOff x="3765" y="864"/>
            <a:chExt cx="2127" cy="3188"/>
          </a:xfrm>
        </p:grpSpPr>
        <p:sp>
          <p:nvSpPr>
            <p:cNvPr id="517162" name="Line 42"/>
            <p:cNvSpPr>
              <a:spLocks noChangeShapeType="1"/>
            </p:cNvSpPr>
            <p:nvPr/>
          </p:nvSpPr>
          <p:spPr bwMode="auto">
            <a:xfrm>
              <a:off x="4056" y="1056"/>
              <a:ext cx="0" cy="19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63" name="Line 43"/>
            <p:cNvSpPr>
              <a:spLocks noChangeShapeType="1"/>
            </p:cNvSpPr>
            <p:nvPr/>
          </p:nvSpPr>
          <p:spPr bwMode="auto">
            <a:xfrm flipH="1">
              <a:off x="5334" y="1056"/>
              <a:ext cx="0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64" name="Line 44"/>
            <p:cNvSpPr>
              <a:spLocks noChangeShapeType="1"/>
            </p:cNvSpPr>
            <p:nvPr/>
          </p:nvSpPr>
          <p:spPr bwMode="auto">
            <a:xfrm>
              <a:off x="4048" y="2064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65" name="Line 45"/>
            <p:cNvSpPr>
              <a:spLocks noChangeShapeType="1"/>
            </p:cNvSpPr>
            <p:nvPr/>
          </p:nvSpPr>
          <p:spPr bwMode="auto">
            <a:xfrm flipH="1">
              <a:off x="4048" y="2448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66" name="Text Box 46"/>
            <p:cNvSpPr txBox="1">
              <a:spLocks noChangeArrowheads="1"/>
            </p:cNvSpPr>
            <p:nvPr/>
          </p:nvSpPr>
          <p:spPr bwMode="auto">
            <a:xfrm>
              <a:off x="3765" y="86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Sender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67" name="Text Box 47"/>
            <p:cNvSpPr txBox="1">
              <a:spLocks noChangeArrowheads="1"/>
            </p:cNvSpPr>
            <p:nvPr/>
          </p:nvSpPr>
          <p:spPr bwMode="auto">
            <a:xfrm>
              <a:off x="5043" y="86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Receiver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68" name="Text Box 48"/>
            <p:cNvSpPr txBox="1">
              <a:spLocks noChangeArrowheads="1"/>
            </p:cNvSpPr>
            <p:nvPr/>
          </p:nvSpPr>
          <p:spPr bwMode="auto">
            <a:xfrm rot="782134">
              <a:off x="4381" y="1046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frame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69" name="Text Box 49"/>
            <p:cNvSpPr txBox="1">
              <a:spLocks noChangeArrowheads="1"/>
            </p:cNvSpPr>
            <p:nvPr/>
          </p:nvSpPr>
          <p:spPr bwMode="auto">
            <a:xfrm rot="801375">
              <a:off x="4388" y="2015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frame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70" name="Text Box 50"/>
            <p:cNvSpPr txBox="1">
              <a:spLocks noChangeArrowheads="1"/>
            </p:cNvSpPr>
            <p:nvPr/>
          </p:nvSpPr>
          <p:spPr bwMode="auto">
            <a:xfrm rot="20756720" flipH="1">
              <a:off x="4471" y="2429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ACK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71" name="Line 51"/>
            <p:cNvSpPr>
              <a:spLocks noChangeShapeType="1"/>
            </p:cNvSpPr>
            <p:nvPr/>
          </p:nvSpPr>
          <p:spPr bwMode="auto">
            <a:xfrm>
              <a:off x="4040" y="1104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72" name="Text Box 52"/>
            <p:cNvSpPr txBox="1">
              <a:spLocks noChangeArrowheads="1"/>
            </p:cNvSpPr>
            <p:nvPr/>
          </p:nvSpPr>
          <p:spPr bwMode="auto">
            <a:xfrm rot="19731376" flipH="1">
              <a:off x="4462" y="1613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ACK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73" name="Line 53"/>
            <p:cNvSpPr>
              <a:spLocks noChangeShapeType="1"/>
            </p:cNvSpPr>
            <p:nvPr/>
          </p:nvSpPr>
          <p:spPr bwMode="auto">
            <a:xfrm flipH="1">
              <a:off x="4080" y="1440"/>
              <a:ext cx="1248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74" name="Line 54"/>
            <p:cNvSpPr>
              <a:spLocks noChangeShapeType="1"/>
            </p:cNvSpPr>
            <p:nvPr/>
          </p:nvSpPr>
          <p:spPr bwMode="auto">
            <a:xfrm>
              <a:off x="3936" y="11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75" name="Line 55"/>
            <p:cNvSpPr>
              <a:spLocks noChangeShapeType="1"/>
            </p:cNvSpPr>
            <p:nvPr/>
          </p:nvSpPr>
          <p:spPr bwMode="auto">
            <a:xfrm>
              <a:off x="3936" y="206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76" name="Line 56"/>
            <p:cNvSpPr>
              <a:spLocks noChangeShapeType="1"/>
            </p:cNvSpPr>
            <p:nvPr/>
          </p:nvSpPr>
          <p:spPr bwMode="auto">
            <a:xfrm flipV="1">
              <a:off x="3984" y="1104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7177" name="Text Box 57"/>
            <p:cNvSpPr txBox="1">
              <a:spLocks noChangeArrowheads="1"/>
            </p:cNvSpPr>
            <p:nvPr/>
          </p:nvSpPr>
          <p:spPr bwMode="auto">
            <a:xfrm rot="-5400000">
              <a:off x="3609" y="1431"/>
              <a:ext cx="57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Timeout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17178" name="Text Box 58"/>
            <p:cNvSpPr txBox="1">
              <a:spLocks noChangeArrowheads="1"/>
            </p:cNvSpPr>
            <p:nvPr/>
          </p:nvSpPr>
          <p:spPr bwMode="auto">
            <a:xfrm>
              <a:off x="3792" y="3072"/>
              <a:ext cx="2100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ACK delayed </a:t>
              </a:r>
              <a:r>
                <a:rPr lang="en-US" altLang="en-US" sz="1600">
                  <a:latin typeface="Arial" panose="020B0604020202020204" pitchFamily="34" charset="0"/>
                  <a:sym typeface="Wingdings" panose="05000000000000000000" pitchFamily="2" charset="2"/>
                </a:rPr>
                <a:t> resent packet </a:t>
              </a:r>
              <a:endParaRPr lang="en-US" altLang="en-US" sz="1600">
                <a:latin typeface="Arial" panose="020B0604020202020204" pitchFamily="34" charset="0"/>
                <a:sym typeface="Wingdings" panose="05000000000000000000" pitchFamily="2" charset="2"/>
              </a:endParaRPr>
            </a:p>
            <a:p>
              <a:pPr eaLnBrk="0" hangingPunct="0"/>
              <a:endParaRPr lang="en-US" altLang="en-US" sz="1600">
                <a:latin typeface="Arial" panose="020B0604020202020204" pitchFamily="34" charset="0"/>
                <a:sym typeface="Wingdings" panose="05000000000000000000" pitchFamily="2" charset="2"/>
              </a:endParaRPr>
            </a:p>
            <a:p>
              <a:pPr eaLnBrk="0" hangingPunct="0"/>
              <a:r>
                <a:rPr lang="en-US" altLang="en-US" sz="1600">
                  <a:latin typeface="Arial" panose="020B0604020202020204" pitchFamily="34" charset="0"/>
                  <a:sym typeface="Wingdings" panose="05000000000000000000" pitchFamily="2" charset="2"/>
                </a:rPr>
                <a:t>Need a mechanism to differentiate </a:t>
              </a:r>
              <a:endParaRPr lang="en-US" altLang="en-US" sz="1600">
                <a:latin typeface="Arial" panose="020B0604020202020204" pitchFamily="34" charset="0"/>
                <a:sym typeface="Wingdings" panose="05000000000000000000" pitchFamily="2" charset="2"/>
              </a:endParaRPr>
            </a:p>
            <a:p>
              <a:pPr eaLnBrk="0" hangingPunct="0"/>
              <a:r>
                <a:rPr lang="en-US" altLang="en-US" sz="1600">
                  <a:latin typeface="Arial" panose="020B0604020202020204" pitchFamily="34" charset="0"/>
                  <a:sym typeface="Wingdings" panose="05000000000000000000" pitchFamily="2" charset="2"/>
                </a:rPr>
                <a:t>between ACK for current</a:t>
              </a:r>
              <a:endParaRPr lang="en-US" altLang="en-US" sz="1600">
                <a:latin typeface="Arial" panose="020B0604020202020204" pitchFamily="34" charset="0"/>
                <a:sym typeface="Wingdings" panose="05000000000000000000" pitchFamily="2" charset="2"/>
              </a:endParaRPr>
            </a:p>
            <a:p>
              <a:pPr eaLnBrk="0" hangingPunct="0"/>
              <a:r>
                <a:rPr lang="en-US" altLang="en-US" sz="1600">
                  <a:latin typeface="Arial" panose="020B0604020202020204" pitchFamily="34" charset="0"/>
                  <a:sym typeface="Wingdings" panose="05000000000000000000" pitchFamily="2" charset="2"/>
                </a:rPr>
                <a:t>and previous packet </a:t>
              </a:r>
              <a:endParaRPr lang="en-US" altLang="en-US" sz="1600">
                <a:latin typeface="Arial" panose="020B0604020202020204" pitchFamily="34" charset="0"/>
                <a:sym typeface="Wingdings" panose="05000000000000000000" pitchFamily="2" charset="2"/>
              </a:endParaRPr>
            </a:p>
            <a:p>
              <a:pPr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70E-B812-4F28-A1FF-3855E90C5850}" type="slidenum">
              <a:rPr lang="en-US" altLang="en-US"/>
            </a:fld>
            <a:endParaRPr lang="en-US" alt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Stop-and-Wait Disadvantage</a:t>
            </a:r>
            <a:endParaRPr lang="en-US" altLang="en-US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915400" cy="4191000"/>
          </a:xfrm>
        </p:spPr>
        <p:txBody>
          <a:bodyPr/>
          <a:lstStyle/>
          <a:p>
            <a:r>
              <a:rPr lang="en-US" altLang="en-US"/>
              <a:t>May lead to inefficient link utilization</a:t>
            </a:r>
            <a:endParaRPr lang="en-US" altLang="en-US"/>
          </a:p>
          <a:p>
            <a:r>
              <a:rPr lang="en-US" altLang="en-US"/>
              <a:t>Example: assume</a:t>
            </a:r>
            <a:endParaRPr lang="en-US" altLang="en-US"/>
          </a:p>
          <a:p>
            <a:pPr lvl="1"/>
            <a:r>
              <a:rPr lang="en-US" altLang="en-US"/>
              <a:t>One-way propagation = 15 ms</a:t>
            </a:r>
            <a:endParaRPr lang="en-US" altLang="en-US"/>
          </a:p>
          <a:p>
            <a:pPr lvl="1"/>
            <a:r>
              <a:rPr lang="en-US" altLang="en-US"/>
              <a:t>Bandwidth = 100 Mbps</a:t>
            </a:r>
            <a:endParaRPr lang="en-US" altLang="en-US"/>
          </a:p>
          <a:p>
            <a:pPr lvl="1"/>
            <a:r>
              <a:rPr lang="en-US" altLang="en-US"/>
              <a:t>Packet size = 1000 bytes </a:t>
            </a:r>
            <a:r>
              <a:rPr lang="en-US" altLang="en-US">
                <a:sym typeface="Wingdings" panose="05000000000000000000" pitchFamily="2" charset="2"/>
              </a:rPr>
              <a:t> transmit = (8*1000)/10</a:t>
            </a:r>
            <a:r>
              <a:rPr lang="en-US" altLang="en-US" baseline="30000">
                <a:sym typeface="Wingdings" panose="05000000000000000000" pitchFamily="2" charset="2"/>
              </a:rPr>
              <a:t>8</a:t>
            </a:r>
            <a:r>
              <a:rPr lang="en-US" altLang="en-US">
                <a:sym typeface="Wingdings" panose="05000000000000000000" pitchFamily="2" charset="2"/>
              </a:rPr>
              <a:t> = 0.08ms</a:t>
            </a:r>
            <a:endParaRPr lang="en-US" altLang="en-US">
              <a:sym typeface="Wingdings" panose="05000000000000000000" pitchFamily="2" charset="2"/>
            </a:endParaRP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Neglect queue delay  Latency = approx. 15 ms; RTT = 30 ms</a:t>
            </a:r>
            <a:endParaRPr lang="en-US" altLang="en-US"/>
          </a:p>
        </p:txBody>
      </p:sp>
      <p:grpSp>
        <p:nvGrpSpPr>
          <p:cNvPr id="519172" name="Group 4"/>
          <p:cNvGrpSpPr/>
          <p:nvPr/>
        </p:nvGrpSpPr>
        <p:grpSpPr bwMode="auto">
          <a:xfrm>
            <a:off x="3429000" y="5181600"/>
            <a:ext cx="914400" cy="1066800"/>
            <a:chOff x="712" y="2330"/>
            <a:chExt cx="286" cy="288"/>
          </a:xfrm>
        </p:grpSpPr>
        <p:sp>
          <p:nvSpPr>
            <p:cNvPr id="519173" name="Freeform 5"/>
            <p:cNvSpPr/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26 w 572"/>
                <a:gd name="T1" fmla="*/ 377 h 577"/>
                <a:gd name="T2" fmla="*/ 0 w 572"/>
                <a:gd name="T3" fmla="*/ 377 h 577"/>
                <a:gd name="T4" fmla="*/ 0 w 572"/>
                <a:gd name="T5" fmla="*/ 577 h 577"/>
                <a:gd name="T6" fmla="*/ 572 w 572"/>
                <a:gd name="T7" fmla="*/ 577 h 577"/>
                <a:gd name="T8" fmla="*/ 572 w 572"/>
                <a:gd name="T9" fmla="*/ 377 h 577"/>
                <a:gd name="T10" fmla="*/ 446 w 572"/>
                <a:gd name="T11" fmla="*/ 377 h 577"/>
                <a:gd name="T12" fmla="*/ 446 w 572"/>
                <a:gd name="T13" fmla="*/ 350 h 577"/>
                <a:gd name="T14" fmla="*/ 500 w 572"/>
                <a:gd name="T15" fmla="*/ 350 h 577"/>
                <a:gd name="T16" fmla="*/ 500 w 572"/>
                <a:gd name="T17" fmla="*/ 0 h 577"/>
                <a:gd name="T18" fmla="*/ 71 w 572"/>
                <a:gd name="T19" fmla="*/ 0 h 577"/>
                <a:gd name="T20" fmla="*/ 71 w 572"/>
                <a:gd name="T21" fmla="*/ 350 h 577"/>
                <a:gd name="T22" fmla="*/ 126 w 572"/>
                <a:gd name="T23" fmla="*/ 350 h 577"/>
                <a:gd name="T24" fmla="*/ 126 w 572"/>
                <a:gd name="T25" fmla="*/ 3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74" name="Line 6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75" name="Line 7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76" name="Freeform 8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61 h 161"/>
                <a:gd name="T2" fmla="*/ 187 w 231"/>
                <a:gd name="T3" fmla="*/ 161 h 161"/>
                <a:gd name="T4" fmla="*/ 187 w 231"/>
                <a:gd name="T5" fmla="*/ 0 h 161"/>
                <a:gd name="T6" fmla="*/ 0 w 231"/>
                <a:gd name="T7" fmla="*/ 0 h 161"/>
                <a:gd name="T8" fmla="*/ 0 w 231"/>
                <a:gd name="T9" fmla="*/ 161 h 161"/>
                <a:gd name="T10" fmla="*/ 204 w 231"/>
                <a:gd name="T11" fmla="*/ 27 h 161"/>
                <a:gd name="T12" fmla="*/ 231 w 231"/>
                <a:gd name="T13" fmla="*/ 27 h 161"/>
                <a:gd name="T14" fmla="*/ 231 w 231"/>
                <a:gd name="T15" fmla="*/ 0 h 161"/>
                <a:gd name="T16" fmla="*/ 204 w 231"/>
                <a:gd name="T17" fmla="*/ 0 h 161"/>
                <a:gd name="T18" fmla="*/ 204 w 231"/>
                <a:gd name="T19" fmla="*/ 2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77" name="Line 9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78" name="Line 10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80" name="Rectangle 12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81" name="Freeform 13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450 w 538"/>
                <a:gd name="T1" fmla="*/ 277 h 387"/>
                <a:gd name="T2" fmla="*/ 469 w 538"/>
                <a:gd name="T3" fmla="*/ 277 h 387"/>
                <a:gd name="T4" fmla="*/ 469 w 538"/>
                <a:gd name="T5" fmla="*/ 269 h 387"/>
                <a:gd name="T6" fmla="*/ 450 w 538"/>
                <a:gd name="T7" fmla="*/ 269 h 387"/>
                <a:gd name="T8" fmla="*/ 450 w 538"/>
                <a:gd name="T9" fmla="*/ 277 h 387"/>
                <a:gd name="T10" fmla="*/ 122 w 538"/>
                <a:gd name="T11" fmla="*/ 229 h 387"/>
                <a:gd name="T12" fmla="*/ 122 w 538"/>
                <a:gd name="T13" fmla="*/ 27 h 387"/>
                <a:gd name="T14" fmla="*/ 416 w 538"/>
                <a:gd name="T15" fmla="*/ 27 h 387"/>
                <a:gd name="T16" fmla="*/ 416 w 538"/>
                <a:gd name="T17" fmla="*/ 229 h 387"/>
                <a:gd name="T18" fmla="*/ 122 w 538"/>
                <a:gd name="T19" fmla="*/ 229 h 387"/>
                <a:gd name="T20" fmla="*/ 109 w 538"/>
                <a:gd name="T21" fmla="*/ 243 h 387"/>
                <a:gd name="T22" fmla="*/ 429 w 538"/>
                <a:gd name="T23" fmla="*/ 243 h 387"/>
                <a:gd name="T24" fmla="*/ 429 w 538"/>
                <a:gd name="T25" fmla="*/ 14 h 387"/>
                <a:gd name="T26" fmla="*/ 443 w 538"/>
                <a:gd name="T27" fmla="*/ 14 h 387"/>
                <a:gd name="T28" fmla="*/ 443 w 538"/>
                <a:gd name="T29" fmla="*/ 0 h 387"/>
                <a:gd name="T30" fmla="*/ 94 w 538"/>
                <a:gd name="T31" fmla="*/ 0 h 387"/>
                <a:gd name="T32" fmla="*/ 94 w 538"/>
                <a:gd name="T33" fmla="*/ 256 h 387"/>
                <a:gd name="T34" fmla="*/ 109 w 538"/>
                <a:gd name="T35" fmla="*/ 256 h 387"/>
                <a:gd name="T36" fmla="*/ 109 w 538"/>
                <a:gd name="T37" fmla="*/ 243 h 387"/>
                <a:gd name="T38" fmla="*/ 0 w 538"/>
                <a:gd name="T39" fmla="*/ 373 h 387"/>
                <a:gd name="T40" fmla="*/ 54 w 538"/>
                <a:gd name="T41" fmla="*/ 373 h 387"/>
                <a:gd name="T42" fmla="*/ 54 w 538"/>
                <a:gd name="T43" fmla="*/ 356 h 387"/>
                <a:gd name="T44" fmla="*/ 0 w 538"/>
                <a:gd name="T45" fmla="*/ 356 h 387"/>
                <a:gd name="T46" fmla="*/ 0 w 538"/>
                <a:gd name="T47" fmla="*/ 373 h 387"/>
                <a:gd name="T48" fmla="*/ 313 w 538"/>
                <a:gd name="T49" fmla="*/ 387 h 387"/>
                <a:gd name="T50" fmla="*/ 429 w 538"/>
                <a:gd name="T51" fmla="*/ 387 h 387"/>
                <a:gd name="T52" fmla="*/ 429 w 538"/>
                <a:gd name="T53" fmla="*/ 379 h 387"/>
                <a:gd name="T54" fmla="*/ 313 w 538"/>
                <a:gd name="T55" fmla="*/ 379 h 387"/>
                <a:gd name="T56" fmla="*/ 313 w 538"/>
                <a:gd name="T57" fmla="*/ 387 h 387"/>
                <a:gd name="T58" fmla="*/ 519 w 538"/>
                <a:gd name="T59" fmla="*/ 364 h 387"/>
                <a:gd name="T60" fmla="*/ 538 w 538"/>
                <a:gd name="T61" fmla="*/ 364 h 387"/>
                <a:gd name="T62" fmla="*/ 538 w 538"/>
                <a:gd name="T63" fmla="*/ 356 h 387"/>
                <a:gd name="T64" fmla="*/ 519 w 538"/>
                <a:gd name="T65" fmla="*/ 356 h 387"/>
                <a:gd name="T66" fmla="*/ 519 w 538"/>
                <a:gd name="T67" fmla="*/ 364 h 387"/>
                <a:gd name="T68" fmla="*/ 519 w 538"/>
                <a:gd name="T69" fmla="*/ 383 h 387"/>
                <a:gd name="T70" fmla="*/ 538 w 538"/>
                <a:gd name="T71" fmla="*/ 383 h 387"/>
                <a:gd name="T72" fmla="*/ 538 w 538"/>
                <a:gd name="T73" fmla="*/ 373 h 387"/>
                <a:gd name="T74" fmla="*/ 519 w 538"/>
                <a:gd name="T75" fmla="*/ 373 h 387"/>
                <a:gd name="T76" fmla="*/ 519 w 538"/>
                <a:gd name="T77" fmla="*/ 38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82" name="Line 14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83" name="Line 15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84" name="Line 16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9185" name="Rectangle 17"/>
          <p:cNvSpPr>
            <a:spLocks noChangeArrowheads="1"/>
          </p:cNvSpPr>
          <p:nvPr/>
        </p:nvSpPr>
        <p:spPr bwMode="auto">
          <a:xfrm>
            <a:off x="4343400" y="6019800"/>
            <a:ext cx="3048000" cy="76200"/>
          </a:xfrm>
          <a:prstGeom prst="rect">
            <a:avLst/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519186" name="Group 18"/>
          <p:cNvGrpSpPr/>
          <p:nvPr/>
        </p:nvGrpSpPr>
        <p:grpSpPr bwMode="auto">
          <a:xfrm>
            <a:off x="7391400" y="5181600"/>
            <a:ext cx="914400" cy="1066800"/>
            <a:chOff x="712" y="2330"/>
            <a:chExt cx="286" cy="288"/>
          </a:xfrm>
        </p:grpSpPr>
        <p:sp>
          <p:nvSpPr>
            <p:cNvPr id="519187" name="Freeform 19"/>
            <p:cNvSpPr/>
            <p:nvPr/>
          </p:nvSpPr>
          <p:spPr bwMode="auto">
            <a:xfrm>
              <a:off x="712" y="2330"/>
              <a:ext cx="286" cy="288"/>
            </a:xfrm>
            <a:custGeom>
              <a:avLst/>
              <a:gdLst>
                <a:gd name="T0" fmla="*/ 126 w 572"/>
                <a:gd name="T1" fmla="*/ 377 h 577"/>
                <a:gd name="T2" fmla="*/ 0 w 572"/>
                <a:gd name="T3" fmla="*/ 377 h 577"/>
                <a:gd name="T4" fmla="*/ 0 w 572"/>
                <a:gd name="T5" fmla="*/ 577 h 577"/>
                <a:gd name="T6" fmla="*/ 572 w 572"/>
                <a:gd name="T7" fmla="*/ 577 h 577"/>
                <a:gd name="T8" fmla="*/ 572 w 572"/>
                <a:gd name="T9" fmla="*/ 377 h 577"/>
                <a:gd name="T10" fmla="*/ 446 w 572"/>
                <a:gd name="T11" fmla="*/ 377 h 577"/>
                <a:gd name="T12" fmla="*/ 446 w 572"/>
                <a:gd name="T13" fmla="*/ 350 h 577"/>
                <a:gd name="T14" fmla="*/ 500 w 572"/>
                <a:gd name="T15" fmla="*/ 350 h 577"/>
                <a:gd name="T16" fmla="*/ 500 w 572"/>
                <a:gd name="T17" fmla="*/ 0 h 577"/>
                <a:gd name="T18" fmla="*/ 71 w 572"/>
                <a:gd name="T19" fmla="*/ 0 h 577"/>
                <a:gd name="T20" fmla="*/ 71 w 572"/>
                <a:gd name="T21" fmla="*/ 350 h 577"/>
                <a:gd name="T22" fmla="*/ 126 w 572"/>
                <a:gd name="T23" fmla="*/ 350 h 577"/>
                <a:gd name="T24" fmla="*/ 126 w 572"/>
                <a:gd name="T25" fmla="*/ 3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88" name="Line 20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89" name="Line 21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90" name="Freeform 22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>
                <a:gd name="T0" fmla="*/ 0 w 231"/>
                <a:gd name="T1" fmla="*/ 161 h 161"/>
                <a:gd name="T2" fmla="*/ 187 w 231"/>
                <a:gd name="T3" fmla="*/ 161 h 161"/>
                <a:gd name="T4" fmla="*/ 187 w 231"/>
                <a:gd name="T5" fmla="*/ 0 h 161"/>
                <a:gd name="T6" fmla="*/ 0 w 231"/>
                <a:gd name="T7" fmla="*/ 0 h 161"/>
                <a:gd name="T8" fmla="*/ 0 w 231"/>
                <a:gd name="T9" fmla="*/ 161 h 161"/>
                <a:gd name="T10" fmla="*/ 204 w 231"/>
                <a:gd name="T11" fmla="*/ 27 h 161"/>
                <a:gd name="T12" fmla="*/ 231 w 231"/>
                <a:gd name="T13" fmla="*/ 27 h 161"/>
                <a:gd name="T14" fmla="*/ 231 w 231"/>
                <a:gd name="T15" fmla="*/ 0 h 161"/>
                <a:gd name="T16" fmla="*/ 204 w 231"/>
                <a:gd name="T17" fmla="*/ 0 h 161"/>
                <a:gd name="T18" fmla="*/ 204 w 231"/>
                <a:gd name="T19" fmla="*/ 2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91" name="Line 23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92" name="Line 24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93" name="Line 25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94" name="Rectangle 26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95" name="Freeform 27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>
                <a:gd name="T0" fmla="*/ 450 w 538"/>
                <a:gd name="T1" fmla="*/ 277 h 387"/>
                <a:gd name="T2" fmla="*/ 469 w 538"/>
                <a:gd name="T3" fmla="*/ 277 h 387"/>
                <a:gd name="T4" fmla="*/ 469 w 538"/>
                <a:gd name="T5" fmla="*/ 269 h 387"/>
                <a:gd name="T6" fmla="*/ 450 w 538"/>
                <a:gd name="T7" fmla="*/ 269 h 387"/>
                <a:gd name="T8" fmla="*/ 450 w 538"/>
                <a:gd name="T9" fmla="*/ 277 h 387"/>
                <a:gd name="T10" fmla="*/ 122 w 538"/>
                <a:gd name="T11" fmla="*/ 229 h 387"/>
                <a:gd name="T12" fmla="*/ 122 w 538"/>
                <a:gd name="T13" fmla="*/ 27 h 387"/>
                <a:gd name="T14" fmla="*/ 416 w 538"/>
                <a:gd name="T15" fmla="*/ 27 h 387"/>
                <a:gd name="T16" fmla="*/ 416 w 538"/>
                <a:gd name="T17" fmla="*/ 229 h 387"/>
                <a:gd name="T18" fmla="*/ 122 w 538"/>
                <a:gd name="T19" fmla="*/ 229 h 387"/>
                <a:gd name="T20" fmla="*/ 109 w 538"/>
                <a:gd name="T21" fmla="*/ 243 h 387"/>
                <a:gd name="T22" fmla="*/ 429 w 538"/>
                <a:gd name="T23" fmla="*/ 243 h 387"/>
                <a:gd name="T24" fmla="*/ 429 w 538"/>
                <a:gd name="T25" fmla="*/ 14 h 387"/>
                <a:gd name="T26" fmla="*/ 443 w 538"/>
                <a:gd name="T27" fmla="*/ 14 h 387"/>
                <a:gd name="T28" fmla="*/ 443 w 538"/>
                <a:gd name="T29" fmla="*/ 0 h 387"/>
                <a:gd name="T30" fmla="*/ 94 w 538"/>
                <a:gd name="T31" fmla="*/ 0 h 387"/>
                <a:gd name="T32" fmla="*/ 94 w 538"/>
                <a:gd name="T33" fmla="*/ 256 h 387"/>
                <a:gd name="T34" fmla="*/ 109 w 538"/>
                <a:gd name="T35" fmla="*/ 256 h 387"/>
                <a:gd name="T36" fmla="*/ 109 w 538"/>
                <a:gd name="T37" fmla="*/ 243 h 387"/>
                <a:gd name="T38" fmla="*/ 0 w 538"/>
                <a:gd name="T39" fmla="*/ 373 h 387"/>
                <a:gd name="T40" fmla="*/ 54 w 538"/>
                <a:gd name="T41" fmla="*/ 373 h 387"/>
                <a:gd name="T42" fmla="*/ 54 w 538"/>
                <a:gd name="T43" fmla="*/ 356 h 387"/>
                <a:gd name="T44" fmla="*/ 0 w 538"/>
                <a:gd name="T45" fmla="*/ 356 h 387"/>
                <a:gd name="T46" fmla="*/ 0 w 538"/>
                <a:gd name="T47" fmla="*/ 373 h 387"/>
                <a:gd name="T48" fmla="*/ 313 w 538"/>
                <a:gd name="T49" fmla="*/ 387 h 387"/>
                <a:gd name="T50" fmla="*/ 429 w 538"/>
                <a:gd name="T51" fmla="*/ 387 h 387"/>
                <a:gd name="T52" fmla="*/ 429 w 538"/>
                <a:gd name="T53" fmla="*/ 379 h 387"/>
                <a:gd name="T54" fmla="*/ 313 w 538"/>
                <a:gd name="T55" fmla="*/ 379 h 387"/>
                <a:gd name="T56" fmla="*/ 313 w 538"/>
                <a:gd name="T57" fmla="*/ 387 h 387"/>
                <a:gd name="T58" fmla="*/ 519 w 538"/>
                <a:gd name="T59" fmla="*/ 364 h 387"/>
                <a:gd name="T60" fmla="*/ 538 w 538"/>
                <a:gd name="T61" fmla="*/ 364 h 387"/>
                <a:gd name="T62" fmla="*/ 538 w 538"/>
                <a:gd name="T63" fmla="*/ 356 h 387"/>
                <a:gd name="T64" fmla="*/ 519 w 538"/>
                <a:gd name="T65" fmla="*/ 356 h 387"/>
                <a:gd name="T66" fmla="*/ 519 w 538"/>
                <a:gd name="T67" fmla="*/ 364 h 387"/>
                <a:gd name="T68" fmla="*/ 519 w 538"/>
                <a:gd name="T69" fmla="*/ 383 h 387"/>
                <a:gd name="T70" fmla="*/ 538 w 538"/>
                <a:gd name="T71" fmla="*/ 383 h 387"/>
                <a:gd name="T72" fmla="*/ 538 w 538"/>
                <a:gd name="T73" fmla="*/ 373 h 387"/>
                <a:gd name="T74" fmla="*/ 519 w 538"/>
                <a:gd name="T75" fmla="*/ 373 h 387"/>
                <a:gd name="T76" fmla="*/ 519 w 538"/>
                <a:gd name="T77" fmla="*/ 38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96" name="Line 28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97" name="Line 29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98" name="Line 30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9199" name="Text Box 31"/>
          <p:cNvSpPr txBox="1">
            <a:spLocks noChangeArrowheads="1"/>
          </p:cNvSpPr>
          <p:nvPr/>
        </p:nvSpPr>
        <p:spPr bwMode="auto">
          <a:xfrm>
            <a:off x="4714331" y="5700714"/>
            <a:ext cx="208230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Propagation = 15 ms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19200" name="Text Box 32"/>
          <p:cNvSpPr txBox="1">
            <a:spLocks noChangeArrowheads="1"/>
          </p:cNvSpPr>
          <p:nvPr/>
        </p:nvSpPr>
        <p:spPr bwMode="auto">
          <a:xfrm>
            <a:off x="4624501" y="6067426"/>
            <a:ext cx="227466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Bandwidth = 100 Mbps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59CB-E8EF-41E5-B92E-703CB15A04B2}" type="slidenum">
              <a:rPr lang="en-US" altLang="en-US"/>
            </a:fld>
            <a:endParaRPr lang="en-US" alt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Stop-and-Go Disadvantage </a:t>
            </a:r>
            <a:r>
              <a:rPr lang="en-US" altLang="en-US" dirty="0" smtClean="0"/>
              <a:t>cont.</a:t>
            </a:r>
            <a:endParaRPr lang="en-US" alt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191000"/>
          </a:xfrm>
        </p:spPr>
        <p:txBody>
          <a:bodyPr/>
          <a:lstStyle/>
          <a:p>
            <a:r>
              <a:rPr lang="en-US" altLang="en-US"/>
              <a:t>Send a message every 30 ms </a:t>
            </a:r>
            <a:r>
              <a:rPr lang="en-US" altLang="en-US">
                <a:sym typeface="Wingdings" panose="05000000000000000000" pitchFamily="2" charset="2"/>
              </a:rPr>
              <a:t> Throughput = (8*1000)/0.03 = 0.2666 Mbps</a:t>
            </a:r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Thus, the protocol uses less than 0.3% of the link capacity!</a:t>
            </a:r>
            <a:endParaRPr lang="en-US" altLang="en-US"/>
          </a:p>
        </p:txBody>
      </p:sp>
      <p:sp>
        <p:nvSpPr>
          <p:cNvPr id="521220" name="Line 4"/>
          <p:cNvSpPr>
            <a:spLocks noChangeShapeType="1"/>
          </p:cNvSpPr>
          <p:nvPr/>
        </p:nvSpPr>
        <p:spPr bwMode="auto">
          <a:xfrm>
            <a:off x="4724400" y="3609975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21" name="Line 5"/>
          <p:cNvSpPr>
            <a:spLocks noChangeShapeType="1"/>
          </p:cNvSpPr>
          <p:nvPr/>
        </p:nvSpPr>
        <p:spPr bwMode="auto">
          <a:xfrm>
            <a:off x="7620000" y="3609975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22" name="Line 6"/>
          <p:cNvSpPr>
            <a:spLocks noChangeShapeType="1"/>
          </p:cNvSpPr>
          <p:nvPr/>
        </p:nvSpPr>
        <p:spPr bwMode="auto">
          <a:xfrm>
            <a:off x="4724400" y="3686175"/>
            <a:ext cx="2895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>
            <a:off x="4724400" y="4829175"/>
            <a:ext cx="2895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24" name="Line 8"/>
          <p:cNvSpPr>
            <a:spLocks noChangeShapeType="1"/>
          </p:cNvSpPr>
          <p:nvPr/>
        </p:nvSpPr>
        <p:spPr bwMode="auto">
          <a:xfrm flipH="1">
            <a:off x="4724400" y="4295775"/>
            <a:ext cx="2895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25" name="Line 9"/>
          <p:cNvSpPr>
            <a:spLocks noChangeShapeType="1"/>
          </p:cNvSpPr>
          <p:nvPr/>
        </p:nvSpPr>
        <p:spPr bwMode="auto">
          <a:xfrm flipH="1">
            <a:off x="4724400" y="5438775"/>
            <a:ext cx="2895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26" name="Text Box 10"/>
          <p:cNvSpPr txBox="1">
            <a:spLocks noChangeArrowheads="1"/>
          </p:cNvSpPr>
          <p:nvPr/>
        </p:nvSpPr>
        <p:spPr bwMode="auto">
          <a:xfrm>
            <a:off x="4263123" y="3276601"/>
            <a:ext cx="8431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7167535" y="3305176"/>
            <a:ext cx="9906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1228" name="Text Box 12"/>
          <p:cNvSpPr txBox="1">
            <a:spLocks noChangeArrowheads="1"/>
          </p:cNvSpPr>
          <p:nvPr/>
        </p:nvSpPr>
        <p:spPr bwMode="auto">
          <a:xfrm rot="523968">
            <a:off x="5619499" y="3594382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frame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1229" name="Text Box 13"/>
          <p:cNvSpPr txBox="1">
            <a:spLocks noChangeArrowheads="1"/>
          </p:cNvSpPr>
          <p:nvPr/>
        </p:nvSpPr>
        <p:spPr bwMode="auto">
          <a:xfrm rot="523968">
            <a:off x="5635374" y="4751669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frame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1230" name="Text Box 14"/>
          <p:cNvSpPr txBox="1">
            <a:spLocks noChangeArrowheads="1"/>
          </p:cNvSpPr>
          <p:nvPr/>
        </p:nvSpPr>
        <p:spPr bwMode="auto">
          <a:xfrm rot="21076032" flipH="1">
            <a:off x="5712085" y="4265894"/>
            <a:ext cx="60273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ACK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1231" name="Text Box 15"/>
          <p:cNvSpPr txBox="1">
            <a:spLocks noChangeArrowheads="1"/>
          </p:cNvSpPr>
          <p:nvPr/>
        </p:nvSpPr>
        <p:spPr bwMode="auto">
          <a:xfrm rot="21076032" flipH="1">
            <a:off x="5800985" y="5408894"/>
            <a:ext cx="60273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ACK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1232" name="Line 16"/>
          <p:cNvSpPr>
            <a:spLocks noChangeShapeType="1"/>
          </p:cNvSpPr>
          <p:nvPr/>
        </p:nvSpPr>
        <p:spPr bwMode="auto">
          <a:xfrm>
            <a:off x="4572000" y="368617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33" name="Line 17"/>
          <p:cNvSpPr>
            <a:spLocks noChangeShapeType="1"/>
          </p:cNvSpPr>
          <p:nvPr/>
        </p:nvSpPr>
        <p:spPr bwMode="auto">
          <a:xfrm>
            <a:off x="4572000" y="482917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34" name="Line 18"/>
          <p:cNvSpPr>
            <a:spLocks noChangeShapeType="1"/>
          </p:cNvSpPr>
          <p:nvPr/>
        </p:nvSpPr>
        <p:spPr bwMode="auto">
          <a:xfrm>
            <a:off x="4572000" y="597217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35" name="Line 19"/>
          <p:cNvSpPr>
            <a:spLocks noChangeShapeType="1"/>
          </p:cNvSpPr>
          <p:nvPr/>
        </p:nvSpPr>
        <p:spPr bwMode="auto">
          <a:xfrm flipV="1">
            <a:off x="4648200" y="36861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36" name="Line 20"/>
          <p:cNvSpPr>
            <a:spLocks noChangeShapeType="1"/>
          </p:cNvSpPr>
          <p:nvPr/>
        </p:nvSpPr>
        <p:spPr bwMode="auto">
          <a:xfrm flipV="1">
            <a:off x="4648200" y="48291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1237" name="Text Box 21"/>
          <p:cNvSpPr txBox="1">
            <a:spLocks noChangeArrowheads="1"/>
          </p:cNvSpPr>
          <p:nvPr/>
        </p:nvSpPr>
        <p:spPr bwMode="auto">
          <a:xfrm rot="-5400000">
            <a:off x="4138992" y="4114288"/>
            <a:ext cx="7421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30 ms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1238" name="Text Box 22"/>
          <p:cNvSpPr txBox="1">
            <a:spLocks noChangeArrowheads="1"/>
          </p:cNvSpPr>
          <p:nvPr/>
        </p:nvSpPr>
        <p:spPr bwMode="auto">
          <a:xfrm rot="-5400000">
            <a:off x="4138992" y="5257288"/>
            <a:ext cx="7421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30 ms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398-32A4-408B-8E66-CF029F046572}" type="slidenum">
              <a:rPr lang="en-US" altLang="en-US"/>
            </a:fld>
            <a:endParaRPr lang="en-US" altLang="en-US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7239000" y="1752600"/>
            <a:ext cx="30480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Keep the Pipe Full?</a:t>
            </a:r>
            <a:endParaRPr lang="en-US" alt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5257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Send multiple packets without waiting for first to be acked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Number of pkts in flight = window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Reliable, unordered delivery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Several parallel stop &amp; waits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Send new packet after each ack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Sender keeps list of unack’ed packets; resends after timeout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Receiver same as stop &amp; wait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How large a window is needed?</a:t>
            </a:r>
            <a:endParaRPr lang="en-US" altLang="en-US" sz="2400"/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8067675" y="1981200"/>
            <a:ext cx="0" cy="3429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 rot="688582">
            <a:off x="8040689" y="2312988"/>
            <a:ext cx="1525587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rot="688582">
            <a:off x="8064500" y="2606675"/>
            <a:ext cx="1525588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 rot="688582">
            <a:off x="8064500" y="2922588"/>
            <a:ext cx="1525588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 rot="688582">
            <a:off x="8075614" y="3324225"/>
            <a:ext cx="1525587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 rot="688582" flipH="1">
            <a:off x="8218488" y="2871788"/>
            <a:ext cx="1174750" cy="1109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 rot="688582" flipH="1">
            <a:off x="8194675" y="3176588"/>
            <a:ext cx="1174750" cy="1109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 rot="688582" flipH="1">
            <a:off x="8194675" y="3505201"/>
            <a:ext cx="1174750" cy="1109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5" name="Line 13"/>
          <p:cNvSpPr>
            <a:spLocks noChangeShapeType="1"/>
          </p:cNvSpPr>
          <p:nvPr/>
        </p:nvSpPr>
        <p:spPr bwMode="auto">
          <a:xfrm rot="688582" flipH="1">
            <a:off x="8204200" y="3894138"/>
            <a:ext cx="1174750" cy="1109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>
            <a:off x="9574213" y="1981200"/>
            <a:ext cx="0" cy="3429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 animBg="1"/>
      <p:bldP spid="197640" grpId="0" animBg="1"/>
      <p:bldP spid="197641" grpId="0" animBg="1"/>
      <p:bldP spid="197643" grpId="0" animBg="1"/>
      <p:bldP spid="197644" grpId="0" animBg="1"/>
      <p:bldP spid="1976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1000760"/>
            <a:ext cx="11355705" cy="5546090"/>
          </a:xfrm>
        </p:spPr>
        <p:txBody>
          <a:bodyPr>
            <a:normAutofit lnSpcReduction="10000"/>
          </a:bodyPr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With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stop and wait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protocol, if a packet is damaged or lost, the client fails to receive an acknowledgement on time, so it retransmits the one bed packet.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With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blast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protocol, the server is faced with a decision when, say, Packet 1 is lost but Packet 2 subsequently arrives correctly.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can abandon everything, waiting for the client to timeout out and retransmit the entire message.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Or alternatively, it can buffer Packet 2 (along with 0), hope that Packet 3 comes in correctly, and then specifically ask the client to send it Packet 1. This technique is called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Selective repeat.</a:t>
            </a:r>
            <a:endParaRPr 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Along with error control, another major point of concern is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flow control.</a:t>
            </a:r>
            <a:endParaRPr 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Many network interface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chips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able to send consecutive packets with almost no gap between them, but they are not always able to receive an unlimited number of back to back packets due to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finite buffer capacity on chip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89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45" y="947420"/>
            <a:ext cx="11485245" cy="5599430"/>
          </a:xfrm>
        </p:spPr>
        <p:txBody>
          <a:bodyPr>
            <a:normAutofit lnSpcReduction="20000"/>
          </a:bodyPr>
          <a:p>
            <a:pPr algn="just"/>
            <a:r>
              <a:rPr lang="en-US"/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With some designs,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 chip cannot even accept two back to back packets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because after receiving the first one the chip is temporarily disabled during the packet-arrived interrupt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so it misses the start of the second one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a packet arrives and the receiver is unable to accept it, an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overrun error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occurs and the incoming packet is lost.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With stop-and-wait protocol, overrun errors are impossible.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With the blast protocol, receiver overrun is a posssibility. To deal with overrun error in blast protocol, the following mechanism can be used: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If, on the one hand,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 problem is caused by the chip being disabled temporarily while it is processing an interrupt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 smart sender can insert a delay between packets to give the receiver just enough time to generate the packet-arrived interrupt and reset itself.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If the required delay is short, the sender can just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loop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(busy waiting); if it is long, it can set up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timer interrupt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do something else while waiting.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it is in between, probably the best solution is busy waiting.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If, on the other hand, the overrun is caused by the finite buffer capacity of the network chip, say n packets, the sender can send n packets, followed by a substantial gap.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FA7-FA6F-45C9-BEEB-3451A3BB9AEA}" type="slidenum">
              <a:rPr lang="en-US" altLang="en-US"/>
            </a:fld>
            <a:endParaRPr lang="en-US" altLang="en-US"/>
          </a:p>
        </p:txBody>
      </p:sp>
      <p:sp>
        <p:nvSpPr>
          <p:cNvPr id="525314" name="Rectangle 2"/>
          <p:cNvSpPr>
            <a:spLocks noChangeArrowheads="1"/>
          </p:cNvSpPr>
          <p:nvPr/>
        </p:nvSpPr>
        <p:spPr bwMode="auto">
          <a:xfrm>
            <a:off x="5105400" y="5257800"/>
            <a:ext cx="2133600" cy="3048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5315" name="Rectangle 3"/>
          <p:cNvSpPr>
            <a:spLocks noChangeArrowheads="1"/>
          </p:cNvSpPr>
          <p:nvPr/>
        </p:nvSpPr>
        <p:spPr bwMode="auto">
          <a:xfrm>
            <a:off x="3886200" y="5257800"/>
            <a:ext cx="1219200" cy="3048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 Window Protocol: Sender</a:t>
            </a:r>
            <a:endParaRPr lang="en-US" altLang="en-US"/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1" y="1524001"/>
            <a:ext cx="8475663" cy="3711575"/>
          </a:xfrm>
        </p:spPr>
        <p:txBody>
          <a:bodyPr/>
          <a:lstStyle/>
          <a:p>
            <a:r>
              <a:rPr lang="en-US" altLang="en-US" dirty="0"/>
              <a:t>Each packet has a sequence number</a:t>
            </a:r>
            <a:endParaRPr lang="en-US" altLang="en-US" dirty="0"/>
          </a:p>
          <a:p>
            <a:pPr lvl="1"/>
            <a:r>
              <a:rPr lang="en-US" altLang="en-US" dirty="0"/>
              <a:t>Assume infinite sequence numbers for simplicity</a:t>
            </a:r>
            <a:endParaRPr lang="en-US" altLang="en-US" dirty="0"/>
          </a:p>
          <a:p>
            <a:r>
              <a:rPr lang="en-US" altLang="en-US" dirty="0"/>
              <a:t>Sender maintains a window of sequence numbers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B0F0"/>
                </a:solidFill>
              </a:rPr>
              <a:t>SWS</a:t>
            </a:r>
            <a:r>
              <a:rPr lang="en-US" altLang="en-US" dirty="0"/>
              <a:t> (sender window size) – maximum number of packets that can be sent without receiving an ACK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CC00"/>
                </a:solidFill>
              </a:rPr>
              <a:t>LAR</a:t>
            </a:r>
            <a:r>
              <a:rPr lang="en-US" altLang="en-US" dirty="0"/>
              <a:t> (last ACK received) 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FF3300"/>
                </a:solidFill>
              </a:rPr>
              <a:t>LFS</a:t>
            </a:r>
            <a:r>
              <a:rPr lang="en-US" altLang="en-US" dirty="0"/>
              <a:t> (last frame sent)</a:t>
            </a:r>
            <a:endParaRPr lang="en-US" altLang="en-US" dirty="0"/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3886200" y="5257800"/>
            <a:ext cx="487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25319" name="Line 7"/>
          <p:cNvSpPr>
            <a:spLocks noChangeShapeType="1"/>
          </p:cNvSpPr>
          <p:nvPr/>
        </p:nvSpPr>
        <p:spPr bwMode="auto">
          <a:xfrm>
            <a:off x="41910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0" name="Line 8"/>
          <p:cNvSpPr>
            <a:spLocks noChangeShapeType="1"/>
          </p:cNvSpPr>
          <p:nvPr/>
        </p:nvSpPr>
        <p:spPr bwMode="auto">
          <a:xfrm>
            <a:off x="44958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1" name="Line 9"/>
          <p:cNvSpPr>
            <a:spLocks noChangeShapeType="1"/>
          </p:cNvSpPr>
          <p:nvPr/>
        </p:nvSpPr>
        <p:spPr bwMode="auto">
          <a:xfrm>
            <a:off x="48006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2" name="Line 10"/>
          <p:cNvSpPr>
            <a:spLocks noChangeShapeType="1"/>
          </p:cNvSpPr>
          <p:nvPr/>
        </p:nvSpPr>
        <p:spPr bwMode="auto">
          <a:xfrm>
            <a:off x="51054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3" name="Line 11"/>
          <p:cNvSpPr>
            <a:spLocks noChangeShapeType="1"/>
          </p:cNvSpPr>
          <p:nvPr/>
        </p:nvSpPr>
        <p:spPr bwMode="auto">
          <a:xfrm>
            <a:off x="54102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4" name="Line 12"/>
          <p:cNvSpPr>
            <a:spLocks noChangeShapeType="1"/>
          </p:cNvSpPr>
          <p:nvPr/>
        </p:nvSpPr>
        <p:spPr bwMode="auto">
          <a:xfrm>
            <a:off x="57150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5" name="Line 13"/>
          <p:cNvSpPr>
            <a:spLocks noChangeShapeType="1"/>
          </p:cNvSpPr>
          <p:nvPr/>
        </p:nvSpPr>
        <p:spPr bwMode="auto">
          <a:xfrm>
            <a:off x="60198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6" name="Line 14"/>
          <p:cNvSpPr>
            <a:spLocks noChangeShapeType="1"/>
          </p:cNvSpPr>
          <p:nvPr/>
        </p:nvSpPr>
        <p:spPr bwMode="auto">
          <a:xfrm>
            <a:off x="63246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7" name="Line 15"/>
          <p:cNvSpPr>
            <a:spLocks noChangeShapeType="1"/>
          </p:cNvSpPr>
          <p:nvPr/>
        </p:nvSpPr>
        <p:spPr bwMode="auto">
          <a:xfrm>
            <a:off x="66294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8" name="Line 16"/>
          <p:cNvSpPr>
            <a:spLocks noChangeShapeType="1"/>
          </p:cNvSpPr>
          <p:nvPr/>
        </p:nvSpPr>
        <p:spPr bwMode="auto">
          <a:xfrm>
            <a:off x="69342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29" name="Line 17"/>
          <p:cNvSpPr>
            <a:spLocks noChangeShapeType="1"/>
          </p:cNvSpPr>
          <p:nvPr/>
        </p:nvSpPr>
        <p:spPr bwMode="auto">
          <a:xfrm>
            <a:off x="72390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30" name="Line 18"/>
          <p:cNvSpPr>
            <a:spLocks noChangeShapeType="1"/>
          </p:cNvSpPr>
          <p:nvPr/>
        </p:nvSpPr>
        <p:spPr bwMode="auto">
          <a:xfrm>
            <a:off x="75438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31" name="Line 19"/>
          <p:cNvSpPr>
            <a:spLocks noChangeShapeType="1"/>
          </p:cNvSpPr>
          <p:nvPr/>
        </p:nvSpPr>
        <p:spPr bwMode="auto">
          <a:xfrm>
            <a:off x="78486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32" name="Line 20"/>
          <p:cNvSpPr>
            <a:spLocks noChangeShapeType="1"/>
          </p:cNvSpPr>
          <p:nvPr/>
        </p:nvSpPr>
        <p:spPr bwMode="auto">
          <a:xfrm>
            <a:off x="81534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33" name="Line 21"/>
          <p:cNvSpPr>
            <a:spLocks noChangeShapeType="1"/>
          </p:cNvSpPr>
          <p:nvPr/>
        </p:nvSpPr>
        <p:spPr bwMode="auto">
          <a:xfrm>
            <a:off x="84582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34" name="Line 22"/>
          <p:cNvSpPr>
            <a:spLocks noChangeShapeType="1"/>
          </p:cNvSpPr>
          <p:nvPr/>
        </p:nvSpPr>
        <p:spPr bwMode="auto">
          <a:xfrm>
            <a:off x="7467600" y="5715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35" name="Text Box 23"/>
          <p:cNvSpPr txBox="1">
            <a:spLocks noChangeArrowheads="1"/>
          </p:cNvSpPr>
          <p:nvPr/>
        </p:nvSpPr>
        <p:spPr bwMode="auto">
          <a:xfrm>
            <a:off x="7460701" y="5715001"/>
            <a:ext cx="142667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seq. numbers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5336" name="Text Box 24"/>
          <p:cNvSpPr txBox="1">
            <a:spLocks noChangeArrowheads="1"/>
          </p:cNvSpPr>
          <p:nvPr/>
        </p:nvSpPr>
        <p:spPr bwMode="auto">
          <a:xfrm>
            <a:off x="4680319" y="5762626"/>
            <a:ext cx="58028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LAR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5337" name="Text Box 25"/>
          <p:cNvSpPr txBox="1">
            <a:spLocks noChangeArrowheads="1"/>
          </p:cNvSpPr>
          <p:nvPr/>
        </p:nvSpPr>
        <p:spPr bwMode="auto">
          <a:xfrm>
            <a:off x="6825140" y="5715001"/>
            <a:ext cx="5578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LFS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5338" name="Line 26"/>
          <p:cNvSpPr>
            <a:spLocks noChangeShapeType="1"/>
          </p:cNvSpPr>
          <p:nvPr/>
        </p:nvSpPr>
        <p:spPr bwMode="auto">
          <a:xfrm flipV="1">
            <a:off x="49530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39" name="Line 27"/>
          <p:cNvSpPr>
            <a:spLocks noChangeShapeType="1"/>
          </p:cNvSpPr>
          <p:nvPr/>
        </p:nvSpPr>
        <p:spPr bwMode="auto">
          <a:xfrm flipV="1">
            <a:off x="70866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5340" name="AutoShape 28"/>
          <p:cNvSpPr/>
          <p:nvPr/>
        </p:nvSpPr>
        <p:spPr bwMode="auto">
          <a:xfrm rot="5400000">
            <a:off x="4419600" y="4495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25341" name="AutoShape 29"/>
          <p:cNvSpPr/>
          <p:nvPr/>
        </p:nvSpPr>
        <p:spPr bwMode="auto">
          <a:xfrm rot="5400000">
            <a:off x="6096000" y="4038600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25342" name="Text Box 30"/>
          <p:cNvSpPr txBox="1">
            <a:spLocks noChangeArrowheads="1"/>
          </p:cNvSpPr>
          <p:nvPr/>
        </p:nvSpPr>
        <p:spPr bwMode="auto">
          <a:xfrm>
            <a:off x="2960786" y="4724401"/>
            <a:ext cx="22778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Acknowledged packets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5343" name="Text Box 31"/>
          <p:cNvSpPr txBox="1">
            <a:spLocks noChangeArrowheads="1"/>
          </p:cNvSpPr>
          <p:nvPr/>
        </p:nvSpPr>
        <p:spPr bwMode="auto">
          <a:xfrm>
            <a:off x="5370522" y="4724401"/>
            <a:ext cx="295273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Packets not acknowledged yet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E06C-5BAB-4788-9C31-C7F06462FA83}" type="slidenum">
              <a:rPr lang="en-US" altLang="en-US"/>
            </a:fld>
            <a:endParaRPr lang="en-US" alt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229600" cy="609600"/>
          </a:xfrm>
        </p:spPr>
        <p:txBody>
          <a:bodyPr/>
          <a:lstStyle/>
          <a:p>
            <a:r>
              <a:rPr lang="en-US" altLang="en-US"/>
              <a:t>Assume SWS = 3</a:t>
            </a:r>
            <a:endParaRPr lang="en-US" altLang="en-US"/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>
            <a:off x="6248400" y="220980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 flipH="1">
            <a:off x="8277225" y="22098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5787123" y="1828801"/>
            <a:ext cx="8431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7815235" y="1828801"/>
            <a:ext cx="9906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grpSp>
        <p:nvGrpSpPr>
          <p:cNvPr id="527368" name="Group 8"/>
          <p:cNvGrpSpPr/>
          <p:nvPr/>
        </p:nvGrpSpPr>
        <p:grpSpPr bwMode="auto">
          <a:xfrm>
            <a:off x="6235700" y="2286000"/>
            <a:ext cx="2044700" cy="533400"/>
            <a:chOff x="2968" y="1440"/>
            <a:chExt cx="1288" cy="336"/>
          </a:xfrm>
        </p:grpSpPr>
        <p:sp>
          <p:nvSpPr>
            <p:cNvPr id="527369" name="Line 9"/>
            <p:cNvSpPr>
              <a:spLocks noChangeShapeType="1"/>
            </p:cNvSpPr>
            <p:nvPr/>
          </p:nvSpPr>
          <p:spPr bwMode="auto">
            <a:xfrm>
              <a:off x="2968" y="1440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7370" name="Text Box 10"/>
            <p:cNvSpPr txBox="1">
              <a:spLocks noChangeArrowheads="1"/>
            </p:cNvSpPr>
            <p:nvPr/>
          </p:nvSpPr>
          <p:spPr bwMode="auto">
            <a:xfrm rot="782134">
              <a:off x="3568" y="1469"/>
              <a:ext cx="5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frame 1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527371" name="Group 11"/>
          <p:cNvGrpSpPr/>
          <p:nvPr/>
        </p:nvGrpSpPr>
        <p:grpSpPr bwMode="auto">
          <a:xfrm>
            <a:off x="4572000" y="2209800"/>
            <a:ext cx="1676400" cy="228600"/>
            <a:chOff x="1920" y="1392"/>
            <a:chExt cx="1056" cy="144"/>
          </a:xfrm>
        </p:grpSpPr>
        <p:sp>
          <p:nvSpPr>
            <p:cNvPr id="527372" name="Rectangle 12"/>
            <p:cNvSpPr>
              <a:spLocks noChangeArrowheads="1"/>
            </p:cNvSpPr>
            <p:nvPr/>
          </p:nvSpPr>
          <p:spPr bwMode="auto">
            <a:xfrm>
              <a:off x="2064" y="139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73" name="Rectangle 13"/>
            <p:cNvSpPr>
              <a:spLocks noChangeArrowheads="1"/>
            </p:cNvSpPr>
            <p:nvPr/>
          </p:nvSpPr>
          <p:spPr bwMode="auto">
            <a:xfrm>
              <a:off x="2208" y="139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74" name="Rectangle 14"/>
            <p:cNvSpPr>
              <a:spLocks noChangeArrowheads="1"/>
            </p:cNvSpPr>
            <p:nvPr/>
          </p:nvSpPr>
          <p:spPr bwMode="auto">
            <a:xfrm>
              <a:off x="2352" y="139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75" name="Rectangle 15"/>
            <p:cNvSpPr>
              <a:spLocks noChangeArrowheads="1"/>
            </p:cNvSpPr>
            <p:nvPr/>
          </p:nvSpPr>
          <p:spPr bwMode="auto">
            <a:xfrm>
              <a:off x="2496" y="139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76" name="Rectangle 16"/>
            <p:cNvSpPr>
              <a:spLocks noChangeArrowheads="1"/>
            </p:cNvSpPr>
            <p:nvPr/>
          </p:nvSpPr>
          <p:spPr bwMode="auto">
            <a:xfrm>
              <a:off x="2640" y="139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77" name="Rectangle 17"/>
            <p:cNvSpPr>
              <a:spLocks noChangeArrowheads="1"/>
            </p:cNvSpPr>
            <p:nvPr/>
          </p:nvSpPr>
          <p:spPr bwMode="auto">
            <a:xfrm>
              <a:off x="1920" y="1392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1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78" name="Line 18"/>
            <p:cNvSpPr>
              <a:spLocks noChangeShapeType="1"/>
            </p:cNvSpPr>
            <p:nvPr/>
          </p:nvSpPr>
          <p:spPr bwMode="auto">
            <a:xfrm>
              <a:off x="2784" y="148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527379" name="Group 19"/>
          <p:cNvGrpSpPr/>
          <p:nvPr/>
        </p:nvGrpSpPr>
        <p:grpSpPr bwMode="auto">
          <a:xfrm>
            <a:off x="6248400" y="2667000"/>
            <a:ext cx="2044700" cy="914400"/>
            <a:chOff x="2976" y="1680"/>
            <a:chExt cx="1288" cy="576"/>
          </a:xfrm>
        </p:grpSpPr>
        <p:sp>
          <p:nvSpPr>
            <p:cNvPr id="527380" name="Line 20"/>
            <p:cNvSpPr>
              <a:spLocks noChangeShapeType="1"/>
            </p:cNvSpPr>
            <p:nvPr/>
          </p:nvSpPr>
          <p:spPr bwMode="auto">
            <a:xfrm>
              <a:off x="2976" y="1680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7381" name="Text Box 21"/>
            <p:cNvSpPr txBox="1">
              <a:spLocks noChangeArrowheads="1"/>
            </p:cNvSpPr>
            <p:nvPr/>
          </p:nvSpPr>
          <p:spPr bwMode="auto">
            <a:xfrm rot="782134">
              <a:off x="3576" y="1700"/>
              <a:ext cx="5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frame 2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82" name="Line 22"/>
            <p:cNvSpPr>
              <a:spLocks noChangeShapeType="1"/>
            </p:cNvSpPr>
            <p:nvPr/>
          </p:nvSpPr>
          <p:spPr bwMode="auto">
            <a:xfrm>
              <a:off x="2976" y="1920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7383" name="Text Box 23"/>
            <p:cNvSpPr txBox="1">
              <a:spLocks noChangeArrowheads="1"/>
            </p:cNvSpPr>
            <p:nvPr/>
          </p:nvSpPr>
          <p:spPr bwMode="auto">
            <a:xfrm rot="782134">
              <a:off x="3576" y="1949"/>
              <a:ext cx="5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frame 3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527384" name="Group 24"/>
          <p:cNvGrpSpPr/>
          <p:nvPr/>
        </p:nvGrpSpPr>
        <p:grpSpPr bwMode="auto">
          <a:xfrm>
            <a:off x="4572000" y="2971800"/>
            <a:ext cx="1676400" cy="228600"/>
            <a:chOff x="1920" y="1872"/>
            <a:chExt cx="1056" cy="144"/>
          </a:xfrm>
        </p:grpSpPr>
        <p:sp>
          <p:nvSpPr>
            <p:cNvPr id="527385" name="Rectangle 25"/>
            <p:cNvSpPr>
              <a:spLocks noChangeArrowheads="1"/>
            </p:cNvSpPr>
            <p:nvPr/>
          </p:nvSpPr>
          <p:spPr bwMode="auto">
            <a:xfrm>
              <a:off x="2064" y="1872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2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86" name="Rectangle 26"/>
            <p:cNvSpPr>
              <a:spLocks noChangeArrowheads="1"/>
            </p:cNvSpPr>
            <p:nvPr/>
          </p:nvSpPr>
          <p:spPr bwMode="auto">
            <a:xfrm>
              <a:off x="2208" y="1872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3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87" name="Rectangle 27"/>
            <p:cNvSpPr>
              <a:spLocks noChangeArrowheads="1"/>
            </p:cNvSpPr>
            <p:nvPr/>
          </p:nvSpPr>
          <p:spPr bwMode="auto">
            <a:xfrm>
              <a:off x="2352" y="187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88" name="Rectangle 28"/>
            <p:cNvSpPr>
              <a:spLocks noChangeArrowheads="1"/>
            </p:cNvSpPr>
            <p:nvPr/>
          </p:nvSpPr>
          <p:spPr bwMode="auto">
            <a:xfrm>
              <a:off x="2496" y="187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89" name="Rectangle 29"/>
            <p:cNvSpPr>
              <a:spLocks noChangeArrowheads="1"/>
            </p:cNvSpPr>
            <p:nvPr/>
          </p:nvSpPr>
          <p:spPr bwMode="auto">
            <a:xfrm>
              <a:off x="2640" y="187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90" name="Rectangle 30"/>
            <p:cNvSpPr>
              <a:spLocks noChangeArrowheads="1"/>
            </p:cNvSpPr>
            <p:nvPr/>
          </p:nvSpPr>
          <p:spPr bwMode="auto">
            <a:xfrm>
              <a:off x="1920" y="1872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1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91" name="Line 31"/>
            <p:cNvSpPr>
              <a:spLocks noChangeShapeType="1"/>
            </p:cNvSpPr>
            <p:nvPr/>
          </p:nvSpPr>
          <p:spPr bwMode="auto">
            <a:xfrm>
              <a:off x="2784" y="19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527392" name="Group 32"/>
          <p:cNvGrpSpPr/>
          <p:nvPr/>
        </p:nvGrpSpPr>
        <p:grpSpPr bwMode="auto">
          <a:xfrm>
            <a:off x="6245225" y="2819400"/>
            <a:ext cx="1989138" cy="838200"/>
            <a:chOff x="2971" y="2928"/>
            <a:chExt cx="1253" cy="528"/>
          </a:xfrm>
        </p:grpSpPr>
        <p:sp>
          <p:nvSpPr>
            <p:cNvPr id="527393" name="Text Box 33"/>
            <p:cNvSpPr txBox="1">
              <a:spLocks noChangeArrowheads="1"/>
            </p:cNvSpPr>
            <p:nvPr/>
          </p:nvSpPr>
          <p:spPr bwMode="auto">
            <a:xfrm rot="20176850" flipH="1">
              <a:off x="2971" y="3149"/>
              <a:ext cx="4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ACK 1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94" name="Line 34"/>
            <p:cNvSpPr>
              <a:spLocks noChangeShapeType="1"/>
            </p:cNvSpPr>
            <p:nvPr/>
          </p:nvSpPr>
          <p:spPr bwMode="auto">
            <a:xfrm flipH="1">
              <a:off x="2976" y="2928"/>
              <a:ext cx="124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527395" name="Group 35"/>
          <p:cNvGrpSpPr/>
          <p:nvPr/>
        </p:nvGrpSpPr>
        <p:grpSpPr bwMode="auto">
          <a:xfrm>
            <a:off x="4572000" y="3352800"/>
            <a:ext cx="1695450" cy="342900"/>
            <a:chOff x="1920" y="2112"/>
            <a:chExt cx="1068" cy="216"/>
          </a:xfrm>
        </p:grpSpPr>
        <p:sp>
          <p:nvSpPr>
            <p:cNvPr id="527396" name="Rectangle 36"/>
            <p:cNvSpPr>
              <a:spLocks noChangeArrowheads="1"/>
            </p:cNvSpPr>
            <p:nvPr/>
          </p:nvSpPr>
          <p:spPr bwMode="auto">
            <a:xfrm>
              <a:off x="2064" y="2112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2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97" name="Rectangle 37"/>
            <p:cNvSpPr>
              <a:spLocks noChangeArrowheads="1"/>
            </p:cNvSpPr>
            <p:nvPr/>
          </p:nvSpPr>
          <p:spPr bwMode="auto">
            <a:xfrm>
              <a:off x="2208" y="2112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3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98" name="Rectangle 38"/>
            <p:cNvSpPr>
              <a:spLocks noChangeArrowheads="1"/>
            </p:cNvSpPr>
            <p:nvPr/>
          </p:nvSpPr>
          <p:spPr bwMode="auto">
            <a:xfrm>
              <a:off x="2352" y="211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399" name="Rectangle 39"/>
            <p:cNvSpPr>
              <a:spLocks noChangeArrowheads="1"/>
            </p:cNvSpPr>
            <p:nvPr/>
          </p:nvSpPr>
          <p:spPr bwMode="auto">
            <a:xfrm>
              <a:off x="2496" y="211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00" name="Rectangle 40"/>
            <p:cNvSpPr>
              <a:spLocks noChangeArrowheads="1"/>
            </p:cNvSpPr>
            <p:nvPr/>
          </p:nvSpPr>
          <p:spPr bwMode="auto">
            <a:xfrm>
              <a:off x="2640" y="211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01" name="Rectangle 41"/>
            <p:cNvSpPr>
              <a:spLocks noChangeArrowheads="1"/>
            </p:cNvSpPr>
            <p:nvPr/>
          </p:nvSpPr>
          <p:spPr bwMode="auto">
            <a:xfrm>
              <a:off x="1920" y="2112"/>
              <a:ext cx="144" cy="14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1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02" name="Line 42"/>
            <p:cNvSpPr>
              <a:spLocks noChangeShapeType="1"/>
            </p:cNvSpPr>
            <p:nvPr/>
          </p:nvSpPr>
          <p:spPr bwMode="auto">
            <a:xfrm>
              <a:off x="2784" y="2256"/>
              <a:ext cx="20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527403" name="Group 43"/>
          <p:cNvGrpSpPr/>
          <p:nvPr/>
        </p:nvGrpSpPr>
        <p:grpSpPr bwMode="auto">
          <a:xfrm>
            <a:off x="6248400" y="3733800"/>
            <a:ext cx="2044700" cy="533400"/>
            <a:chOff x="2976" y="2352"/>
            <a:chExt cx="1288" cy="336"/>
          </a:xfrm>
        </p:grpSpPr>
        <p:sp>
          <p:nvSpPr>
            <p:cNvPr id="527404" name="Line 44"/>
            <p:cNvSpPr>
              <a:spLocks noChangeShapeType="1"/>
            </p:cNvSpPr>
            <p:nvPr/>
          </p:nvSpPr>
          <p:spPr bwMode="auto">
            <a:xfrm>
              <a:off x="2976" y="2352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7405" name="Text Box 45"/>
            <p:cNvSpPr txBox="1">
              <a:spLocks noChangeArrowheads="1"/>
            </p:cNvSpPr>
            <p:nvPr/>
          </p:nvSpPr>
          <p:spPr bwMode="auto">
            <a:xfrm rot="782134">
              <a:off x="3576" y="2381"/>
              <a:ext cx="5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frame 4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527406" name="Group 46"/>
          <p:cNvGrpSpPr/>
          <p:nvPr/>
        </p:nvGrpSpPr>
        <p:grpSpPr bwMode="auto">
          <a:xfrm>
            <a:off x="4572000" y="3657600"/>
            <a:ext cx="1676400" cy="228600"/>
            <a:chOff x="1920" y="2304"/>
            <a:chExt cx="1056" cy="144"/>
          </a:xfrm>
        </p:grpSpPr>
        <p:sp>
          <p:nvSpPr>
            <p:cNvPr id="527407" name="Rectangle 47"/>
            <p:cNvSpPr>
              <a:spLocks noChangeArrowheads="1"/>
            </p:cNvSpPr>
            <p:nvPr/>
          </p:nvSpPr>
          <p:spPr bwMode="auto">
            <a:xfrm>
              <a:off x="2064" y="2304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2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08" name="Rectangle 48"/>
            <p:cNvSpPr>
              <a:spLocks noChangeArrowheads="1"/>
            </p:cNvSpPr>
            <p:nvPr/>
          </p:nvSpPr>
          <p:spPr bwMode="auto">
            <a:xfrm>
              <a:off x="2208" y="2304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3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09" name="Rectangle 49"/>
            <p:cNvSpPr>
              <a:spLocks noChangeArrowheads="1"/>
            </p:cNvSpPr>
            <p:nvPr/>
          </p:nvSpPr>
          <p:spPr bwMode="auto">
            <a:xfrm>
              <a:off x="2352" y="2304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4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10" name="Rectangle 50"/>
            <p:cNvSpPr>
              <a:spLocks noChangeArrowheads="1"/>
            </p:cNvSpPr>
            <p:nvPr/>
          </p:nvSpPr>
          <p:spPr bwMode="auto">
            <a:xfrm>
              <a:off x="2496" y="2304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11" name="Rectangle 51"/>
            <p:cNvSpPr>
              <a:spLocks noChangeArrowheads="1"/>
            </p:cNvSpPr>
            <p:nvPr/>
          </p:nvSpPr>
          <p:spPr bwMode="auto">
            <a:xfrm>
              <a:off x="2640" y="2304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12" name="Rectangle 52"/>
            <p:cNvSpPr>
              <a:spLocks noChangeArrowheads="1"/>
            </p:cNvSpPr>
            <p:nvPr/>
          </p:nvSpPr>
          <p:spPr bwMode="auto">
            <a:xfrm>
              <a:off x="1920" y="2304"/>
              <a:ext cx="144" cy="14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1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13" name="Line 53"/>
            <p:cNvSpPr>
              <a:spLocks noChangeShapeType="1"/>
            </p:cNvSpPr>
            <p:nvPr/>
          </p:nvSpPr>
          <p:spPr bwMode="auto">
            <a:xfrm>
              <a:off x="2784" y="24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527414" name="Group 54"/>
          <p:cNvGrpSpPr/>
          <p:nvPr/>
        </p:nvGrpSpPr>
        <p:grpSpPr bwMode="auto">
          <a:xfrm>
            <a:off x="4572000" y="3200400"/>
            <a:ext cx="3721100" cy="1447800"/>
            <a:chOff x="384" y="3216"/>
            <a:chExt cx="2344" cy="912"/>
          </a:xfrm>
        </p:grpSpPr>
        <p:sp>
          <p:nvSpPr>
            <p:cNvPr id="527415" name="Line 55"/>
            <p:cNvSpPr>
              <a:spLocks noChangeShapeType="1"/>
            </p:cNvSpPr>
            <p:nvPr/>
          </p:nvSpPr>
          <p:spPr bwMode="auto">
            <a:xfrm flipH="1">
              <a:off x="1440" y="3216"/>
              <a:ext cx="124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7416" name="Text Box 56"/>
            <p:cNvSpPr txBox="1">
              <a:spLocks noChangeArrowheads="1"/>
            </p:cNvSpPr>
            <p:nvPr/>
          </p:nvSpPr>
          <p:spPr bwMode="auto">
            <a:xfrm rot="20176850" flipH="1">
              <a:off x="1439" y="3455"/>
              <a:ext cx="4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ACK 2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17" name="Line 57"/>
            <p:cNvSpPr>
              <a:spLocks noChangeShapeType="1"/>
            </p:cNvSpPr>
            <p:nvPr/>
          </p:nvSpPr>
          <p:spPr bwMode="auto">
            <a:xfrm>
              <a:off x="1440" y="3792"/>
              <a:ext cx="1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27418" name="Text Box 58"/>
            <p:cNvSpPr txBox="1">
              <a:spLocks noChangeArrowheads="1"/>
            </p:cNvSpPr>
            <p:nvPr/>
          </p:nvSpPr>
          <p:spPr bwMode="auto">
            <a:xfrm rot="782134">
              <a:off x="2061" y="3821"/>
              <a:ext cx="5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frame 5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19" name="Rectangle 59"/>
            <p:cNvSpPr>
              <a:spLocks noChangeArrowheads="1"/>
            </p:cNvSpPr>
            <p:nvPr/>
          </p:nvSpPr>
          <p:spPr bwMode="auto">
            <a:xfrm>
              <a:off x="528" y="3792"/>
              <a:ext cx="144" cy="14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2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20" name="Rectangle 60"/>
            <p:cNvSpPr>
              <a:spLocks noChangeArrowheads="1"/>
            </p:cNvSpPr>
            <p:nvPr/>
          </p:nvSpPr>
          <p:spPr bwMode="auto">
            <a:xfrm>
              <a:off x="672" y="3792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3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21" name="Rectangle 61"/>
            <p:cNvSpPr>
              <a:spLocks noChangeArrowheads="1"/>
            </p:cNvSpPr>
            <p:nvPr/>
          </p:nvSpPr>
          <p:spPr bwMode="auto">
            <a:xfrm>
              <a:off x="816" y="3792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4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22" name="Rectangle 62"/>
            <p:cNvSpPr>
              <a:spLocks noChangeArrowheads="1"/>
            </p:cNvSpPr>
            <p:nvPr/>
          </p:nvSpPr>
          <p:spPr bwMode="auto">
            <a:xfrm>
              <a:off x="960" y="3792"/>
              <a:ext cx="144" cy="14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5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23" name="Rectangle 63"/>
            <p:cNvSpPr>
              <a:spLocks noChangeArrowheads="1"/>
            </p:cNvSpPr>
            <p:nvPr/>
          </p:nvSpPr>
          <p:spPr bwMode="auto">
            <a:xfrm>
              <a:off x="1104" y="3792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24" name="Rectangle 64"/>
            <p:cNvSpPr>
              <a:spLocks noChangeArrowheads="1"/>
            </p:cNvSpPr>
            <p:nvPr/>
          </p:nvSpPr>
          <p:spPr bwMode="auto">
            <a:xfrm>
              <a:off x="384" y="3792"/>
              <a:ext cx="144" cy="14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1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27425" name="Line 65"/>
            <p:cNvSpPr>
              <a:spLocks noChangeShapeType="1"/>
            </p:cNvSpPr>
            <p:nvPr/>
          </p:nvSpPr>
          <p:spPr bwMode="auto">
            <a:xfrm>
              <a:off x="1248" y="384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527426" name="Text Box 66"/>
          <p:cNvSpPr txBox="1">
            <a:spLocks noChangeArrowheads="1"/>
          </p:cNvSpPr>
          <p:nvPr/>
        </p:nvSpPr>
        <p:spPr bwMode="auto">
          <a:xfrm>
            <a:off x="2814639" y="5410200"/>
            <a:ext cx="654208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Note: usually ACK contains the sequence number of the </a:t>
            </a: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first</a:t>
            </a:r>
            <a:r>
              <a:rPr lang="en-US" altLang="en-US" sz="1600">
                <a:latin typeface="Arial" panose="020B0604020202020204" pitchFamily="34" charset="0"/>
              </a:rPr>
              <a:t> packet in </a:t>
            </a:r>
            <a:endParaRPr lang="en-US" altLang="en-US" sz="1600"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sequence expected by receiver 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7046" cy="1325563"/>
          </a:xfrm>
        </p:spPr>
        <p:txBody>
          <a:bodyPr/>
          <a:lstStyle/>
          <a:p>
            <a:r>
              <a:rPr lang="en-US" sz="3500" dirty="0" smtClean="0"/>
              <a:t>UNIT-2: Communications in Distributed Systems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 of Communication Networks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Layered Protocols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ATM Models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Client-Server Models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Blocking and Non-Blocking Primitives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Buffered and Un-Buffered Primitives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Reliable and Unreliable Primitives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Messagepassing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smtClean="0"/>
              <a:t>Remote Procedure Calls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AF78-C942-434C-AC6E-D51C2E5FC8E6}" type="slidenum">
              <a:rPr lang="en-US" altLang="en-US"/>
            </a:fld>
            <a:endParaRPr lang="en-US" alt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 Window Protocol: Receiver</a:t>
            </a:r>
            <a:endParaRPr lang="en-US" altLang="en-US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Receiver maintains a window of sequence numbers</a:t>
            </a:r>
            <a:endParaRPr lang="en-US" altLang="en-US"/>
          </a:p>
          <a:p>
            <a:pPr lvl="1"/>
            <a:r>
              <a:rPr lang="en-US" altLang="en-US"/>
              <a:t>RWS (receiver window size) – maximum number of </a:t>
            </a:r>
            <a:r>
              <a:rPr lang="en-US" altLang="en-US">
                <a:solidFill>
                  <a:schemeClr val="accent1"/>
                </a:solidFill>
              </a:rPr>
              <a:t>out-of-sequence</a:t>
            </a:r>
            <a:r>
              <a:rPr lang="en-US" altLang="en-US"/>
              <a:t> packets that can received</a:t>
            </a:r>
            <a:endParaRPr lang="en-US" altLang="en-US"/>
          </a:p>
          <a:p>
            <a:pPr lvl="1"/>
            <a:r>
              <a:rPr lang="en-US" altLang="en-US"/>
              <a:t>LFR (last frame received) – last frame received in sequence </a:t>
            </a:r>
            <a:endParaRPr lang="en-US" altLang="en-US"/>
          </a:p>
          <a:p>
            <a:pPr lvl="1"/>
            <a:r>
              <a:rPr lang="en-US" altLang="en-US"/>
              <a:t>LAF (last acceptable frame) </a:t>
            </a:r>
            <a:endParaRPr lang="en-US" altLang="en-US"/>
          </a:p>
          <a:p>
            <a:pPr lvl="1"/>
            <a:r>
              <a:rPr lang="en-US" altLang="en-US"/>
              <a:t>LAF – LFR &lt;= RWS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4855-74C8-4F95-BC9E-BBBD84681A76}" type="slidenum">
              <a:rPr lang="en-US" altLang="en-US"/>
            </a:fld>
            <a:endParaRPr lang="en-US" alt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 Window Protocol: Receiver</a:t>
            </a:r>
            <a:endParaRPr lang="en-US" altLang="en-US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Let seqNum be the sequence number of arriving packet</a:t>
            </a:r>
            <a:endParaRPr lang="en-US" altLang="en-US" sz="2400"/>
          </a:p>
          <a:p>
            <a:r>
              <a:rPr lang="en-US" altLang="en-US" sz="2400"/>
              <a:t>If (seqNum &lt;= LFR) or (seqNum &gt;= LAF)</a:t>
            </a:r>
            <a:endParaRPr lang="en-US" altLang="en-US" sz="2400"/>
          </a:p>
          <a:p>
            <a:pPr lvl="1"/>
            <a:r>
              <a:rPr lang="en-US" altLang="en-US"/>
              <a:t>Discard packet</a:t>
            </a:r>
            <a:endParaRPr lang="en-US" altLang="en-US"/>
          </a:p>
          <a:p>
            <a:r>
              <a:rPr lang="en-US" altLang="en-US" sz="2400"/>
              <a:t>Else </a:t>
            </a:r>
            <a:endParaRPr lang="en-US" altLang="en-US" sz="2400"/>
          </a:p>
          <a:p>
            <a:pPr lvl="1"/>
            <a:r>
              <a:rPr lang="en-US" altLang="en-US"/>
              <a:t>Accept packet</a:t>
            </a:r>
            <a:endParaRPr lang="en-US" altLang="en-US"/>
          </a:p>
          <a:p>
            <a:pPr lvl="1"/>
            <a:r>
              <a:rPr lang="en-US" altLang="en-US"/>
              <a:t>ACK largest sequence number seqNumToAck, such that all packets with sequence numbers &lt;= seqNumToAck were received  </a:t>
            </a:r>
            <a:endParaRPr lang="en-US" altLang="en-US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5105400" y="5486400"/>
            <a:ext cx="2133600" cy="3048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3886200" y="5486400"/>
            <a:ext cx="1219200" cy="3048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3886200" y="5486400"/>
            <a:ext cx="487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31463" name="Line 7"/>
          <p:cNvSpPr>
            <a:spLocks noChangeShapeType="1"/>
          </p:cNvSpPr>
          <p:nvPr/>
        </p:nvSpPr>
        <p:spPr bwMode="auto">
          <a:xfrm>
            <a:off x="41910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64" name="Line 8"/>
          <p:cNvSpPr>
            <a:spLocks noChangeShapeType="1"/>
          </p:cNvSpPr>
          <p:nvPr/>
        </p:nvSpPr>
        <p:spPr bwMode="auto">
          <a:xfrm>
            <a:off x="44958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65" name="Line 9"/>
          <p:cNvSpPr>
            <a:spLocks noChangeShapeType="1"/>
          </p:cNvSpPr>
          <p:nvPr/>
        </p:nvSpPr>
        <p:spPr bwMode="auto">
          <a:xfrm>
            <a:off x="48006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66" name="Line 10"/>
          <p:cNvSpPr>
            <a:spLocks noChangeShapeType="1"/>
          </p:cNvSpPr>
          <p:nvPr/>
        </p:nvSpPr>
        <p:spPr bwMode="auto">
          <a:xfrm>
            <a:off x="51054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67" name="Line 11"/>
          <p:cNvSpPr>
            <a:spLocks noChangeShapeType="1"/>
          </p:cNvSpPr>
          <p:nvPr/>
        </p:nvSpPr>
        <p:spPr bwMode="auto">
          <a:xfrm>
            <a:off x="54102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68" name="Line 12"/>
          <p:cNvSpPr>
            <a:spLocks noChangeShapeType="1"/>
          </p:cNvSpPr>
          <p:nvPr/>
        </p:nvSpPr>
        <p:spPr bwMode="auto">
          <a:xfrm>
            <a:off x="57150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69" name="Line 13"/>
          <p:cNvSpPr>
            <a:spLocks noChangeShapeType="1"/>
          </p:cNvSpPr>
          <p:nvPr/>
        </p:nvSpPr>
        <p:spPr bwMode="auto">
          <a:xfrm>
            <a:off x="60198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0" name="Line 14"/>
          <p:cNvSpPr>
            <a:spLocks noChangeShapeType="1"/>
          </p:cNvSpPr>
          <p:nvPr/>
        </p:nvSpPr>
        <p:spPr bwMode="auto">
          <a:xfrm>
            <a:off x="63246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1" name="Line 15"/>
          <p:cNvSpPr>
            <a:spLocks noChangeShapeType="1"/>
          </p:cNvSpPr>
          <p:nvPr/>
        </p:nvSpPr>
        <p:spPr bwMode="auto">
          <a:xfrm>
            <a:off x="66294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2" name="Line 16"/>
          <p:cNvSpPr>
            <a:spLocks noChangeShapeType="1"/>
          </p:cNvSpPr>
          <p:nvPr/>
        </p:nvSpPr>
        <p:spPr bwMode="auto">
          <a:xfrm>
            <a:off x="69342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3" name="Line 17"/>
          <p:cNvSpPr>
            <a:spLocks noChangeShapeType="1"/>
          </p:cNvSpPr>
          <p:nvPr/>
        </p:nvSpPr>
        <p:spPr bwMode="auto">
          <a:xfrm>
            <a:off x="72390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4" name="Line 18"/>
          <p:cNvSpPr>
            <a:spLocks noChangeShapeType="1"/>
          </p:cNvSpPr>
          <p:nvPr/>
        </p:nvSpPr>
        <p:spPr bwMode="auto">
          <a:xfrm>
            <a:off x="75438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5" name="Line 19"/>
          <p:cNvSpPr>
            <a:spLocks noChangeShapeType="1"/>
          </p:cNvSpPr>
          <p:nvPr/>
        </p:nvSpPr>
        <p:spPr bwMode="auto">
          <a:xfrm>
            <a:off x="78486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6" name="Line 20"/>
          <p:cNvSpPr>
            <a:spLocks noChangeShapeType="1"/>
          </p:cNvSpPr>
          <p:nvPr/>
        </p:nvSpPr>
        <p:spPr bwMode="auto">
          <a:xfrm>
            <a:off x="81534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7" name="Line 21"/>
          <p:cNvSpPr>
            <a:spLocks noChangeShapeType="1"/>
          </p:cNvSpPr>
          <p:nvPr/>
        </p:nvSpPr>
        <p:spPr bwMode="auto">
          <a:xfrm>
            <a:off x="84582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8" name="Line 22"/>
          <p:cNvSpPr>
            <a:spLocks noChangeShapeType="1"/>
          </p:cNvSpPr>
          <p:nvPr/>
        </p:nvSpPr>
        <p:spPr bwMode="auto">
          <a:xfrm>
            <a:off x="7467600" y="5943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79" name="Text Box 23"/>
          <p:cNvSpPr txBox="1">
            <a:spLocks noChangeArrowheads="1"/>
          </p:cNvSpPr>
          <p:nvPr/>
        </p:nvSpPr>
        <p:spPr bwMode="auto">
          <a:xfrm>
            <a:off x="7460701" y="5943601"/>
            <a:ext cx="142667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seq. numbers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31480" name="Text Box 24"/>
          <p:cNvSpPr txBox="1">
            <a:spLocks noChangeArrowheads="1"/>
          </p:cNvSpPr>
          <p:nvPr/>
        </p:nvSpPr>
        <p:spPr bwMode="auto">
          <a:xfrm>
            <a:off x="4685135" y="5991226"/>
            <a:ext cx="56906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LFR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31481" name="Text Box 25"/>
          <p:cNvSpPr txBox="1">
            <a:spLocks noChangeArrowheads="1"/>
          </p:cNvSpPr>
          <p:nvPr/>
        </p:nvSpPr>
        <p:spPr bwMode="auto">
          <a:xfrm>
            <a:off x="6825140" y="5943601"/>
            <a:ext cx="5578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LAF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31482" name="Line 26"/>
          <p:cNvSpPr>
            <a:spLocks noChangeShapeType="1"/>
          </p:cNvSpPr>
          <p:nvPr/>
        </p:nvSpPr>
        <p:spPr bwMode="auto">
          <a:xfrm flipV="1">
            <a:off x="4953000" y="5791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83" name="Line 27"/>
          <p:cNvSpPr>
            <a:spLocks noChangeShapeType="1"/>
          </p:cNvSpPr>
          <p:nvPr/>
        </p:nvSpPr>
        <p:spPr bwMode="auto">
          <a:xfrm flipV="1">
            <a:off x="7086600" y="5791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1484" name="AutoShape 28"/>
          <p:cNvSpPr/>
          <p:nvPr/>
        </p:nvSpPr>
        <p:spPr bwMode="auto">
          <a:xfrm rot="5400000">
            <a:off x="4419600" y="4724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31485" name="AutoShape 29"/>
          <p:cNvSpPr/>
          <p:nvPr/>
        </p:nvSpPr>
        <p:spPr bwMode="auto">
          <a:xfrm rot="5400000">
            <a:off x="6096000" y="4267200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31486" name="Text Box 30"/>
          <p:cNvSpPr txBox="1">
            <a:spLocks noChangeArrowheads="1"/>
          </p:cNvSpPr>
          <p:nvPr/>
        </p:nvSpPr>
        <p:spPr bwMode="auto">
          <a:xfrm>
            <a:off x="3069720" y="4953001"/>
            <a:ext cx="207428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Packets in sequence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531487" name="Text Box 31"/>
          <p:cNvSpPr txBox="1">
            <a:spLocks noChangeArrowheads="1"/>
          </p:cNvSpPr>
          <p:nvPr/>
        </p:nvSpPr>
        <p:spPr bwMode="auto">
          <a:xfrm>
            <a:off x="5161804" y="4953001"/>
            <a:ext cx="245259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sz="1600">
                <a:latin typeface="Arial" panose="020B0604020202020204" pitchFamily="34" charset="0"/>
              </a:rPr>
              <a:t>Packets out-of-sequence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B1DE-0F52-4226-AE1B-3900DBEC2975}" type="slidenum">
              <a:rPr lang="en-US" altLang="en-US"/>
            </a:fld>
            <a:endParaRPr lang="en-US" altLang="en-US"/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6369050" y="1752600"/>
            <a:ext cx="4038600" cy="3733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Receiver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2101850" y="1752600"/>
            <a:ext cx="4038600" cy="3733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6369050" y="2209800"/>
            <a:ext cx="4038600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Sender/Receiver State</a:t>
            </a:r>
            <a:endParaRPr lang="en-US" altLang="en-US"/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2101850" y="2209800"/>
            <a:ext cx="4038600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362200" y="3246438"/>
            <a:ext cx="1524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2590800" y="3246438"/>
            <a:ext cx="1524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2819400" y="3246438"/>
            <a:ext cx="1524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3048000" y="3246438"/>
            <a:ext cx="1524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3276600" y="3246438"/>
            <a:ext cx="152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3505200" y="3246438"/>
            <a:ext cx="152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3733800" y="3246438"/>
            <a:ext cx="152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3962400" y="3246438"/>
            <a:ext cx="152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5" name="Rectangle 15"/>
          <p:cNvSpPr>
            <a:spLocks noChangeArrowheads="1"/>
          </p:cNvSpPr>
          <p:nvPr/>
        </p:nvSpPr>
        <p:spPr bwMode="auto">
          <a:xfrm>
            <a:off x="4191000" y="3246438"/>
            <a:ext cx="152400" cy="457200"/>
          </a:xfrm>
          <a:prstGeom prst="rect">
            <a:avLst/>
          </a:prstGeom>
          <a:solidFill>
            <a:srgbClr val="3C9A1A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6" name="Rectangle 16"/>
          <p:cNvSpPr>
            <a:spLocks noChangeArrowheads="1"/>
          </p:cNvSpPr>
          <p:nvPr/>
        </p:nvSpPr>
        <p:spPr bwMode="auto">
          <a:xfrm>
            <a:off x="4419600" y="3246438"/>
            <a:ext cx="152400" cy="457200"/>
          </a:xfrm>
          <a:prstGeom prst="rect">
            <a:avLst/>
          </a:prstGeom>
          <a:solidFill>
            <a:srgbClr val="3C9A1A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7" name="Rectangle 17"/>
          <p:cNvSpPr>
            <a:spLocks noChangeArrowheads="1"/>
          </p:cNvSpPr>
          <p:nvPr/>
        </p:nvSpPr>
        <p:spPr bwMode="auto">
          <a:xfrm>
            <a:off x="4648200" y="3246438"/>
            <a:ext cx="152400" cy="457200"/>
          </a:xfrm>
          <a:prstGeom prst="rect">
            <a:avLst/>
          </a:prstGeom>
          <a:solidFill>
            <a:srgbClr val="3C9A1A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8" name="Rectangle 18"/>
          <p:cNvSpPr>
            <a:spLocks noChangeArrowheads="1"/>
          </p:cNvSpPr>
          <p:nvPr/>
        </p:nvSpPr>
        <p:spPr bwMode="auto">
          <a:xfrm>
            <a:off x="4876800" y="3246438"/>
            <a:ext cx="152400" cy="457200"/>
          </a:xfrm>
          <a:prstGeom prst="rect">
            <a:avLst/>
          </a:prstGeom>
          <a:solidFill>
            <a:srgbClr val="3C9A1A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9" name="Rectangle 19"/>
          <p:cNvSpPr>
            <a:spLocks noChangeArrowheads="1"/>
          </p:cNvSpPr>
          <p:nvPr/>
        </p:nvSpPr>
        <p:spPr bwMode="auto">
          <a:xfrm>
            <a:off x="5105400" y="3246438"/>
            <a:ext cx="152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5334000" y="3246438"/>
            <a:ext cx="152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1" name="Rectangle 21"/>
          <p:cNvSpPr>
            <a:spLocks noChangeArrowheads="1"/>
          </p:cNvSpPr>
          <p:nvPr/>
        </p:nvSpPr>
        <p:spPr bwMode="auto">
          <a:xfrm>
            <a:off x="5562600" y="3246438"/>
            <a:ext cx="152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2" name="Rectangle 22"/>
          <p:cNvSpPr>
            <a:spLocks noChangeArrowheads="1"/>
          </p:cNvSpPr>
          <p:nvPr/>
        </p:nvSpPr>
        <p:spPr bwMode="auto">
          <a:xfrm>
            <a:off x="5791200" y="3246438"/>
            <a:ext cx="152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2025650" y="3246438"/>
            <a:ext cx="41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latin typeface="Arial" panose="020B0604020202020204" pitchFamily="34" charset="0"/>
              </a:rPr>
              <a:t>…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5880100" y="3246438"/>
            <a:ext cx="41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latin typeface="Arial" panose="020B0604020202020204" pitchFamily="34" charset="0"/>
              </a:rPr>
              <a:t>…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199705" name="Rectangle 25"/>
          <p:cNvSpPr>
            <a:spLocks noChangeArrowheads="1"/>
          </p:cNvSpPr>
          <p:nvPr/>
        </p:nvSpPr>
        <p:spPr bwMode="auto">
          <a:xfrm>
            <a:off x="2330450" y="4648200"/>
            <a:ext cx="1524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6" name="Rectangle 26"/>
          <p:cNvSpPr>
            <a:spLocks noChangeArrowheads="1"/>
          </p:cNvSpPr>
          <p:nvPr/>
        </p:nvSpPr>
        <p:spPr bwMode="auto">
          <a:xfrm>
            <a:off x="2330450" y="5257800"/>
            <a:ext cx="152400" cy="457200"/>
          </a:xfrm>
          <a:prstGeom prst="rect">
            <a:avLst/>
          </a:prstGeom>
          <a:solidFill>
            <a:srgbClr val="3C9A1A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7" name="Rectangle 27"/>
          <p:cNvSpPr>
            <a:spLocks noChangeArrowheads="1"/>
          </p:cNvSpPr>
          <p:nvPr/>
        </p:nvSpPr>
        <p:spPr bwMode="auto">
          <a:xfrm>
            <a:off x="4083050" y="4648200"/>
            <a:ext cx="152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4083050" y="5257800"/>
            <a:ext cx="152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09" name="Text Box 29"/>
          <p:cNvSpPr txBox="1">
            <a:spLocks noChangeArrowheads="1"/>
          </p:cNvSpPr>
          <p:nvPr/>
        </p:nvSpPr>
        <p:spPr bwMode="auto">
          <a:xfrm>
            <a:off x="2559050" y="4648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Sent &amp; Acked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10" name="Text Box 30"/>
          <p:cNvSpPr txBox="1">
            <a:spLocks noChangeArrowheads="1"/>
          </p:cNvSpPr>
          <p:nvPr/>
        </p:nvSpPr>
        <p:spPr bwMode="auto">
          <a:xfrm>
            <a:off x="4387850" y="46482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Sent Not Acked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11" name="Text Box 31"/>
          <p:cNvSpPr txBox="1">
            <a:spLocks noChangeArrowheads="1"/>
          </p:cNvSpPr>
          <p:nvPr/>
        </p:nvSpPr>
        <p:spPr bwMode="auto">
          <a:xfrm>
            <a:off x="2559050" y="52578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OK to Send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12" name="Text Box 32"/>
          <p:cNvSpPr txBox="1">
            <a:spLocks noChangeArrowheads="1"/>
          </p:cNvSpPr>
          <p:nvPr/>
        </p:nvSpPr>
        <p:spPr bwMode="auto">
          <a:xfrm>
            <a:off x="4387850" y="5257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Not Usable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6597650" y="3246438"/>
            <a:ext cx="152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14" name="Rectangle 34"/>
          <p:cNvSpPr>
            <a:spLocks noChangeArrowheads="1"/>
          </p:cNvSpPr>
          <p:nvPr/>
        </p:nvSpPr>
        <p:spPr bwMode="auto">
          <a:xfrm>
            <a:off x="6826250" y="3246438"/>
            <a:ext cx="152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7054850" y="3246438"/>
            <a:ext cx="152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7283450" y="3246438"/>
            <a:ext cx="152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17" name="Rectangle 37"/>
          <p:cNvSpPr>
            <a:spLocks noChangeArrowheads="1"/>
          </p:cNvSpPr>
          <p:nvPr/>
        </p:nvSpPr>
        <p:spPr bwMode="auto">
          <a:xfrm>
            <a:off x="7512050" y="3246438"/>
            <a:ext cx="152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18" name="Rectangle 38"/>
          <p:cNvSpPr>
            <a:spLocks noChangeArrowheads="1"/>
          </p:cNvSpPr>
          <p:nvPr/>
        </p:nvSpPr>
        <p:spPr bwMode="auto">
          <a:xfrm>
            <a:off x="7740650" y="3246438"/>
            <a:ext cx="152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19" name="Rectangle 39"/>
          <p:cNvSpPr>
            <a:spLocks noChangeArrowheads="1"/>
          </p:cNvSpPr>
          <p:nvPr/>
        </p:nvSpPr>
        <p:spPr bwMode="auto">
          <a:xfrm>
            <a:off x="7969250" y="3246438"/>
            <a:ext cx="152400" cy="457200"/>
          </a:xfrm>
          <a:prstGeom prst="rect">
            <a:avLst/>
          </a:prstGeom>
          <a:solidFill>
            <a:srgbClr val="C5E2F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0" name="Rectangle 40"/>
          <p:cNvSpPr>
            <a:spLocks noChangeArrowheads="1"/>
          </p:cNvSpPr>
          <p:nvPr/>
        </p:nvSpPr>
        <p:spPr bwMode="auto">
          <a:xfrm>
            <a:off x="8197850" y="3246438"/>
            <a:ext cx="152400" cy="457200"/>
          </a:xfrm>
          <a:prstGeom prst="rect">
            <a:avLst/>
          </a:prstGeom>
          <a:solidFill>
            <a:srgbClr val="C5E2F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1" name="Rectangle 41"/>
          <p:cNvSpPr>
            <a:spLocks noChangeArrowheads="1"/>
          </p:cNvSpPr>
          <p:nvPr/>
        </p:nvSpPr>
        <p:spPr bwMode="auto">
          <a:xfrm>
            <a:off x="8426450" y="3246438"/>
            <a:ext cx="152400" cy="457200"/>
          </a:xfrm>
          <a:prstGeom prst="rect">
            <a:avLst/>
          </a:prstGeom>
          <a:solidFill>
            <a:srgbClr val="C5E2F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2" name="Rectangle 42"/>
          <p:cNvSpPr>
            <a:spLocks noChangeArrowheads="1"/>
          </p:cNvSpPr>
          <p:nvPr/>
        </p:nvSpPr>
        <p:spPr bwMode="auto">
          <a:xfrm>
            <a:off x="8655050" y="3246438"/>
            <a:ext cx="152400" cy="457200"/>
          </a:xfrm>
          <a:prstGeom prst="rect">
            <a:avLst/>
          </a:prstGeom>
          <a:solidFill>
            <a:srgbClr val="C5E2F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3" name="Rectangle 43"/>
          <p:cNvSpPr>
            <a:spLocks noChangeArrowheads="1"/>
          </p:cNvSpPr>
          <p:nvPr/>
        </p:nvSpPr>
        <p:spPr bwMode="auto">
          <a:xfrm>
            <a:off x="8883650" y="3246438"/>
            <a:ext cx="152400" cy="457200"/>
          </a:xfrm>
          <a:prstGeom prst="rect">
            <a:avLst/>
          </a:prstGeom>
          <a:solidFill>
            <a:srgbClr val="C5E2F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4" name="Rectangle 44"/>
          <p:cNvSpPr>
            <a:spLocks noChangeArrowheads="1"/>
          </p:cNvSpPr>
          <p:nvPr/>
        </p:nvSpPr>
        <p:spPr bwMode="auto">
          <a:xfrm>
            <a:off x="9112250" y="3246438"/>
            <a:ext cx="152400" cy="457200"/>
          </a:xfrm>
          <a:prstGeom prst="rect">
            <a:avLst/>
          </a:prstGeom>
          <a:solidFill>
            <a:srgbClr val="C5E2F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5" name="Rectangle 45"/>
          <p:cNvSpPr>
            <a:spLocks noChangeArrowheads="1"/>
          </p:cNvSpPr>
          <p:nvPr/>
        </p:nvSpPr>
        <p:spPr bwMode="auto">
          <a:xfrm>
            <a:off x="9340850" y="3246438"/>
            <a:ext cx="152400" cy="457200"/>
          </a:xfrm>
          <a:prstGeom prst="rect">
            <a:avLst/>
          </a:prstGeom>
          <a:solidFill>
            <a:srgbClr val="C5E2F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6" name="Rectangle 46"/>
          <p:cNvSpPr>
            <a:spLocks noChangeArrowheads="1"/>
          </p:cNvSpPr>
          <p:nvPr/>
        </p:nvSpPr>
        <p:spPr bwMode="auto">
          <a:xfrm>
            <a:off x="9569450" y="3246438"/>
            <a:ext cx="152400" cy="457200"/>
          </a:xfrm>
          <a:prstGeom prst="rect">
            <a:avLst/>
          </a:prstGeom>
          <a:solidFill>
            <a:srgbClr val="C5E2F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7" name="Rectangle 47"/>
          <p:cNvSpPr>
            <a:spLocks noChangeArrowheads="1"/>
          </p:cNvSpPr>
          <p:nvPr/>
        </p:nvSpPr>
        <p:spPr bwMode="auto">
          <a:xfrm>
            <a:off x="9798050" y="3246438"/>
            <a:ext cx="152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8" name="Rectangle 48"/>
          <p:cNvSpPr>
            <a:spLocks noChangeArrowheads="1"/>
          </p:cNvSpPr>
          <p:nvPr/>
        </p:nvSpPr>
        <p:spPr bwMode="auto">
          <a:xfrm>
            <a:off x="10026650" y="3246438"/>
            <a:ext cx="152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29" name="Text Box 49"/>
          <p:cNvSpPr txBox="1">
            <a:spLocks noChangeArrowheads="1"/>
          </p:cNvSpPr>
          <p:nvPr/>
        </p:nvSpPr>
        <p:spPr bwMode="auto">
          <a:xfrm>
            <a:off x="6292850" y="3246438"/>
            <a:ext cx="41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latin typeface="Arial" panose="020B0604020202020204" pitchFamily="34" charset="0"/>
              </a:rPr>
              <a:t>…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199730" name="Text Box 50"/>
          <p:cNvSpPr txBox="1">
            <a:spLocks noChangeArrowheads="1"/>
          </p:cNvSpPr>
          <p:nvPr/>
        </p:nvSpPr>
        <p:spPr bwMode="auto">
          <a:xfrm>
            <a:off x="10102850" y="3246438"/>
            <a:ext cx="41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>
                <a:latin typeface="Arial" panose="020B0604020202020204" pitchFamily="34" charset="0"/>
              </a:rPr>
              <a:t>…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8959850" y="2667000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Max acceptable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32" name="Text Box 52"/>
          <p:cNvSpPr txBox="1">
            <a:spLocks noChangeArrowheads="1"/>
          </p:cNvSpPr>
          <p:nvPr/>
        </p:nvSpPr>
        <p:spPr bwMode="auto">
          <a:xfrm>
            <a:off x="8197850" y="3703639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Receiver window 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33" name="Text Box 53"/>
          <p:cNvSpPr txBox="1">
            <a:spLocks noChangeArrowheads="1"/>
          </p:cNvSpPr>
          <p:nvPr/>
        </p:nvSpPr>
        <p:spPr bwMode="auto">
          <a:xfrm>
            <a:off x="2254250" y="2713039"/>
            <a:ext cx="152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Max ACK received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34" name="Text Box 54"/>
          <p:cNvSpPr txBox="1">
            <a:spLocks noChangeArrowheads="1"/>
          </p:cNvSpPr>
          <p:nvPr/>
        </p:nvSpPr>
        <p:spPr bwMode="auto">
          <a:xfrm>
            <a:off x="3702050" y="2713039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Next seqnum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35" name="Line 55"/>
          <p:cNvSpPr>
            <a:spLocks noChangeShapeType="1"/>
          </p:cNvSpPr>
          <p:nvPr/>
        </p:nvSpPr>
        <p:spPr bwMode="auto">
          <a:xfrm>
            <a:off x="3092450" y="2941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36" name="Line 56"/>
          <p:cNvSpPr>
            <a:spLocks noChangeShapeType="1"/>
          </p:cNvSpPr>
          <p:nvPr/>
        </p:nvSpPr>
        <p:spPr bwMode="auto">
          <a:xfrm>
            <a:off x="4235450" y="2941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37" name="Line 57"/>
          <p:cNvSpPr>
            <a:spLocks noChangeShapeType="1"/>
          </p:cNvSpPr>
          <p:nvPr/>
        </p:nvSpPr>
        <p:spPr bwMode="auto">
          <a:xfrm flipV="1">
            <a:off x="8045450" y="3703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38" name="Line 58"/>
          <p:cNvSpPr>
            <a:spLocks noChangeShapeType="1"/>
          </p:cNvSpPr>
          <p:nvPr/>
        </p:nvSpPr>
        <p:spPr bwMode="auto">
          <a:xfrm flipV="1">
            <a:off x="9645650" y="3703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39" name="Line 59"/>
          <p:cNvSpPr>
            <a:spLocks noChangeShapeType="1"/>
          </p:cNvSpPr>
          <p:nvPr/>
        </p:nvSpPr>
        <p:spPr bwMode="auto">
          <a:xfrm>
            <a:off x="8045450" y="3932238"/>
            <a:ext cx="1600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40" name="Rectangle 60"/>
          <p:cNvSpPr>
            <a:spLocks noChangeArrowheads="1"/>
          </p:cNvSpPr>
          <p:nvPr/>
        </p:nvSpPr>
        <p:spPr bwMode="auto">
          <a:xfrm>
            <a:off x="6597650" y="4648200"/>
            <a:ext cx="1524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1" name="Text Box 61"/>
          <p:cNvSpPr txBox="1">
            <a:spLocks noChangeArrowheads="1"/>
          </p:cNvSpPr>
          <p:nvPr/>
        </p:nvSpPr>
        <p:spPr bwMode="auto">
          <a:xfrm>
            <a:off x="6750050" y="4648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Received &amp; Acked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42" name="Rectangle 62"/>
          <p:cNvSpPr>
            <a:spLocks noChangeArrowheads="1"/>
          </p:cNvSpPr>
          <p:nvPr/>
        </p:nvSpPr>
        <p:spPr bwMode="auto">
          <a:xfrm>
            <a:off x="8502650" y="4648200"/>
            <a:ext cx="152400" cy="457200"/>
          </a:xfrm>
          <a:prstGeom prst="rect">
            <a:avLst/>
          </a:prstGeom>
          <a:solidFill>
            <a:srgbClr val="C5E2F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3" name="Text Box 63"/>
          <p:cNvSpPr txBox="1">
            <a:spLocks noChangeArrowheads="1"/>
          </p:cNvSpPr>
          <p:nvPr/>
        </p:nvSpPr>
        <p:spPr bwMode="auto">
          <a:xfrm>
            <a:off x="8655050" y="46482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Acceptable Packet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44" name="Rectangle 64"/>
          <p:cNvSpPr>
            <a:spLocks noChangeArrowheads="1"/>
          </p:cNvSpPr>
          <p:nvPr/>
        </p:nvSpPr>
        <p:spPr bwMode="auto">
          <a:xfrm>
            <a:off x="8502650" y="5257800"/>
            <a:ext cx="1524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5" name="Text Box 65"/>
          <p:cNvSpPr txBox="1">
            <a:spLocks noChangeArrowheads="1"/>
          </p:cNvSpPr>
          <p:nvPr/>
        </p:nvSpPr>
        <p:spPr bwMode="auto">
          <a:xfrm>
            <a:off x="8655050" y="5257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Not Usable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46" name="Line 66"/>
          <p:cNvSpPr>
            <a:spLocks noChangeShapeType="1"/>
          </p:cNvSpPr>
          <p:nvPr/>
        </p:nvSpPr>
        <p:spPr bwMode="auto">
          <a:xfrm>
            <a:off x="9645650" y="2941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47" name="Text Box 67"/>
          <p:cNvSpPr txBox="1">
            <a:spLocks noChangeArrowheads="1"/>
          </p:cNvSpPr>
          <p:nvPr/>
        </p:nvSpPr>
        <p:spPr bwMode="auto">
          <a:xfrm>
            <a:off x="3473450" y="3703639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Sender window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48" name="Line 68"/>
          <p:cNvSpPr>
            <a:spLocks noChangeShapeType="1"/>
          </p:cNvSpPr>
          <p:nvPr/>
        </p:nvSpPr>
        <p:spPr bwMode="auto">
          <a:xfrm flipV="1">
            <a:off x="3321050" y="3703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49" name="Line 69"/>
          <p:cNvSpPr>
            <a:spLocks noChangeShapeType="1"/>
          </p:cNvSpPr>
          <p:nvPr/>
        </p:nvSpPr>
        <p:spPr bwMode="auto">
          <a:xfrm flipV="1">
            <a:off x="4997450" y="3703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50" name="Line 70"/>
          <p:cNvSpPr>
            <a:spLocks noChangeShapeType="1"/>
          </p:cNvSpPr>
          <p:nvPr/>
        </p:nvSpPr>
        <p:spPr bwMode="auto">
          <a:xfrm>
            <a:off x="3321050" y="3932238"/>
            <a:ext cx="1676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51" name="Text Box 71"/>
          <p:cNvSpPr txBox="1">
            <a:spLocks noChangeArrowheads="1"/>
          </p:cNvSpPr>
          <p:nvPr/>
        </p:nvSpPr>
        <p:spPr bwMode="auto">
          <a:xfrm>
            <a:off x="7359650" y="2667000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Next expected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752" name="Line 72"/>
          <p:cNvSpPr>
            <a:spLocks noChangeShapeType="1"/>
          </p:cNvSpPr>
          <p:nvPr/>
        </p:nvSpPr>
        <p:spPr bwMode="auto">
          <a:xfrm>
            <a:off x="8045450" y="2941638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53" name="Line 73"/>
          <p:cNvSpPr>
            <a:spLocks noChangeShapeType="1"/>
          </p:cNvSpPr>
          <p:nvPr/>
        </p:nvSpPr>
        <p:spPr bwMode="auto">
          <a:xfrm>
            <a:off x="2254250" y="4495800"/>
            <a:ext cx="3657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754" name="Line 74"/>
          <p:cNvSpPr>
            <a:spLocks noChangeShapeType="1"/>
          </p:cNvSpPr>
          <p:nvPr/>
        </p:nvSpPr>
        <p:spPr bwMode="auto">
          <a:xfrm>
            <a:off x="6521450" y="4495800"/>
            <a:ext cx="3657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047B-C7FD-48E7-894D-7BB59A8FB001}" type="slidenum">
              <a:rPr lang="en-US" altLang="en-US"/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Numbers</a:t>
            </a:r>
            <a:endParaRPr lang="en-US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How large do sequence numbers need to be?</a:t>
            </a:r>
            <a:endParaRPr lang="en-US" altLang="en-US" sz="2400"/>
          </a:p>
          <a:p>
            <a:pPr lvl="1"/>
            <a:r>
              <a:rPr lang="en-US" altLang="en-US" sz="2000"/>
              <a:t>Must be able to detect wrap-around</a:t>
            </a:r>
            <a:endParaRPr lang="en-US" altLang="en-US" sz="2000"/>
          </a:p>
          <a:p>
            <a:pPr lvl="1"/>
            <a:r>
              <a:rPr lang="en-US" altLang="en-US" sz="2000"/>
              <a:t>Depends on sender/receiver window size</a:t>
            </a:r>
            <a:endParaRPr lang="en-US" altLang="en-US" sz="2000"/>
          </a:p>
          <a:p>
            <a:r>
              <a:rPr lang="en-US" altLang="en-US" sz="2400"/>
              <a:t>E.g.</a:t>
            </a:r>
            <a:endParaRPr lang="en-US" altLang="en-US" sz="2400"/>
          </a:p>
          <a:p>
            <a:pPr lvl="1"/>
            <a:r>
              <a:rPr lang="en-US" altLang="en-US" sz="2000"/>
              <a:t>Max seq = 7, send win=recv win=7</a:t>
            </a:r>
            <a:endParaRPr lang="en-US" altLang="en-US" sz="2000"/>
          </a:p>
          <a:p>
            <a:pPr lvl="1"/>
            <a:r>
              <a:rPr lang="en-US" altLang="en-US" sz="2000"/>
              <a:t>If pkts 0..6 are sent succesfully and all acks lost</a:t>
            </a:r>
            <a:endParaRPr lang="en-US" altLang="en-US" sz="2000"/>
          </a:p>
          <a:p>
            <a:pPr marL="1143000" lvl="2"/>
            <a:r>
              <a:rPr lang="en-US" altLang="en-US" sz="1800"/>
              <a:t>Receiver expects 7,0..5, sender retransmits old 0..6!!!</a:t>
            </a:r>
            <a:endParaRPr lang="en-US" altLang="en-US" sz="1800"/>
          </a:p>
          <a:p>
            <a:r>
              <a:rPr lang="en-US" altLang="en-US" sz="2400"/>
              <a:t>Max sequence must be </a:t>
            </a:r>
            <a:r>
              <a:rPr lang="en-US" altLang="en-US" sz="2400">
                <a:sym typeface="Symbol" panose="05050102010706020507" pitchFamily="18" charset="2"/>
              </a:rPr>
              <a:t></a:t>
            </a:r>
            <a:r>
              <a:rPr lang="en-US" altLang="en-US" sz="2400"/>
              <a:t> send window + recv window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F18D-7DC5-41E6-B4AE-DD65E7867B27}" type="slidenum">
              <a:rPr lang="en-US" altLang="en-US"/>
            </a:fld>
            <a:endParaRPr lang="en-US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Cumulative ACK + Go-Back-N</a:t>
            </a:r>
            <a:endParaRPr lang="en-US" alt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458200" cy="5257800"/>
          </a:xfrm>
        </p:spPr>
        <p:txBody>
          <a:bodyPr/>
          <a:lstStyle/>
          <a:p>
            <a:r>
              <a:rPr lang="en-US" altLang="en-US" sz="2400"/>
              <a:t>On reception of new ACK (i.e. ACK for something that was not acked earlier)</a:t>
            </a:r>
            <a:endParaRPr lang="en-US" altLang="en-US" sz="2400"/>
          </a:p>
          <a:p>
            <a:pPr lvl="1"/>
            <a:r>
              <a:rPr lang="en-US" altLang="en-US" sz="2000"/>
              <a:t>Increase sequence of max ACK received</a:t>
            </a:r>
            <a:endParaRPr lang="en-US" altLang="en-US" sz="2000"/>
          </a:p>
          <a:p>
            <a:pPr lvl="1"/>
            <a:r>
              <a:rPr lang="en-US" altLang="en-US" sz="2000"/>
              <a:t>Send next packet</a:t>
            </a:r>
            <a:endParaRPr lang="en-US" altLang="en-US" sz="2000"/>
          </a:p>
          <a:p>
            <a:r>
              <a:rPr lang="en-US" altLang="en-US" sz="2400"/>
              <a:t>On reception of new in-order data packet (next expected)</a:t>
            </a:r>
            <a:endParaRPr lang="en-US" altLang="en-US" sz="2400"/>
          </a:p>
          <a:p>
            <a:pPr lvl="1"/>
            <a:r>
              <a:rPr lang="en-US" altLang="en-US" sz="2000"/>
              <a:t>Hand packet to application</a:t>
            </a:r>
            <a:endParaRPr lang="en-US" altLang="en-US" sz="2000"/>
          </a:p>
          <a:p>
            <a:pPr lvl="1"/>
            <a:r>
              <a:rPr lang="en-US" altLang="en-US" sz="2000"/>
              <a:t>Send </a:t>
            </a:r>
            <a:r>
              <a:rPr lang="en-US" altLang="en-US" sz="2000">
                <a:solidFill>
                  <a:srgbClr val="FF0000"/>
                </a:solidFill>
              </a:rPr>
              <a:t>cumulative ACK</a:t>
            </a:r>
            <a:r>
              <a:rPr lang="en-US" altLang="en-US" sz="2000"/>
              <a:t> – acknowledges reception of all packets up to sequence number</a:t>
            </a:r>
            <a:endParaRPr lang="en-US" altLang="en-US" sz="2000"/>
          </a:p>
          <a:p>
            <a:pPr lvl="1"/>
            <a:r>
              <a:rPr lang="en-US" altLang="en-US" sz="2000"/>
              <a:t>Increase sequence of max acceptable packet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255B-988E-4EA9-8950-3A96C6FE00F0}" type="slidenum">
              <a:rPr lang="en-US" altLang="en-US"/>
            </a:fld>
            <a:endParaRPr lang="en-US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Loss Recovery</a:t>
            </a:r>
            <a:endParaRPr lang="en-US" alt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On reception of out-of-order packet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Send nothing (wait for source to timeout)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Cumulative ACK (helps source identify loss)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Timeout (Go-Back-N recovery)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Set timer upon transmission of packet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Retransmit all unacknowledged packets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Performance during loss recovery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No longer have an entire window in transit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Can have much more clever loss recovery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5C99-5A44-447D-B817-19D51869FC65}" type="slidenum">
              <a:rPr lang="en-US" altLang="en-US"/>
            </a:fld>
            <a:endParaRPr lang="en-US" altLang="en-US"/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3124200" y="1524000"/>
            <a:ext cx="5867400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143000"/>
          </a:xfrm>
        </p:spPr>
        <p:txBody>
          <a:bodyPr/>
          <a:lstStyle/>
          <a:p>
            <a:r>
              <a:rPr lang="en-US" altLang="en-US"/>
              <a:t>Go-Back-N in Action</a:t>
            </a:r>
            <a:endParaRPr lang="en-US" altLang="en-US"/>
          </a:p>
        </p:txBody>
      </p:sp>
      <p:pic>
        <p:nvPicPr>
          <p:cNvPr id="202756" name="Picture 4" descr="gbn_examp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600201"/>
            <a:ext cx="49530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4D6A-9983-4995-9A16-48F5743821B1}" type="slidenum">
              <a:rPr lang="en-US" altLang="en-US"/>
            </a:fld>
            <a:endParaRPr lang="en-US" alt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Selective Ack + Selective Repeat</a:t>
            </a:r>
            <a:endParaRPr lang="en-US" alt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6450" y="1466850"/>
            <a:ext cx="7562850" cy="4648200"/>
          </a:xfrm>
        </p:spPr>
        <p:txBody>
          <a:bodyPr/>
          <a:lstStyle/>
          <a:p>
            <a:r>
              <a:rPr lang="en-US" altLang="en-US" sz="2400"/>
              <a:t>Receiver </a:t>
            </a:r>
            <a:r>
              <a:rPr lang="en-US" altLang="en-US" sz="2400" i="1"/>
              <a:t>individually</a:t>
            </a:r>
            <a:r>
              <a:rPr lang="en-US" altLang="en-US" sz="2400"/>
              <a:t> acknowledges all correctly received pkts</a:t>
            </a:r>
            <a:endParaRPr lang="en-US" altLang="en-US" sz="2400"/>
          </a:p>
          <a:p>
            <a:pPr lvl="1"/>
            <a:r>
              <a:rPr lang="en-US" altLang="en-US" sz="2000"/>
              <a:t>Buffers packets, as needed, for eventual in-order delivery to upper layer</a:t>
            </a:r>
            <a:endParaRPr lang="en-US" altLang="en-US" sz="2000"/>
          </a:p>
          <a:p>
            <a:r>
              <a:rPr lang="en-US" altLang="en-US" sz="2400"/>
              <a:t>Sender only resends packets for which ACK not received</a:t>
            </a:r>
            <a:endParaRPr lang="en-US" altLang="en-US" sz="2400"/>
          </a:p>
          <a:p>
            <a:pPr lvl="1"/>
            <a:r>
              <a:rPr lang="en-US" altLang="en-US" sz="2000"/>
              <a:t>Sender timer for each unACKed packet</a:t>
            </a:r>
            <a:endParaRPr lang="en-US" altLang="en-US" sz="2000"/>
          </a:p>
          <a:p>
            <a:r>
              <a:rPr lang="en-US" altLang="en-US" sz="2400"/>
              <a:t>Sender window</a:t>
            </a:r>
            <a:endParaRPr lang="en-US" altLang="en-US" sz="2400"/>
          </a:p>
          <a:p>
            <a:pPr lvl="1"/>
            <a:r>
              <a:rPr lang="en-US" altLang="en-US" sz="2000"/>
              <a:t>N consecutive seq #’s</a:t>
            </a:r>
            <a:endParaRPr lang="en-US" altLang="en-US" sz="2000"/>
          </a:p>
          <a:p>
            <a:pPr lvl="1"/>
            <a:r>
              <a:rPr lang="en-US" altLang="en-US" sz="2000"/>
              <a:t>Again limits seq #s of sent, unACKed packets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4BCB-932E-4B62-A19F-05D89889E631}" type="slidenum">
              <a:rPr lang="en-US" altLang="en-US"/>
            </a:fld>
            <a:endParaRPr lang="en-US" altLang="en-US"/>
          </a:p>
        </p:txBody>
      </p:sp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2133600" y="1524000"/>
            <a:ext cx="83820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952625" y="152400"/>
            <a:ext cx="9812655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Selective Repeat: Sender, Receiver Windows</a:t>
            </a:r>
            <a:endParaRPr lang="en-US" altLang="en-US" sz="3200" dirty="0"/>
          </a:p>
        </p:txBody>
      </p:sp>
      <p:pic>
        <p:nvPicPr>
          <p:cNvPr id="204804" name="Picture 4" descr="sr_seqn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60514"/>
            <a:ext cx="8235950" cy="49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5EBE-A847-4D0A-B4E4-5AA4D025EFE0}" type="slidenum">
              <a:rPr lang="en-US" altLang="en-US"/>
            </a:fld>
            <a:endParaRPr lang="en-US" alt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ARQ Protocols</a:t>
            </a:r>
            <a:endParaRPr lang="en-US" alt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Mechanisms:</a:t>
            </a:r>
            <a:endParaRPr lang="en-US" altLang="en-US"/>
          </a:p>
          <a:p>
            <a:pPr lvl="1"/>
            <a:r>
              <a:rPr lang="en-US" altLang="en-US"/>
              <a:t>Sequence number</a:t>
            </a:r>
            <a:endParaRPr lang="en-US" altLang="en-US"/>
          </a:p>
          <a:p>
            <a:pPr lvl="1"/>
            <a:r>
              <a:rPr lang="en-US" altLang="en-US"/>
              <a:t>Timeout</a:t>
            </a:r>
            <a:endParaRPr lang="en-US" altLang="en-US"/>
          </a:p>
          <a:p>
            <a:pPr lvl="1"/>
            <a:r>
              <a:rPr lang="en-US" altLang="en-US"/>
              <a:t>Acknowledgement</a:t>
            </a:r>
            <a:endParaRPr lang="en-US" altLang="en-US"/>
          </a:p>
          <a:p>
            <a:r>
              <a:rPr lang="en-US" altLang="en-US"/>
              <a:t>Sender window: fill the pipe</a:t>
            </a:r>
            <a:endParaRPr lang="en-US" altLang="en-US"/>
          </a:p>
          <a:p>
            <a:r>
              <a:rPr lang="en-US" altLang="en-US"/>
              <a:t>Receiver window: handle out-of-order delivery </a:t>
            </a: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#9: Remote Procedure Call - Performance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4147"/>
                <a:ext cx="11109960" cy="478258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CC00"/>
                    </a:solidFill>
                  </a:rPr>
                  <a:t>Success</a:t>
                </a:r>
                <a:r>
                  <a:rPr lang="en-US" dirty="0" smtClean="0"/>
                  <a:t> or </a:t>
                </a:r>
                <a:r>
                  <a:rPr lang="en-US" b="1" dirty="0" smtClean="0">
                    <a:solidFill>
                      <a:srgbClr val="FF3300"/>
                    </a:solidFill>
                  </a:rPr>
                  <a:t>failure</a:t>
                </a:r>
                <a:r>
                  <a:rPr lang="en-US" dirty="0" smtClean="0"/>
                  <a:t> of a Distributed System </a:t>
                </a:r>
                <a:r>
                  <a:rPr lang="en-US" b="1" dirty="0" smtClean="0">
                    <a:solidFill>
                      <a:srgbClr val="FF00FF"/>
                    </a:solidFill>
                  </a:rPr>
                  <a:t>depends on</a:t>
                </a:r>
                <a:r>
                  <a:rPr lang="en-US" dirty="0" smtClean="0"/>
                  <a:t> its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Performance.</a:t>
                </a:r>
                <a:endParaRPr lang="en-US" b="1" dirty="0" smtClean="0">
                  <a:solidFill>
                    <a:srgbClr val="00B0F0"/>
                  </a:solidFill>
                </a:endParaRPr>
              </a:p>
              <a:p>
                <a:pPr lvl="1"/>
                <a:r>
                  <a:rPr lang="en-US" dirty="0" smtClean="0"/>
                  <a:t>Performance is critically dependent on the 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“Speed of the Communication</a:t>
                </a:r>
                <a:r>
                  <a:rPr lang="en-US" b="1" i="1" dirty="0" smtClean="0">
                    <a:solidFill>
                      <a:srgbClr val="CC0099"/>
                    </a:solidFill>
                  </a:rPr>
                  <a:t>*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”.</a:t>
                </a:r>
                <a:endParaRPr lang="en-US" b="1" i="1" dirty="0" smtClean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b="1" i="1" dirty="0" smtClean="0">
                    <a:solidFill>
                      <a:srgbClr val="CC0099"/>
                    </a:solidFill>
                  </a:rPr>
                  <a:t>*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 smtClean="0">
                    <a:solidFill>
                      <a:srgbClr val="33CC33"/>
                    </a:solidFill>
                  </a:rPr>
                  <a:t>Stands (50+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b="1" i="1" dirty="0" smtClean="0">
                    <a:solidFill>
                      <a:srgbClr val="33CC33"/>
                    </a:solidFill>
                  </a:rPr>
                  <a:t>)% 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&amp;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Falls (50-</a:t>
                </a:r>
                <a:r>
                  <a:rPr lang="en-US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b="1" i="1" dirty="0" smtClean="0">
                    <a:solidFill>
                      <a:srgbClr val="FF0000"/>
                    </a:solidFill>
                  </a:rPr>
                  <a:t>)% </a:t>
                </a:r>
                <a:r>
                  <a:rPr lang="en-US" i="1" dirty="0" smtClean="0"/>
                  <a:t>with its </a:t>
                </a:r>
                <a:r>
                  <a:rPr lang="en-US" b="1" i="1" dirty="0" smtClean="0">
                    <a:solidFill>
                      <a:srgbClr val="33CC33"/>
                    </a:solidFill>
                  </a:rPr>
                  <a:t>implementations</a:t>
                </a:r>
                <a:r>
                  <a:rPr lang="en-US" i="1" dirty="0" smtClean="0"/>
                  <a:t> rather than with its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abstract principles.</a:t>
                </a:r>
                <a:endParaRPr lang="en-US" i="1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i="1" dirty="0" smtClean="0"/>
                  <a:t>One should analyze where the</a:t>
                </a:r>
                <a:r>
                  <a:rPr lang="en-US" i="1" dirty="0" smtClean="0">
                    <a:solidFill>
                      <a:srgbClr val="009900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time</a:t>
                </a:r>
                <a:r>
                  <a:rPr lang="en-US" b="1" i="1" dirty="0" smtClean="0">
                    <a:solidFill>
                      <a:srgbClr val="009900"/>
                    </a:solidFill>
                  </a:rPr>
                  <a:t> </a:t>
                </a:r>
                <a:r>
                  <a:rPr lang="en-US" i="1" dirty="0" smtClean="0"/>
                  <a:t>is spent?</a:t>
                </a:r>
                <a:endParaRPr lang="en-US" i="1" dirty="0" smtClean="0"/>
              </a:p>
              <a:p>
                <a:r>
                  <a:rPr lang="en-US" b="1" dirty="0" smtClean="0"/>
                  <a:t>Implementation</a:t>
                </a:r>
                <a:r>
                  <a:rPr lang="en-US" dirty="0" smtClean="0"/>
                  <a:t> of Distributed System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Protocol Selection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Acknowledgement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Critical Path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Copying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Timer Management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4147"/>
                <a:ext cx="11109960" cy="4782589"/>
              </a:xfrm>
              <a:blipFill rotWithShape="1">
                <a:blip r:embed="rId1"/>
                <a:stretch>
                  <a:fillRect t="-2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Unit-2 : DOS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School of Computer Engineering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DCF2-5CD9-4E7E-992A-E594DCD150CC}" type="slidenum">
              <a:rPr lang="en-US" altLang="en-US"/>
            </a:fld>
            <a:endParaRPr lang="en-US" alt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Nuances </a:t>
            </a:r>
            <a:endParaRPr lang="en-US" altLang="en-US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type of acknowledgements?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Selective acknowledgement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Cumulative acknowledgement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Negative acknowledgement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How big should be the timeout value, </a:t>
            </a:r>
            <a:r>
              <a:rPr lang="en-US" altLang="en-US" dirty="0" smtClean="0"/>
              <a:t>Sliding Window Size (SWS), Receiving Window Size (RWS), </a:t>
            </a:r>
            <a:r>
              <a:rPr lang="en-US" altLang="en-US" dirty="0"/>
              <a:t>sequence number field? 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Reliability mechanism used to implement other functions: flow control, congestion control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Function overloading introduces ambiguity and complexity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#9.3: Critical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4147"/>
            <a:ext cx="11261436" cy="478258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critical path is defined </a:t>
            </a:r>
            <a:r>
              <a:rPr lang="en-US" dirty="0" smtClean="0"/>
              <a:t>as the sequence of instructions that is executed on every RPC (</a:t>
            </a:r>
            <a:r>
              <a:rPr lang="en-US" dirty="0" err="1" smtClean="0"/>
              <a:t>Eg</a:t>
            </a:r>
            <a:r>
              <a:rPr lang="en-US" dirty="0" smtClean="0"/>
              <a:t>. A client to a remote server)</a:t>
            </a:r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00B0F0"/>
                </a:solidFill>
              </a:rPr>
              <a:t>14</a:t>
            </a:r>
            <a:r>
              <a:rPr lang="en-US" dirty="0" smtClean="0"/>
              <a:t> steps in the RPC from </a:t>
            </a:r>
            <a:r>
              <a:rPr lang="en-US" dirty="0" smtClean="0">
                <a:solidFill>
                  <a:srgbClr val="FF9900"/>
                </a:solidFill>
              </a:rPr>
              <a:t>Client-to-Server</a:t>
            </a:r>
            <a:endParaRPr lang="en-US" dirty="0" smtClean="0">
              <a:solidFill>
                <a:srgbClr val="FF99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Call stub			         </a:t>
            </a:r>
            <a:r>
              <a:rPr lang="en-US" dirty="0" smtClean="0">
                <a:solidFill>
                  <a:srgbClr val="00CC00"/>
                </a:solidFill>
              </a:rPr>
              <a:t>8.</a:t>
            </a:r>
            <a:r>
              <a:rPr lang="en-US" dirty="0" smtClean="0"/>
              <a:t> Move packet to controller over the </a:t>
            </a:r>
            <a:r>
              <a:rPr lang="en-US" dirty="0" err="1" smtClean="0"/>
              <a:t>QBus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Get message buffer		         </a:t>
            </a:r>
            <a:r>
              <a:rPr lang="en-US" dirty="0" smtClean="0">
                <a:solidFill>
                  <a:srgbClr val="00CC00"/>
                </a:solidFill>
              </a:rPr>
              <a:t>9.</a:t>
            </a:r>
            <a:r>
              <a:rPr lang="en-US" dirty="0" smtClean="0"/>
              <a:t> Ethernet transmission time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Marshal parameters		      </a:t>
            </a:r>
            <a:r>
              <a:rPr lang="en-US" dirty="0" smtClean="0">
                <a:solidFill>
                  <a:srgbClr val="00CC00"/>
                </a:solidFill>
              </a:rPr>
              <a:t>10.</a:t>
            </a:r>
            <a:r>
              <a:rPr lang="en-US" dirty="0" smtClean="0"/>
              <a:t>  Get packet from controller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Fill in headers			      </a:t>
            </a:r>
            <a:r>
              <a:rPr lang="en-US" dirty="0" smtClean="0">
                <a:solidFill>
                  <a:srgbClr val="00CC00"/>
                </a:solidFill>
              </a:rPr>
              <a:t>11.</a:t>
            </a:r>
            <a:r>
              <a:rPr lang="en-US" dirty="0" smtClean="0"/>
              <a:t> Interrupt service routine	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UDP checksum	      </a:t>
            </a:r>
            <a:r>
              <a:rPr lang="en-US" dirty="0" smtClean="0">
                <a:solidFill>
                  <a:srgbClr val="00CC00"/>
                </a:solidFill>
              </a:rPr>
              <a:t>12.</a:t>
            </a:r>
            <a:r>
              <a:rPr lang="en-US" dirty="0" smtClean="0"/>
              <a:t> Compute UDP Checksum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Trap to Kernel			      </a:t>
            </a:r>
            <a:r>
              <a:rPr lang="en-US" dirty="0" smtClean="0">
                <a:solidFill>
                  <a:srgbClr val="00CC00"/>
                </a:solidFill>
              </a:rPr>
              <a:t>13.</a:t>
            </a:r>
            <a:r>
              <a:rPr lang="en-US" dirty="0" smtClean="0"/>
              <a:t> Context switch to user space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Queue packet for transmission     </a:t>
            </a:r>
            <a:r>
              <a:rPr lang="en-US" dirty="0" smtClean="0">
                <a:solidFill>
                  <a:srgbClr val="00CC00"/>
                </a:solidFill>
              </a:rPr>
              <a:t>14.</a:t>
            </a:r>
            <a:r>
              <a:rPr lang="en-US" dirty="0" smtClean="0"/>
              <a:t> Server stub code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#9.3: Critical </a:t>
            </a:r>
            <a:r>
              <a:rPr lang="en-US" dirty="0" smtClean="0"/>
              <a:t>Path : Schematic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9418" y="2050473"/>
            <a:ext cx="4211782" cy="655782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66609" y="2050473"/>
            <a:ext cx="4211782" cy="655782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79418" y="2706255"/>
            <a:ext cx="4211782" cy="1598116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66609" y="2706255"/>
            <a:ext cx="4211782" cy="1598116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79418" y="4306323"/>
            <a:ext cx="4211782" cy="1893755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5511" y="4304371"/>
            <a:ext cx="4211782" cy="1893755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44074" y="2272145"/>
            <a:ext cx="405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stub procedure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3219" y="2193698"/>
            <a:ext cx="405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57928" y="2807915"/>
            <a:ext cx="405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 message buffer </a:t>
            </a:r>
            <a:endParaRPr lang="en-US" dirty="0" smtClean="0"/>
          </a:p>
          <a:p>
            <a:r>
              <a:rPr lang="en-US" dirty="0" smtClean="0"/>
              <a:t>Marshal parameters into buffer</a:t>
            </a:r>
            <a:endParaRPr lang="en-US" dirty="0" smtClean="0"/>
          </a:p>
          <a:p>
            <a:r>
              <a:rPr lang="en-US" dirty="0" smtClean="0"/>
              <a:t>Fill in message header fields</a:t>
            </a:r>
            <a:endParaRPr lang="en-US" dirty="0" smtClean="0"/>
          </a:p>
          <a:p>
            <a:r>
              <a:rPr lang="en-US" dirty="0" smtClean="0"/>
              <a:t>Trap to kernel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83219" y="2831007"/>
            <a:ext cx="4054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server</a:t>
            </a:r>
            <a:endParaRPr lang="en-US" dirty="0" smtClean="0"/>
          </a:p>
          <a:p>
            <a:r>
              <a:rPr lang="en-US" dirty="0" smtClean="0"/>
              <a:t>Set up parameters on stack</a:t>
            </a:r>
            <a:endParaRPr lang="en-US" dirty="0" smtClean="0"/>
          </a:p>
          <a:p>
            <a:r>
              <a:rPr lang="en-US" dirty="0" err="1" smtClean="0"/>
              <a:t>Unmarshal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44074" y="4418057"/>
            <a:ext cx="405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switch to kernel</a:t>
            </a:r>
            <a:endParaRPr lang="en-US" dirty="0" smtClean="0"/>
          </a:p>
          <a:p>
            <a:r>
              <a:rPr lang="en-US" dirty="0" smtClean="0"/>
              <a:t>Copy message to kernel</a:t>
            </a:r>
            <a:endParaRPr lang="en-US" dirty="0" smtClean="0"/>
          </a:p>
          <a:p>
            <a:r>
              <a:rPr lang="en-US" dirty="0" smtClean="0"/>
              <a:t>Determine destination address</a:t>
            </a:r>
            <a:endParaRPr lang="en-US" dirty="0" smtClean="0"/>
          </a:p>
          <a:p>
            <a:r>
              <a:rPr lang="en-US" dirty="0" smtClean="0"/>
              <a:t>Put address in message header</a:t>
            </a:r>
            <a:endParaRPr lang="en-US" dirty="0" smtClean="0"/>
          </a:p>
          <a:p>
            <a:r>
              <a:rPr lang="en-US" dirty="0" smtClean="0"/>
              <a:t>Set up network interface</a:t>
            </a:r>
            <a:endParaRPr lang="en-US" dirty="0" smtClean="0"/>
          </a:p>
          <a:p>
            <a:r>
              <a:rPr lang="en-US" dirty="0" smtClean="0"/>
              <a:t>Start timer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45119" y="4360363"/>
            <a:ext cx="405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switch to server stub</a:t>
            </a:r>
            <a:endParaRPr lang="en-US" dirty="0" smtClean="0"/>
          </a:p>
          <a:p>
            <a:r>
              <a:rPr lang="en-US" dirty="0" smtClean="0"/>
              <a:t>Copy message to server stub</a:t>
            </a:r>
            <a:endParaRPr lang="en-US" dirty="0" smtClean="0"/>
          </a:p>
          <a:p>
            <a:r>
              <a:rPr lang="en-US" dirty="0" smtClean="0"/>
              <a:t>See if stub is waiting</a:t>
            </a:r>
            <a:endParaRPr lang="en-US" dirty="0" smtClean="0"/>
          </a:p>
          <a:p>
            <a:r>
              <a:rPr lang="en-US" dirty="0" smtClean="0"/>
              <a:t>Decide which stub to give it to</a:t>
            </a:r>
            <a:endParaRPr lang="en-US" dirty="0" smtClean="0"/>
          </a:p>
          <a:p>
            <a:r>
              <a:rPr lang="en-US" dirty="0" smtClean="0"/>
              <a:t>Check packet for validity</a:t>
            </a:r>
            <a:endParaRPr lang="en-US" dirty="0" smtClean="0"/>
          </a:p>
          <a:p>
            <a:r>
              <a:rPr lang="en-US" dirty="0" smtClean="0"/>
              <a:t>Process interrupt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16370" y="1579481"/>
            <a:ext cx="405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</a:rPr>
              <a:t>Client Machine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9369" y="1597828"/>
            <a:ext cx="405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CC00"/>
                </a:solidFill>
              </a:rPr>
              <a:t>Server Machine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62992" y="2193698"/>
            <a:ext cx="80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6" name="Right Brace 25"/>
          <p:cNvSpPr/>
          <p:nvPr/>
        </p:nvSpPr>
        <p:spPr>
          <a:xfrm>
            <a:off x="10753013" y="2050473"/>
            <a:ext cx="176279" cy="655782"/>
          </a:xfrm>
          <a:prstGeom prst="rightBrac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0677293" y="2706255"/>
            <a:ext cx="285699" cy="159811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115392" y="3305102"/>
            <a:ext cx="80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 smtClean="0"/>
          </a:p>
          <a:p>
            <a:r>
              <a:rPr lang="en-US" b="1" dirty="0" smtClean="0"/>
              <a:t>stub</a:t>
            </a:r>
            <a:endParaRPr lang="en-US" b="1" dirty="0"/>
          </a:p>
        </p:txBody>
      </p:sp>
      <p:sp>
        <p:nvSpPr>
          <p:cNvPr id="29" name="Right Brace 28"/>
          <p:cNvSpPr/>
          <p:nvPr/>
        </p:nvSpPr>
        <p:spPr>
          <a:xfrm>
            <a:off x="10753013" y="4304371"/>
            <a:ext cx="176279" cy="186801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055923" y="5052121"/>
            <a:ext cx="80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Kernel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3382" y="2193698"/>
            <a:ext cx="80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32" name="Left Brace 31"/>
          <p:cNvSpPr/>
          <p:nvPr/>
        </p:nvSpPr>
        <p:spPr>
          <a:xfrm>
            <a:off x="1411900" y="2050473"/>
            <a:ext cx="111707" cy="65578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>
            <a:off x="1368572" y="2706255"/>
            <a:ext cx="217730" cy="159811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334872" y="4304371"/>
            <a:ext cx="188735" cy="186801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29187" y="3145268"/>
            <a:ext cx="80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 smtClean="0"/>
          </a:p>
          <a:p>
            <a:r>
              <a:rPr lang="en-US" b="1" dirty="0" smtClean="0"/>
              <a:t>stub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9717" y="5070709"/>
            <a:ext cx="80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Kernel</a:t>
            </a:r>
            <a:endParaRPr lang="en-US" b="1" dirty="0"/>
          </a:p>
        </p:txBody>
      </p:sp>
      <p:sp>
        <p:nvSpPr>
          <p:cNvPr id="39" name="Down Arrow 38"/>
          <p:cNvSpPr/>
          <p:nvPr/>
        </p:nvSpPr>
        <p:spPr>
          <a:xfrm>
            <a:off x="3401122" y="2563030"/>
            <a:ext cx="180278" cy="26797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352804" y="4176239"/>
            <a:ext cx="180278" cy="26797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0800000">
            <a:off x="8467487" y="4139072"/>
            <a:ext cx="180278" cy="26797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0800000">
            <a:off x="8497226" y="2551887"/>
            <a:ext cx="180278" cy="26797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rved Up Arrow 42"/>
          <p:cNvSpPr/>
          <p:nvPr/>
        </p:nvSpPr>
        <p:spPr>
          <a:xfrm>
            <a:off x="3442943" y="6100501"/>
            <a:ext cx="5441795" cy="667907"/>
          </a:xfrm>
          <a:prstGeom prst="curvedUpArrow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#9.4: Copying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Copy is an issue in RPC 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b="0" dirty="0" smtClean="0"/>
                  <a:t> it dominates execution time in RPC</a:t>
                </a:r>
                <a:r>
                  <a:rPr lang="en-US" dirty="0" smtClean="0"/>
                  <a:t>]</a:t>
                </a:r>
                <a:endParaRPr lang="en-US" dirty="0" smtClean="0"/>
              </a:p>
              <a:p>
                <a:pPr algn="just"/>
                <a:r>
                  <a:rPr lang="en-US" b="1" dirty="0" smtClean="0">
                    <a:solidFill>
                      <a:srgbClr val="FF0000"/>
                    </a:solidFill>
                  </a:rPr>
                  <a:t>Q:</a:t>
                </a:r>
                <a:r>
                  <a:rPr lang="en-US" dirty="0" smtClean="0"/>
                  <a:t> Why does this issue occur in RPC? 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 smtClean="0">
                    <a:highlight>
                      <a:srgbClr val="FFFF00"/>
                    </a:highlight>
                  </a:rPr>
                  <a:t>In most of the systems the kernel and the user address spaces are disjoint</a:t>
                </a:r>
                <a:r>
                  <a:rPr lang="en-US" dirty="0" smtClean="0"/>
                  <a:t>. A message must be </a:t>
                </a:r>
                <a:r>
                  <a:rPr lang="en-US" dirty="0" smtClean="0">
                    <a:solidFill>
                      <a:srgbClr val="FF00FF"/>
                    </a:solidFill>
                  </a:rPr>
                  <a:t>copied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FF"/>
                    </a:solidFill>
                  </a:rPr>
                  <a:t>1-to-8 times </a:t>
                </a:r>
                <a:r>
                  <a:rPr lang="en-US" dirty="0" smtClean="0"/>
                  <a:t>depending on the h/w, s/w and type of call].</a:t>
                </a:r>
                <a:endParaRPr lang="en-US" dirty="0" smtClean="0"/>
              </a:p>
              <a:p>
                <a:pPr algn="just"/>
                <a:r>
                  <a:rPr lang="en-US" b="1" dirty="0" smtClean="0">
                    <a:solidFill>
                      <a:srgbClr val="0000FF"/>
                    </a:solidFill>
                  </a:rPr>
                  <a:t>Analysis:</a:t>
                </a:r>
                <a:r>
                  <a:rPr lang="en-US" dirty="0" smtClean="0"/>
                  <a:t> In general a message is required to be copied many times during RPC communication. </a:t>
                </a:r>
                <a:r>
                  <a:rPr lang="en-US" dirty="0" smtClean="0">
                    <a:highlight>
                      <a:srgbClr val="00FFFF"/>
                    </a:highlight>
                  </a:rPr>
                  <a:t>It </a:t>
                </a:r>
                <a:r>
                  <a:rPr lang="en-US" dirty="0" smtClean="0">
                    <a:solidFill>
                      <a:srgbClr val="FF0066"/>
                    </a:solidFill>
                    <a:highlight>
                      <a:srgbClr val="00FFFF"/>
                    </a:highlight>
                  </a:rPr>
                  <a:t>hampers</a:t>
                </a:r>
                <a:r>
                  <a:rPr lang="en-US" dirty="0" smtClean="0">
                    <a:highlight>
                      <a:srgbClr val="00FFFF"/>
                    </a:highlight>
                  </a:rPr>
                  <a:t> the performance of the execution time of the RPC.</a:t>
                </a:r>
                <a:endParaRPr lang="en-US" dirty="0" smtClean="0">
                  <a:highlight>
                    <a:srgbClr val="00FFFF"/>
                  </a:highlight>
                </a:endParaRPr>
              </a:p>
              <a:p>
                <a:pPr algn="just"/>
                <a:r>
                  <a:rPr lang="en-US" dirty="0" smtClean="0"/>
                  <a:t>The 8-different copies degrades the performance of RPC.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378691"/>
          <a:ext cx="10550236" cy="616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66102" y="424879"/>
            <a:ext cx="63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Copy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61490" y="1214587"/>
            <a:ext cx="63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Copy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2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6878" y="2022763"/>
            <a:ext cx="63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Copy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3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52265" y="2803230"/>
            <a:ext cx="63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Copy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4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56886" y="3592933"/>
            <a:ext cx="63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Copy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5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70741" y="4401113"/>
            <a:ext cx="63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Copy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6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66125" y="5209293"/>
            <a:ext cx="63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Copy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7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1513" y="5980524"/>
            <a:ext cx="63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Copy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8</a:t>
            </a:r>
            <a:endParaRPr lang="en-US" sz="1600" b="1" dirty="0"/>
          </a:p>
        </p:txBody>
      </p:sp>
      <p:sp>
        <p:nvSpPr>
          <p:cNvPr id="17" name="Left Brace 16"/>
          <p:cNvSpPr/>
          <p:nvPr/>
        </p:nvSpPr>
        <p:spPr>
          <a:xfrm>
            <a:off x="1422398" y="665018"/>
            <a:ext cx="960582" cy="5514109"/>
          </a:xfrm>
          <a:prstGeom prst="leftBrac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109781">
            <a:off x="1173420" y="2521252"/>
            <a:ext cx="1280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 copies</a:t>
            </a:r>
            <a:endParaRPr lang="en-US" sz="2400" b="1" dirty="0"/>
          </a:p>
        </p:txBody>
      </p:sp>
      <p:sp>
        <p:nvSpPr>
          <p:cNvPr id="19" name="Down Arrow 18"/>
          <p:cNvSpPr/>
          <p:nvPr/>
        </p:nvSpPr>
        <p:spPr>
          <a:xfrm>
            <a:off x="10222031" y="631173"/>
            <a:ext cx="374469" cy="55956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3377947">
            <a:off x="9366975" y="3226122"/>
            <a:ext cx="308890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Performance degrades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4402" y="682936"/>
            <a:ext cx="348343" cy="5509200"/>
          </a:xfrm>
          <a:prstGeom prst="rect">
            <a:avLst/>
          </a:prstGeom>
          <a:solidFill>
            <a:srgbClr val="96C8FF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MANDATORY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COPIES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#9.4: </a:t>
            </a:r>
            <a:r>
              <a:rPr lang="en-US" dirty="0" smtClean="0"/>
              <a:t>Copying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algn="just"/>
            <a:r>
              <a:rPr lang="en-US" dirty="0" smtClean="0"/>
              <a:t>How to eliminate unnecessary copying?</a:t>
            </a:r>
            <a:endParaRPr lang="en-US" dirty="0" smtClean="0"/>
          </a:p>
          <a:p>
            <a:pPr lvl="1" algn="just"/>
            <a:r>
              <a:rPr lang="en-US" dirty="0" smtClean="0"/>
              <a:t>Using the hardware </a:t>
            </a:r>
            <a:r>
              <a:rPr lang="en-US" b="1" i="1" dirty="0" smtClean="0">
                <a:solidFill>
                  <a:srgbClr val="C00000"/>
                </a:solidFill>
              </a:rPr>
              <a:t>scatter-gather.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b="1" i="1" dirty="0" smtClean="0">
                <a:solidFill>
                  <a:srgbClr val="C00000"/>
                </a:solidFill>
              </a:rPr>
              <a:t>A N/W chip that can do scatter-gather can be set up to assemble a packet by concatenating two or more memory buffers.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b="1" dirty="0" smtClean="0">
                <a:solidFill>
                  <a:srgbClr val="00B050"/>
                </a:solidFill>
              </a:rPr>
              <a:t>At the Sender’s side</a:t>
            </a:r>
            <a:r>
              <a:rPr lang="en-US" dirty="0" smtClean="0"/>
              <a:t>: The </a:t>
            </a:r>
            <a:r>
              <a:rPr lang="en-US" b="1" dirty="0" smtClean="0"/>
              <a:t>kernel</a:t>
            </a:r>
            <a:r>
              <a:rPr lang="en-US" dirty="0" smtClean="0"/>
              <a:t> can built the </a:t>
            </a:r>
            <a:r>
              <a:rPr lang="en-US" b="1" dirty="0" smtClean="0"/>
              <a:t>reusable packet header</a:t>
            </a:r>
            <a:r>
              <a:rPr lang="en-US" dirty="0" smtClean="0"/>
              <a:t> inside the kernel space, leaving the user data in client stub, with the hardware pulling them together as the packet goes out the door. Being able to gather up a packet from multiple sources eliminates copying.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rgbClr val="CC3300"/>
                </a:solidFill>
              </a:rPr>
              <a:t>At the Receiver’s side</a:t>
            </a:r>
            <a:r>
              <a:rPr lang="en-US" dirty="0" smtClean="0"/>
              <a:t>: Similiarly, being able to scatter the header and body of an incoming packet into different buffers also helps on the receiving end.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rgbClr val="00B0F0"/>
                </a:solidFill>
              </a:rPr>
              <a:t>In Operating Systems: </a:t>
            </a:r>
            <a:r>
              <a:rPr lang="en-US" dirty="0" smtClean="0"/>
              <a:t>Using virtual memory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rgbClr val="FF6699"/>
                </a:solidFill>
              </a:rPr>
              <a:t>Using mapping: </a:t>
            </a:r>
            <a:r>
              <a:rPr lang="en-US" dirty="0" smtClean="0"/>
              <a:t>If(memory map can be updated in less time)</a:t>
            </a:r>
            <a:endParaRPr lang="en-US" dirty="0" smtClean="0"/>
          </a:p>
          <a:p>
            <a:pPr lvl="2" algn="just"/>
            <a:r>
              <a:rPr lang="en-US" dirty="0" smtClean="0"/>
              <a:t>Then, mapping is faster than copying</a:t>
            </a:r>
            <a:endParaRPr lang="en-US" dirty="0" smtClean="0"/>
          </a:p>
          <a:p>
            <a:pPr lvl="2" algn="just"/>
            <a:r>
              <a:rPr lang="en-US" dirty="0" smtClean="0"/>
              <a:t>Else, Not	</a:t>
            </a:r>
            <a:endParaRPr lang="en-US" dirty="0" smtClean="0"/>
          </a:p>
          <a:p>
            <a:r>
              <a:rPr lang="en-US" dirty="0" smtClean="0"/>
              <a:t>*****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#9.5: Timer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B0F0"/>
                </a:solidFill>
              </a:rPr>
              <a:t>Timer</a:t>
            </a:r>
            <a:r>
              <a:rPr lang="en-US" dirty="0"/>
              <a:t>: </a:t>
            </a:r>
            <a:r>
              <a:rPr lang="en-US" dirty="0" smtClean="0"/>
              <a:t>It is an </a:t>
            </a:r>
            <a:r>
              <a:rPr lang="en-US" dirty="0"/>
              <a:t>automatic mechanism for activating </a:t>
            </a:r>
            <a:r>
              <a:rPr lang="en-US" dirty="0" smtClean="0"/>
              <a:t>an entity </a:t>
            </a:r>
            <a:r>
              <a:rPr lang="en-US" dirty="0"/>
              <a:t>at a preset </a:t>
            </a:r>
            <a:r>
              <a:rPr lang="en-US" dirty="0" smtClean="0"/>
              <a:t>time.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6699"/>
                </a:solidFill>
              </a:rPr>
              <a:t>Setting a timer</a:t>
            </a:r>
            <a:r>
              <a:rPr lang="en-US" dirty="0" smtClean="0"/>
              <a:t> requires </a:t>
            </a:r>
            <a:r>
              <a:rPr lang="en-US" b="1" dirty="0" smtClean="0">
                <a:solidFill>
                  <a:srgbClr val="FF6699"/>
                </a:solidFill>
              </a:rPr>
              <a:t>building a data structure</a:t>
            </a:r>
            <a:r>
              <a:rPr lang="en-US" dirty="0" smtClean="0"/>
              <a:t> specifying </a:t>
            </a:r>
            <a:r>
              <a:rPr lang="en-US" dirty="0" smtClean="0">
                <a:highlight>
                  <a:srgbClr val="00FFFF"/>
                </a:highlight>
              </a:rPr>
              <a:t>when the timer is to expire and what is to be done when that happens.</a:t>
            </a:r>
            <a:endParaRPr lang="en-US" dirty="0" smtClean="0"/>
          </a:p>
          <a:p>
            <a:pPr algn="just"/>
            <a:r>
              <a:rPr lang="en-US" dirty="0" smtClean="0"/>
              <a:t>The list of messages are in sorted order</a:t>
            </a:r>
            <a:endParaRPr lang="en-US" dirty="0" smtClean="0"/>
          </a:p>
          <a:p>
            <a:pPr algn="just"/>
            <a:r>
              <a:rPr lang="en-US" dirty="0" smtClean="0"/>
              <a:t>Timer starts just after message transmitted</a:t>
            </a:r>
            <a:endParaRPr lang="en-US" dirty="0" smtClean="0"/>
          </a:p>
          <a:p>
            <a:pPr algn="just"/>
            <a:r>
              <a:rPr lang="en-US" dirty="0" smtClean="0"/>
              <a:t>If(ACK or Reply arrives before the timer expires)</a:t>
            </a:r>
            <a:endParaRPr lang="en-US" dirty="0" smtClean="0"/>
          </a:p>
          <a:p>
            <a:pPr lvl="1" algn="just"/>
            <a:r>
              <a:rPr lang="en-US" dirty="0" smtClean="0"/>
              <a:t>Then the timeout entry must be located and removed from the list</a:t>
            </a:r>
            <a:endParaRPr lang="en-US" dirty="0" smtClean="0"/>
          </a:p>
          <a:p>
            <a:pPr algn="just"/>
            <a:r>
              <a:rPr lang="en-US" dirty="0" smtClean="0"/>
              <a:t>Timer value should be neither too high or too low</a:t>
            </a:r>
            <a:endParaRPr lang="en-US" dirty="0" smtClean="0"/>
          </a:p>
          <a:p>
            <a:pPr algn="just"/>
            <a:r>
              <a:rPr lang="en-US" dirty="0" smtClean="0"/>
              <a:t>Most systems maintains a </a:t>
            </a:r>
            <a:r>
              <a:rPr lang="en-US" b="1" dirty="0" smtClean="0">
                <a:solidFill>
                  <a:srgbClr val="00B050"/>
                </a:solidFill>
              </a:rPr>
              <a:t>Process Table</a:t>
            </a:r>
            <a:r>
              <a:rPr lang="en-US" dirty="0" smtClean="0"/>
              <a:t> to implement </a:t>
            </a:r>
            <a:r>
              <a:rPr lang="en-US" b="1" dirty="0" smtClean="0">
                <a:solidFill>
                  <a:srgbClr val="00B0F0"/>
                </a:solidFill>
              </a:rPr>
              <a:t>Timer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#9.5: Timer </a:t>
            </a:r>
            <a:r>
              <a:rPr lang="en-US" sz="2800" dirty="0" smtClean="0"/>
              <a:t>Management </a:t>
            </a:r>
            <a:r>
              <a:rPr lang="en-US" sz="2800" dirty="0" smtClean="0">
                <a:solidFill>
                  <a:srgbClr val="00B050"/>
                </a:solidFill>
              </a:rPr>
              <a:t>via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Sorted List and Process 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4147"/>
            <a:ext cx="11353800" cy="478258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1597892"/>
            <a:ext cx="1847273" cy="424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2302167"/>
            <a:ext cx="1847273" cy="424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727048"/>
            <a:ext cx="1847273" cy="424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6545" y="1597901"/>
            <a:ext cx="1847273" cy="424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3918524"/>
            <a:ext cx="1847273" cy="424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799" y="5544132"/>
            <a:ext cx="1847273" cy="424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4343398"/>
            <a:ext cx="1847273" cy="424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52799" y="5969002"/>
            <a:ext cx="1847273" cy="424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799" y="3151918"/>
            <a:ext cx="1847273" cy="242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799" y="4768274"/>
            <a:ext cx="1847273" cy="242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799" y="6386951"/>
            <a:ext cx="1847273" cy="242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96545" y="2302167"/>
            <a:ext cx="1847273" cy="10921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96544" y="3394365"/>
            <a:ext cx="1847273" cy="10921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96544" y="4490039"/>
            <a:ext cx="1847273" cy="10921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96544" y="5582237"/>
            <a:ext cx="1847273" cy="10921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81400" y="1245883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Current time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89355" y="1245883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Current time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1370" y="1638426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14200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9355" y="1615215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14200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370" y="2327715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14205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6262" y="2663600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14216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6262" y="3755798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6262" y="4851472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14212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66262" y="5948306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14205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1370" y="3949759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14212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1370" y="5599670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14216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21370" y="2783314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Process 3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1370" y="4377101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Process 2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1370" y="5969002"/>
            <a:ext cx="15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Process 0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8925" y="2663611"/>
            <a:ext cx="4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 0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98925" y="3689351"/>
            <a:ext cx="4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 1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98925" y="4829175"/>
            <a:ext cx="4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 2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92132" y="5937989"/>
            <a:ext cx="4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 3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76436" y="3292774"/>
            <a:ext cx="1" cy="64008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71823" y="4913757"/>
            <a:ext cx="1" cy="64008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48845" y="6607563"/>
            <a:ext cx="28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(a) Timeouts in a </a:t>
            </a:r>
            <a:r>
              <a:rPr lang="en-US" sz="1400" b="1" dirty="0" smtClean="0">
                <a:solidFill>
                  <a:srgbClr val="FF0000"/>
                </a:solidFill>
              </a:rPr>
              <a:t>sorted list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78440" y="6620103"/>
            <a:ext cx="28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(b) Timeouts in a </a:t>
            </a:r>
            <a:r>
              <a:rPr lang="en-US" sz="1400" b="1" dirty="0" smtClean="0">
                <a:solidFill>
                  <a:srgbClr val="FF0000"/>
                </a:solidFill>
              </a:rPr>
              <a:t>process table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0484" y="6335065"/>
            <a:ext cx="4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 0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9" name="Oval Callout 48"/>
          <p:cNvSpPr/>
          <p:nvPr/>
        </p:nvSpPr>
        <p:spPr>
          <a:xfrm rot="18905894">
            <a:off x="6105323" y="1865000"/>
            <a:ext cx="703972" cy="814521"/>
          </a:xfrm>
          <a:prstGeom prst="wedgeEllipseCallou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130052" y="1976312"/>
            <a:ext cx="770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Timer is off</a:t>
            </a:r>
            <a:endParaRPr lang="en-US" sz="1600" b="1" dirty="0"/>
          </a:p>
        </p:txBody>
      </p:sp>
      <p:cxnSp>
        <p:nvCxnSpPr>
          <p:cNvPr id="66" name="Straight Arrow Connector 65"/>
          <p:cNvCxnSpPr>
            <a:stCxn id="17" idx="3"/>
            <a:endCxn id="49" idx="2"/>
          </p:cNvCxnSpPr>
          <p:nvPr/>
        </p:nvCxnSpPr>
        <p:spPr>
          <a:xfrm flipV="1">
            <a:off x="5200072" y="2520725"/>
            <a:ext cx="1007919" cy="3987452"/>
          </a:xfrm>
          <a:prstGeom prst="straightConnector1">
            <a:avLst/>
          </a:prstGeom>
          <a:ln w="25400">
            <a:solidFill>
              <a:srgbClr val="1E9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51504" y="1690688"/>
            <a:ext cx="2950440" cy="43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Explanation:</a:t>
            </a:r>
            <a:r>
              <a:rPr lang="en-US" dirty="0" smtClean="0"/>
              <a:t> In process table instead of storing timeouts in a sorted linked list, each process table entry has a field for holding its timeouts. </a:t>
            </a:r>
            <a:endParaRPr lang="en-US" dirty="0" smtClean="0"/>
          </a:p>
          <a:p>
            <a:endParaRPr lang="en-US" b="1" dirty="0" smtClean="0">
              <a:solidFill>
                <a:srgbClr val="3333CC"/>
              </a:solidFill>
            </a:endParaRPr>
          </a:p>
          <a:p>
            <a:r>
              <a:rPr lang="en-US" b="1" dirty="0" smtClean="0">
                <a:solidFill>
                  <a:srgbClr val="00CC00"/>
                </a:solidFill>
              </a:rPr>
              <a:t>Working Principle: </a:t>
            </a:r>
            <a:r>
              <a:rPr lang="en-US" sz="1600" dirty="0" smtClean="0"/>
              <a:t>The</a:t>
            </a:r>
            <a:r>
              <a:rPr lang="en-US" sz="1600" dirty="0" smtClean="0">
                <a:solidFill>
                  <a:srgbClr val="3333CC"/>
                </a:solidFill>
              </a:rPr>
              <a:t> </a:t>
            </a:r>
            <a:r>
              <a:rPr lang="en-US" sz="1600" dirty="0" smtClean="0"/>
              <a:t>kernel scans the entire process table, checks each timer value against the current time. If (T</a:t>
            </a:r>
            <a:r>
              <a:rPr lang="en-US" sz="1600" baseline="-25000" dirty="0" smtClean="0"/>
              <a:t>read</a:t>
            </a:r>
            <a:r>
              <a:rPr lang="en-US" sz="1600" dirty="0" smtClean="0"/>
              <a:t>&lt;=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current</a:t>
            </a:r>
            <a:r>
              <a:rPr lang="en-US" sz="1600" dirty="0" smtClean="0"/>
              <a:t>) then it is processed and reset</a:t>
            </a:r>
            <a:r>
              <a:rPr lang="en-US" dirty="0" smtClean="0"/>
              <a:t>.</a:t>
            </a:r>
            <a:endParaRPr lang="en-US" dirty="0"/>
          </a:p>
          <a:p>
            <a:endParaRPr lang="en-US" baseline="-25000" dirty="0" smtClean="0">
              <a:solidFill>
                <a:srgbClr val="3333CC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3333CC"/>
                </a:solidFill>
              </a:rPr>
              <a:t> </a:t>
            </a:r>
            <a:r>
              <a:rPr lang="en-US" i="1" u="sng" dirty="0" smtClean="0">
                <a:solidFill>
                  <a:srgbClr val="FF00FF"/>
                </a:solidFill>
              </a:rPr>
              <a:t>Sweep Algorithms</a:t>
            </a:r>
            <a:r>
              <a:rPr lang="en-US" dirty="0" smtClean="0">
                <a:solidFill>
                  <a:srgbClr val="3333CC"/>
                </a:solidFill>
              </a:rPr>
              <a:t> operates by periodically making a sequential pass through a process table.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7382" y="3329676"/>
            <a:ext cx="1972477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stellar" panose="020A0402060406010301" pitchFamily="18" charset="0"/>
              </a:rPr>
              <a:t>Sorted List w.r.t.</a:t>
            </a:r>
            <a:endParaRPr lang="en-US" sz="2000" b="1" dirty="0" smtClean="0">
              <a:latin typeface="Castellar" panose="020A0402060406010301" pitchFamily="18" charset="0"/>
            </a:endParaRPr>
          </a:p>
          <a:p>
            <a:pPr algn="ctr"/>
            <a:r>
              <a:rPr lang="en-US" sz="2000" b="1" dirty="0" smtClean="0">
                <a:latin typeface="Castellar" panose="020A0402060406010301" pitchFamily="18" charset="0"/>
              </a:rPr>
              <a:t>time out</a:t>
            </a:r>
            <a:endParaRPr lang="en-US" sz="2000" b="1" dirty="0">
              <a:latin typeface="Castellar" panose="020A0402060406010301" pitchFamily="18" charset="0"/>
            </a:endParaRPr>
          </a:p>
        </p:txBody>
      </p:sp>
      <p:sp>
        <p:nvSpPr>
          <p:cNvPr id="69" name="Left Brace 68"/>
          <p:cNvSpPr/>
          <p:nvPr/>
        </p:nvSpPr>
        <p:spPr>
          <a:xfrm>
            <a:off x="2597735" y="2276552"/>
            <a:ext cx="661000" cy="4352851"/>
          </a:xfrm>
          <a:prstGeom prst="leftBrace">
            <a:avLst/>
          </a:prstGeom>
          <a:ln w="254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0439"/>
          </a:xfrm>
        </p:spPr>
        <p:txBody>
          <a:bodyPr>
            <a:noAutofit/>
          </a:bodyPr>
          <a:lstStyle/>
          <a:p>
            <a:pPr algn="ctr"/>
            <a:r>
              <a:rPr lang="en-US" sz="28700" dirty="0" smtClean="0">
                <a:solidFill>
                  <a:srgbClr val="FF0000"/>
                </a:solidFill>
              </a:rPr>
              <a:t>Q</a:t>
            </a:r>
            <a:r>
              <a:rPr lang="en-US" sz="13800" dirty="0" smtClean="0">
                <a:solidFill>
                  <a:srgbClr val="FFFF00"/>
                </a:solidFill>
              </a:rPr>
              <a:t>&amp;</a:t>
            </a:r>
            <a:r>
              <a:rPr lang="en-US" sz="28700" dirty="0" smtClean="0">
                <a:solidFill>
                  <a:srgbClr val="00B050"/>
                </a:solidFill>
              </a:rPr>
              <a:t>A</a:t>
            </a:r>
            <a:endParaRPr lang="en-US" sz="287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64147"/>
            <a:ext cx="10975109" cy="47825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How an Operating System avoid copy of a message during RPC? (Pg-93)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Suppose </a:t>
            </a:r>
            <a:r>
              <a:rPr lang="en-US" dirty="0" smtClean="0"/>
              <a:t>that the time to do a null RPC (i.e., 0 data bytes) is 1.0 </a:t>
            </a:r>
            <a:r>
              <a:rPr lang="en-US" dirty="0" err="1" smtClean="0"/>
              <a:t>msec</a:t>
            </a:r>
            <a:r>
              <a:rPr lang="en-US" dirty="0" smtClean="0"/>
              <a:t>, with an additional 1.5 </a:t>
            </a:r>
            <a:r>
              <a:rPr lang="en-US" dirty="0" err="1" smtClean="0"/>
              <a:t>msec</a:t>
            </a:r>
            <a:r>
              <a:rPr lang="en-US" dirty="0" smtClean="0"/>
              <a:t> for every 1K of data. How long does it take to read 32K from the file server in a single 32K RPC? How about as 32 1K RPCs? (Pg. 117)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Unit-2 : 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#9.1:RPC Protocol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Criteria of Selection</a:t>
            </a:r>
            <a:r>
              <a:rPr lang="en-US" dirty="0" smtClean="0"/>
              <a:t>: It should gets the bits from the client’s kernel to the server’s kernel</a:t>
            </a:r>
            <a:endParaRPr lang="en-US" dirty="0" smtClean="0"/>
          </a:p>
          <a:p>
            <a:r>
              <a:rPr lang="en-US" dirty="0" smtClean="0">
                <a:highlight>
                  <a:srgbClr val="FFFF00"/>
                </a:highlight>
              </a:rPr>
              <a:t>Connection-oriented protocol vs Connectionless protocol</a:t>
            </a:r>
            <a:endParaRPr lang="en-US" dirty="0" smtClean="0">
              <a:highlight>
                <a:srgbClr val="FFFF00"/>
              </a:highlight>
            </a:endParaRPr>
          </a:p>
          <a:p>
            <a:r>
              <a:rPr lang="en-US" dirty="0" smtClean="0">
                <a:highlight>
                  <a:srgbClr val="00FF00"/>
                </a:highlight>
              </a:rPr>
              <a:t>Standard general-purpose protocol vs Specifically designed for RPC</a:t>
            </a:r>
            <a:endParaRPr lang="en-US" dirty="0" smtClean="0"/>
          </a:p>
          <a:p>
            <a:r>
              <a:rPr lang="en-US" dirty="0" smtClean="0">
                <a:highlight>
                  <a:srgbClr val="FF00FF"/>
                </a:highlight>
              </a:rPr>
              <a:t>Length of Packet and Message</a:t>
            </a:r>
            <a:endParaRPr lang="en-US" dirty="0" smtClean="0">
              <a:highlight>
                <a:srgbClr val="FF00FF"/>
              </a:highligh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544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solidFill>
                  <a:srgbClr val="00CC00"/>
                </a:solidFill>
              </a:rPr>
              <a:t>Thank You!</a:t>
            </a:r>
            <a:endParaRPr lang="en-US" sz="11500" dirty="0">
              <a:solidFill>
                <a:srgbClr val="00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9284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#9.1.1:Connection-oriented </a:t>
            </a:r>
            <a:r>
              <a:rPr lang="en-US" sz="3000" dirty="0" smtClean="0">
                <a:solidFill>
                  <a:srgbClr val="FF0000"/>
                </a:solidFill>
              </a:rPr>
              <a:t>Vs</a:t>
            </a:r>
            <a:r>
              <a:rPr lang="en-US" sz="3000" dirty="0" smtClean="0"/>
              <a:t> Connectionless Protocol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763713"/>
              <a:ext cx="10515600" cy="49445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Connection-Oriented Protocol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Connectionless Protocol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After connection establishment, the client is bound to the server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r>
                            <a:rPr lang="en-US" baseline="0" dirty="0" smtClean="0"/>
                            <a:t> principle of connection establishment for long period. However session-wise pairing between two neighboring entities is required.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Same connection is used by all</a:t>
                          </a:r>
                          <a:r>
                            <a:rPr lang="en-US" baseline="0" dirty="0" smtClean="0"/>
                            <a:t> the traffic, in both directions.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path used by all the traffic might</a:t>
                          </a:r>
                          <a:r>
                            <a:rPr lang="en-US" baseline="0" dirty="0" smtClean="0"/>
                            <a:t> be different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Communication is easier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Communication is easier</a:t>
                          </a:r>
                          <a:r>
                            <a:rPr lang="en-US" baseline="0" dirty="0" smtClean="0"/>
                            <a:t> is LAN, where most of the connections are of one hop length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When a kernel sends a message,</a:t>
                          </a:r>
                          <a:r>
                            <a:rPr lang="en-US" baseline="0" dirty="0" smtClean="0"/>
                            <a:t> the possibility of lost of the message and receiving of its ACK is not worrisome for it.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Loss of message, loss of ACK need extra work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This approach is very strong</a:t>
                          </a:r>
                          <a:r>
                            <a:rPr lang="en-US" baseline="0" dirty="0" smtClean="0"/>
                            <a:t> in WAN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Reliable in LAN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This is not suitable in LAN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∵</m:t>
                              </m:r>
                            </m:oMath>
                          </a14:m>
                          <a:r>
                            <a:rPr lang="en-US" b="0" dirty="0" smtClean="0"/>
                            <a:t> 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The extra s/w are forming hindrance in the LAN 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Suitable in small building LAN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CC00"/>
                              </a:solidFill>
                            </a:rPr>
                            <a:t>Conclusion</a:t>
                          </a:r>
                          <a:r>
                            <a:rPr lang="en-US" dirty="0" smtClean="0"/>
                            <a:t>:</a:t>
                          </a:r>
                          <a:r>
                            <a:rPr lang="en-US" baseline="0" dirty="0" smtClean="0"/>
                            <a:t> Connection-oriented in WAN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CC00"/>
                              </a:solidFill>
                            </a:rPr>
                            <a:t>Conclusion</a:t>
                          </a:r>
                          <a:r>
                            <a:rPr lang="en-US" dirty="0" smtClean="0"/>
                            <a:t>: Connectionless in LAN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763713"/>
              <a:ext cx="10515600" cy="49445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Connection-Oriented Protocol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Connectionless Protocol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After connection establishment, the client is bound to the server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r>
                            <a:rPr lang="en-US" baseline="0" dirty="0" smtClean="0"/>
                            <a:t> principle of connection establishment for long period. However session-wise pairing between two neighboring entities is required.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Same connection is used by all</a:t>
                          </a:r>
                          <a:r>
                            <a:rPr lang="en-US" baseline="0" dirty="0" smtClean="0"/>
                            <a:t> the traffic, in both directions.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path used by all the traffic might</a:t>
                          </a:r>
                          <a:r>
                            <a:rPr lang="en-US" baseline="0" dirty="0" smtClean="0"/>
                            <a:t> be different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Communication is easier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Communication is easier</a:t>
                          </a:r>
                          <a:r>
                            <a:rPr lang="en-US" baseline="0" dirty="0" smtClean="0"/>
                            <a:t> is LAN, where most of the connections are of one hop length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When a kernel sends a message,</a:t>
                          </a:r>
                          <a:r>
                            <a:rPr lang="en-US" baseline="0" dirty="0" smtClean="0"/>
                            <a:t> the possibility of lost of the message and receiving of its ACK is not worrisome for it.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Loss of message, loss of ACK need extra work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This approach is very strong</a:t>
                          </a:r>
                          <a:r>
                            <a:rPr lang="en-US" baseline="0" dirty="0" smtClean="0"/>
                            <a:t> in WAN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Reliable in LAN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Suitable in small building LAN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CC00"/>
                              </a:solidFill>
                            </a:rPr>
                            <a:t>Conclusion</a:t>
                          </a:r>
                          <a:r>
                            <a:rPr lang="en-US" dirty="0" smtClean="0"/>
                            <a:t>:</a:t>
                          </a:r>
                          <a:r>
                            <a:rPr lang="en-US" baseline="0" dirty="0" smtClean="0"/>
                            <a:t> Connection-oriented in WAN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CC00"/>
                              </a:solidFill>
                            </a:rPr>
                            <a:t>Conclusion</a:t>
                          </a:r>
                          <a:r>
                            <a:rPr lang="en-US" dirty="0" smtClean="0"/>
                            <a:t>: Connectionless in LAN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#9.1.2:Standard Protocol </a:t>
            </a:r>
            <a:r>
              <a:rPr lang="en-US" dirty="0" smtClean="0">
                <a:solidFill>
                  <a:srgbClr val="FF0000"/>
                </a:solidFill>
              </a:rPr>
              <a:t>Vs</a:t>
            </a:r>
            <a:r>
              <a:rPr lang="en-US" dirty="0" smtClean="0"/>
              <a:t> Specialized RPC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763713"/>
          <a:ext cx="10515600" cy="43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 Protocol (IP or UDP)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Specialized RPC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protocol is already designed.</a:t>
                      </a:r>
                      <a:r>
                        <a:rPr lang="en-US" sz="1600" baseline="0" dirty="0" smtClean="0"/>
                        <a:t> Saves substantial work.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is need to be invented,</a:t>
                      </a:r>
                      <a:r>
                        <a:rPr lang="en-US" sz="1600" baseline="0" dirty="0" smtClean="0"/>
                        <a:t> implemented, tested and embedded in existing systems. Considerably more work.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Many implementations are available. Saves work and time.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More work and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Communication is easier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Communication need to be tested in the networks.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Mos</a:t>
                      </a:r>
                      <a:r>
                        <a:rPr lang="en-US" sz="1600" baseline="0" dirty="0" smtClean="0"/>
                        <a:t>t of the UNIX systems accept the packets of these protocol for communication purpose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Needs integration into existing UNIX systems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Existing networks also support IP and UDP packets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 to be tested</a:t>
                      </a:r>
                      <a:r>
                        <a:rPr lang="en-US" sz="1600" baseline="0" dirty="0" smtClean="0"/>
                        <a:t> across all types of networks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Writing, executing and testing code using these protocols are</a:t>
                      </a:r>
                      <a:r>
                        <a:rPr lang="en-US" sz="1600" baseline="0" dirty="0" smtClean="0"/>
                        <a:t> straightforward.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Several phases</a:t>
                      </a:r>
                      <a:r>
                        <a:rPr lang="en-US" sz="1600" baseline="0" dirty="0" smtClean="0"/>
                        <a:t> of software testing is required.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C00000"/>
                          </a:solidFill>
                        </a:rPr>
                        <a:t>IP is not an end-to-end</a:t>
                      </a:r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</a:rPr>
                        <a:t> protocol. It is executed on top of reliable TCP. So, it bounce back several times in the network.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Specialized RPC would avoid bouncing back of the packets.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FF"/>
                          </a:solidFill>
                        </a:rPr>
                        <a:t>IP has 13 header fields.</a:t>
                      </a:r>
                      <a:r>
                        <a:rPr lang="en-US" sz="1600" baseline="0" dirty="0" smtClean="0">
                          <a:solidFill>
                            <a:srgbClr val="FF00FF"/>
                          </a:solidFill>
                        </a:rPr>
                        <a:t> 3 are essential (</a:t>
                      </a:r>
                      <a:r>
                        <a:rPr lang="en-US" sz="1600" baseline="0" dirty="0" err="1" smtClean="0">
                          <a:solidFill>
                            <a:srgbClr val="FF00FF"/>
                          </a:solidFill>
                        </a:rPr>
                        <a:t>Src_Addr</a:t>
                      </a:r>
                      <a:r>
                        <a:rPr lang="en-US" sz="1600" baseline="0" dirty="0" smtClean="0">
                          <a:solidFill>
                            <a:srgbClr val="FF00FF"/>
                          </a:solidFill>
                        </a:rPr>
                        <a:t>, </a:t>
                      </a:r>
                      <a:r>
                        <a:rPr lang="en-US" sz="1600" baseline="0" dirty="0" err="1" smtClean="0">
                          <a:solidFill>
                            <a:srgbClr val="FF00FF"/>
                          </a:solidFill>
                        </a:rPr>
                        <a:t>Dstn_addr</a:t>
                      </a:r>
                      <a:r>
                        <a:rPr lang="en-US" sz="1600" baseline="0" dirty="0" smtClean="0">
                          <a:solidFill>
                            <a:srgbClr val="FF00FF"/>
                          </a:solidFill>
                        </a:rPr>
                        <a:t>, </a:t>
                      </a:r>
                      <a:r>
                        <a:rPr lang="en-US" sz="1600" baseline="0" dirty="0" err="1" smtClean="0">
                          <a:solidFill>
                            <a:srgbClr val="FF00FF"/>
                          </a:solidFill>
                        </a:rPr>
                        <a:t>Pkt_len</a:t>
                      </a:r>
                      <a:r>
                        <a:rPr lang="en-US" sz="1600" baseline="0" dirty="0" smtClean="0">
                          <a:solidFill>
                            <a:srgbClr val="FF00FF"/>
                          </a:solidFill>
                        </a:rPr>
                        <a:t>). Header checksum is time consuming</a:t>
                      </a:r>
                      <a:endParaRPr 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header fields may differ, according to the requirement of the problem.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#9.1.3:Packet and Message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764147"/>
            <a:ext cx="12061371" cy="4782589"/>
          </a:xfrm>
        </p:spPr>
        <p:txBody>
          <a:bodyPr/>
          <a:lstStyle/>
          <a:p>
            <a:pPr algn="just"/>
            <a:r>
              <a:rPr lang="en-US" dirty="0" smtClean="0"/>
              <a:t>Doing an RPC has a large, fixed overhead, independent of the amount of the data sent.</a:t>
            </a:r>
            <a:endParaRPr lang="en-US" dirty="0" smtClean="0"/>
          </a:p>
          <a:p>
            <a:pPr algn="just"/>
            <a:r>
              <a:rPr lang="en-US" dirty="0" smtClean="0"/>
              <a:t>Thus, reading a 64K file in a single 64K RPC is more efficient than reading it in 64 1K RPCs.</a:t>
            </a:r>
            <a:endParaRPr lang="en-US" dirty="0" smtClean="0"/>
          </a:p>
          <a:p>
            <a:pPr algn="just"/>
            <a:r>
              <a:rPr lang="en-US" dirty="0" smtClean="0"/>
              <a:t>It is therefore important that the protocol and network allow large transmissions.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Large size file </a:t>
            </a:r>
            <a:r>
              <a:rPr lang="en-US" dirty="0" smtClean="0"/>
              <a:t>with </a:t>
            </a:r>
            <a:r>
              <a:rPr lang="en-US" b="1" dirty="0" err="1" smtClean="0">
                <a:solidFill>
                  <a:srgbClr val="0066FF"/>
                </a:solidFill>
              </a:rPr>
              <a:t>Maxflow</a:t>
            </a:r>
            <a:r>
              <a:rPr lang="en-US" dirty="0" smtClean="0"/>
              <a:t> should be supported by both </a:t>
            </a:r>
            <a:r>
              <a:rPr lang="en-US" b="1" dirty="0" smtClean="0">
                <a:solidFill>
                  <a:srgbClr val="00B0F0"/>
                </a:solidFill>
              </a:rPr>
              <a:t>protocol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66FF"/>
                </a:solidFill>
              </a:rPr>
              <a:t>network</a:t>
            </a:r>
            <a:r>
              <a:rPr lang="en-US" dirty="0" smtClean="0"/>
              <a:t> </a:t>
            </a:r>
            <a:endParaRPr lang="en-US" dirty="0" smtClean="0"/>
          </a:p>
          <a:p>
            <a:pPr lvl="1" algn="just"/>
            <a:r>
              <a:rPr lang="en-US" dirty="0" smtClean="0"/>
              <a:t>Sun Microsystem’s limit is </a:t>
            </a:r>
            <a:r>
              <a:rPr lang="en-US" dirty="0" smtClean="0">
                <a:solidFill>
                  <a:srgbClr val="FF0000"/>
                </a:solidFill>
              </a:rPr>
              <a:t>8K</a:t>
            </a:r>
            <a:r>
              <a:rPr lang="en-US" dirty="0" smtClean="0"/>
              <a:t> (System level </a:t>
            </a:r>
            <a:r>
              <a:rPr lang="en-US" b="1" u="sng" dirty="0" smtClean="0"/>
              <a:t>constraints</a:t>
            </a:r>
            <a:r>
              <a:rPr lang="en-US" dirty="0" smtClean="0"/>
              <a:t>)</a:t>
            </a:r>
            <a:endParaRPr lang="en-US" dirty="0" smtClean="0"/>
          </a:p>
          <a:p>
            <a:pPr lvl="1" algn="just"/>
            <a:r>
              <a:rPr lang="en-US" dirty="0" smtClean="0"/>
              <a:t>Ethernet’s limit is </a:t>
            </a:r>
            <a:r>
              <a:rPr lang="en-US" dirty="0" smtClean="0">
                <a:solidFill>
                  <a:srgbClr val="FF0000"/>
                </a:solidFill>
              </a:rPr>
              <a:t>1536 bytes </a:t>
            </a:r>
            <a:r>
              <a:rPr lang="en-US" dirty="0" smtClean="0"/>
              <a:t>(Network level </a:t>
            </a:r>
            <a:r>
              <a:rPr lang="en-US" b="1" u="sng" dirty="0" smtClean="0"/>
              <a:t>constraints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#9.2:Acknowledgements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large RPCs have to be broken up into many small packets, then what should be the acknowledgement process?</a:t>
            </a:r>
            <a:endParaRPr lang="en-US" dirty="0" smtClean="0"/>
          </a:p>
          <a:p>
            <a:pPr lvl="1"/>
            <a:r>
              <a:rPr lang="en-US" dirty="0" smtClean="0"/>
              <a:t>Should </a:t>
            </a:r>
            <a:r>
              <a:rPr lang="en-US" dirty="0" smtClean="0">
                <a:solidFill>
                  <a:srgbClr val="FF3300"/>
                </a:solidFill>
              </a:rPr>
              <a:t>individual</a:t>
            </a:r>
            <a:r>
              <a:rPr lang="en-US" dirty="0" smtClean="0"/>
              <a:t> packets be acknowledged? (</a:t>
            </a:r>
            <a:r>
              <a:rPr lang="en-US" b="1" i="1" dirty="0" smtClean="0">
                <a:solidFill>
                  <a:srgbClr val="FF0066"/>
                </a:solidFill>
              </a:rPr>
              <a:t>stop-and-wait- protocol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Acknowledge after receiving </a:t>
            </a:r>
            <a:r>
              <a:rPr lang="en-US" dirty="0" smtClean="0">
                <a:solidFill>
                  <a:srgbClr val="00CC00"/>
                </a:solidFill>
              </a:rPr>
              <a:t>all</a:t>
            </a:r>
            <a:r>
              <a:rPr lang="en-US" dirty="0" smtClean="0"/>
              <a:t> the packets (</a:t>
            </a:r>
            <a:r>
              <a:rPr lang="en-US" b="1" i="1" dirty="0" smtClean="0">
                <a:solidFill>
                  <a:srgbClr val="00CC00"/>
                </a:solidFill>
              </a:rPr>
              <a:t>Blast Protocol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*******</a:t>
            </a:r>
            <a:endParaRPr lang="en-US" dirty="0" smtClean="0"/>
          </a:p>
          <a:p>
            <a:r>
              <a:rPr lang="en-US" smtClean="0"/>
              <a:t>*******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045"/>
          </a:xfrm>
        </p:spPr>
        <p:txBody>
          <a:bodyPr/>
          <a:p>
            <a:r>
              <a:rPr lang="en-US"/>
              <a:t>Cont..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2155" y="1333500"/>
            <a:ext cx="10448925" cy="4631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Unit-2 : 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6CAB18-0469-4313-A25C-DD6CF97FC71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16820</Words>
  <Application>WPS Presentation</Application>
  <PresentationFormat>Widescreen</PresentationFormat>
  <Paragraphs>921</Paragraphs>
  <Slides>40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SimSun</vt:lpstr>
      <vt:lpstr>Wingdings</vt:lpstr>
      <vt:lpstr>Consolas</vt:lpstr>
      <vt:lpstr>Cambria Math</vt:lpstr>
      <vt:lpstr>Times New Roman</vt:lpstr>
      <vt:lpstr>Calibri</vt:lpstr>
      <vt:lpstr>Microsoft YaHei</vt:lpstr>
      <vt:lpstr>Arial Unicode MS</vt:lpstr>
      <vt:lpstr>Symbol</vt:lpstr>
      <vt:lpstr>Castellar</vt:lpstr>
      <vt:lpstr>Office Theme</vt:lpstr>
      <vt:lpstr>Remote Procedure Call - Performance</vt:lpstr>
      <vt:lpstr>UNIT-2: Communications in Distributed Systems</vt:lpstr>
      <vt:lpstr>#9: Remote Procedure Call - Performance</vt:lpstr>
      <vt:lpstr>#9.1:RPC Protocol Selection</vt:lpstr>
      <vt:lpstr>#9.1.1:Connection-oriented Vs Connectionless Protocol</vt:lpstr>
      <vt:lpstr>#9.1.2:Standard Protocol Vs Specialized RPC</vt:lpstr>
      <vt:lpstr>#9.1.3:Packet and Message Length</vt:lpstr>
      <vt:lpstr>#9.2:Acknowledgements</vt:lpstr>
      <vt:lpstr>Cont..</vt:lpstr>
      <vt:lpstr>Cont..</vt:lpstr>
      <vt:lpstr>Stop-and-Wait</vt:lpstr>
      <vt:lpstr>What Can Go Wrong?</vt:lpstr>
      <vt:lpstr>Stop-and-Wait Disadvantage</vt:lpstr>
      <vt:lpstr>Stop-and-Go Disadvantage cont.</vt:lpstr>
      <vt:lpstr>How to Keep the Pipe Full?</vt:lpstr>
      <vt:lpstr>Cont..</vt:lpstr>
      <vt:lpstr>Cont..</vt:lpstr>
      <vt:lpstr>Sliding Window Protocol: Sender</vt:lpstr>
      <vt:lpstr>Example</vt:lpstr>
      <vt:lpstr>Sliding Window Protocol: Receiver</vt:lpstr>
      <vt:lpstr>Sliding Window Protocol: Receiver</vt:lpstr>
      <vt:lpstr>Sender/Receiver State</vt:lpstr>
      <vt:lpstr>Sequence Numbers</vt:lpstr>
      <vt:lpstr>Cumulative ACK + Go-Back-N</vt:lpstr>
      <vt:lpstr>Loss Recovery</vt:lpstr>
      <vt:lpstr>Go-Back-N in Action</vt:lpstr>
      <vt:lpstr>Selective Ack + Selective Repeat</vt:lpstr>
      <vt:lpstr>Selective Repeat: Sender, Receiver Windows</vt:lpstr>
      <vt:lpstr>Summary of ARQ Protocols</vt:lpstr>
      <vt:lpstr>Many Nuances </vt:lpstr>
      <vt:lpstr>#9.3: Critical Path</vt:lpstr>
      <vt:lpstr>#9.3: Critical Path : Schematic View</vt:lpstr>
      <vt:lpstr>#9.4: Copying</vt:lpstr>
      <vt:lpstr>PowerPoint 演示文稿</vt:lpstr>
      <vt:lpstr>#9.4: Copying Cont.</vt:lpstr>
      <vt:lpstr>#9.5: Timer Management</vt:lpstr>
      <vt:lpstr>#9.5: Timer Management via Sorted List and Process Table</vt:lpstr>
      <vt:lpstr>Q&amp;A</vt:lpstr>
      <vt:lpstr>Practice Questions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Operating Systems</dc:title>
  <dc:creator>Microsoft account</dc:creator>
  <cp:lastModifiedBy>KIIT0001</cp:lastModifiedBy>
  <cp:revision>423</cp:revision>
  <dcterms:created xsi:type="dcterms:W3CDTF">2024-07-13T14:46:00Z</dcterms:created>
  <dcterms:modified xsi:type="dcterms:W3CDTF">2024-08-21T07:09:08Z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9CAC426B48054C439860A9E260922D34_12</vt:lpwstr>
  </property>
  <property fmtid="{D5CDD505-2E9C-101B-9397-08002B2CF9AE}" pid="3" name="KSOProductBuildVer">
    <vt:lpwstr>1033-12.2.0.17562</vt:lpwstr>
  </property>
</Properties>
</file>