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FF0000"/>
                </a:solidFill>
              </a:rPr>
              <a:t>DOS UNIT-II</a:t>
            </a:r>
            <a:br>
              <a:rPr lang="en-US" sz="4000" b="1" dirty="0">
                <a:solidFill>
                  <a:srgbClr val="FF0000"/>
                </a:solidFill>
              </a:rPr>
            </a:br>
            <a:r>
              <a:rPr lang="en-US" sz="4000" b="1" dirty="0">
                <a:solidFill>
                  <a:srgbClr val="FF0000"/>
                </a:solidFill>
              </a:rPr>
              <a:t>Communication in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sz="4000" b="1" dirty="0">
                <a:solidFill>
                  <a:srgbClr val="FF0000"/>
                </a:solidFill>
              </a:rPr>
              <a:t>Distributed systems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/>
              <a:t>Lecture-1</a:t>
            </a:r>
            <a:endParaRPr lang="en-US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6730"/>
          </a:xfrm>
        </p:spPr>
        <p:txBody>
          <a:bodyPr>
            <a:normAutofit fontScale="90000"/>
          </a:bodyPr>
          <a:p>
            <a:r>
              <a:rPr lang="en-US"/>
              <a:t>Cont..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410" y="984885"/>
            <a:ext cx="11579225" cy="5543550"/>
          </a:xfrm>
        </p:spPr>
        <p:txBody>
          <a:bodyPr>
            <a:normAutofit lnSpcReduction="20000"/>
          </a:bodyPr>
          <a:p>
            <a:r>
              <a:rPr lang="en-US" sz="2400" b="1">
                <a:solidFill>
                  <a:srgbClr val="00B050"/>
                </a:solidFill>
                <a:latin typeface="Times New Roman" panose="02020603050405020304" charset="0"/>
                <a:cs typeface="Times New Roman" panose="02020603050405020304" charset="0"/>
              </a:rPr>
              <a:t>The Transport Layer: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The transport layer is positioned between the network and session layers in the OSI paradigm. 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The data packets must be taken and sent to the appropriate machine by the network layer. 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After that, the transport layer receives the packets, 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sorts them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, and 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looks for faults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. 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Subsequently, it directs them to the session layer of the appropriate computer program. 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endParaRPr lang="en-US" sz="2400" b="1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Functions of Transport Layer: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The Transport Layer is responsible for </a:t>
            </a:r>
            <a:r>
              <a:rPr lang="en-US" sz="24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end-to-end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communication of data packets. 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It provides a number of important functions that are responsible for 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reliable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efficient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, and 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organized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data transfer between host systems in a networked environment.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endParaRPr lang="en-US" sz="2400" b="1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The primary functions of the Transport Layer are: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To enable efficient network transmission, the TL splits the total amount of data it gets from the applications running at the top layers into smaller units known as </a:t>
            </a:r>
            <a:r>
              <a:rPr lang="en-US" sz="24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segments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. 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9435"/>
          </a:xfrm>
        </p:spPr>
        <p:txBody>
          <a:bodyPr>
            <a:normAutofit fontScale="90000"/>
          </a:bodyPr>
          <a:p>
            <a:r>
              <a:rPr lang="en-US"/>
              <a:t>Cont..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6230" y="924560"/>
            <a:ext cx="11569700" cy="5519420"/>
          </a:xfrm>
        </p:spPr>
        <p:txBody>
          <a:bodyPr/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In situations when organised data transfer is required, the Transport Layer creates a 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connection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between the source and the destination.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When the data transfer is complete, the Transport Layer 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closes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the connection.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The TL also assures 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dependable data transmission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. Receiving </a:t>
            </a:r>
            <a:r>
              <a:rPr lang="en-US" sz="24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acknowledgments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, or ACK bits, is how this is accomplished.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Any damaged segments are 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retransmitted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by the sender if they receive an acknowledgment.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Flow control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is one of the Transport Layer’s most crucial roles. In order to prevent data overload, it regulates the data transfer rate.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Both 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error detection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and 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correction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are handled by the transport layer using techniques like checksum, CRC, etc.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Transmission Control Protocol (TCP)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is a 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connection-oriented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protocol and 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User Datagram Protocol (UDP)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is a 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connectionless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protocol of  the TL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6730"/>
          </a:xfrm>
        </p:spPr>
        <p:txBody>
          <a:bodyPr>
            <a:normAutofit fontScale="90000"/>
          </a:bodyPr>
          <a:p>
            <a:r>
              <a:rPr lang="en-US"/>
              <a:t>Cont..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205" y="973455"/>
            <a:ext cx="11536680" cy="5533390"/>
          </a:xfrm>
        </p:spPr>
        <p:txBody>
          <a:bodyPr>
            <a:normAutofit fontScale="90000" lnSpcReduction="20000"/>
          </a:bodyPr>
          <a:p>
            <a:pPr algn="just"/>
            <a:r>
              <a:rPr lang="en-US" sz="2400" b="1">
                <a:solidFill>
                  <a:srgbClr val="00B050"/>
                </a:solidFill>
                <a:latin typeface="Times New Roman" panose="02020603050405020304" charset="0"/>
                <a:cs typeface="Times New Roman" panose="02020603050405020304" charset="0"/>
              </a:rPr>
              <a:t>The Session Layer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: 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This layer allows users on different machines to establish active 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communications sessions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between them. 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It is responsible for establishing, maintaining, synchronizing, terminating sessions between end-user applications.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 b="1">
                <a:solidFill>
                  <a:srgbClr val="00B050"/>
                </a:solidFill>
                <a:latin typeface="Times New Roman" panose="02020603050405020304" charset="0"/>
                <a:cs typeface="Times New Roman" panose="02020603050405020304" charset="0"/>
              </a:rPr>
              <a:t>The Presentation Layer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:</a:t>
            </a:r>
            <a:endParaRPr lang="en-US" sz="2400" b="1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This layer is also known as 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Translation layer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, as this layer serves as a data translator for the network. 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The data which this layer receives from the Application Layer is extracted and manipulated here as per the required format to transmit over the network. 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The main responsibility of this layer is to provide or define the data format and encryption. 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The presentation layer is also called as 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Syntax layer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since it is responsible for maintaining the proper syntax of the data which it either receives or transmits to other layer(s).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 b="1">
                <a:solidFill>
                  <a:srgbClr val="00B05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The Application Layer:</a:t>
            </a:r>
            <a:endParaRPr lang="en-US" sz="2400">
              <a:solidFill>
                <a:srgbClr val="00B05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It is called as the user-interface layer.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It is a collection of miscellaneous protocols for common activities such as E-mail, file, transfer, and connecting remote terminals over a network.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7865"/>
          </a:xfrm>
        </p:spPr>
        <p:txBody>
          <a:bodyPr>
            <a:normAutofit fontScale="90000"/>
          </a:bodyPr>
          <a:p>
            <a:pPr algn="ctr"/>
            <a:r>
              <a:rPr lang="en-US" b="1">
                <a:solidFill>
                  <a:srgbClr val="FF0000"/>
                </a:solidFill>
              </a:rPr>
              <a:t>Layered Protocols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410" y="1062990"/>
            <a:ext cx="11590655" cy="5476240"/>
          </a:xfrm>
        </p:spPr>
        <p:txBody>
          <a:bodyPr/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Due to the 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absence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of 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shared memory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all communications in 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DS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is based on 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message passing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Some issuses that involved in the communication process are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: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How many volts are used to signal a 0-bit, and how many volts for a 1-bit?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How does the receiver knows which is the last bit of the message?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How can the receiver detect if a message has been damaged or lost, and what should it do in this situation?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How long are numbers, strings, and other data items, and how are they represented?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To deal with all such issues, the 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International Standard Organization (ISO)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has developed a </a:t>
            </a:r>
            <a:r>
              <a:rPr lang="en-US" sz="24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reference model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that clearly identifies the various levels involved, gives them standard names, and points out which level should do which job.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This model is called as the 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Open System Interconnection reference model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, usually abberiviated as 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ISO OSI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or the 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OSI model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5935"/>
          </a:xfrm>
        </p:spPr>
        <p:txBody>
          <a:bodyPr>
            <a:normAutofit fontScale="90000"/>
          </a:bodyPr>
          <a:p>
            <a:r>
              <a:rPr lang="en-US"/>
              <a:t>Cont..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" y="941705"/>
            <a:ext cx="11547475" cy="5650865"/>
          </a:xfrm>
        </p:spPr>
        <p:txBody>
          <a:bodyPr/>
          <a:p>
            <a:pPr algn="just"/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NOTE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: The ISO-OSI model is </a:t>
            </a:r>
            <a:r>
              <a:rPr lang="en-US" sz="2400">
                <a:highlight>
                  <a:srgbClr val="FFFF00"/>
                </a:highlight>
                <a:latin typeface="Times New Roman" panose="02020603050405020304" charset="0"/>
                <a:cs typeface="Times New Roman" panose="02020603050405020304" charset="0"/>
              </a:rPr>
              <a:t>considered as a reference model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because from this model a reference has been taken for the principles of networking. 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It is not an accurate representation of how networks actually work, but it is useful for explaining the layers and their functions. 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The OSI model was originally used in networks but was replaced by 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TCP/IP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architecture when it became commercially adopted.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The OSI model is designed to allow 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open systems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to communicate.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An 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open system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is one that is </a:t>
            </a:r>
            <a:r>
              <a:rPr lang="en-US" sz="2400">
                <a:highlight>
                  <a:srgbClr val="00FFFF"/>
                </a:highlight>
                <a:latin typeface="Times New Roman" panose="02020603050405020304" charset="0"/>
                <a:cs typeface="Times New Roman" panose="02020603050405020304" charset="0"/>
              </a:rPr>
              <a:t>prepared to communicate with any other open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system by using </a:t>
            </a:r>
            <a:r>
              <a:rPr lang="en-US" sz="2400">
                <a:highlight>
                  <a:srgbClr val="00FF00"/>
                </a:highlight>
                <a:latin typeface="Times New Roman" panose="02020603050405020304" charset="0"/>
                <a:cs typeface="Times New Roman" panose="02020603050405020304" charset="0"/>
              </a:rPr>
              <a:t>standard rules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that governs the format, contents, and meaning of the messages sent and received.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These rules are formalized in what are called 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protocols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highlight>
                  <a:srgbClr val="00FF00"/>
                </a:highlight>
                <a:latin typeface="Times New Roman" panose="02020603050405020304" charset="0"/>
                <a:cs typeface="Times New Roman" panose="02020603050405020304" charset="0"/>
              </a:rPr>
              <a:t>A protocol is an agreement between the communicating parties on how the communication is to proceed.</a:t>
            </a:r>
            <a:endParaRPr lang="en-US" sz="2400">
              <a:highlight>
                <a:srgbClr val="00FF00"/>
              </a:highlight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endParaRPr lang="en-US" sz="2400">
              <a:highlight>
                <a:srgbClr val="00FF00"/>
              </a:highlight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7845"/>
          </a:xfrm>
        </p:spPr>
        <p:txBody>
          <a:bodyPr>
            <a:normAutofit fontScale="90000"/>
          </a:bodyPr>
          <a:p>
            <a:r>
              <a:rPr lang="en-US"/>
              <a:t>Cont..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750" y="984885"/>
            <a:ext cx="11420475" cy="5522595"/>
          </a:xfrm>
        </p:spPr>
        <p:txBody>
          <a:bodyPr>
            <a:normAutofit lnSpcReduction="10000"/>
          </a:bodyPr>
          <a:p>
            <a:pPr algn="just"/>
            <a:r>
              <a:rPr lang="en-US" sz="2400">
                <a:highlight>
                  <a:srgbClr val="00FFFF"/>
                </a:highlight>
                <a:latin typeface="Times New Roman" panose="02020603050405020304" charset="0"/>
                <a:cs typeface="Times New Roman" panose="02020603050405020304" charset="0"/>
              </a:rPr>
              <a:t>The OSI model distinguishes between two general types of protocols: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In a 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c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onnection-oriented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protocol, a logical connection to be established between the two processes before data is exchanged. The connection must be maintained during the entire time that communication is taking place, then released afterwards.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The 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telephone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is an example of connection-oriented communication.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With a 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connectionless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protocol, no setup in advance is needed. The sender just transmits the first message when it is ready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Dropping a 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letter in mailbox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is an example of connection less protocol.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In the OSI model, the communication is divided up in the 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seven levels or layers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, as shown in the next slide.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Each layer deals with one specific aspect of communication.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Each layer provides an interface to the one above it.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The interface consists of a set of operations that together define the service the layer is prepared to offer to the users.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1820"/>
          </a:xfrm>
        </p:spPr>
        <p:txBody>
          <a:bodyPr>
            <a:normAutofit fontScale="90000"/>
          </a:bodyPr>
          <a:p>
            <a:r>
              <a:rPr lang="en-US"/>
              <a:t>Cont..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604645" y="1115695"/>
            <a:ext cx="8354695" cy="543433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5935"/>
          </a:xfrm>
        </p:spPr>
        <p:txBody>
          <a:bodyPr>
            <a:normAutofit fontScale="90000"/>
          </a:bodyPr>
          <a:p>
            <a:r>
              <a:rPr lang="en-US"/>
              <a:t>Cont..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205" y="953135"/>
            <a:ext cx="11526520" cy="5575935"/>
          </a:xfrm>
        </p:spPr>
        <p:txBody>
          <a:bodyPr/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In the OSI model when process A on machine 1 wants to communicate with process B on machine 2, it builds a 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message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and passes the message to the application layer on its machine. 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This layer might be a 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library procedure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, for example, but it could also be implemented in some other way (e.g., inside the operating system, on an external coprocessor chip, etc). 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The application layers software then adds a header to the front of the message and passes the resulting message across the 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layer 6/7 interface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to the presentation layer. 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The presentation layer in turn adds its own header and passes the result down to the session layer, and so on. 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Some layers add not only a header to the front, but also a trailer to the end.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When the message arrives at machine 2, it is passed upward, with each layer stripping off and examining its own header. 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Finally the message arrives at the receiver, process B, which may reply to it using the riverse path. 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9435"/>
          </a:xfrm>
        </p:spPr>
        <p:txBody>
          <a:bodyPr>
            <a:normAutofit fontScale="90000"/>
          </a:bodyPr>
          <a:p>
            <a:r>
              <a:rPr lang="en-US"/>
              <a:t>Cont..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205" y="924560"/>
            <a:ext cx="11547475" cy="5647055"/>
          </a:xfrm>
        </p:spPr>
        <p:txBody>
          <a:bodyPr/>
          <a:p>
            <a:pPr algn="just"/>
            <a:r>
              <a:rPr lang="en-US" sz="2400" b="1">
                <a:solidFill>
                  <a:srgbClr val="00B050"/>
                </a:solidFill>
                <a:latin typeface="Times New Roman" panose="02020603050405020304" charset="0"/>
                <a:cs typeface="Times New Roman" panose="02020603050405020304" charset="0"/>
              </a:rPr>
              <a:t>The Physical Layer: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The physical layer is concerned with 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transmitting the 0s and 1s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. 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highlight>
                  <a:srgbClr val="FFFF00"/>
                </a:highlight>
                <a:latin typeface="Times New Roman" panose="02020603050405020304" charset="0"/>
                <a:cs typeface="Times New Roman" panose="02020603050405020304" charset="0"/>
              </a:rPr>
              <a:t>How many volts to use for 0 and 1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en-US" sz="2400">
                <a:highlight>
                  <a:srgbClr val="00FF00"/>
                </a:highlight>
                <a:latin typeface="Times New Roman" panose="02020603050405020304" charset="0"/>
                <a:cs typeface="Times New Roman" panose="02020603050405020304" charset="0"/>
              </a:rPr>
              <a:t>how many bits per second can be sent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, and </a:t>
            </a:r>
            <a:r>
              <a:rPr lang="en-US" sz="2400">
                <a:highlight>
                  <a:srgbClr val="00FFFF"/>
                </a:highlight>
                <a:latin typeface="Times New Roman" panose="02020603050405020304" charset="0"/>
                <a:cs typeface="Times New Roman" panose="02020603050405020304" charset="0"/>
              </a:rPr>
              <a:t>whether transmission can take place in both directions simultaneously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are key issues in the physical layer. 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In addition, the </a:t>
            </a:r>
            <a:r>
              <a:rPr lang="en-US" sz="2400">
                <a:highlight>
                  <a:srgbClr val="FF0000"/>
                </a:highlight>
                <a:latin typeface="Times New Roman" panose="02020603050405020304" charset="0"/>
                <a:cs typeface="Times New Roman" panose="02020603050405020304" charset="0"/>
              </a:rPr>
              <a:t>size and shape of the network connector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as well as the number of pins and meaning of each are of concern. 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The physical layer protocol deals with standardizing the electrical, mechanical, and signalling interfaces so that when one machine sends a 0 bit it is actually received as the 0 bit and not a 1 bit. 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6890"/>
          </a:xfrm>
        </p:spPr>
        <p:txBody>
          <a:bodyPr>
            <a:normAutofit fontScale="90000"/>
          </a:bodyPr>
          <a:p>
            <a:r>
              <a:rPr lang="en-US"/>
              <a:t>Cont..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205" y="882015"/>
            <a:ext cx="11546840" cy="5593715"/>
          </a:xfrm>
        </p:spPr>
        <p:txBody>
          <a:bodyPr>
            <a:normAutofit lnSpcReduction="20000"/>
          </a:bodyPr>
          <a:p>
            <a:pPr algn="just"/>
            <a:r>
              <a:rPr lang="en-US" sz="2400" b="1">
                <a:solidFill>
                  <a:srgbClr val="00B050"/>
                </a:solidFill>
                <a:latin typeface="Times New Roman" panose="02020603050405020304" charset="0"/>
                <a:cs typeface="Times New Roman" panose="02020603050405020304" charset="0"/>
              </a:rPr>
              <a:t>Data Link Layer (DLL):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The physical layer just sends bits. As long as no errors occur all is well. 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However, real communication networks are subject to 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errors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so some mechanism is needed to 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detect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and 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correct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them. 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This mechanism is the main task of the data link layer. 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What it does is to </a:t>
            </a:r>
            <a:r>
              <a:rPr lang="en-US" sz="240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charset="0"/>
                <a:cs typeface="Times New Roman" panose="02020603050405020304" charset="0"/>
              </a:rPr>
              <a:t>group the bits into units called </a:t>
            </a:r>
            <a:r>
              <a:rPr lang="en-US" sz="240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charset="0"/>
                <a:cs typeface="Times New Roman" panose="02020603050405020304" charset="0"/>
              </a:rPr>
              <a:t>frames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, and see that each frame is correctly received. 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The data link layer does its work by putting a 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special bit pattern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on the start and end of each frame, to mark them, as well as computing a </a:t>
            </a:r>
            <a:r>
              <a:rPr lang="en-US" sz="24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checksum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by adding up all the bytes in the frame in a certain way. 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The data link layer appends the checksum to the frame. 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When the frame arrives, the receiver recomputes the checksum from the data and compares the result to the checksum following the frame. 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If they agree, the frame is considered correct and is accepted. If they disagree, the receiver asks the sender to retransmit it.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Frames are assigned sequence numbers (in the header) for getting the correct sequence.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1625"/>
            <a:ext cx="10515600" cy="601345"/>
          </a:xfrm>
        </p:spPr>
        <p:txBody>
          <a:bodyPr>
            <a:normAutofit fontScale="90000"/>
          </a:bodyPr>
          <a:p>
            <a:r>
              <a:rPr lang="en-US"/>
              <a:t>Cont..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205" y="903605"/>
            <a:ext cx="11515725" cy="5603240"/>
          </a:xfrm>
        </p:spPr>
        <p:txBody>
          <a:bodyPr/>
          <a:p>
            <a:pPr algn="just"/>
            <a:r>
              <a:rPr lang="en-US" sz="2400" b="1">
                <a:solidFill>
                  <a:srgbClr val="00B050"/>
                </a:solidFill>
                <a:latin typeface="Times New Roman" panose="02020603050405020304" charset="0"/>
                <a:cs typeface="Times New Roman" panose="02020603050405020304" charset="0"/>
              </a:rPr>
              <a:t>The Network Layer:</a:t>
            </a:r>
            <a:endParaRPr lang="en-US" sz="2400" b="1">
              <a:solidFill>
                <a:srgbClr val="00B05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In a WAN, for a message to get from the sender to the receiver, it may have to cross a number of 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hops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The question of how to choose the best path is called </a:t>
            </a:r>
            <a:r>
              <a:rPr lang="en-US" sz="24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routing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, and is the primary task of the NL. 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The problem is complicated by the fact that the </a:t>
            </a:r>
            <a:r>
              <a:rPr lang="en-US" sz="2400">
                <a:highlight>
                  <a:srgbClr val="00FF00"/>
                </a:highlight>
                <a:latin typeface="Times New Roman" panose="02020603050405020304" charset="0"/>
                <a:cs typeface="Times New Roman" panose="02020603050405020304" charset="0"/>
              </a:rPr>
              <a:t>shortest route is not always the best route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What really matters is the amount of 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delay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on a given route, which, in turn, is related to the amount of 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traffic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and the </a:t>
            </a:r>
            <a:r>
              <a:rPr lang="en-US" sz="2400">
                <a:highlight>
                  <a:srgbClr val="FFFF00"/>
                </a:highlight>
                <a:latin typeface="Times New Roman" panose="02020603050405020304" charset="0"/>
                <a:cs typeface="Times New Roman" panose="02020603050405020304" charset="0"/>
              </a:rPr>
              <a:t>number of messages queued up for transmission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. 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The delay can thus change over the course of time. 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Two NL protocols are in widespread use, one 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connection-oriented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called </a:t>
            </a:r>
            <a:r>
              <a:rPr lang="en-US" sz="24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X.25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and another 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connectionless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called </a:t>
            </a:r>
            <a:r>
              <a:rPr lang="en-US" sz="24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Internet Protocol (IP)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8559</Words>
  <Application>WPS Presentation</Application>
  <PresentationFormat>Widescreen</PresentationFormat>
  <Paragraphs>122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Arial</vt:lpstr>
      <vt:lpstr>SimSun</vt:lpstr>
      <vt:lpstr>Wingdings</vt:lpstr>
      <vt:lpstr>Times New Roman</vt:lpstr>
      <vt:lpstr>Calibri Light</vt:lpstr>
      <vt:lpstr>Calibri</vt:lpstr>
      <vt:lpstr>Microsoft YaHei</vt:lpstr>
      <vt:lpstr>Arial Unicode MS</vt:lpstr>
      <vt:lpstr>Office Theme</vt:lpstr>
      <vt:lpstr>DOS UNIT-II Communication in Distributed systems</vt:lpstr>
      <vt:lpstr>Layered Protocols</vt:lpstr>
      <vt:lpstr>Cont..</vt:lpstr>
      <vt:lpstr>Cont..</vt:lpstr>
      <vt:lpstr>Cont..</vt:lpstr>
      <vt:lpstr>Cont..</vt:lpstr>
      <vt:lpstr>Cont..</vt:lpstr>
      <vt:lpstr>Cont..</vt:lpstr>
      <vt:lpstr>Cont..</vt:lpstr>
      <vt:lpstr>Cont..</vt:lpstr>
      <vt:lpstr>Cont..</vt:lpstr>
      <vt:lpstr>Cont..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DOS UNIT-II Communication in Distributed systems</dc:title>
  <dc:creator/>
  <cp:lastModifiedBy>KIIT0001</cp:lastModifiedBy>
  <cp:revision>19</cp:revision>
  <dcterms:created xsi:type="dcterms:W3CDTF">2024-07-27T05:02:00Z</dcterms:created>
  <dcterms:modified xsi:type="dcterms:W3CDTF">2024-07-29T09:26:05Z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B6E7B89A29BA4690A59996B5DAA55393_12</vt:lpwstr>
  </property>
  <property fmtid="{D5CDD505-2E9C-101B-9397-08002B2CF9AE}" pid="3" name="KSOProductBuildVer">
    <vt:lpwstr>1033-12.2.0.17153</vt:lpwstr>
  </property>
</Properties>
</file>