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73" r:id="rId9"/>
    <p:sldId id="262" r:id="rId10"/>
    <p:sldId id="263" r:id="rId11"/>
    <p:sldId id="268" r:id="rId12"/>
    <p:sldId id="264" r:id="rId13"/>
    <p:sldId id="265" r:id="rId14"/>
    <p:sldId id="266" r:id="rId15"/>
    <p:sldId id="267" r:id="rId16"/>
    <p:sldId id="274"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dirty="0">
                <a:solidFill>
                  <a:srgbClr val="FF0000"/>
                </a:solidFill>
              </a:rPr>
              <a:t>DOS UNIT-II</a:t>
            </a:r>
            <a:br>
              <a:rPr lang="en-US" sz="4000" b="1" dirty="0">
                <a:solidFill>
                  <a:srgbClr val="FF0000"/>
                </a:solidFill>
              </a:rPr>
            </a:br>
            <a:r>
              <a:rPr lang="en-US" sz="4000" b="1" dirty="0">
                <a:solidFill>
                  <a:srgbClr val="FF0000"/>
                </a:solidFill>
              </a:rPr>
              <a:t>Communication in</a:t>
            </a:r>
            <a:r>
              <a:rPr lang="en-US" b="1" dirty="0">
                <a:solidFill>
                  <a:srgbClr val="FF0000"/>
                </a:solidFill>
              </a:rPr>
              <a:t> </a:t>
            </a:r>
            <a:r>
              <a:rPr lang="en-US" sz="4000" b="1" dirty="0">
                <a:solidFill>
                  <a:srgbClr val="FF0000"/>
                </a:solidFill>
              </a:rPr>
              <a:t>Distributed systems</a:t>
            </a:r>
            <a:endParaRPr lang="en-US" sz="4000" b="1" dirty="0">
              <a:solidFill>
                <a:srgbClr val="FF0000"/>
              </a:solidFill>
            </a:endParaRPr>
          </a:p>
        </p:txBody>
      </p:sp>
      <p:sp>
        <p:nvSpPr>
          <p:cNvPr id="3" name="Subtitle 2"/>
          <p:cNvSpPr>
            <a:spLocks noGrp="1"/>
          </p:cNvSpPr>
          <p:nvPr>
            <p:ph type="subTitle" idx="1"/>
          </p:nvPr>
        </p:nvSpPr>
        <p:spPr/>
        <p:txBody>
          <a:bodyPr/>
          <a:lstStyle/>
          <a:p>
            <a:r>
              <a:rPr lang="en-US" b="1"/>
              <a:t>Lecture-2</a:t>
            </a:r>
            <a:endParaRPr 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37845"/>
          </a:xfrm>
        </p:spPr>
        <p:txBody>
          <a:bodyPr>
            <a:normAutofit fontScale="90000"/>
          </a:bodyPr>
          <a:p>
            <a:r>
              <a:rPr lang="en-US"/>
              <a:t>Cont..</a:t>
            </a:r>
            <a:endParaRPr lang="en-US"/>
          </a:p>
        </p:txBody>
      </p:sp>
      <p:sp>
        <p:nvSpPr>
          <p:cNvPr id="3" name="Content Placeholder 2"/>
          <p:cNvSpPr>
            <a:spLocks noGrp="1"/>
          </p:cNvSpPr>
          <p:nvPr>
            <p:ph idx="1"/>
          </p:nvPr>
        </p:nvSpPr>
        <p:spPr>
          <a:xfrm>
            <a:off x="412750" y="903605"/>
            <a:ext cx="11473180" cy="5572125"/>
          </a:xfrm>
        </p:spPr>
        <p:txBody>
          <a:bodyPr/>
          <a:p>
            <a:pPr algn="just"/>
            <a:r>
              <a:rPr lang="en-US" sz="2400">
                <a:latin typeface="Times New Roman" panose="02020603050405020304" charset="0"/>
                <a:cs typeface="Times New Roman" panose="02020603050405020304" charset="0"/>
              </a:rPr>
              <a:t>An ATM adaptor board plugged into a computer can put out a stream of cells onto a wire or fibre.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transmission stream must be continuous.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Alternatively, the adapter board can use </a:t>
            </a:r>
            <a:r>
              <a:rPr lang="en-US" sz="2400" b="1">
                <a:solidFill>
                  <a:srgbClr val="FF0000"/>
                </a:solidFill>
                <a:latin typeface="Times New Roman" panose="02020603050405020304" charset="0"/>
                <a:cs typeface="Times New Roman" panose="02020603050405020304" charset="0"/>
              </a:rPr>
              <a:t>SONET</a:t>
            </a:r>
            <a:r>
              <a:rPr lang="en-US" sz="2400">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(Synchronous Optical Network)</a:t>
            </a:r>
            <a:r>
              <a:rPr lang="en-US" sz="2400">
                <a:latin typeface="Times New Roman" panose="02020603050405020304" charset="0"/>
                <a:cs typeface="Times New Roman" panose="02020603050405020304" charset="0"/>
              </a:rPr>
              <a:t> in the physical layer, putting its cells into the payload portion of SONET frames.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 SONET, the basic unit is a 9 X 90 array of bytes called a </a:t>
            </a:r>
            <a:r>
              <a:rPr lang="en-US" sz="2400" b="1">
                <a:latin typeface="Times New Roman" panose="02020603050405020304" charset="0"/>
                <a:cs typeface="Times New Roman" panose="02020603050405020304" charset="0"/>
              </a:rPr>
              <a:t>frame</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Out of these 810 bytes, 36 bytes are overhead, leaving 774 bits of payload.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One frame is transmitted every 125 microsecond to match the telephone system’s standard sampling rate of 8000 samples per second, so the gross data rate (including overhead) is 51.840 Mbps and the net data rate (excluding overhead) is 49.536 Mbps.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Basic 51.840 Mbps channel is called </a:t>
            </a:r>
            <a:r>
              <a:rPr lang="en-US" sz="2400" b="1">
                <a:latin typeface="Times New Roman" panose="02020603050405020304" charset="0"/>
                <a:cs typeface="Times New Roman" panose="02020603050405020304" charset="0"/>
              </a:rPr>
              <a:t>OC-1</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It is possible to send a group of n OC-1 frames as a group, which is designated as OC-n.</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OC-12 and OC-48 are used for long-haul transmission.</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0385" y="152400"/>
            <a:ext cx="10515600" cy="601345"/>
          </a:xfrm>
        </p:spPr>
        <p:txBody>
          <a:bodyPr>
            <a:normAutofit fontScale="90000"/>
          </a:bodyPr>
          <a:p>
            <a:r>
              <a:rPr lang="en-US"/>
              <a:t>Cont..</a:t>
            </a:r>
            <a:endParaRPr lang="en-US"/>
          </a:p>
        </p:txBody>
      </p:sp>
      <p:sp>
        <p:nvSpPr>
          <p:cNvPr id="3" name="Content Placeholder 2"/>
          <p:cNvSpPr>
            <a:spLocks noGrp="1"/>
          </p:cNvSpPr>
          <p:nvPr>
            <p:ph idx="1"/>
          </p:nvPr>
        </p:nvSpPr>
        <p:spPr>
          <a:xfrm>
            <a:off x="370205" y="753745"/>
            <a:ext cx="11515725" cy="5986780"/>
          </a:xfrm>
        </p:spPr>
        <p:txBody>
          <a:bodyPr>
            <a:noAutofit/>
          </a:bodyPr>
          <a:p>
            <a:pPr algn="just"/>
            <a:r>
              <a:rPr lang="en-US" sz="2300" b="1">
                <a:solidFill>
                  <a:srgbClr val="00B050"/>
                </a:solidFill>
                <a:latin typeface="Times New Roman" panose="02020603050405020304" charset="0"/>
                <a:cs typeface="Times New Roman" panose="02020603050405020304" charset="0"/>
              </a:rPr>
              <a:t>The ATM Layer:</a:t>
            </a:r>
            <a:endParaRPr lang="en-US" sz="2300">
              <a:latin typeface="Times New Roman" panose="02020603050405020304" charset="0"/>
              <a:cs typeface="Times New Roman" panose="02020603050405020304" charset="0"/>
            </a:endParaRPr>
          </a:p>
          <a:p>
            <a:pPr algn="just"/>
            <a:r>
              <a:rPr lang="en-US" sz="2300">
                <a:latin typeface="Times New Roman" panose="02020603050405020304" charset="0"/>
                <a:cs typeface="Times New Roman" panose="02020603050405020304" charset="0"/>
              </a:rPr>
              <a:t>The ATM Layer is responsible for </a:t>
            </a:r>
            <a:r>
              <a:rPr lang="en-US" sz="2300">
                <a:highlight>
                  <a:srgbClr val="00FF00"/>
                </a:highlight>
                <a:latin typeface="Times New Roman" panose="02020603050405020304" charset="0"/>
                <a:cs typeface="Times New Roman" panose="02020603050405020304" charset="0"/>
              </a:rPr>
              <a:t>cell-based switching and routing</a:t>
            </a:r>
            <a:r>
              <a:rPr lang="en-US" sz="2300">
                <a:latin typeface="Times New Roman" panose="02020603050405020304" charset="0"/>
                <a:cs typeface="Times New Roman" panose="02020603050405020304" charset="0"/>
              </a:rPr>
              <a:t>. It operates above the Physical Layer and is fundamental to the operation of ATM networks.</a:t>
            </a:r>
            <a:endParaRPr lang="en-US" sz="2300">
              <a:latin typeface="Times New Roman" panose="02020603050405020304" charset="0"/>
              <a:cs typeface="Times New Roman" panose="02020603050405020304" charset="0"/>
            </a:endParaRPr>
          </a:p>
          <a:p>
            <a:pPr algn="just"/>
            <a:r>
              <a:rPr lang="en-US" sz="2300" b="1">
                <a:solidFill>
                  <a:schemeClr val="accent2"/>
                </a:solidFill>
                <a:latin typeface="Times New Roman" panose="02020603050405020304" charset="0"/>
                <a:cs typeface="Times New Roman" panose="02020603050405020304" charset="0"/>
              </a:rPr>
              <a:t>a. Functions:</a:t>
            </a:r>
            <a:endParaRPr lang="en-US" sz="2300" b="1">
              <a:solidFill>
                <a:schemeClr val="accent2"/>
              </a:solidFill>
              <a:latin typeface="Times New Roman" panose="02020603050405020304" charset="0"/>
              <a:cs typeface="Times New Roman" panose="02020603050405020304" charset="0"/>
            </a:endParaRPr>
          </a:p>
          <a:p>
            <a:pPr algn="just"/>
            <a:r>
              <a:rPr lang="en-US" sz="2300" b="1">
                <a:solidFill>
                  <a:srgbClr val="7030A0"/>
                </a:solidFill>
                <a:latin typeface="Times New Roman" panose="02020603050405020304" charset="0"/>
                <a:cs typeface="Times New Roman" panose="02020603050405020304" charset="0"/>
              </a:rPr>
              <a:t>Cell Switching and Routing:</a:t>
            </a:r>
            <a:r>
              <a:rPr lang="en-US" sz="2300">
                <a:latin typeface="Times New Roman" panose="02020603050405020304" charset="0"/>
                <a:cs typeface="Times New Roman" panose="02020603050405020304" charset="0"/>
              </a:rPr>
              <a:t> The ATM Layer is responsible for the forwarding of fixed-size cells between network nodes based on the Virtual Path Identifier (VPI) and Virtual Channel Identifier (VCI).</a:t>
            </a:r>
            <a:endParaRPr lang="en-US" sz="2300">
              <a:latin typeface="Times New Roman" panose="02020603050405020304" charset="0"/>
              <a:cs typeface="Times New Roman" panose="02020603050405020304" charset="0"/>
            </a:endParaRPr>
          </a:p>
          <a:p>
            <a:pPr algn="just"/>
            <a:r>
              <a:rPr lang="en-US" sz="2300" b="1">
                <a:solidFill>
                  <a:srgbClr val="7030A0"/>
                </a:solidFill>
                <a:latin typeface="Times New Roman" panose="02020603050405020304" charset="0"/>
                <a:cs typeface="Times New Roman" panose="02020603050405020304" charset="0"/>
              </a:rPr>
              <a:t>Cell Header Processing:</a:t>
            </a:r>
            <a:r>
              <a:rPr lang="en-US" sz="2300">
                <a:latin typeface="Times New Roman" panose="02020603050405020304" charset="0"/>
                <a:cs typeface="Times New Roman" panose="02020603050405020304" charset="0"/>
              </a:rPr>
              <a:t> The layer reads and processes the ATM cell header, which contains routing information such as VPI/VCI, Cell Loss Priority (CLP), and Header Error Control (HEC).</a:t>
            </a:r>
            <a:endParaRPr lang="en-US" sz="2300">
              <a:latin typeface="Times New Roman" panose="02020603050405020304" charset="0"/>
              <a:cs typeface="Times New Roman" panose="02020603050405020304" charset="0"/>
            </a:endParaRPr>
          </a:p>
          <a:p>
            <a:pPr algn="just"/>
            <a:r>
              <a:rPr lang="en-US" sz="2300" b="1">
                <a:solidFill>
                  <a:schemeClr val="accent2"/>
                </a:solidFill>
                <a:latin typeface="Times New Roman" panose="02020603050405020304" charset="0"/>
                <a:cs typeface="Times New Roman" panose="02020603050405020304" charset="0"/>
              </a:rPr>
              <a:t>b. Key Components:</a:t>
            </a:r>
            <a:endParaRPr lang="en-US" sz="2300" b="1">
              <a:solidFill>
                <a:schemeClr val="accent2"/>
              </a:solidFill>
              <a:latin typeface="Times New Roman" panose="02020603050405020304" charset="0"/>
              <a:cs typeface="Times New Roman" panose="02020603050405020304" charset="0"/>
            </a:endParaRPr>
          </a:p>
          <a:p>
            <a:pPr algn="just"/>
            <a:r>
              <a:rPr lang="en-US" sz="2300" b="1">
                <a:solidFill>
                  <a:srgbClr val="7030A0"/>
                </a:solidFill>
                <a:latin typeface="Times New Roman" panose="02020603050405020304" charset="0"/>
                <a:cs typeface="Times New Roman" panose="02020603050405020304" charset="0"/>
              </a:rPr>
              <a:t>Virtual Paths and Channels:</a:t>
            </a:r>
            <a:r>
              <a:rPr lang="en-US" sz="2300">
                <a:latin typeface="Times New Roman" panose="02020603050405020304" charset="0"/>
                <a:cs typeface="Times New Roman" panose="02020603050405020304" charset="0"/>
              </a:rPr>
              <a:t> Data is routed through Virtual Paths (VPs) and Virtual Channels (VCs). A VP is a bundle of VCs, and a VC is a logical connection between two endpoints.</a:t>
            </a:r>
            <a:endParaRPr lang="en-US" sz="2300">
              <a:latin typeface="Times New Roman" panose="02020603050405020304" charset="0"/>
              <a:cs typeface="Times New Roman" panose="02020603050405020304" charset="0"/>
            </a:endParaRPr>
          </a:p>
          <a:p>
            <a:pPr algn="just"/>
            <a:r>
              <a:rPr lang="en-US" sz="2300" b="1">
                <a:solidFill>
                  <a:srgbClr val="7030A0"/>
                </a:solidFill>
                <a:latin typeface="Times New Roman" panose="02020603050405020304" charset="0"/>
                <a:cs typeface="Times New Roman" panose="02020603050405020304" charset="0"/>
              </a:rPr>
              <a:t>Switching:</a:t>
            </a:r>
            <a:r>
              <a:rPr lang="en-US" sz="2300">
                <a:latin typeface="Times New Roman" panose="02020603050405020304" charset="0"/>
                <a:cs typeface="Times New Roman" panose="02020603050405020304" charset="0"/>
              </a:rPr>
              <a:t> ATM switches handle the switching of cells based on the VPI/VCI values in the cell header.</a:t>
            </a:r>
            <a:endParaRPr lang="en-US" sz="23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06730"/>
          </a:xfrm>
        </p:spPr>
        <p:txBody>
          <a:bodyPr>
            <a:normAutofit fontScale="90000"/>
          </a:bodyPr>
          <a:p>
            <a:r>
              <a:rPr lang="en-US"/>
              <a:t>Cont..</a:t>
            </a:r>
            <a:endParaRPr lang="en-US"/>
          </a:p>
        </p:txBody>
      </p:sp>
      <p:sp>
        <p:nvSpPr>
          <p:cNvPr id="3" name="Content Placeholder 2"/>
          <p:cNvSpPr>
            <a:spLocks noGrp="1"/>
          </p:cNvSpPr>
          <p:nvPr>
            <p:ph idx="1"/>
          </p:nvPr>
        </p:nvSpPr>
        <p:spPr>
          <a:xfrm>
            <a:off x="359410" y="984885"/>
            <a:ext cx="11579225" cy="5543550"/>
          </a:xfrm>
        </p:spPr>
        <p:txBody>
          <a:bodyPr>
            <a:normAutofit lnSpcReduction="20000"/>
          </a:bodyPr>
          <a:p>
            <a:pPr algn="just"/>
            <a:r>
              <a:rPr lang="en-US" sz="2400">
                <a:latin typeface="Times New Roman" panose="02020603050405020304" charset="0"/>
                <a:cs typeface="Times New Roman" panose="02020603050405020304" charset="0"/>
              </a:rPr>
              <a:t>The layout of a cell header from a computer to the first ATM switch is shown in figure below:</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Generic Flow Control (GFC) field is used for the flow control purpose.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VCI and VPI fields together identify which path and virtual circuit a cell belongs to.</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 Routing tables along the way use this information for routing.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These fields are modified at each hop along the path.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purpose of the VPI field is to group together a collection of virtual circuits for the same destination and make it possible for a carrier to reroute all of them without having to examine the VCI field.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a:t>
            </a:r>
            <a:r>
              <a:rPr lang="en-US" sz="2400" b="1">
                <a:latin typeface="Times New Roman" panose="02020603050405020304" charset="0"/>
                <a:cs typeface="Times New Roman" panose="02020603050405020304" charset="0"/>
              </a:rPr>
              <a:t>payload type</a:t>
            </a:r>
            <a:r>
              <a:rPr lang="en-US" sz="2400">
                <a:latin typeface="Times New Roman" panose="02020603050405020304" charset="0"/>
                <a:cs typeface="Times New Roman" panose="02020603050405020304" charset="0"/>
              </a:rPr>
              <a:t> field </a:t>
            </a:r>
            <a:r>
              <a:rPr lang="en-US" sz="2400">
                <a:highlight>
                  <a:srgbClr val="00FF00"/>
                </a:highlight>
                <a:latin typeface="Times New Roman" panose="02020603050405020304" charset="0"/>
                <a:cs typeface="Times New Roman" panose="02020603050405020304" charset="0"/>
              </a:rPr>
              <a:t>distinguishes data cells from control cells</a:t>
            </a:r>
            <a:r>
              <a:rPr lang="en-US" sz="2400">
                <a:latin typeface="Times New Roman" panose="02020603050405020304" charset="0"/>
                <a:cs typeface="Times New Roman" panose="02020603050405020304" charset="0"/>
              </a:rPr>
              <a:t> and further identifies several kinds of control cells.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a:t>
            </a:r>
            <a:r>
              <a:rPr lang="en-US" sz="2400" b="1">
                <a:latin typeface="Times New Roman" panose="02020603050405020304" charset="0"/>
                <a:cs typeface="Times New Roman" panose="02020603050405020304" charset="0"/>
              </a:rPr>
              <a:t>CLP</a:t>
            </a:r>
            <a:r>
              <a:rPr lang="en-US" sz="2400">
                <a:latin typeface="Times New Roman" panose="02020603050405020304" charset="0"/>
                <a:cs typeface="Times New Roman" panose="02020603050405020304" charset="0"/>
              </a:rPr>
              <a:t> field can be used to make some cells less important than others, so if congestion occurs the least important ones will be the ones dropped. </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pic>
        <p:nvPicPr>
          <p:cNvPr id="4" name="Picture 3"/>
          <p:cNvPicPr>
            <a:picLocks noChangeAspect="1"/>
          </p:cNvPicPr>
          <p:nvPr>
            <p:custDataLst>
              <p:tags r:id="rId1"/>
            </p:custDataLst>
          </p:nvPr>
        </p:nvPicPr>
        <p:blipFill>
          <a:blip r:embed="rId2"/>
          <a:stretch>
            <a:fillRect/>
          </a:stretch>
        </p:blipFill>
        <p:spPr>
          <a:xfrm>
            <a:off x="4034790" y="1502410"/>
            <a:ext cx="4419600" cy="11144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9435"/>
          </a:xfrm>
        </p:spPr>
        <p:txBody>
          <a:bodyPr>
            <a:normAutofit fontScale="90000"/>
          </a:bodyPr>
          <a:p>
            <a:r>
              <a:rPr lang="en-US"/>
              <a:t>Cont..</a:t>
            </a:r>
            <a:endParaRPr lang="en-US"/>
          </a:p>
        </p:txBody>
      </p:sp>
      <p:sp>
        <p:nvSpPr>
          <p:cNvPr id="3" name="Content Placeholder 2"/>
          <p:cNvSpPr>
            <a:spLocks noGrp="1"/>
          </p:cNvSpPr>
          <p:nvPr>
            <p:ph idx="1"/>
          </p:nvPr>
        </p:nvSpPr>
        <p:spPr>
          <a:xfrm>
            <a:off x="316230" y="924560"/>
            <a:ext cx="11569700" cy="5519420"/>
          </a:xfrm>
        </p:spPr>
        <p:txBody>
          <a:bodyPr>
            <a:noAutofit/>
          </a:bodyPr>
          <a:p>
            <a:pPr algn="just"/>
            <a:r>
              <a:rPr lang="en-US" sz="2400" b="1">
                <a:solidFill>
                  <a:srgbClr val="00B050"/>
                </a:solidFill>
                <a:latin typeface="Times New Roman" panose="02020603050405020304" charset="0"/>
                <a:cs typeface="Times New Roman" panose="02020603050405020304" charset="0"/>
              </a:rPr>
              <a:t>ATM Adaptation Layer (AAL):</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ATM Adaptation Layer (AAL) provides the necessary functionality to </a:t>
            </a:r>
            <a:r>
              <a:rPr lang="en-US" sz="2400" b="1">
                <a:latin typeface="Times New Roman" panose="02020603050405020304" charset="0"/>
                <a:cs typeface="Times New Roman" panose="02020603050405020304" charset="0"/>
              </a:rPr>
              <a:t>adapt user data to the cell-based ATM Layer</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just"/>
            <a:r>
              <a:rPr lang="en-US" sz="2400">
                <a:highlight>
                  <a:srgbClr val="FFFF00"/>
                </a:highlight>
                <a:latin typeface="Times New Roman" panose="02020603050405020304" charset="0"/>
                <a:cs typeface="Times New Roman" panose="02020603050405020304" charset="0"/>
              </a:rPr>
              <a:t>It ensures that the data is correctly formatted and reassembled at the destination.</a:t>
            </a:r>
            <a:endParaRPr lang="en-US" sz="2400">
              <a:latin typeface="Times New Roman" panose="02020603050405020304" charset="0"/>
              <a:cs typeface="Times New Roman" panose="02020603050405020304" charset="0"/>
            </a:endParaRPr>
          </a:p>
          <a:p>
            <a:pPr algn="just"/>
            <a:r>
              <a:rPr lang="en-US" sz="2400" b="1">
                <a:solidFill>
                  <a:schemeClr val="accent2"/>
                </a:solidFill>
                <a:latin typeface="Times New Roman" panose="02020603050405020304" charset="0"/>
                <a:cs typeface="Times New Roman" panose="02020603050405020304" charset="0"/>
              </a:rPr>
              <a:t>a. Functions:</a:t>
            </a:r>
            <a:endParaRPr lang="en-US" sz="2400" b="1">
              <a:solidFill>
                <a:schemeClr val="accent2"/>
              </a:solidFill>
              <a:latin typeface="Times New Roman" panose="02020603050405020304" charset="0"/>
              <a:cs typeface="Times New Roman" panose="02020603050405020304" charset="0"/>
            </a:endParaRPr>
          </a:p>
          <a:p>
            <a:pPr algn="just"/>
            <a:r>
              <a:rPr lang="en-US" sz="2400" b="1">
                <a:solidFill>
                  <a:srgbClr val="7030A0"/>
                </a:solidFill>
                <a:latin typeface="Times New Roman" panose="02020603050405020304" charset="0"/>
                <a:cs typeface="Times New Roman" panose="02020603050405020304" charset="0"/>
              </a:rPr>
              <a:t>Segmentation and Reassembly (SAR)</a:t>
            </a:r>
            <a:r>
              <a:rPr lang="en-US" sz="2400">
                <a:latin typeface="Times New Roman" panose="02020603050405020304" charset="0"/>
                <a:cs typeface="Times New Roman" panose="02020603050405020304" charset="0"/>
              </a:rPr>
              <a:t>: AAL segments higher-layer data into ATM cells for transmission and reassembles cells back into data at the receiving end.</a:t>
            </a:r>
            <a:endParaRPr lang="en-US" sz="2400">
              <a:latin typeface="Times New Roman" panose="02020603050405020304" charset="0"/>
              <a:cs typeface="Times New Roman" panose="02020603050405020304" charset="0"/>
            </a:endParaRPr>
          </a:p>
          <a:p>
            <a:pPr algn="just"/>
            <a:r>
              <a:rPr lang="en-US" sz="2400" b="1">
                <a:solidFill>
                  <a:srgbClr val="7030A0"/>
                </a:solidFill>
                <a:latin typeface="Times New Roman" panose="02020603050405020304" charset="0"/>
                <a:cs typeface="Times New Roman" panose="02020603050405020304" charset="0"/>
              </a:rPr>
              <a:t>Error Detection and Correction:</a:t>
            </a:r>
            <a:r>
              <a:rPr lang="en-US" sz="2400">
                <a:latin typeface="Times New Roman" panose="02020603050405020304" charset="0"/>
                <a:cs typeface="Times New Roman" panose="02020603050405020304" charset="0"/>
              </a:rPr>
              <a:t> AAL includes mechanisms for error detection and correction to ensure reliable data transfer.</a:t>
            </a:r>
            <a:endParaRPr lang="en-US" sz="2400">
              <a:latin typeface="Times New Roman" panose="02020603050405020304" charset="0"/>
              <a:cs typeface="Times New Roman" panose="02020603050405020304" charset="0"/>
            </a:endParaRPr>
          </a:p>
          <a:p>
            <a:pPr algn="just"/>
            <a:r>
              <a:rPr lang="en-US" sz="2400" b="1">
                <a:solidFill>
                  <a:schemeClr val="accent2"/>
                </a:solidFill>
                <a:latin typeface="Times New Roman" panose="02020603050405020304" charset="0"/>
                <a:cs typeface="Times New Roman" panose="02020603050405020304" charset="0"/>
              </a:rPr>
              <a:t>b. AAL Types: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There are several AAL types, each designed for different types of services:</a:t>
            </a:r>
            <a:endParaRPr lang="en-US" sz="2400">
              <a:latin typeface="Times New Roman" panose="02020603050405020304" charset="0"/>
              <a:cs typeface="Times New Roman" panose="02020603050405020304" charset="0"/>
            </a:endParaRPr>
          </a:p>
          <a:p>
            <a:pPr algn="just"/>
            <a:r>
              <a:rPr lang="en-US" sz="2400" b="1">
                <a:solidFill>
                  <a:srgbClr val="7030A0"/>
                </a:solidFill>
                <a:latin typeface="Times New Roman" panose="02020603050405020304" charset="0"/>
                <a:cs typeface="Times New Roman" panose="02020603050405020304" charset="0"/>
              </a:rPr>
              <a:t>AAL1</a:t>
            </a:r>
            <a:r>
              <a:rPr lang="en-US" sz="2400">
                <a:latin typeface="Times New Roman" panose="02020603050405020304" charset="0"/>
                <a:cs typeface="Times New Roman" panose="02020603050405020304" charset="0"/>
              </a:rPr>
              <a:t>: Designed for </a:t>
            </a:r>
            <a:r>
              <a:rPr lang="en-US" sz="2400" b="1">
                <a:latin typeface="Times New Roman" panose="02020603050405020304" charset="0"/>
                <a:cs typeface="Times New Roman" panose="02020603050405020304" charset="0"/>
              </a:rPr>
              <a:t>Constant Bit Rate (CBR)</a:t>
            </a:r>
            <a:r>
              <a:rPr lang="en-US" sz="2400">
                <a:latin typeface="Times New Roman" panose="02020603050405020304" charset="0"/>
                <a:cs typeface="Times New Roman" panose="02020603050405020304" charset="0"/>
              </a:rPr>
              <a:t> services like voice and video. It provides timing recovery and is used for synchronous services.</a:t>
            </a:r>
            <a:endParaRPr lang="en-US" sz="2400">
              <a:latin typeface="Times New Roman" panose="02020603050405020304" charset="0"/>
              <a:cs typeface="Times New Roman" panose="02020603050405020304" charset="0"/>
            </a:endParaRPr>
          </a:p>
          <a:p>
            <a:pPr algn="just"/>
            <a:endParaRPr lang="en-US" sz="19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06730"/>
          </a:xfrm>
        </p:spPr>
        <p:txBody>
          <a:bodyPr>
            <a:normAutofit fontScale="90000"/>
          </a:bodyPr>
          <a:p>
            <a:r>
              <a:rPr lang="en-US"/>
              <a:t>Cont..</a:t>
            </a:r>
            <a:endParaRPr lang="en-US"/>
          </a:p>
        </p:txBody>
      </p:sp>
      <p:sp>
        <p:nvSpPr>
          <p:cNvPr id="3" name="Content Placeholder 2"/>
          <p:cNvSpPr>
            <a:spLocks noGrp="1"/>
          </p:cNvSpPr>
          <p:nvPr>
            <p:ph idx="1"/>
          </p:nvPr>
        </p:nvSpPr>
        <p:spPr>
          <a:xfrm>
            <a:off x="370205" y="973455"/>
            <a:ext cx="11536680" cy="5533390"/>
          </a:xfrm>
        </p:spPr>
        <p:txBody>
          <a:bodyPr>
            <a:normAutofit/>
          </a:bodyPr>
          <a:p>
            <a:pPr algn="just"/>
            <a:r>
              <a:rPr lang="en-US" sz="2400" b="1">
                <a:solidFill>
                  <a:srgbClr val="7030A0"/>
                </a:solidFill>
                <a:latin typeface="Times New Roman" panose="02020603050405020304" charset="0"/>
                <a:cs typeface="Times New Roman" panose="02020603050405020304" charset="0"/>
                <a:sym typeface="+mn-ea"/>
              </a:rPr>
              <a:t>AAL2</a:t>
            </a:r>
            <a:r>
              <a:rPr lang="en-US" sz="2400">
                <a:latin typeface="Times New Roman" panose="02020603050405020304" charset="0"/>
                <a:cs typeface="Times New Roman" panose="02020603050405020304" charset="0"/>
                <a:sym typeface="+mn-ea"/>
              </a:rPr>
              <a:t>: Used for </a:t>
            </a:r>
            <a:r>
              <a:rPr lang="en-US" sz="2400" b="1">
                <a:latin typeface="Times New Roman" panose="02020603050405020304" charset="0"/>
                <a:cs typeface="Times New Roman" panose="02020603050405020304" charset="0"/>
                <a:sym typeface="+mn-ea"/>
              </a:rPr>
              <a:t>Variable Bit Rate (VBR) </a:t>
            </a:r>
            <a:r>
              <a:rPr lang="en-US" sz="2400">
                <a:latin typeface="Times New Roman" panose="02020603050405020304" charset="0"/>
                <a:cs typeface="Times New Roman" panose="02020603050405020304" charset="0"/>
                <a:sym typeface="+mn-ea"/>
              </a:rPr>
              <a:t>services, such as </a:t>
            </a:r>
            <a:r>
              <a:rPr lang="en-US" sz="2400" b="1">
                <a:latin typeface="Times New Roman" panose="02020603050405020304" charset="0"/>
                <a:cs typeface="Times New Roman" panose="02020603050405020304" charset="0"/>
                <a:sym typeface="+mn-ea"/>
              </a:rPr>
              <a:t>compressed voice</a:t>
            </a:r>
            <a:r>
              <a:rPr lang="en-US" sz="2400">
                <a:latin typeface="Times New Roman" panose="02020603050405020304" charset="0"/>
                <a:cs typeface="Times New Roman" panose="02020603050405020304" charset="0"/>
                <a:sym typeface="+mn-ea"/>
              </a:rPr>
              <a:t>. It provides support for variable-length data and </a:t>
            </a:r>
            <a:r>
              <a:rPr lang="en-US" sz="2400" b="1">
                <a:latin typeface="Times New Roman" panose="02020603050405020304" charset="0"/>
                <a:cs typeface="Times New Roman" panose="02020603050405020304" charset="0"/>
                <a:sym typeface="+mn-ea"/>
              </a:rPr>
              <a:t>multiplexing</a:t>
            </a: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endParaRPr>
          </a:p>
          <a:p>
            <a:pPr algn="just"/>
            <a:r>
              <a:rPr lang="en-US" sz="2400" b="1">
                <a:solidFill>
                  <a:srgbClr val="7030A0"/>
                </a:solidFill>
                <a:latin typeface="Times New Roman" panose="02020603050405020304" charset="0"/>
                <a:cs typeface="Times New Roman" panose="02020603050405020304" charset="0"/>
                <a:sym typeface="+mn-ea"/>
              </a:rPr>
              <a:t>AAL3/4</a:t>
            </a:r>
            <a:r>
              <a:rPr lang="en-US" sz="2400">
                <a:latin typeface="Times New Roman" panose="02020603050405020304" charset="0"/>
                <a:cs typeface="Times New Roman" panose="02020603050405020304" charset="0"/>
                <a:sym typeface="+mn-ea"/>
              </a:rPr>
              <a:t>: Intended for </a:t>
            </a:r>
            <a:r>
              <a:rPr lang="en-US" sz="2400" b="1">
                <a:latin typeface="Times New Roman" panose="02020603050405020304" charset="0"/>
                <a:cs typeface="Times New Roman" panose="02020603050405020304" charset="0"/>
                <a:sym typeface="+mn-ea"/>
              </a:rPr>
              <a:t>connection-oriented</a:t>
            </a:r>
            <a:r>
              <a:rPr lang="en-US" sz="2400">
                <a:latin typeface="Times New Roman" panose="02020603050405020304" charset="0"/>
                <a:cs typeface="Times New Roman" panose="02020603050405020304" charset="0"/>
                <a:sym typeface="+mn-ea"/>
              </a:rPr>
              <a:t> and </a:t>
            </a:r>
            <a:r>
              <a:rPr lang="en-US" sz="2400" b="1">
                <a:latin typeface="Times New Roman" panose="02020603050405020304" charset="0"/>
                <a:cs typeface="Times New Roman" panose="02020603050405020304" charset="0"/>
                <a:sym typeface="+mn-ea"/>
              </a:rPr>
              <a:t>connectionless</a:t>
            </a:r>
            <a:r>
              <a:rPr lang="en-US" sz="2400">
                <a:latin typeface="Times New Roman" panose="02020603050405020304" charset="0"/>
                <a:cs typeface="Times New Roman" panose="02020603050405020304" charset="0"/>
                <a:sym typeface="+mn-ea"/>
              </a:rPr>
              <a:t> data services. AAL3/4 is suitable for applications requiring reliable delivery with error correction.</a:t>
            </a:r>
            <a:endParaRPr lang="en-US" sz="2400">
              <a:latin typeface="Times New Roman" panose="02020603050405020304" charset="0"/>
              <a:cs typeface="Times New Roman" panose="02020603050405020304" charset="0"/>
            </a:endParaRPr>
          </a:p>
          <a:p>
            <a:pPr algn="just"/>
            <a:r>
              <a:rPr lang="en-US" sz="2400" b="1">
                <a:solidFill>
                  <a:srgbClr val="7030A0"/>
                </a:solidFill>
                <a:latin typeface="Times New Roman" panose="02020603050405020304" charset="0"/>
                <a:cs typeface="Times New Roman" panose="02020603050405020304" charset="0"/>
                <a:sym typeface="+mn-ea"/>
              </a:rPr>
              <a:t>AAL5</a:t>
            </a:r>
            <a:r>
              <a:rPr lang="en-US" sz="2400">
                <a:latin typeface="Times New Roman" panose="02020603050405020304" charset="0"/>
                <a:cs typeface="Times New Roman" panose="02020603050405020304" charset="0"/>
                <a:sym typeface="+mn-ea"/>
              </a:rPr>
              <a:t>: The most commonly used AAL type for data applications, providing </a:t>
            </a:r>
            <a:r>
              <a:rPr lang="en-US" sz="2400" b="1">
                <a:latin typeface="Times New Roman" panose="02020603050405020304" charset="0"/>
                <a:cs typeface="Times New Roman" panose="02020603050405020304" charset="0"/>
                <a:sym typeface="+mn-ea"/>
              </a:rPr>
              <a:t>efficient data transport with minimal overhead</a:t>
            </a:r>
            <a:r>
              <a:rPr lang="en-US" sz="2400">
                <a:latin typeface="Times New Roman" panose="02020603050405020304" charset="0"/>
                <a:cs typeface="Times New Roman" panose="02020603050405020304" charset="0"/>
                <a:sym typeface="+mn-ea"/>
              </a:rPr>
              <a:t>. It is used for </a:t>
            </a:r>
            <a:r>
              <a:rPr lang="en-US" sz="2400" b="1">
                <a:latin typeface="Times New Roman" panose="02020603050405020304" charset="0"/>
                <a:cs typeface="Times New Roman" panose="02020603050405020304" charset="0"/>
                <a:sym typeface="+mn-ea"/>
              </a:rPr>
              <a:t>connectionless</a:t>
            </a:r>
            <a:r>
              <a:rPr lang="en-US" sz="2400">
                <a:latin typeface="Times New Roman" panose="02020603050405020304" charset="0"/>
                <a:cs typeface="Times New Roman" panose="02020603050405020304" charset="0"/>
                <a:sym typeface="+mn-ea"/>
              </a:rPr>
              <a:t> services like IP over ATM.</a:t>
            </a:r>
            <a:endParaRPr lang="en-US" sz="2400">
              <a:latin typeface="Times New Roman" panose="02020603050405020304" charset="0"/>
              <a:cs typeface="Times New Roman" panose="02020603050405020304" charset="0"/>
              <a:sym typeface="+mn-ea"/>
            </a:endParaRPr>
          </a:p>
          <a:p>
            <a:pPr algn="just"/>
            <a:endParaRPr lang="en-US" sz="2400">
              <a:latin typeface="Times New Roman" panose="02020603050405020304" charset="0"/>
              <a:cs typeface="Times New Roman" panose="02020603050405020304" charset="0"/>
            </a:endParaRPr>
          </a:p>
          <a:p>
            <a:pPr algn="just"/>
            <a:r>
              <a:rPr lang="en-US" sz="2400" b="1">
                <a:solidFill>
                  <a:srgbClr val="00B050"/>
                </a:solidFill>
                <a:latin typeface="Times New Roman" panose="02020603050405020304" charset="0"/>
                <a:cs typeface="Times New Roman" panose="02020603050405020304" charset="0"/>
              </a:rPr>
              <a:t>Adaptation Layer has four classes:</a:t>
            </a:r>
            <a:endParaRPr lang="en-US" sz="2400" b="1">
              <a:solidFill>
                <a:srgbClr val="00B050"/>
              </a:solidFill>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Constant bit rate traffic (for audio and video)</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Variable bit rate traffic but with bounded delay</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Connection-oriented data traffic</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Connectionless data traffic</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8800"/>
          </a:xfrm>
        </p:spPr>
        <p:txBody>
          <a:bodyPr>
            <a:normAutofit fontScale="90000"/>
          </a:bodyPr>
          <a:p>
            <a:r>
              <a:rPr lang="en-US"/>
              <a:t>Cont..</a:t>
            </a:r>
            <a:endParaRPr lang="en-US"/>
          </a:p>
        </p:txBody>
      </p:sp>
      <p:sp>
        <p:nvSpPr>
          <p:cNvPr id="3" name="Content Placeholder 2"/>
          <p:cNvSpPr>
            <a:spLocks noGrp="1"/>
          </p:cNvSpPr>
          <p:nvPr>
            <p:ph idx="1"/>
          </p:nvPr>
        </p:nvSpPr>
        <p:spPr>
          <a:xfrm>
            <a:off x="285115" y="924560"/>
            <a:ext cx="11633200" cy="5624830"/>
          </a:xfrm>
        </p:spPr>
        <p:txBody>
          <a:bodyPr>
            <a:normAutofit lnSpcReduction="10000"/>
          </a:bodyPr>
          <a:p>
            <a:pPr algn="just"/>
            <a:r>
              <a:rPr lang="en-US" sz="2400" b="1">
                <a:solidFill>
                  <a:srgbClr val="00B050"/>
                </a:solidFill>
                <a:latin typeface="Times New Roman" panose="02020603050405020304" charset="0"/>
                <a:cs typeface="Times New Roman" panose="02020603050405020304" charset="0"/>
              </a:rPr>
              <a:t>Simple and Efficient Adaptation Layer (SEAL):</a:t>
            </a:r>
            <a:endParaRPr lang="en-US" sz="2400" b="1">
              <a:solidFill>
                <a:srgbClr val="00B050"/>
              </a:solidFill>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1 bit of ATM header, 1 bit of Payload Type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Payload Type field is set to 1 for last cell, otherwise 0</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Last cell contains 8 bytes trailer with four fields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Trailer contains packet length (2 bytes), checksum (4 bytes)</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b="1">
                <a:solidFill>
                  <a:srgbClr val="00B050"/>
                </a:solidFill>
                <a:latin typeface="Times New Roman" panose="02020603050405020304" charset="0"/>
                <a:cs typeface="Times New Roman" panose="02020603050405020304" charset="0"/>
              </a:rPr>
              <a:t>ATM Switching:</a:t>
            </a:r>
            <a:endParaRPr lang="en-US" sz="2400" b="1">
              <a:solidFill>
                <a:srgbClr val="00B050"/>
              </a:solidFill>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ATM networks are built up of copper or optical cables and switches.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Figure in the next slide illustrates a network with four switches.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Cells originating at any of the eight computers attached to the system can be switched to any of the other computers by traversing one or more switches.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Each of these switches has four ports, each used for both input and output.</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69595"/>
          </a:xfrm>
        </p:spPr>
        <p:txBody>
          <a:bodyPr>
            <a:normAutofit fontScale="90000"/>
          </a:bodyPr>
          <a:p>
            <a:r>
              <a:rPr lang="en-US"/>
              <a:t>Cont..</a:t>
            </a:r>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911860" y="1148715"/>
            <a:ext cx="10378440" cy="47142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95935"/>
          </a:xfrm>
        </p:spPr>
        <p:txBody>
          <a:bodyPr>
            <a:normAutofit fontScale="90000"/>
          </a:bodyPr>
          <a:p>
            <a:r>
              <a:rPr lang="en-US"/>
              <a:t>Cont..</a:t>
            </a:r>
            <a:endParaRPr lang="en-US"/>
          </a:p>
        </p:txBody>
      </p:sp>
      <p:sp>
        <p:nvSpPr>
          <p:cNvPr id="3" name="Content Placeholder 2"/>
          <p:cNvSpPr>
            <a:spLocks noGrp="1"/>
          </p:cNvSpPr>
          <p:nvPr>
            <p:ph idx="1"/>
          </p:nvPr>
        </p:nvSpPr>
        <p:spPr>
          <a:xfrm>
            <a:off x="306070" y="953135"/>
            <a:ext cx="11621770" cy="5650230"/>
          </a:xfrm>
        </p:spPr>
        <p:txBody>
          <a:bodyPr/>
          <a:p>
            <a:pPr algn="just"/>
            <a:r>
              <a:rPr lang="en-US" sz="2400">
                <a:latin typeface="Times New Roman" panose="02020603050405020304" charset="0"/>
                <a:cs typeface="Times New Roman" panose="02020603050405020304" charset="0"/>
              </a:rPr>
              <a:t>The inside of a generic switch is also shown in the figure in the previous slide.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It has input lines and output lines and a parallel switching fabric that connects them.</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When a cell arrives, its VPI and VCI fields are examined.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Based on these and the information stored in switch, the virtual circuit was established and the cell is routed to the correct output port.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 problem arises when two cells arrive at the same time on different input lines and need to go to the same output port.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Dropping one of them away is allowed by the standard, but if your switch drops more than 1 cell in 10</a:t>
            </a:r>
            <a:r>
              <a:rPr lang="en-US" sz="2400" baseline="30000">
                <a:latin typeface="Times New Roman" panose="02020603050405020304" charset="0"/>
                <a:cs typeface="Times New Roman" panose="02020603050405020304" charset="0"/>
              </a:rPr>
              <a:t>12</a:t>
            </a:r>
            <a:r>
              <a:rPr lang="en-US" sz="2400">
                <a:latin typeface="Times New Roman" panose="02020603050405020304" charset="0"/>
                <a:cs typeface="Times New Roman" panose="02020603050405020304" charset="0"/>
              </a:rPr>
              <a:t>, the efficiency of the ATM network drops significantly. This problem is known as </a:t>
            </a:r>
            <a:r>
              <a:rPr lang="en-US" sz="2400" b="1">
                <a:latin typeface="Times New Roman" panose="02020603050405020304" charset="0"/>
                <a:cs typeface="Times New Roman" panose="02020603050405020304" charset="0"/>
              </a:rPr>
              <a:t>head-of-line blocking</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Solution</a:t>
            </a:r>
            <a:r>
              <a:rPr lang="en-US" sz="2400">
                <a:latin typeface="Times New Roman" panose="02020603050405020304" charset="0"/>
                <a:cs typeface="Times New Roman" panose="02020603050405020304" charset="0"/>
              </a:rPr>
              <a:t>: Keep copy of a cell in a output buffer queue.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91820"/>
          </a:xfrm>
        </p:spPr>
        <p:txBody>
          <a:bodyPr>
            <a:normAutofit fontScale="90000"/>
          </a:bodyPr>
          <a:p>
            <a:r>
              <a:rPr lang="en-US"/>
              <a:t>Cont..</a:t>
            </a:r>
            <a:endParaRPr lang="en-US"/>
          </a:p>
        </p:txBody>
      </p:sp>
      <p:sp>
        <p:nvSpPr>
          <p:cNvPr id="3" name="Content Placeholder 2"/>
          <p:cNvSpPr>
            <a:spLocks noGrp="1"/>
          </p:cNvSpPr>
          <p:nvPr>
            <p:ph idx="1"/>
          </p:nvPr>
        </p:nvSpPr>
        <p:spPr>
          <a:xfrm>
            <a:off x="838200" y="1229360"/>
            <a:ext cx="10515600" cy="4947920"/>
          </a:xfrm>
        </p:spPr>
        <p:txBody>
          <a:bodyPr/>
          <a:p>
            <a:r>
              <a:rPr lang="en-US" sz="2400" b="1">
                <a:solidFill>
                  <a:srgbClr val="00B050"/>
                </a:solidFill>
                <a:latin typeface="Times New Roman" panose="02020603050405020304" charset="0"/>
                <a:cs typeface="Times New Roman" panose="02020603050405020304" charset="0"/>
              </a:rPr>
              <a:t>ATM Implications for Distributed Systems:</a:t>
            </a:r>
            <a:endParaRPr lang="en-US" sz="2400" b="1">
              <a:solidFill>
                <a:srgbClr val="00B050"/>
              </a:solidFill>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High-speed network but latency remains high.</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Flow control.</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Transcontinental Delay.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Cell drops during congetion. </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6115"/>
          </a:xfrm>
        </p:spPr>
        <p:txBody>
          <a:bodyPr>
            <a:normAutofit fontScale="90000"/>
          </a:bodyPr>
          <a:p>
            <a:pPr algn="ctr"/>
            <a:r>
              <a:rPr lang="en-US" b="1"/>
              <a:t>Homework Questions</a:t>
            </a:r>
            <a:endParaRPr lang="en-US" b="1"/>
          </a:p>
        </p:txBody>
      </p:sp>
      <p:sp>
        <p:nvSpPr>
          <p:cNvPr id="3" name="Content Placeholder 2"/>
          <p:cNvSpPr>
            <a:spLocks noGrp="1"/>
          </p:cNvSpPr>
          <p:nvPr>
            <p:ph idx="1"/>
          </p:nvPr>
        </p:nvSpPr>
        <p:spPr>
          <a:xfrm>
            <a:off x="838200" y="1209040"/>
            <a:ext cx="10515600" cy="4968240"/>
          </a:xfrm>
        </p:spPr>
        <p:txBody>
          <a:bodyPr/>
          <a:p>
            <a:pPr algn="just"/>
            <a:r>
              <a:rPr lang="en-US"/>
              <a:t>State advantages of ATM over traditional switching technology.</a:t>
            </a:r>
            <a:endParaRPr lang="en-US"/>
          </a:p>
          <a:p>
            <a:pPr algn="just"/>
            <a:r>
              <a:rPr lang="en-US"/>
              <a:t>Describe head-of-line blocking problem in ATM switching network. What can be the possible solution?</a:t>
            </a:r>
            <a:endParaRPr lang="en-US"/>
          </a:p>
          <a:p>
            <a:pPr algn="just"/>
            <a:r>
              <a:rPr lang="en-US"/>
              <a:t>What is the probability that a totally garbled ATM header will be accepted as being correct?</a:t>
            </a:r>
            <a:endParaRPr lang="en-US"/>
          </a:p>
          <a:p>
            <a:pPr algn="just"/>
            <a:r>
              <a:rPr lang="en-US"/>
              <a:t>An ATM system is transmitting cells at the OC-3 rate. Each packet is 48 bytes long, and thus fits into cell. An interrupt takes 1 microsecond. What fraction of the CPU is devoted to interrupt handling? Now repeat this problem for 1024-byte packet.</a:t>
            </a:r>
            <a:endParaRPr lang="en-US"/>
          </a:p>
        </p:txBody>
      </p:sp>
      <p:sp>
        <p:nvSpPr>
          <p:cNvPr id="4" name="Text Box 3"/>
          <p:cNvSpPr txBox="1"/>
          <p:nvPr/>
        </p:nvSpPr>
        <p:spPr>
          <a:xfrm>
            <a:off x="3556000" y="3260408"/>
            <a:ext cx="5080000" cy="337185"/>
          </a:xfrm>
          <a:prstGeom prst="rect">
            <a:avLst/>
          </a:prstGeom>
        </p:spPr>
        <p:txBody>
          <a:bodyPr>
            <a:spAutoFit/>
          </a:bodyPr>
          <a:p>
            <a:r>
              <a:rPr sz="1600" b="0"/>
              <a:t> </a:t>
            </a:r>
            <a:endParaRPr sz="1600" b="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97865"/>
          </a:xfrm>
        </p:spPr>
        <p:txBody>
          <a:bodyPr>
            <a:normAutofit fontScale="90000"/>
          </a:bodyPr>
          <a:p>
            <a:pPr algn="ctr"/>
            <a:r>
              <a:rPr lang="en-US" b="1">
                <a:solidFill>
                  <a:srgbClr val="FF0000"/>
                </a:solidFill>
              </a:rPr>
              <a:t>Asynchronous Transfer Mode (ATM) Networks</a:t>
            </a:r>
            <a:endParaRPr lang="en-US" b="1">
              <a:solidFill>
                <a:srgbClr val="FF0000"/>
              </a:solidFill>
            </a:endParaRPr>
          </a:p>
        </p:txBody>
      </p:sp>
      <p:sp>
        <p:nvSpPr>
          <p:cNvPr id="3" name="Content Placeholder 2"/>
          <p:cNvSpPr>
            <a:spLocks noGrp="1"/>
          </p:cNvSpPr>
          <p:nvPr>
            <p:ph idx="1"/>
          </p:nvPr>
        </p:nvSpPr>
        <p:spPr>
          <a:xfrm>
            <a:off x="359410" y="1062990"/>
            <a:ext cx="11590655" cy="5476240"/>
          </a:xfrm>
        </p:spPr>
        <p:txBody>
          <a:bodyPr>
            <a:normAutofit lnSpcReduction="20000"/>
          </a:bodyPr>
          <a:p>
            <a:pPr algn="just"/>
            <a:r>
              <a:rPr lang="en-US" sz="2400">
                <a:latin typeface="Times New Roman" panose="02020603050405020304" charset="0"/>
                <a:cs typeface="Times New Roman" panose="02020603050405020304" charset="0"/>
              </a:rPr>
              <a:t>Asynchronous Transfer Mode (ATM) is a networking technology designed to provide </a:t>
            </a:r>
            <a:r>
              <a:rPr lang="en-US" sz="2400" b="1">
                <a:latin typeface="Times New Roman" panose="02020603050405020304" charset="0"/>
                <a:cs typeface="Times New Roman" panose="02020603050405020304" charset="0"/>
              </a:rPr>
              <a:t>high-speed</a:t>
            </a:r>
            <a:r>
              <a:rPr lang="en-US" sz="2400">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efficient</a:t>
            </a:r>
            <a:r>
              <a:rPr lang="en-US" sz="2400">
                <a:latin typeface="Times New Roman" panose="02020603050405020304" charset="0"/>
                <a:cs typeface="Times New Roman" panose="02020603050405020304" charset="0"/>
              </a:rPr>
              <a:t>, and </a:t>
            </a:r>
            <a:r>
              <a:rPr lang="en-US" sz="2400" b="1">
                <a:latin typeface="Times New Roman" panose="02020603050405020304" charset="0"/>
                <a:cs typeface="Times New Roman" panose="02020603050405020304" charset="0"/>
              </a:rPr>
              <a:t>reliable data transfer</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It was developed in the late 1980s and early 1990s to address the increasing demands for high-performance networking, especially in environments requiring the transmission of </a:t>
            </a:r>
            <a:r>
              <a:rPr lang="en-US" sz="2400" b="1">
                <a:latin typeface="Times New Roman" panose="02020603050405020304" charset="0"/>
                <a:cs typeface="Times New Roman" panose="02020603050405020304" charset="0"/>
              </a:rPr>
              <a:t>voice</a:t>
            </a:r>
            <a:r>
              <a:rPr lang="en-US" sz="2400">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video</a:t>
            </a:r>
            <a:r>
              <a:rPr lang="en-US" sz="2400">
                <a:latin typeface="Times New Roman" panose="02020603050405020304" charset="0"/>
                <a:cs typeface="Times New Roman" panose="02020603050405020304" charset="0"/>
              </a:rPr>
              <a:t>, and </a:t>
            </a:r>
            <a:r>
              <a:rPr lang="en-US" sz="2400" b="1">
                <a:latin typeface="Times New Roman" panose="02020603050405020304" charset="0"/>
                <a:cs typeface="Times New Roman" panose="02020603050405020304" charset="0"/>
              </a:rPr>
              <a:t>data</a:t>
            </a:r>
            <a:r>
              <a:rPr lang="en-US" sz="2400">
                <a:latin typeface="Times New Roman" panose="02020603050405020304" charset="0"/>
                <a:cs typeface="Times New Roman" panose="02020603050405020304" charset="0"/>
              </a:rPr>
              <a:t> over a single network.</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 </a:t>
            </a:r>
            <a:r>
              <a:rPr lang="en-US" sz="2400" b="1">
                <a:solidFill>
                  <a:schemeClr val="accent2"/>
                </a:solidFill>
                <a:latin typeface="Times New Roman" panose="02020603050405020304" charset="0"/>
                <a:cs typeface="Times New Roman" panose="02020603050405020304" charset="0"/>
              </a:rPr>
              <a:t>Basic Concepts:</a:t>
            </a:r>
            <a:endParaRPr lang="en-US" sz="2400">
              <a:latin typeface="Times New Roman" panose="02020603050405020304" charset="0"/>
              <a:cs typeface="Times New Roman" panose="02020603050405020304" charset="0"/>
            </a:endParaRPr>
          </a:p>
          <a:p>
            <a:pPr algn="just"/>
            <a:r>
              <a:rPr lang="en-US" sz="2400" b="1">
                <a:solidFill>
                  <a:srgbClr val="7030A0"/>
                </a:solidFill>
                <a:latin typeface="Times New Roman" panose="02020603050405020304" charset="0"/>
                <a:cs typeface="Times New Roman" panose="02020603050405020304" charset="0"/>
              </a:rPr>
              <a:t>a. Cell-Based Architecture: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ATM uses a </a:t>
            </a:r>
            <a:r>
              <a:rPr lang="en-US" sz="2400" b="1">
                <a:latin typeface="Times New Roman" panose="02020603050405020304" charset="0"/>
                <a:cs typeface="Times New Roman" panose="02020603050405020304" charset="0"/>
              </a:rPr>
              <a:t>cell-based</a:t>
            </a:r>
            <a:r>
              <a:rPr lang="en-US" sz="2400">
                <a:latin typeface="Times New Roman" panose="02020603050405020304" charset="0"/>
                <a:cs typeface="Times New Roman" panose="02020603050405020304" charset="0"/>
              </a:rPr>
              <a:t> approach where data is transmitted in fixed-size units called </a:t>
            </a:r>
            <a:r>
              <a:rPr lang="en-US" sz="2400" b="1">
                <a:latin typeface="Times New Roman" panose="02020603050405020304" charset="0"/>
                <a:cs typeface="Times New Roman" panose="02020603050405020304" charset="0"/>
              </a:rPr>
              <a:t>cells</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Each cell is </a:t>
            </a:r>
            <a:r>
              <a:rPr lang="en-US" sz="2400" b="1">
                <a:latin typeface="Times New Roman" panose="02020603050405020304" charset="0"/>
                <a:cs typeface="Times New Roman" panose="02020603050405020304" charset="0"/>
              </a:rPr>
              <a:t>53 bytes long</a:t>
            </a:r>
            <a:r>
              <a:rPr lang="en-US" sz="2400">
                <a:latin typeface="Times New Roman" panose="02020603050405020304" charset="0"/>
                <a:cs typeface="Times New Roman" panose="02020603050405020304" charset="0"/>
              </a:rPr>
              <a:t>, consisting of a </a:t>
            </a:r>
            <a:r>
              <a:rPr lang="en-US" sz="2400" b="1">
                <a:latin typeface="Times New Roman" panose="02020603050405020304" charset="0"/>
                <a:cs typeface="Times New Roman" panose="02020603050405020304" charset="0"/>
              </a:rPr>
              <a:t>5-byte header</a:t>
            </a:r>
            <a:r>
              <a:rPr lang="en-US" sz="2400">
                <a:latin typeface="Times New Roman" panose="02020603050405020304" charset="0"/>
                <a:cs typeface="Times New Roman" panose="02020603050405020304" charset="0"/>
              </a:rPr>
              <a:t> and a </a:t>
            </a:r>
            <a:r>
              <a:rPr lang="en-US" sz="2400" b="1">
                <a:latin typeface="Times New Roman" panose="02020603050405020304" charset="0"/>
                <a:cs typeface="Times New Roman" panose="02020603050405020304" charset="0"/>
              </a:rPr>
              <a:t>48-byte payload</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This fixed size helps in simplifying the switching and multiplexing of data.</a:t>
            </a:r>
            <a:endParaRPr lang="en-US" sz="2400">
              <a:latin typeface="Times New Roman" panose="02020603050405020304" charset="0"/>
              <a:cs typeface="Times New Roman" panose="02020603050405020304" charset="0"/>
            </a:endParaRPr>
          </a:p>
          <a:p>
            <a:pPr algn="just"/>
            <a:r>
              <a:rPr lang="en-US" sz="2400" b="1">
                <a:solidFill>
                  <a:srgbClr val="7030A0"/>
                </a:solidFill>
                <a:latin typeface="Times New Roman" panose="02020603050405020304" charset="0"/>
                <a:cs typeface="Times New Roman" panose="02020603050405020304" charset="0"/>
              </a:rPr>
              <a:t>b. Asynchronous Transmission:</a:t>
            </a:r>
            <a:endParaRPr lang="en-US" sz="2400" b="1">
              <a:solidFill>
                <a:srgbClr val="7030A0"/>
              </a:solidFill>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Unlike synchronous transmission, where data is sent in a continuous stream, </a:t>
            </a:r>
            <a:r>
              <a:rPr lang="en-US" sz="2400">
                <a:highlight>
                  <a:srgbClr val="FFFF00"/>
                </a:highlight>
                <a:latin typeface="Times New Roman" panose="02020603050405020304" charset="0"/>
                <a:cs typeface="Times New Roman" panose="02020603050405020304" charset="0"/>
              </a:rPr>
              <a:t>asynchronous transmission allows cells to be sent independently</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This means that cells can be transmitted without needing to wait for a regular timing signal, which can help in managing variable data rates and reducing delays.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95935"/>
          </a:xfrm>
        </p:spPr>
        <p:txBody>
          <a:bodyPr>
            <a:normAutofit fontScale="90000"/>
          </a:bodyPr>
          <a:p>
            <a:r>
              <a:rPr lang="en-US"/>
              <a:t>Cont..</a:t>
            </a:r>
            <a:endParaRPr lang="en-US"/>
          </a:p>
        </p:txBody>
      </p:sp>
      <p:sp>
        <p:nvSpPr>
          <p:cNvPr id="3" name="Content Placeholder 2"/>
          <p:cNvSpPr>
            <a:spLocks noGrp="1"/>
          </p:cNvSpPr>
          <p:nvPr>
            <p:ph idx="1"/>
          </p:nvPr>
        </p:nvSpPr>
        <p:spPr>
          <a:xfrm>
            <a:off x="360045" y="941705"/>
            <a:ext cx="11547475" cy="5650865"/>
          </a:xfrm>
        </p:spPr>
        <p:txBody>
          <a:bodyPr/>
          <a:p>
            <a:pPr algn="just"/>
            <a:r>
              <a:rPr lang="en-US" sz="2400" b="1">
                <a:solidFill>
                  <a:schemeClr val="accent2"/>
                </a:solidFill>
                <a:latin typeface="Times New Roman" panose="02020603050405020304" charset="0"/>
                <a:cs typeface="Times New Roman" panose="02020603050405020304" charset="0"/>
              </a:rPr>
              <a:t>2. Key Components:</a:t>
            </a:r>
            <a:endParaRPr lang="en-US" sz="2400" b="1">
              <a:solidFill>
                <a:schemeClr val="accent2"/>
              </a:solidFill>
              <a:latin typeface="Times New Roman" panose="02020603050405020304" charset="0"/>
              <a:cs typeface="Times New Roman" panose="02020603050405020304" charset="0"/>
            </a:endParaRPr>
          </a:p>
          <a:p>
            <a:pPr algn="just"/>
            <a:r>
              <a:rPr lang="en-US" sz="2400" b="1">
                <a:solidFill>
                  <a:srgbClr val="7030A0"/>
                </a:solidFill>
                <a:latin typeface="Times New Roman" panose="02020603050405020304" charset="0"/>
                <a:cs typeface="Times New Roman" panose="02020603050405020304" charset="0"/>
              </a:rPr>
              <a:t>a. ATM Cells: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Each ATM cell has a fixed length of 53 bytes. The cell header is 5 bytes and contains important information such as:</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Virtual Path Identifier (VPI)</a:t>
            </a:r>
            <a:r>
              <a:rPr lang="en-US" sz="2400">
                <a:latin typeface="Times New Roman" panose="02020603050405020304" charset="0"/>
                <a:cs typeface="Times New Roman" panose="02020603050405020304" charset="0"/>
              </a:rPr>
              <a:t>: Identifies the virtual path the cell is on.</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Virtual Channel Identifier (VCI)</a:t>
            </a:r>
            <a:r>
              <a:rPr lang="en-US" sz="2400">
                <a:latin typeface="Times New Roman" panose="02020603050405020304" charset="0"/>
                <a:cs typeface="Times New Roman" panose="02020603050405020304" charset="0"/>
              </a:rPr>
              <a:t>: Identifies the virtual channel within the virtual path.</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Cell Loss Priority (CLP)</a:t>
            </a:r>
            <a:r>
              <a:rPr lang="en-US" sz="2400">
                <a:latin typeface="Times New Roman" panose="02020603050405020304" charset="0"/>
                <a:cs typeface="Times New Roman" panose="02020603050405020304" charset="0"/>
              </a:rPr>
              <a:t>: Indicates the cell’s priority in case of network congestion.</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Header Error Control (HEC)</a:t>
            </a:r>
            <a:r>
              <a:rPr lang="en-US" sz="2400">
                <a:latin typeface="Times New Roman" panose="02020603050405020304" charset="0"/>
                <a:cs typeface="Times New Roman" panose="02020603050405020304" charset="0"/>
              </a:rPr>
              <a:t>: Used for error detection and correction.</a:t>
            </a:r>
            <a:endParaRPr lang="en-US" sz="2400">
              <a:latin typeface="Times New Roman" panose="02020603050405020304" charset="0"/>
              <a:cs typeface="Times New Roman" panose="02020603050405020304" charset="0"/>
            </a:endParaRPr>
          </a:p>
          <a:p>
            <a:pPr algn="just"/>
            <a:r>
              <a:rPr lang="en-US" sz="2400" b="1">
                <a:solidFill>
                  <a:srgbClr val="7030A0"/>
                </a:solidFill>
                <a:latin typeface="Times New Roman" panose="02020603050405020304" charset="0"/>
                <a:cs typeface="Times New Roman" panose="02020603050405020304" charset="0"/>
              </a:rPr>
              <a:t>b. ATM Switches:</a:t>
            </a:r>
            <a:endParaRPr lang="en-US" sz="2400" b="1">
              <a:solidFill>
                <a:srgbClr val="7030A0"/>
              </a:solidFill>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ATM switches are responsible for </a:t>
            </a:r>
            <a:r>
              <a:rPr lang="en-US" sz="2400" b="1">
                <a:latin typeface="Times New Roman" panose="02020603050405020304" charset="0"/>
                <a:cs typeface="Times New Roman" panose="02020603050405020304" charset="0"/>
              </a:rPr>
              <a:t>routing cells</a:t>
            </a:r>
            <a:r>
              <a:rPr lang="en-US" sz="2400">
                <a:latin typeface="Times New Roman" panose="02020603050405020304" charset="0"/>
                <a:cs typeface="Times New Roman" panose="02020603050405020304" charset="0"/>
              </a:rPr>
              <a:t> from incoming to outgoing links based on the VPI/VCI values.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They perform high-speed, </a:t>
            </a:r>
            <a:r>
              <a:rPr lang="en-US" sz="2400" b="1">
                <a:latin typeface="Times New Roman" panose="02020603050405020304" charset="0"/>
                <a:cs typeface="Times New Roman" panose="02020603050405020304" charset="0"/>
              </a:rPr>
              <a:t>hardware-based switching</a:t>
            </a:r>
            <a:r>
              <a:rPr lang="en-US" sz="2400">
                <a:latin typeface="Times New Roman" panose="02020603050405020304" charset="0"/>
                <a:cs typeface="Times New Roman" panose="02020603050405020304" charset="0"/>
              </a:rPr>
              <a:t> to ensure minimal latency.</a:t>
            </a:r>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37845"/>
          </a:xfrm>
        </p:spPr>
        <p:txBody>
          <a:bodyPr>
            <a:normAutofit fontScale="90000"/>
          </a:bodyPr>
          <a:p>
            <a:r>
              <a:rPr lang="en-US"/>
              <a:t>Cont..</a:t>
            </a:r>
            <a:endParaRPr lang="en-US"/>
          </a:p>
        </p:txBody>
      </p:sp>
      <p:sp>
        <p:nvSpPr>
          <p:cNvPr id="3" name="Content Placeholder 2"/>
          <p:cNvSpPr>
            <a:spLocks noGrp="1"/>
          </p:cNvSpPr>
          <p:nvPr>
            <p:ph idx="1"/>
          </p:nvPr>
        </p:nvSpPr>
        <p:spPr>
          <a:xfrm>
            <a:off x="412750" y="984885"/>
            <a:ext cx="11420475" cy="5522595"/>
          </a:xfrm>
        </p:spPr>
        <p:txBody>
          <a:bodyPr>
            <a:noAutofit/>
          </a:bodyPr>
          <a:p>
            <a:pPr algn="just"/>
            <a:r>
              <a:rPr lang="en-US" sz="2300" b="1">
                <a:solidFill>
                  <a:srgbClr val="7030A0"/>
                </a:solidFill>
                <a:latin typeface="Times New Roman" panose="02020603050405020304" charset="0"/>
                <a:cs typeface="Times New Roman" panose="02020603050405020304" charset="0"/>
              </a:rPr>
              <a:t>c. Virtual Circuits:</a:t>
            </a:r>
            <a:endParaRPr lang="en-US" sz="2300">
              <a:latin typeface="Times New Roman" panose="02020603050405020304" charset="0"/>
              <a:cs typeface="Times New Roman" panose="02020603050405020304" charset="0"/>
            </a:endParaRPr>
          </a:p>
          <a:p>
            <a:pPr algn="just"/>
            <a:r>
              <a:rPr lang="en-US" sz="2300" b="1">
                <a:latin typeface="Times New Roman" panose="02020603050405020304" charset="0"/>
                <a:cs typeface="Times New Roman" panose="02020603050405020304" charset="0"/>
              </a:rPr>
              <a:t>ATM supports two types of virtual circuits</a:t>
            </a:r>
            <a:r>
              <a:rPr lang="en-US" sz="2300">
                <a:latin typeface="Times New Roman" panose="02020603050405020304" charset="0"/>
                <a:cs typeface="Times New Roman" panose="02020603050405020304" charset="0"/>
              </a:rPr>
              <a:t>:</a:t>
            </a:r>
            <a:endParaRPr lang="en-US" sz="2300">
              <a:latin typeface="Times New Roman" panose="02020603050405020304" charset="0"/>
              <a:cs typeface="Times New Roman" panose="02020603050405020304" charset="0"/>
            </a:endParaRPr>
          </a:p>
          <a:p>
            <a:pPr algn="just"/>
            <a:r>
              <a:rPr lang="en-US" sz="2300" b="1">
                <a:latin typeface="Times New Roman" panose="02020603050405020304" charset="0"/>
                <a:cs typeface="Times New Roman" panose="02020603050405020304" charset="0"/>
              </a:rPr>
              <a:t>Permanent Virtual Circuit (PVC)</a:t>
            </a:r>
            <a:r>
              <a:rPr lang="en-US" sz="2300">
                <a:latin typeface="Times New Roman" panose="02020603050405020304" charset="0"/>
                <a:cs typeface="Times New Roman" panose="02020603050405020304" charset="0"/>
              </a:rPr>
              <a:t>: A pre-established path that remains in place for ongoing communication.</a:t>
            </a:r>
            <a:endParaRPr lang="en-US" sz="2300">
              <a:latin typeface="Times New Roman" panose="02020603050405020304" charset="0"/>
              <a:cs typeface="Times New Roman" panose="02020603050405020304" charset="0"/>
            </a:endParaRPr>
          </a:p>
          <a:p>
            <a:pPr algn="just"/>
            <a:r>
              <a:rPr lang="en-US" sz="2300" b="1">
                <a:latin typeface="Times New Roman" panose="02020603050405020304" charset="0"/>
                <a:cs typeface="Times New Roman" panose="02020603050405020304" charset="0"/>
              </a:rPr>
              <a:t>Switched Virtual Circuit (SVC)</a:t>
            </a:r>
            <a:r>
              <a:rPr lang="en-US" sz="2300">
                <a:latin typeface="Times New Roman" panose="02020603050405020304" charset="0"/>
                <a:cs typeface="Times New Roman" panose="02020603050405020304" charset="0"/>
              </a:rPr>
              <a:t>: A temporary path that is set up on demand and torn down when no longer needed.</a:t>
            </a:r>
            <a:endParaRPr lang="en-US" sz="2300">
              <a:latin typeface="Times New Roman" panose="02020603050405020304" charset="0"/>
              <a:cs typeface="Times New Roman" panose="02020603050405020304" charset="0"/>
            </a:endParaRPr>
          </a:p>
          <a:p>
            <a:pPr algn="just"/>
            <a:endParaRPr lang="en-US" sz="2300">
              <a:latin typeface="Times New Roman" panose="02020603050405020304" charset="0"/>
              <a:cs typeface="Times New Roman" panose="02020603050405020304" charset="0"/>
            </a:endParaRPr>
          </a:p>
          <a:p>
            <a:pPr algn="just"/>
            <a:r>
              <a:rPr lang="en-US" sz="2300" b="1">
                <a:solidFill>
                  <a:schemeClr val="accent2"/>
                </a:solidFill>
                <a:latin typeface="Times New Roman" panose="02020603050405020304" charset="0"/>
                <a:cs typeface="Times New Roman" panose="02020603050405020304" charset="0"/>
              </a:rPr>
              <a:t>3. Traffic Management:</a:t>
            </a:r>
            <a:endParaRPr lang="en-US" sz="2300" b="1">
              <a:solidFill>
                <a:schemeClr val="accent2"/>
              </a:solidFill>
              <a:latin typeface="Times New Roman" panose="02020603050405020304" charset="0"/>
              <a:cs typeface="Times New Roman" panose="02020603050405020304" charset="0"/>
            </a:endParaRPr>
          </a:p>
          <a:p>
            <a:pPr algn="just"/>
            <a:r>
              <a:rPr lang="en-US" sz="2300" b="1">
                <a:solidFill>
                  <a:srgbClr val="7030A0"/>
                </a:solidFill>
                <a:latin typeface="Times New Roman" panose="02020603050405020304" charset="0"/>
                <a:cs typeface="Times New Roman" panose="02020603050405020304" charset="0"/>
              </a:rPr>
              <a:t>a. Quality of Service (QoS):</a:t>
            </a:r>
            <a:endParaRPr lang="en-US" sz="2300" b="1">
              <a:solidFill>
                <a:srgbClr val="7030A0"/>
              </a:solidFill>
              <a:latin typeface="Times New Roman" panose="02020603050405020304" charset="0"/>
              <a:cs typeface="Times New Roman" panose="02020603050405020304" charset="0"/>
            </a:endParaRPr>
          </a:p>
          <a:p>
            <a:pPr algn="just"/>
            <a:r>
              <a:rPr lang="en-US" sz="2300">
                <a:latin typeface="Times New Roman" panose="02020603050405020304" charset="0"/>
                <a:cs typeface="Times New Roman" panose="02020603050405020304" charset="0"/>
              </a:rPr>
              <a:t>ATM is designed to support multiple types of services with different QoS requirements. It provides mechanisms for:</a:t>
            </a:r>
            <a:endParaRPr lang="en-US" sz="2300">
              <a:latin typeface="Times New Roman" panose="02020603050405020304" charset="0"/>
              <a:cs typeface="Times New Roman" panose="02020603050405020304" charset="0"/>
            </a:endParaRPr>
          </a:p>
          <a:p>
            <a:pPr algn="just"/>
            <a:r>
              <a:rPr lang="en-US" sz="2300" b="1">
                <a:latin typeface="Times New Roman" panose="02020603050405020304" charset="0"/>
                <a:cs typeface="Times New Roman" panose="02020603050405020304" charset="0"/>
              </a:rPr>
              <a:t>Constant Bit Rate (CBR)</a:t>
            </a:r>
            <a:r>
              <a:rPr lang="en-US" sz="2300">
                <a:latin typeface="Times New Roman" panose="02020603050405020304" charset="0"/>
                <a:cs typeface="Times New Roman" panose="02020603050405020304" charset="0"/>
              </a:rPr>
              <a:t>: Suitable for </a:t>
            </a:r>
            <a:r>
              <a:rPr lang="en-US" sz="2300" b="1">
                <a:latin typeface="Times New Roman" panose="02020603050405020304" charset="0"/>
                <a:cs typeface="Times New Roman" panose="02020603050405020304" charset="0"/>
              </a:rPr>
              <a:t>real-time services</a:t>
            </a:r>
            <a:r>
              <a:rPr lang="en-US" sz="2300">
                <a:latin typeface="Times New Roman" panose="02020603050405020304" charset="0"/>
                <a:cs typeface="Times New Roman" panose="02020603050405020304" charset="0"/>
              </a:rPr>
              <a:t> like voice and video.</a:t>
            </a:r>
            <a:endParaRPr lang="en-US" sz="2300">
              <a:latin typeface="Times New Roman" panose="02020603050405020304" charset="0"/>
              <a:cs typeface="Times New Roman" panose="02020603050405020304" charset="0"/>
            </a:endParaRPr>
          </a:p>
          <a:p>
            <a:pPr algn="just"/>
            <a:r>
              <a:rPr lang="en-US" sz="2300" b="1">
                <a:latin typeface="Times New Roman" panose="02020603050405020304" charset="0"/>
                <a:cs typeface="Times New Roman" panose="02020603050405020304" charset="0"/>
              </a:rPr>
              <a:t>Variable Bit Rate (VBR)</a:t>
            </a:r>
            <a:r>
              <a:rPr lang="en-US" sz="2300">
                <a:latin typeface="Times New Roman" panose="02020603050405020304" charset="0"/>
                <a:cs typeface="Times New Roman" panose="02020603050405020304" charset="0"/>
              </a:rPr>
              <a:t>: Allows for variable data rates, used for </a:t>
            </a:r>
            <a:r>
              <a:rPr lang="en-US" sz="2300" b="1">
                <a:latin typeface="Times New Roman" panose="02020603050405020304" charset="0"/>
                <a:cs typeface="Times New Roman" panose="02020603050405020304" charset="0"/>
              </a:rPr>
              <a:t>bursty traffic</a:t>
            </a:r>
            <a:r>
              <a:rPr lang="en-US" sz="2300">
                <a:latin typeface="Times New Roman" panose="02020603050405020304" charset="0"/>
                <a:cs typeface="Times New Roman" panose="02020603050405020304" charset="0"/>
              </a:rPr>
              <a:t> like video streaming.</a:t>
            </a:r>
            <a:endParaRPr lang="en-US" sz="2300">
              <a:latin typeface="Times New Roman" panose="02020603050405020304" charset="0"/>
              <a:cs typeface="Times New Roman" panose="02020603050405020304" charset="0"/>
            </a:endParaRPr>
          </a:p>
          <a:p>
            <a:pPr algn="just"/>
            <a:endParaRPr lang="en-US" sz="23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91820"/>
          </a:xfrm>
        </p:spPr>
        <p:txBody>
          <a:bodyPr>
            <a:normAutofit fontScale="90000"/>
          </a:bodyPr>
          <a:p>
            <a:r>
              <a:rPr lang="en-US"/>
              <a:t>Cont..</a:t>
            </a:r>
            <a:endParaRPr lang="en-US"/>
          </a:p>
        </p:txBody>
      </p:sp>
      <p:sp>
        <p:nvSpPr>
          <p:cNvPr id="3" name="Content Placeholder 2"/>
          <p:cNvSpPr/>
          <p:nvPr>
            <p:ph idx="1"/>
          </p:nvPr>
        </p:nvSpPr>
        <p:spPr>
          <a:xfrm>
            <a:off x="365125" y="956945"/>
            <a:ext cx="11503660" cy="5619750"/>
          </a:xfrm>
        </p:spPr>
        <p:txBody>
          <a:bodyPr/>
          <a:p>
            <a:pPr algn="just"/>
            <a:r>
              <a:rPr lang="en-US" sz="2400" b="1">
                <a:latin typeface="Times New Roman" panose="02020603050405020304" charset="0"/>
                <a:cs typeface="Times New Roman" panose="02020603050405020304" charset="0"/>
                <a:sym typeface="+mn-ea"/>
              </a:rPr>
              <a:t>Unspecified Bit Rate (UBR)</a:t>
            </a:r>
            <a:r>
              <a:rPr lang="en-US" sz="2400">
                <a:latin typeface="Times New Roman" panose="02020603050405020304" charset="0"/>
                <a:cs typeface="Times New Roman" panose="02020603050405020304" charset="0"/>
                <a:sym typeface="+mn-ea"/>
              </a:rPr>
              <a:t>: Best-effort service with no guarantees on bandwidth or delay.</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sym typeface="+mn-ea"/>
              </a:rPr>
              <a:t>Available Bit Rate (ABR)</a:t>
            </a:r>
            <a:r>
              <a:rPr lang="en-US" sz="2400">
                <a:latin typeface="Times New Roman" panose="02020603050405020304" charset="0"/>
                <a:cs typeface="Times New Roman" panose="02020603050405020304" charset="0"/>
                <a:sym typeface="+mn-ea"/>
              </a:rPr>
              <a:t>: Provides a feedback mechanism to adjust the data rate based on network congestion.</a:t>
            </a:r>
            <a:endParaRPr lang="en-US" sz="2400">
              <a:latin typeface="Times New Roman" panose="02020603050405020304" charset="0"/>
              <a:cs typeface="Times New Roman" panose="02020603050405020304" charset="0"/>
            </a:endParaRPr>
          </a:p>
          <a:p>
            <a:pPr algn="just"/>
            <a:endParaRPr lang="en-US" sz="2400" b="1">
              <a:solidFill>
                <a:srgbClr val="7030A0"/>
              </a:solidFill>
              <a:latin typeface="Times New Roman" panose="02020603050405020304" charset="0"/>
              <a:cs typeface="Times New Roman" panose="02020603050405020304" charset="0"/>
            </a:endParaRPr>
          </a:p>
          <a:p>
            <a:pPr algn="just"/>
            <a:r>
              <a:rPr lang="en-US" sz="2400" b="1">
                <a:solidFill>
                  <a:srgbClr val="7030A0"/>
                </a:solidFill>
                <a:latin typeface="Times New Roman" panose="02020603050405020304" charset="0"/>
                <a:cs typeface="Times New Roman" panose="02020603050405020304" charset="0"/>
              </a:rPr>
              <a:t>b. Traffic Shaping:</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ATM uses traffic shaping techniques to ensure that traffic adheres to specified profiles, preventing network congestion and ensuring efficient utilization of bandwidth.</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95935"/>
          </a:xfrm>
        </p:spPr>
        <p:txBody>
          <a:bodyPr>
            <a:normAutofit fontScale="90000"/>
          </a:bodyPr>
          <a:p>
            <a:r>
              <a:rPr lang="en-US"/>
              <a:t>Cont..</a:t>
            </a:r>
            <a:endParaRPr lang="en-US"/>
          </a:p>
        </p:txBody>
      </p:sp>
      <p:sp>
        <p:nvSpPr>
          <p:cNvPr id="3" name="Content Placeholder 2"/>
          <p:cNvSpPr>
            <a:spLocks noGrp="1"/>
          </p:cNvSpPr>
          <p:nvPr>
            <p:ph idx="1"/>
          </p:nvPr>
        </p:nvSpPr>
        <p:spPr>
          <a:xfrm>
            <a:off x="370205" y="953135"/>
            <a:ext cx="11526520" cy="5575935"/>
          </a:xfrm>
        </p:spPr>
        <p:txBody>
          <a:bodyPr/>
          <a:p>
            <a:pPr algn="just"/>
            <a:r>
              <a:rPr lang="en-US" sz="2400" b="1">
                <a:solidFill>
                  <a:schemeClr val="accent2"/>
                </a:solidFill>
                <a:latin typeface="Times New Roman" panose="02020603050405020304" charset="0"/>
                <a:cs typeface="Times New Roman" panose="02020603050405020304" charset="0"/>
              </a:rPr>
              <a:t>4. Applications:</a:t>
            </a:r>
            <a:endParaRPr lang="en-US" sz="2400">
              <a:latin typeface="Times New Roman" panose="02020603050405020304" charset="0"/>
              <a:cs typeface="Times New Roman" panose="02020603050405020304" charset="0"/>
            </a:endParaRPr>
          </a:p>
          <a:p>
            <a:pPr algn="just"/>
            <a:r>
              <a:rPr lang="en-US" sz="2400" b="1">
                <a:solidFill>
                  <a:srgbClr val="7030A0"/>
                </a:solidFill>
                <a:latin typeface="Times New Roman" panose="02020603050405020304" charset="0"/>
                <a:cs typeface="Times New Roman" panose="02020603050405020304" charset="0"/>
              </a:rPr>
              <a:t>a. Voice and Video Communication:</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ATM was initially developed with a focus on multimedia communication.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Its ability to handle real-time data with predictable QoS made it suitable for voice and video applications.</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b="1">
                <a:solidFill>
                  <a:srgbClr val="7030A0"/>
                </a:solidFill>
                <a:latin typeface="Times New Roman" panose="02020603050405020304" charset="0"/>
                <a:cs typeface="Times New Roman" panose="02020603050405020304" charset="0"/>
              </a:rPr>
              <a:t>b. High-Speed Data Transfer:</a:t>
            </a:r>
            <a:endParaRPr lang="en-US" sz="2400" b="1">
              <a:solidFill>
                <a:srgbClr val="7030A0"/>
              </a:solidFill>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ATM provides high-speed data transfer capabilities, making it useful for data-intensive applications and environments requiring fast and reliable network connections.</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b="1">
                <a:solidFill>
                  <a:srgbClr val="7030A0"/>
                </a:solidFill>
                <a:latin typeface="Times New Roman" panose="02020603050405020304" charset="0"/>
                <a:cs typeface="Times New Roman" panose="02020603050405020304" charset="0"/>
              </a:rPr>
              <a:t>c. Backbone Networks:</a:t>
            </a:r>
            <a:endParaRPr lang="en-US" sz="2400" b="1">
              <a:solidFill>
                <a:srgbClr val="7030A0"/>
              </a:solidFill>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ATM is often used in backbone networks of telecommunications providers due to its high performance and ability to handle diverse traffic types.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3885" y="130810"/>
            <a:ext cx="10515600" cy="581025"/>
          </a:xfrm>
        </p:spPr>
        <p:txBody>
          <a:bodyPr>
            <a:normAutofit fontScale="90000"/>
          </a:bodyPr>
          <a:p>
            <a:r>
              <a:rPr lang="en-US"/>
              <a:t>Cont..</a:t>
            </a:r>
            <a:endParaRPr lang="en-US"/>
          </a:p>
        </p:txBody>
      </p:sp>
      <p:sp>
        <p:nvSpPr>
          <p:cNvPr id="3" name="Content Placeholder 2"/>
          <p:cNvSpPr>
            <a:spLocks noGrp="1"/>
          </p:cNvSpPr>
          <p:nvPr>
            <p:ph idx="1"/>
          </p:nvPr>
        </p:nvSpPr>
        <p:spPr>
          <a:xfrm>
            <a:off x="380365" y="633095"/>
            <a:ext cx="11431905" cy="5885180"/>
          </a:xfrm>
        </p:spPr>
        <p:txBody>
          <a:bodyPr>
            <a:normAutofit lnSpcReduction="10000"/>
          </a:bodyPr>
          <a:p>
            <a:r>
              <a:rPr lang="en-US" sz="2400" b="1">
                <a:solidFill>
                  <a:srgbClr val="00B050"/>
                </a:solidFill>
                <a:latin typeface="Times New Roman" panose="02020603050405020304" charset="0"/>
                <a:cs typeface="Times New Roman" panose="02020603050405020304" charset="0"/>
              </a:rPr>
              <a:t>ATM working principle:</a:t>
            </a:r>
            <a:endParaRPr lang="en-US" sz="2400" b="1">
              <a:solidFill>
                <a:srgbClr val="00B050"/>
              </a:solidFill>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Sender first establishes a connection (virtual circuit) to the receiver(s)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route is determined from sender to receiver</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Routing information is stored in the switches along the way</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Packets can be sent through this connection by sender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Packets are chopped into small fixed-sized units (cell) by hardware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Routing information purged from switches when connection is not required</a:t>
            </a:r>
            <a:endParaRPr lang="en-US" sz="2400">
              <a:latin typeface="Times New Roman" panose="02020603050405020304" charset="0"/>
              <a:cs typeface="Times New Roman" panose="02020603050405020304" charset="0"/>
            </a:endParaRPr>
          </a:p>
          <a:p>
            <a:r>
              <a:rPr lang="en-US" sz="2400" b="1">
                <a:solidFill>
                  <a:srgbClr val="00B050"/>
                </a:solidFill>
                <a:latin typeface="Times New Roman" panose="02020603050405020304" charset="0"/>
                <a:cs typeface="Times New Roman" panose="02020603050405020304" charset="0"/>
              </a:rPr>
              <a:t>ATM Advantages: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single network is used to transport voice, data, broadcast television, videotapes, radio.</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It is used for video conferencing, video-on-demand, teleconferencing, access to thousands of remote databases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Cost saving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ATM uses cell switching which handles both point-to-point and multicasting efficiently</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ATM allows rapid switching as its cell (or packet) size is fixed</a:t>
            </a:r>
            <a:endParaRPr 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9435"/>
          </a:xfrm>
        </p:spPr>
        <p:txBody>
          <a:bodyPr>
            <a:normAutofit fontScale="90000"/>
          </a:bodyPr>
          <a:p>
            <a:pPr algn="ctr"/>
            <a:r>
              <a:rPr lang="en-US" b="1">
                <a:solidFill>
                  <a:srgbClr val="FF0000"/>
                </a:solidFill>
              </a:rPr>
              <a:t>ATM Layers</a:t>
            </a:r>
            <a:endParaRPr lang="en-US" b="1">
              <a:solidFill>
                <a:srgbClr val="FF0000"/>
              </a:solidFill>
            </a:endParaRPr>
          </a:p>
        </p:txBody>
      </p:sp>
      <p:sp>
        <p:nvSpPr>
          <p:cNvPr id="3" name="Content Placeholder 2"/>
          <p:cNvSpPr>
            <a:spLocks noGrp="1"/>
          </p:cNvSpPr>
          <p:nvPr>
            <p:ph idx="1"/>
          </p:nvPr>
        </p:nvSpPr>
        <p:spPr>
          <a:xfrm>
            <a:off x="370205" y="1062990"/>
            <a:ext cx="11547475" cy="5508625"/>
          </a:xfrm>
        </p:spPr>
        <p:txBody>
          <a:bodyPr/>
          <a:p>
            <a:pPr algn="just"/>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pic>
        <p:nvPicPr>
          <p:cNvPr id="5" name="Picture 4"/>
          <p:cNvPicPr>
            <a:picLocks noChangeAspect="1"/>
          </p:cNvPicPr>
          <p:nvPr>
            <p:custDataLst>
              <p:tags r:id="rId1"/>
            </p:custDataLst>
          </p:nvPr>
        </p:nvPicPr>
        <p:blipFill>
          <a:blip r:embed="rId2"/>
          <a:stretch>
            <a:fillRect/>
          </a:stretch>
        </p:blipFill>
        <p:spPr>
          <a:xfrm>
            <a:off x="4555490" y="1470025"/>
            <a:ext cx="2826385" cy="2821305"/>
          </a:xfrm>
          <a:prstGeom prst="rect">
            <a:avLst/>
          </a:prstGeom>
        </p:spPr>
      </p:pic>
      <p:sp>
        <p:nvSpPr>
          <p:cNvPr id="6" name="Text Box 5"/>
          <p:cNvSpPr txBox="1"/>
          <p:nvPr/>
        </p:nvSpPr>
        <p:spPr>
          <a:xfrm>
            <a:off x="4490085" y="4472305"/>
            <a:ext cx="4064000" cy="398780"/>
          </a:xfrm>
          <a:prstGeom prst="rect">
            <a:avLst/>
          </a:prstGeom>
          <a:noFill/>
        </p:spPr>
        <p:txBody>
          <a:bodyPr wrap="square" rtlCol="0">
            <a:spAutoFit/>
          </a:bodyPr>
          <a:p>
            <a:r>
              <a:rPr lang="en-US" sz="2000" b="1">
                <a:latin typeface="Times New Roman" panose="02020603050405020304" charset="0"/>
                <a:cs typeface="Times New Roman" panose="02020603050405020304" charset="0"/>
              </a:rPr>
              <a:t>The ATM reference model</a:t>
            </a:r>
            <a:endParaRPr lang="en-US" sz="2000" b="1">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16890"/>
          </a:xfrm>
        </p:spPr>
        <p:txBody>
          <a:bodyPr>
            <a:normAutofit fontScale="90000"/>
          </a:bodyPr>
          <a:p>
            <a:r>
              <a:rPr lang="en-US"/>
              <a:t>Cont..</a:t>
            </a:r>
            <a:endParaRPr lang="en-US"/>
          </a:p>
        </p:txBody>
      </p:sp>
      <p:sp>
        <p:nvSpPr>
          <p:cNvPr id="3" name="Content Placeholder 2"/>
          <p:cNvSpPr>
            <a:spLocks noGrp="1"/>
          </p:cNvSpPr>
          <p:nvPr>
            <p:ph idx="1"/>
          </p:nvPr>
        </p:nvSpPr>
        <p:spPr>
          <a:xfrm>
            <a:off x="370205" y="882015"/>
            <a:ext cx="11546840" cy="5593715"/>
          </a:xfrm>
        </p:spPr>
        <p:txBody>
          <a:bodyPr>
            <a:normAutofit lnSpcReduction="20000"/>
          </a:bodyPr>
          <a:p>
            <a:pPr algn="just"/>
            <a:r>
              <a:rPr lang="en-US" sz="2400" b="1">
                <a:solidFill>
                  <a:srgbClr val="00B050"/>
                </a:solidFill>
                <a:latin typeface="Times New Roman" panose="02020603050405020304" charset="0"/>
                <a:cs typeface="Times New Roman" panose="02020603050405020304" charset="0"/>
              </a:rPr>
              <a:t>The Physical Layer:</a:t>
            </a:r>
            <a:endParaRPr lang="en-US" sz="2400" b="1">
              <a:solidFill>
                <a:srgbClr val="00B050"/>
              </a:solidFill>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Physical Layer is responsible for the actual </a:t>
            </a:r>
            <a:r>
              <a:rPr lang="en-US" sz="2400" b="1">
                <a:latin typeface="Times New Roman" panose="02020603050405020304" charset="0"/>
                <a:cs typeface="Times New Roman" panose="02020603050405020304" charset="0"/>
              </a:rPr>
              <a:t>transmission of ATM cells</a:t>
            </a:r>
            <a:r>
              <a:rPr lang="en-US" sz="2400">
                <a:latin typeface="Times New Roman" panose="02020603050405020304" charset="0"/>
                <a:cs typeface="Times New Roman" panose="02020603050405020304" charset="0"/>
              </a:rPr>
              <a:t> over the physical medium.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It deals with the hardware aspects of data transmission.</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b="1">
                <a:solidFill>
                  <a:schemeClr val="accent2"/>
                </a:solidFill>
                <a:latin typeface="Times New Roman" panose="02020603050405020304" charset="0"/>
                <a:cs typeface="Times New Roman" panose="02020603050405020304" charset="0"/>
              </a:rPr>
              <a:t>a. Functions:</a:t>
            </a:r>
            <a:endParaRPr lang="en-US" sz="2400">
              <a:latin typeface="Times New Roman" panose="02020603050405020304" charset="0"/>
              <a:cs typeface="Times New Roman" panose="02020603050405020304" charset="0"/>
            </a:endParaRPr>
          </a:p>
          <a:p>
            <a:pPr algn="just"/>
            <a:r>
              <a:rPr lang="en-US" sz="2400" b="1">
                <a:solidFill>
                  <a:srgbClr val="7030A0"/>
                </a:solidFill>
                <a:latin typeface="Times New Roman" panose="02020603050405020304" charset="0"/>
                <a:cs typeface="Times New Roman" panose="02020603050405020304" charset="0"/>
              </a:rPr>
              <a:t>Transmission and Reception</a:t>
            </a:r>
            <a:r>
              <a:rPr lang="en-US" sz="2400">
                <a:latin typeface="Times New Roman" panose="02020603050405020304" charset="0"/>
                <a:cs typeface="Times New Roman" panose="02020603050405020304" charset="0"/>
              </a:rPr>
              <a:t>: Handles the physical transmission of ATM cells over various types of media, such as optical fibers, copper cables, or wireless links.</a:t>
            </a:r>
            <a:endParaRPr lang="en-US" sz="2400">
              <a:latin typeface="Times New Roman" panose="02020603050405020304" charset="0"/>
              <a:cs typeface="Times New Roman" panose="02020603050405020304" charset="0"/>
            </a:endParaRPr>
          </a:p>
          <a:p>
            <a:pPr algn="just"/>
            <a:r>
              <a:rPr lang="en-US" sz="2400" b="1">
                <a:solidFill>
                  <a:srgbClr val="7030A0"/>
                </a:solidFill>
                <a:latin typeface="Times New Roman" panose="02020603050405020304" charset="0"/>
                <a:cs typeface="Times New Roman" panose="02020603050405020304" charset="0"/>
              </a:rPr>
              <a:t>Encoding and Decoding</a:t>
            </a:r>
            <a:r>
              <a:rPr lang="en-US" sz="2400">
                <a:latin typeface="Times New Roman" panose="02020603050405020304" charset="0"/>
                <a:cs typeface="Times New Roman" panose="02020603050405020304" charset="0"/>
              </a:rPr>
              <a:t>: Performs encoding and decoding of data to convert it into a format suitable for transmission. </a:t>
            </a:r>
            <a:endParaRPr lang="en-US" sz="2400">
              <a:latin typeface="Times New Roman" panose="02020603050405020304" charset="0"/>
              <a:cs typeface="Times New Roman" panose="02020603050405020304" charset="0"/>
            </a:endParaRPr>
          </a:p>
          <a:p>
            <a:pPr algn="just"/>
            <a:endParaRPr lang="en-US" sz="2400" b="1">
              <a:solidFill>
                <a:schemeClr val="accent2"/>
              </a:solidFill>
              <a:latin typeface="Times New Roman" panose="02020603050405020304" charset="0"/>
              <a:cs typeface="Times New Roman" panose="02020603050405020304" charset="0"/>
            </a:endParaRPr>
          </a:p>
          <a:p>
            <a:pPr algn="just"/>
            <a:r>
              <a:rPr lang="en-US" sz="2400" b="1">
                <a:solidFill>
                  <a:schemeClr val="accent2"/>
                </a:solidFill>
                <a:latin typeface="Times New Roman" panose="02020603050405020304" charset="0"/>
                <a:cs typeface="Times New Roman" panose="02020603050405020304" charset="0"/>
              </a:rPr>
              <a:t>b. Components:</a:t>
            </a:r>
            <a:endParaRPr lang="en-US" sz="2400" b="1">
              <a:solidFill>
                <a:schemeClr val="accent2"/>
              </a:solidFill>
              <a:latin typeface="Times New Roman" panose="02020603050405020304" charset="0"/>
              <a:cs typeface="Times New Roman" panose="02020603050405020304" charset="0"/>
            </a:endParaRPr>
          </a:p>
          <a:p>
            <a:pPr algn="just"/>
            <a:r>
              <a:rPr lang="en-US" sz="2400" b="1">
                <a:solidFill>
                  <a:srgbClr val="7030A0"/>
                </a:solidFill>
                <a:latin typeface="Times New Roman" panose="02020603050405020304" charset="0"/>
                <a:cs typeface="Times New Roman" panose="02020603050405020304" charset="0"/>
              </a:rPr>
              <a:t>Physical Medium:</a:t>
            </a:r>
            <a:r>
              <a:rPr lang="en-US" sz="2400">
                <a:latin typeface="Times New Roman" panose="02020603050405020304" charset="0"/>
                <a:cs typeface="Times New Roman" panose="02020603050405020304" charset="0"/>
              </a:rPr>
              <a:t> The actual hardware that carries the data, such as fiber optics or copper cables.</a:t>
            </a:r>
            <a:endParaRPr lang="en-US" sz="2400">
              <a:latin typeface="Times New Roman" panose="02020603050405020304" charset="0"/>
              <a:cs typeface="Times New Roman" panose="02020603050405020304" charset="0"/>
            </a:endParaRPr>
          </a:p>
          <a:p>
            <a:pPr algn="just"/>
            <a:r>
              <a:rPr lang="en-US" sz="2400" b="1">
                <a:solidFill>
                  <a:srgbClr val="7030A0"/>
                </a:solidFill>
                <a:latin typeface="Times New Roman" panose="02020603050405020304" charset="0"/>
                <a:cs typeface="Times New Roman" panose="02020603050405020304" charset="0"/>
              </a:rPr>
              <a:t>Transceivers:</a:t>
            </a:r>
            <a:r>
              <a:rPr lang="en-US" sz="2400">
                <a:latin typeface="Times New Roman" panose="02020603050405020304" charset="0"/>
                <a:cs typeface="Times New Roman" panose="02020603050405020304" charset="0"/>
              </a:rPr>
              <a:t> Devices that convert electrical signals to optical signals and vice versa.</a:t>
            </a:r>
            <a:endParaRPr lang="en-US" sz="240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10928</Words>
  <Application>WPS Presentation</Application>
  <PresentationFormat>Widescreen</PresentationFormat>
  <Paragraphs>208</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SimSun</vt:lpstr>
      <vt:lpstr>Wingdings</vt:lpstr>
      <vt:lpstr>Times New Roman</vt:lpstr>
      <vt:lpstr>Calibri Light</vt:lpstr>
      <vt:lpstr>Calibri</vt:lpstr>
      <vt:lpstr>Microsoft YaHei</vt:lpstr>
      <vt:lpstr>Arial Unicode MS</vt:lpstr>
      <vt:lpstr>Office Theme</vt:lpstr>
      <vt:lpstr>DOS UNIT-II Communication in Distributed systems</vt:lpstr>
      <vt:lpstr>Asynchronous Transfer Mode (ATM) Networks</vt:lpstr>
      <vt:lpstr>Cont..</vt:lpstr>
      <vt:lpstr>Cont..</vt:lpstr>
      <vt:lpstr>Cont..</vt:lpstr>
      <vt:lpstr>Cont..</vt:lpstr>
      <vt:lpstr>Cont..</vt:lpstr>
      <vt:lpstr>ATM Layers</vt:lpstr>
      <vt:lpstr>Cont..</vt:lpstr>
      <vt:lpstr>Cont..</vt:lpstr>
      <vt:lpstr>Cont..</vt:lpstr>
      <vt:lpstr>Cont..</vt:lpstr>
      <vt:lpstr>Cont..</vt:lpstr>
      <vt:lpstr>Cont..</vt:lpstr>
      <vt:lpstr>Cont..</vt:lpstr>
      <vt:lpstr>Cont..</vt:lpstr>
      <vt:lpstr>Cont..</vt:lpstr>
      <vt:lpstr>Cont..</vt:lpstr>
      <vt:lpstr>Homework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 UNIT-II Communication in Distributed systems</dc:title>
  <dc:creator/>
  <cp:lastModifiedBy>KIIT0001</cp:lastModifiedBy>
  <cp:revision>39</cp:revision>
  <dcterms:created xsi:type="dcterms:W3CDTF">2024-07-27T05:02:00Z</dcterms:created>
  <dcterms:modified xsi:type="dcterms:W3CDTF">2024-08-05T11:18:01Z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B6E7B89A29BA4690A59996B5DAA55393_12</vt:lpwstr>
  </property>
  <property fmtid="{D5CDD505-2E9C-101B-9397-08002B2CF9AE}" pid="3" name="KSOProductBuildVer">
    <vt:lpwstr>1033-12.2.0.17153</vt:lpwstr>
  </property>
</Properties>
</file>