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4"/>
  </p:notesMasterIdLst>
  <p:handoutMasterIdLst>
    <p:handoutMasterId r:id="rId99"/>
  </p:handoutMasterIdLst>
  <p:sldIdLst>
    <p:sldId id="256" r:id="rId3"/>
    <p:sldId id="336" r:id="rId5"/>
    <p:sldId id="337" r:id="rId6"/>
    <p:sldId id="338"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429" r:id="rId69"/>
    <p:sldId id="422" r:id="rId70"/>
    <p:sldId id="430" r:id="rId71"/>
    <p:sldId id="423" r:id="rId72"/>
    <p:sldId id="424" r:id="rId73"/>
    <p:sldId id="425" r:id="rId74"/>
    <p:sldId id="428" r:id="rId75"/>
    <p:sldId id="426" r:id="rId76"/>
    <p:sldId id="42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419" r:id="rId90"/>
    <p:sldId id="420" r:id="rId91"/>
    <p:sldId id="421" r:id="rId92"/>
    <p:sldId id="330" r:id="rId93"/>
    <p:sldId id="331" r:id="rId94"/>
    <p:sldId id="332" r:id="rId95"/>
    <p:sldId id="333" r:id="rId96"/>
    <p:sldId id="334" r:id="rId97"/>
    <p:sldId id="335" r:id="rId98"/>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5pPr>
    <a:lvl6pPr marL="2286000" algn="l" defTabSz="914400" rtl="0" eaLnBrk="1" latinLnBrk="0" hangingPunct="1">
      <a:defRPr sz="2400" kern="1200">
        <a:solidFill>
          <a:schemeClr val="tx1"/>
        </a:solidFill>
        <a:latin typeface="Arial Black" panose="020B0A04020102020204" pitchFamily="34" charset="0"/>
        <a:ea typeface="+mn-ea"/>
        <a:cs typeface="+mn-cs"/>
      </a:defRPr>
    </a:lvl6pPr>
    <a:lvl7pPr marL="2743200" algn="l" defTabSz="914400" rtl="0" eaLnBrk="1" latinLnBrk="0" hangingPunct="1">
      <a:defRPr sz="2400" kern="1200">
        <a:solidFill>
          <a:schemeClr val="tx1"/>
        </a:solidFill>
        <a:latin typeface="Arial Black" panose="020B0A04020102020204" pitchFamily="34" charset="0"/>
        <a:ea typeface="+mn-ea"/>
        <a:cs typeface="+mn-cs"/>
      </a:defRPr>
    </a:lvl7pPr>
    <a:lvl8pPr marL="3200400" algn="l" defTabSz="914400" rtl="0" eaLnBrk="1" latinLnBrk="0" hangingPunct="1">
      <a:defRPr sz="2400" kern="1200">
        <a:solidFill>
          <a:schemeClr val="tx1"/>
        </a:solidFill>
        <a:latin typeface="Arial Black" panose="020B0A04020102020204" pitchFamily="34" charset="0"/>
        <a:ea typeface="+mn-ea"/>
        <a:cs typeface="+mn-cs"/>
      </a:defRPr>
    </a:lvl8pPr>
    <a:lvl9pPr marL="3657600" algn="l" defTabSz="914400" rtl="0" eaLnBrk="1" latinLnBrk="0" hangingPunct="1">
      <a:defRPr sz="2400" kern="1200">
        <a:solidFill>
          <a:schemeClr val="tx1"/>
        </a:solidFill>
        <a:latin typeface="Arial Black" panose="020B0A040201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02" y="42"/>
      </p:cViewPr>
      <p:guideLst>
        <p:guide orient="horz" pos="2156"/>
        <p:guide pos="2892"/>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74"/>
        <p:guide pos="2169"/>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endParaRPr lang="en-US"/>
          </a:p>
        </p:txBody>
      </p:sp>
      <p:sp>
        <p:nvSpPr>
          <p:cNvPr id="16793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endParaRPr lang="en-US"/>
          </a:p>
        </p:txBody>
      </p:sp>
      <p:sp>
        <p:nvSpPr>
          <p:cNvPr id="16794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endParaRPr lang="en-US"/>
          </a:p>
        </p:txBody>
      </p:sp>
      <p:sp>
        <p:nvSpPr>
          <p:cNvPr id="167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811A33ED-DAB4-4CC2-AB44-9585403B334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w="9525">
            <a:solidFill>
              <a:srgbClr val="000000"/>
            </a:solidFill>
            <a:miter lim="800000"/>
          </a:ln>
          <a:effectLst/>
        </p:spPr>
      </p:sp>
      <p:sp>
        <p:nvSpPr>
          <p:cNvPr id="205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8601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523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625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728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830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933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035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137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240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342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445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8704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547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649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752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854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0957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059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161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264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366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469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8806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571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673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776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878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1981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083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185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288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390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493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8909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595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697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800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2902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005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107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209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312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414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517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011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619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721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824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3926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029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131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233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336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438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541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113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643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745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848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4950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053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155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257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360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462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565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216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667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769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872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5974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077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179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2818"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3842"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486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589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3186"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166914"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ln>
        </p:spPr>
      </p:sp>
      <p:sp>
        <p:nvSpPr>
          <p:cNvPr id="9421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7203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endParaRPr lang="en-US"/>
          </a:p>
        </p:txBody>
      </p:sp>
      <p:sp>
        <p:nvSpPr>
          <p:cNvPr id="172035" name="Rectangle 3"/>
          <p:cNvSpPr>
            <a:spLocks noGrp="1" noChangeArrowheads="1"/>
          </p:cNvSpPr>
          <p:nvPr>
            <p:ph type="subTitle" idx="1"/>
          </p:nvPr>
        </p:nvSpPr>
        <p:spPr>
          <a:xfrm>
            <a:off x="2133600" y="3886200"/>
            <a:ext cx="6400800" cy="1771650"/>
          </a:xfrm>
        </p:spPr>
        <p:txBody>
          <a:bodyPr/>
          <a:lstStyle>
            <a:lvl1pPr marL="0" indent="0">
              <a:buFont typeface="Symbol" panose="05050102010706020507" pitchFamily="18" charset="2"/>
              <a:buNone/>
              <a:defRPr>
                <a:latin typeface="Arial Black" panose="020B0A04020102020204" pitchFamily="34" charset="0"/>
              </a:defRPr>
            </a:lvl1pPr>
          </a:lstStyle>
          <a:p>
            <a:r>
              <a:rPr lang="en-US"/>
              <a:t>Click to edit Master subtitle style</a:t>
            </a:r>
            <a:endParaRPr lang="en-US"/>
          </a:p>
        </p:txBody>
      </p:sp>
      <p:sp>
        <p:nvSpPr>
          <p:cNvPr id="172036"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fld id="{4FEC53DC-62D4-4D59-81EE-6D6C17FE02EC}" type="datetime1">
              <a:rPr lang="en-US"/>
            </a:fld>
            <a:endParaRPr lang="en-US"/>
          </a:p>
        </p:txBody>
      </p:sp>
      <p:sp>
        <p:nvSpPr>
          <p:cNvPr id="172037"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US"/>
          </a:p>
        </p:txBody>
      </p:sp>
      <p:sp>
        <p:nvSpPr>
          <p:cNvPr id="172038"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CA1A802C-9F77-43E1-9D1E-18F0CAFDEBEB}" type="slidenum">
              <a:rPr lang="en-US"/>
            </a:fld>
            <a:endParaRPr lang="en-US"/>
          </a:p>
        </p:txBody>
      </p:sp>
      <p:pic>
        <p:nvPicPr>
          <p:cNvPr id="172039" name="Picture 7" descr="A:\paint.GIF"/>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6B157C4-4E2E-4E75-BBF5-82619506B307}" type="datetime1">
              <a:rPr lang="en-US"/>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E86538-7EEE-4133-B776-948903CD86F6}"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6FAA159-2C19-4C66-A06A-AD9E959AE498}" type="datetime1">
              <a:rPr lang="en-US"/>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C9FF9A-B270-4277-9038-819BC4B5B79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B2BB0DB-3D99-4744-AC46-0A89A73A1205}" type="datetime1">
              <a:rPr lang="en-US"/>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DCFB07-E135-4D75-B018-D22B308EF0D1}"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fld id="{4C5EFC07-4F8B-401F-B36D-1914A6AFA4FB}" type="datetime1">
              <a:rPr lang="en-US"/>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9C2E0E-900E-40AB-AF3F-0BF1E18525F1}"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274E996-A4AA-4BFC-B5A7-783874B79F40}" type="datetime1">
              <a:rPr lang="en-US"/>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2ED950-B908-4852-8432-8729BF425701}"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0D0C55D-0155-4233-91E9-94EA2FC0F1FD}" type="datetime1">
              <a:rPr lang="en-US"/>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6B4B911-2F9C-46A2-9D0C-2753E2E197E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8E7845C-7C4D-4E09-B976-ED1E70829F2A}" type="datetime1">
              <a:rPr lang="en-US"/>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1E27A82-7BC3-48AA-818D-EF8FA8D198A2}"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7A284A5-F298-4E7C-9EBC-5EEF925A521F}" type="datetime1">
              <a:rPr lang="en-US"/>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25CA8F3-15C7-4C73-A3ED-2789EEA19586}"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fld id="{94F98AF3-84CF-4381-8528-D67CBCB187FF}" type="datetime1">
              <a:rPr lang="en-US"/>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ACA06E-35FE-4421-B461-B125DBF27FFF}"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fld id="{CA6BB496-2C8C-4000-AD64-7AF8C2D8179A}" type="datetime1">
              <a:rPr lang="en-US"/>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FD46784-76C2-4A5B-982E-C8454AFBF85C}"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bwMode="auto">
          <a:xfrm>
            <a:off x="406400" y="228600"/>
            <a:ext cx="7772400" cy="1143000"/>
          </a:xfrm>
          <a:prstGeom prst="rect">
            <a:avLst/>
          </a:prstGeom>
          <a:noFill/>
          <a:ln w="9525">
            <a:noFill/>
            <a:miter lim="800000"/>
          </a:ln>
        </p:spPr>
        <p:txBody>
          <a:bodyPr vert="horz" wrap="square" lIns="91440" tIns="45720" rIns="91440" bIns="45720" numCol="1" anchor="b" anchorCtr="0" compatLnSpc="1"/>
          <a:lstStyle/>
          <a:p>
            <a:pPr lvl="0"/>
            <a:r>
              <a:rPr lang="en-US" smtClean="0"/>
              <a:t>Click to edit Master title style</a:t>
            </a:r>
            <a:endParaRPr lang="en-US" smtClean="0"/>
          </a:p>
        </p:txBody>
      </p:sp>
      <p:sp>
        <p:nvSpPr>
          <p:cNvPr id="171011" name="Rectangle 3"/>
          <p:cNvSpPr>
            <a:spLocks noGrp="1" noChangeArrowheads="1"/>
          </p:cNvSpPr>
          <p:nvPr>
            <p:ph type="body" idx="1"/>
          </p:nvPr>
        </p:nvSpPr>
        <p:spPr bwMode="auto">
          <a:xfrm>
            <a:off x="457200" y="1885950"/>
            <a:ext cx="8178800" cy="417195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71012" name="Rectangle 4"/>
          <p:cNvSpPr>
            <a:spLocks noGrp="1" noChangeArrowheads="1"/>
          </p:cNvSpPr>
          <p:nvPr>
            <p:ph type="dt" sz="half" idx="2"/>
          </p:nvPr>
        </p:nvSpPr>
        <p:spPr bwMode="auto">
          <a:xfrm>
            <a:off x="431800" y="6229350"/>
            <a:ext cx="1905000" cy="457200"/>
          </a:xfrm>
          <a:prstGeom prst="rect">
            <a:avLst/>
          </a:prstGeom>
          <a:noFill/>
          <a:ln w="9525">
            <a:noFill/>
            <a:miter lim="800000"/>
          </a:ln>
        </p:spPr>
        <p:txBody>
          <a:bodyPr vert="horz" wrap="square" lIns="91440" tIns="45720" rIns="91440" bIns="45720" numCol="1" anchor="b" anchorCtr="0" compatLnSpc="1"/>
          <a:lstStyle>
            <a:lvl1pPr>
              <a:spcBef>
                <a:spcPct val="50000"/>
              </a:spcBef>
              <a:defRPr sz="1400">
                <a:solidFill>
                  <a:schemeClr val="bg2"/>
                </a:solidFill>
                <a:latin typeface="Arial" panose="020B0604020202020204" pitchFamily="34" charset="0"/>
              </a:defRPr>
            </a:lvl1pPr>
          </a:lstStyle>
          <a:p>
            <a:fld id="{25F2A9B3-494D-4E38-BB25-88A136C56FE8}" type="datetime1">
              <a:rPr lang="en-US"/>
            </a:fld>
            <a:endParaRPr lang="en-US"/>
          </a:p>
        </p:txBody>
      </p:sp>
      <p:sp>
        <p:nvSpPr>
          <p:cNvPr id="171013" name="Rectangle 5"/>
          <p:cNvSpPr>
            <a:spLocks noGrp="1" noChangeArrowheads="1"/>
          </p:cNvSpPr>
          <p:nvPr>
            <p:ph type="ftr" sz="quarter" idx="3"/>
          </p:nvPr>
        </p:nvSpPr>
        <p:spPr bwMode="auto">
          <a:xfrm>
            <a:off x="3124200" y="6229350"/>
            <a:ext cx="2895600" cy="457200"/>
          </a:xfrm>
          <a:prstGeom prst="rect">
            <a:avLst/>
          </a:prstGeom>
          <a:noFill/>
          <a:ln w="9525">
            <a:noFill/>
            <a:miter lim="800000"/>
          </a:ln>
        </p:spPr>
        <p:txBody>
          <a:bodyPr vert="horz" wrap="square" lIns="91440" tIns="45720" rIns="91440" bIns="45720" numCol="1" anchor="b" anchorCtr="0" compatLnSpc="1"/>
          <a:lstStyle>
            <a:lvl1pPr algn="ctr">
              <a:spcBef>
                <a:spcPct val="50000"/>
              </a:spcBef>
              <a:defRPr sz="1400">
                <a:solidFill>
                  <a:schemeClr val="bg2"/>
                </a:solidFill>
                <a:latin typeface="Arial" panose="020B0604020202020204" pitchFamily="34" charset="0"/>
              </a:defRPr>
            </a:lvl1pPr>
          </a:lstStyle>
          <a:p>
            <a:endParaRPr lang="en-US"/>
          </a:p>
        </p:txBody>
      </p:sp>
      <p:sp>
        <p:nvSpPr>
          <p:cNvPr id="171014" name="Rectangle 6"/>
          <p:cNvSpPr>
            <a:spLocks noGrp="1" noChangeArrowheads="1"/>
          </p:cNvSpPr>
          <p:nvPr>
            <p:ph type="sldNum" sz="quarter" idx="4"/>
          </p:nvPr>
        </p:nvSpPr>
        <p:spPr bwMode="auto">
          <a:xfrm>
            <a:off x="6731000" y="6229350"/>
            <a:ext cx="1905000" cy="457200"/>
          </a:xfrm>
          <a:prstGeom prst="rect">
            <a:avLst/>
          </a:prstGeom>
          <a:noFill/>
          <a:ln w="9525">
            <a:noFill/>
            <a:miter lim="800000"/>
          </a:ln>
        </p:spPr>
        <p:txBody>
          <a:bodyPr vert="horz" wrap="square" lIns="91440" tIns="45720" rIns="91440" bIns="45720" numCol="1" anchor="b" anchorCtr="0" compatLnSpc="1"/>
          <a:lstStyle>
            <a:lvl1pPr algn="r">
              <a:spcBef>
                <a:spcPct val="50000"/>
              </a:spcBef>
              <a:defRPr sz="1400">
                <a:solidFill>
                  <a:schemeClr val="bg2"/>
                </a:solidFill>
                <a:latin typeface="Arial" panose="020B0604020202020204" pitchFamily="34" charset="0"/>
              </a:defRPr>
            </a:lvl1pPr>
          </a:lstStyle>
          <a:p>
            <a:fld id="{407FA917-320C-486A-A147-BB54AA0AE77C}" type="slidenum">
              <a:rPr lang="en-US"/>
            </a:fld>
            <a:endParaRPr lang="en-US"/>
          </a:p>
        </p:txBody>
      </p:sp>
      <p:pic>
        <p:nvPicPr>
          <p:cNvPr id="171015" name="Picture 7" descr="A:\paint.GIF"/>
          <p:cNvPicPr>
            <a:picLocks noChangeAspect="1" noChangeArrowheads="1"/>
          </p:cNvPicPr>
          <p:nvPr/>
        </p:nvPicPr>
        <p:blipFill>
          <a:blip r:embed="rId12">
            <a:clrChange>
              <a:clrFrom>
                <a:srgbClr val="C0C0C0"/>
              </a:clrFrom>
              <a:clrTo>
                <a:srgbClr val="C0C0C0">
                  <a:alpha val="0"/>
                </a:srgbClr>
              </a:clrTo>
            </a:clrChange>
          </a:blip>
          <a:srcRect/>
          <a:stretch>
            <a:fillRect/>
          </a:stretch>
        </p:blipFill>
        <p:spPr bwMode="auto">
          <a:xfrm>
            <a:off x="914400" y="1314450"/>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Symbol" panose="05050102010706020507" pitchFamily="18" charset="2"/>
        <a:buChar char="-"/>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Symbol" panose="05050102010706020507" pitchFamily="18" charset="2"/>
        <a:buChar char="*"/>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wmf"/><Relationship Id="rId1"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6719B4B-EC35-48AD-9289-19874E0F4325}" type="slidenum">
              <a:rPr lang="en-US"/>
            </a:fld>
            <a:endParaRPr lang="en-US"/>
          </a:p>
        </p:txBody>
      </p:sp>
      <p:sp>
        <p:nvSpPr>
          <p:cNvPr id="4097" name="Rectangle 1"/>
          <p:cNvSpPr>
            <a:spLocks noGrp="1" noChangeArrowheads="1"/>
          </p:cNvSpPr>
          <p:nvPr>
            <p:ph type="title"/>
          </p:nvPr>
        </p:nvSpPr>
        <p:spPr>
          <a:xfrm>
            <a:off x="686435" y="972185"/>
            <a:ext cx="7770813" cy="2054225"/>
          </a:xfrm>
        </p:spPr>
        <p:txBody>
          <a:bodyPr lIns="18000" tIns="46800" rIns="18000" bIns="46800" anchor="ctr"/>
          <a:lstStyle/>
          <a:p>
            <a:pPr algn="ctr">
              <a:lnSpc>
                <a:spcPct val="80000"/>
              </a:lnSpc>
            </a:pPr>
            <a:r>
              <a:rPr lang="en-GB" sz="4800" b="1">
                <a:solidFill>
                  <a:srgbClr val="0000CC"/>
                </a:solidFill>
              </a:rPr>
              <a:t>Software Engineering</a:t>
            </a:r>
            <a:r>
              <a:rPr lang="en-GB" sz="6000">
                <a:solidFill>
                  <a:srgbClr val="0000CC"/>
                </a:solidFill>
              </a:rPr>
              <a:t> 		</a:t>
            </a:r>
            <a:br>
              <a:rPr lang="en-GB" sz="6000">
                <a:solidFill>
                  <a:srgbClr val="0000CC"/>
                </a:solidFill>
              </a:rPr>
            </a:br>
            <a:r>
              <a:rPr lang="en-GB" sz="6000">
                <a:solidFill>
                  <a:srgbClr val="0000CC"/>
                </a:solidFill>
              </a:rPr>
              <a:t>     </a:t>
            </a:r>
            <a:r>
              <a:rPr lang="en-US" altLang="en-GB" sz="3600">
                <a:solidFill>
                  <a:srgbClr val="0000CC"/>
                </a:solidFill>
              </a:rPr>
              <a:t>(</a:t>
            </a:r>
            <a:r>
              <a:rPr lang="en-US" altLang="en-GB" sz="2400">
                <a:solidFill>
                  <a:srgbClr val="0000CC"/>
                </a:solidFill>
              </a:rPr>
              <a:t>Reference: Prof. Rajib Mall</a:t>
            </a:r>
            <a:r>
              <a:rPr lang="en-US" altLang="en-GB" sz="3600">
                <a:solidFill>
                  <a:srgbClr val="0000CC"/>
                </a:solidFill>
              </a:rPr>
              <a:t>)</a:t>
            </a:r>
            <a:r>
              <a:rPr lang="en-GB" sz="6000">
                <a:solidFill>
                  <a:srgbClr val="0000CC"/>
                </a:solidFill>
              </a:rPr>
              <a:t>			</a:t>
            </a:r>
            <a:endParaRPr lang="en-GB" sz="6000">
              <a:solidFill>
                <a:srgbClr val="0000CC"/>
              </a:solidFill>
            </a:endParaRPr>
          </a:p>
        </p:txBody>
      </p:sp>
      <p:sp>
        <p:nvSpPr>
          <p:cNvPr id="2" name="Text Box 1"/>
          <p:cNvSpPr txBox="1"/>
          <p:nvPr/>
        </p:nvSpPr>
        <p:spPr>
          <a:xfrm>
            <a:off x="1303655" y="4855845"/>
            <a:ext cx="6598285" cy="1221105"/>
          </a:xfrm>
          <a:prstGeom prst="rect">
            <a:avLst/>
          </a:prstGeom>
          <a:noFill/>
        </p:spPr>
        <p:txBody>
          <a:bodyPr wrap="square" rtlCol="0">
            <a:spAutoFit/>
          </a:bodyPr>
          <a:p>
            <a:pPr algn="ctr"/>
            <a:r>
              <a:rPr lang="en-US"/>
              <a:t>Dr. Hrudaya Ku. Tripathy</a:t>
            </a:r>
            <a:endParaRPr lang="en-US"/>
          </a:p>
          <a:p>
            <a:pPr algn="ctr"/>
            <a:r>
              <a:rPr lang="en-US"/>
              <a:t>E-mail: hktripathyfcs@kiit.ac.in</a:t>
            </a:r>
            <a:endParaRPr lang="en-US"/>
          </a:p>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AC4446-25A8-430A-926B-E7E1EF79DB90}" type="slidenum">
              <a:rPr lang="en-US"/>
            </a:fld>
            <a:endParaRPr lang="en-US"/>
          </a:p>
        </p:txBody>
      </p:sp>
      <p:sp>
        <p:nvSpPr>
          <p:cNvPr id="10241" name="Rectangle 1"/>
          <p:cNvSpPr>
            <a:spLocks noGrp="1" noChangeArrowheads="1"/>
          </p:cNvSpPr>
          <p:nvPr>
            <p:ph type="title"/>
          </p:nvPr>
        </p:nvSpPr>
        <p:spPr>
          <a:xfrm>
            <a:off x="406400" y="228600"/>
            <a:ext cx="7770813" cy="1141413"/>
          </a:xfrm>
        </p:spPr>
        <p:txBody>
          <a:bodyPr lIns="18000" tIns="46800" rIns="18000" bIns="46800" anchor="ctr"/>
          <a:lstStyle/>
          <a:p>
            <a:pPr>
              <a:spcBef>
                <a:spcPts val="725"/>
              </a:spcBef>
            </a:pPr>
            <a:r>
              <a:rPr lang="en-GB" sz="3200">
                <a:solidFill>
                  <a:srgbClr val="0000CC"/>
                </a:solidFill>
              </a:rPr>
              <a:t>Why Study Software Engineering? (2)</a:t>
            </a:r>
            <a:endParaRPr lang="en-GB" sz="3200">
              <a:solidFill>
                <a:srgbClr val="0000CC"/>
              </a:solidFill>
            </a:endParaRPr>
          </a:p>
        </p:txBody>
      </p:sp>
      <p:sp>
        <p:nvSpPr>
          <p:cNvPr id="10242" name="Rectangle 2"/>
          <p:cNvSpPr>
            <a:spLocks noGrp="1" noChangeArrowheads="1"/>
          </p:cNvSpPr>
          <p:nvPr>
            <p:ph type="body" idx="1"/>
          </p:nvPr>
        </p:nvSpPr>
        <p:spPr>
          <a:xfrm>
            <a:off x="685800" y="1693863"/>
            <a:ext cx="7770813" cy="4249737"/>
          </a:xfrm>
        </p:spPr>
        <p:txBody>
          <a:bodyPr lIns="18000" tIns="46800" rIns="18000" bIns="46800"/>
          <a:lstStyle/>
          <a:p>
            <a:pPr>
              <a:spcBef>
                <a:spcPts val="800"/>
              </a:spcBef>
            </a:pPr>
            <a:r>
              <a:rPr lang="en-GB" sz="4000"/>
              <a:t>Ability to solve complex programming problems: </a:t>
            </a:r>
            <a:endParaRPr lang="en-GB" sz="4000"/>
          </a:p>
          <a:p>
            <a:pPr lvl="1">
              <a:spcBef>
                <a:spcPts val="725"/>
              </a:spcBef>
            </a:pPr>
            <a:r>
              <a:rPr lang="en-GB" sz="3200">
                <a:solidFill>
                  <a:srgbClr val="0000CC"/>
                </a:solidFill>
              </a:rPr>
              <a:t>How to break large projects into smaller and manageable parts?</a:t>
            </a:r>
            <a:endParaRPr lang="en-GB" sz="3200">
              <a:solidFill>
                <a:srgbClr val="0000CC"/>
              </a:solidFill>
            </a:endParaRPr>
          </a:p>
          <a:p>
            <a:pPr>
              <a:spcBef>
                <a:spcPts val="800"/>
              </a:spcBef>
            </a:pPr>
            <a:r>
              <a:rPr lang="en-GB" sz="4000"/>
              <a:t>Learn techniques of: </a:t>
            </a:r>
            <a:endParaRPr lang="en-GB" sz="4000"/>
          </a:p>
          <a:p>
            <a:pPr lvl="1">
              <a:spcBef>
                <a:spcPts val="725"/>
              </a:spcBef>
            </a:pPr>
            <a:r>
              <a:rPr lang="en-GB" sz="3600"/>
              <a:t>specification, design, interface development,</a:t>
            </a:r>
            <a:r>
              <a:rPr lang="en-GB" sz="3200"/>
              <a:t> </a:t>
            </a:r>
            <a:r>
              <a:rPr lang="en-GB" sz="3600"/>
              <a:t>testing, project management, etc.</a:t>
            </a:r>
            <a:endParaRPr lang="en-GB" sz="3600"/>
          </a:p>
        </p:txBody>
      </p:sp>
      <p:pic>
        <p:nvPicPr>
          <p:cNvPr id="10243" name="Picture 3"/>
          <p:cNvPicPr>
            <a:picLocks noChangeAspect="1" noChangeArrowheads="1"/>
          </p:cNvPicPr>
          <p:nvPr/>
        </p:nvPicPr>
        <p:blipFill>
          <a:blip r:embed="rId1"/>
          <a:srcRect/>
          <a:stretch>
            <a:fillRect/>
          </a:stretch>
        </p:blipFill>
        <p:spPr bwMode="auto">
          <a:xfrm>
            <a:off x="6858000" y="1600200"/>
            <a:ext cx="1549400" cy="1238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0-#ppt_w/2"/>
                                          </p:val>
                                        </p:tav>
                                        <p:tav tm="100000">
                                          <p:val>
                                            <p:strVal val="#ppt_x"/>
                                          </p:val>
                                        </p:tav>
                                      </p:tavLst>
                                    </p:anim>
                                    <p:anim calcmode="lin" valueType="num">
                                      <p:cBhvr additive="base">
                                        <p:cTn id="8"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wipe(up)">
                                      <p:cBhvr>
                                        <p:cTn id="13"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B60358F-6DA2-4A76-B3D9-4DF752957916}" type="slidenum">
              <a:rPr lang="en-US"/>
            </a:fld>
            <a:endParaRPr lang="en-US"/>
          </a:p>
        </p:txBody>
      </p:sp>
      <p:sp>
        <p:nvSpPr>
          <p:cNvPr id="11265" name="Rectangle 1"/>
          <p:cNvSpPr>
            <a:spLocks noGrp="1" noChangeArrowheads="1"/>
          </p:cNvSpPr>
          <p:nvPr>
            <p:ph type="title"/>
          </p:nvPr>
        </p:nvSpPr>
        <p:spPr>
          <a:xfrm>
            <a:off x="406400" y="228600"/>
            <a:ext cx="7770813" cy="1141413"/>
          </a:xfrm>
        </p:spPr>
        <p:txBody>
          <a:bodyPr lIns="18000" tIns="46800" rIns="18000" bIns="46800" anchor="ctr"/>
          <a:lstStyle/>
          <a:p>
            <a:pPr>
              <a:spcBef>
                <a:spcPts val="725"/>
              </a:spcBef>
            </a:pPr>
            <a:r>
              <a:rPr lang="en-GB" sz="3200">
                <a:solidFill>
                  <a:srgbClr val="0000CC"/>
                </a:solidFill>
              </a:rPr>
              <a:t>Why Study Software Engineering? (3)</a:t>
            </a:r>
            <a:endParaRPr lang="en-GB" sz="3200">
              <a:solidFill>
                <a:srgbClr val="0000CC"/>
              </a:solidFill>
            </a:endParaRPr>
          </a:p>
        </p:txBody>
      </p:sp>
      <p:sp>
        <p:nvSpPr>
          <p:cNvPr id="11266" name="Rectangle 2"/>
          <p:cNvSpPr>
            <a:spLocks noGrp="1" noChangeArrowheads="1"/>
          </p:cNvSpPr>
          <p:nvPr>
            <p:ph type="body" idx="1"/>
          </p:nvPr>
        </p:nvSpPr>
        <p:spPr>
          <a:xfrm>
            <a:off x="685800" y="1601788"/>
            <a:ext cx="7770813" cy="4113212"/>
          </a:xfrm>
        </p:spPr>
        <p:txBody>
          <a:bodyPr lIns="18000" tIns="46800" rIns="18000" bIns="46800"/>
          <a:lstStyle/>
          <a:p>
            <a:pPr>
              <a:spcBef>
                <a:spcPts val="1090"/>
              </a:spcBef>
            </a:pPr>
            <a:r>
              <a:rPr lang="en-GB" sz="4800"/>
              <a:t>To  acquire skills to be a better programmer: </a:t>
            </a:r>
            <a:endParaRPr lang="en-GB" sz="4800"/>
          </a:p>
          <a:p>
            <a:pPr lvl="2">
              <a:spcBef>
                <a:spcPts val="800"/>
              </a:spcBef>
            </a:pPr>
            <a:r>
              <a:rPr lang="en-GB" sz="3600"/>
              <a:t>Higher Productivity </a:t>
            </a:r>
            <a:endParaRPr lang="en-GB" sz="3600"/>
          </a:p>
          <a:p>
            <a:pPr lvl="2">
              <a:spcBef>
                <a:spcPts val="800"/>
              </a:spcBef>
            </a:pPr>
            <a:r>
              <a:rPr lang="en-GB" sz="3600"/>
              <a:t>Better Quality Programs</a:t>
            </a:r>
            <a:endParaRPr lang="en-GB"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up)">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0B74EC2-F31A-469D-89C8-E6C9D02541E8}" type="slidenum">
              <a:rPr lang="en-US"/>
            </a:fld>
            <a:endParaRPr lang="en-US"/>
          </a:p>
        </p:txBody>
      </p:sp>
      <p:sp>
        <p:nvSpPr>
          <p:cNvPr id="1228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sz="4800">
                <a:solidFill>
                  <a:srgbClr val="0000CC"/>
                </a:solidFill>
              </a:rPr>
              <a:t>Software Crisis</a:t>
            </a:r>
            <a:endParaRPr lang="en-GB" sz="4800">
              <a:solidFill>
                <a:srgbClr val="0000CC"/>
              </a:solidFill>
            </a:endParaRPr>
          </a:p>
        </p:txBody>
      </p:sp>
      <p:sp>
        <p:nvSpPr>
          <p:cNvPr id="12290" name="Rectangle 2"/>
          <p:cNvSpPr>
            <a:spLocks noGrp="1" noChangeArrowheads="1"/>
          </p:cNvSpPr>
          <p:nvPr>
            <p:ph type="body" idx="1"/>
          </p:nvPr>
        </p:nvSpPr>
        <p:spPr>
          <a:xfrm>
            <a:off x="685800" y="1677988"/>
            <a:ext cx="7770813" cy="4113212"/>
          </a:xfrm>
        </p:spPr>
        <p:txBody>
          <a:bodyPr lIns="18000" tIns="46800" rIns="18000" bIns="46800"/>
          <a:lstStyle/>
          <a:p>
            <a:pPr>
              <a:spcBef>
                <a:spcPts val="800"/>
              </a:spcBef>
            </a:pPr>
            <a:r>
              <a:rPr lang="en-GB" sz="4000"/>
              <a:t>Software products:</a:t>
            </a:r>
            <a:endParaRPr lang="en-GB" sz="4000"/>
          </a:p>
          <a:p>
            <a:pPr lvl="1">
              <a:lnSpc>
                <a:spcPct val="76000"/>
              </a:lnSpc>
              <a:spcBef>
                <a:spcPct val="0"/>
              </a:spcBef>
            </a:pPr>
            <a:r>
              <a:rPr lang="en-GB" sz="3600">
                <a:solidFill>
                  <a:srgbClr val="0000CC"/>
                </a:solidFill>
              </a:rPr>
              <a:t>fail to meet user requirements.</a:t>
            </a:r>
            <a:endParaRPr lang="en-GB" sz="3600">
              <a:solidFill>
                <a:srgbClr val="0000CC"/>
              </a:solidFill>
            </a:endParaRPr>
          </a:p>
          <a:p>
            <a:pPr lvl="1">
              <a:lnSpc>
                <a:spcPct val="76000"/>
              </a:lnSpc>
              <a:spcBef>
                <a:spcPct val="0"/>
              </a:spcBef>
            </a:pPr>
            <a:r>
              <a:rPr lang="en-GB" sz="3600">
                <a:solidFill>
                  <a:srgbClr val="0000CC"/>
                </a:solidFill>
              </a:rPr>
              <a:t>frequently crash.</a:t>
            </a:r>
            <a:endParaRPr lang="en-GB" sz="3600">
              <a:solidFill>
                <a:srgbClr val="0000CC"/>
              </a:solidFill>
            </a:endParaRPr>
          </a:p>
          <a:p>
            <a:pPr lvl="1">
              <a:lnSpc>
                <a:spcPct val="76000"/>
              </a:lnSpc>
              <a:spcBef>
                <a:spcPct val="0"/>
              </a:spcBef>
            </a:pPr>
            <a:r>
              <a:rPr lang="en-GB" sz="3600">
                <a:solidFill>
                  <a:srgbClr val="0000CC"/>
                </a:solidFill>
              </a:rPr>
              <a:t>expensive.</a:t>
            </a:r>
            <a:endParaRPr lang="en-GB" sz="3600">
              <a:solidFill>
                <a:srgbClr val="0000CC"/>
              </a:solidFill>
            </a:endParaRPr>
          </a:p>
          <a:p>
            <a:pPr lvl="1">
              <a:lnSpc>
                <a:spcPct val="76000"/>
              </a:lnSpc>
              <a:spcBef>
                <a:spcPct val="0"/>
              </a:spcBef>
            </a:pPr>
            <a:r>
              <a:rPr lang="en-GB" sz="3600">
                <a:solidFill>
                  <a:srgbClr val="0000CC"/>
                </a:solidFill>
              </a:rPr>
              <a:t>difficult to alter, debug, and enhance.</a:t>
            </a:r>
            <a:endParaRPr lang="en-GB" sz="3600">
              <a:solidFill>
                <a:srgbClr val="0000CC"/>
              </a:solidFill>
            </a:endParaRPr>
          </a:p>
          <a:p>
            <a:pPr lvl="1">
              <a:lnSpc>
                <a:spcPct val="76000"/>
              </a:lnSpc>
              <a:spcBef>
                <a:spcPct val="0"/>
              </a:spcBef>
            </a:pPr>
            <a:r>
              <a:rPr lang="en-GB" sz="3600">
                <a:solidFill>
                  <a:srgbClr val="0000CC"/>
                </a:solidFill>
              </a:rPr>
              <a:t>often delivered late.</a:t>
            </a:r>
            <a:endParaRPr lang="en-GB" sz="3600">
              <a:solidFill>
                <a:srgbClr val="0000CC"/>
              </a:solidFill>
            </a:endParaRPr>
          </a:p>
          <a:p>
            <a:pPr lvl="1">
              <a:lnSpc>
                <a:spcPct val="76000"/>
              </a:lnSpc>
              <a:spcBef>
                <a:spcPct val="0"/>
              </a:spcBef>
            </a:pPr>
            <a:r>
              <a:rPr lang="en-GB" sz="3600">
                <a:solidFill>
                  <a:srgbClr val="0000CC"/>
                </a:solidFill>
              </a:rPr>
              <a:t>use resources non-optimally.</a:t>
            </a:r>
            <a:endParaRPr lang="en-GB" sz="36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66C1AA29-7EA6-46CF-8DBE-2F1E98D4F63A}" type="slidenum">
              <a:rPr lang="en-US"/>
            </a:fld>
            <a:endParaRPr lang="en-US"/>
          </a:p>
        </p:txBody>
      </p:sp>
      <p:sp>
        <p:nvSpPr>
          <p:cNvPr id="13313" name="Rectangle 1"/>
          <p:cNvSpPr>
            <a:spLocks noGrp="1" noChangeArrowheads="1"/>
          </p:cNvSpPr>
          <p:nvPr>
            <p:ph type="title" idx="4294967295"/>
          </p:nvPr>
        </p:nvSpPr>
        <p:spPr bwMode="auto">
          <a:xfrm>
            <a:off x="406400" y="228600"/>
            <a:ext cx="7770813" cy="1141413"/>
          </a:xfrm>
          <a:prstGeom prst="rect">
            <a:avLst/>
          </a:prstGeom>
          <a:noFill/>
        </p:spPr>
        <p:txBody>
          <a:bodyPr lIns="18000" tIns="46800" rIns="18000" bIns="46800" anchor="ctr"/>
          <a:lstStyle/>
          <a:p>
            <a:pPr>
              <a:spcBef>
                <a:spcPts val="1000"/>
              </a:spcBef>
            </a:pPr>
            <a:r>
              <a:rPr lang="en-GB" sz="4800">
                <a:solidFill>
                  <a:srgbClr val="0000CC"/>
                </a:solidFill>
              </a:rPr>
              <a:t>Software Crisis </a:t>
            </a:r>
            <a:r>
              <a:rPr lang="en-GB" sz="2400">
                <a:solidFill>
                  <a:srgbClr val="0000CC"/>
                </a:solidFill>
              </a:rPr>
              <a:t>(cont.)</a:t>
            </a:r>
            <a:endParaRPr lang="en-GB" sz="2400">
              <a:solidFill>
                <a:srgbClr val="0000CC"/>
              </a:solidFill>
            </a:endParaRPr>
          </a:p>
        </p:txBody>
      </p:sp>
      <p:sp>
        <p:nvSpPr>
          <p:cNvPr id="13314" name="Line 2"/>
          <p:cNvSpPr>
            <a:spLocks noChangeShapeType="1"/>
          </p:cNvSpPr>
          <p:nvPr/>
        </p:nvSpPr>
        <p:spPr bwMode="auto">
          <a:xfrm>
            <a:off x="1774825" y="1587500"/>
            <a:ext cx="0" cy="3436938"/>
          </a:xfrm>
          <a:prstGeom prst="line">
            <a:avLst/>
          </a:prstGeom>
          <a:noFill/>
          <a:ln w="28440">
            <a:solidFill>
              <a:srgbClr val="000000"/>
            </a:solidFill>
            <a:round/>
          </a:ln>
        </p:spPr>
        <p:txBody>
          <a:bodyPr/>
          <a:lstStyle/>
          <a:p>
            <a:endParaRPr lang="en-US"/>
          </a:p>
        </p:txBody>
      </p:sp>
      <p:sp>
        <p:nvSpPr>
          <p:cNvPr id="13315" name="Line 3"/>
          <p:cNvSpPr>
            <a:spLocks noChangeShapeType="1"/>
          </p:cNvSpPr>
          <p:nvPr/>
        </p:nvSpPr>
        <p:spPr bwMode="auto">
          <a:xfrm>
            <a:off x="1774825" y="5024438"/>
            <a:ext cx="5997575" cy="0"/>
          </a:xfrm>
          <a:prstGeom prst="line">
            <a:avLst/>
          </a:prstGeom>
          <a:noFill/>
          <a:ln w="28440">
            <a:solidFill>
              <a:srgbClr val="000000"/>
            </a:solidFill>
            <a:round/>
          </a:ln>
        </p:spPr>
        <p:txBody>
          <a:bodyPr/>
          <a:lstStyle/>
          <a:p>
            <a:endParaRPr lang="en-US"/>
          </a:p>
        </p:txBody>
      </p:sp>
      <p:sp>
        <p:nvSpPr>
          <p:cNvPr id="13316" name="Freeform 4"/>
          <p:cNvSpPr>
            <a:spLocks noChangeArrowheads="1"/>
          </p:cNvSpPr>
          <p:nvPr/>
        </p:nvSpPr>
        <p:spPr bwMode="auto">
          <a:xfrm>
            <a:off x="2082800" y="2078038"/>
            <a:ext cx="5329238" cy="2644775"/>
          </a:xfrm>
          <a:custGeom>
            <a:avLst/>
            <a:gdLst/>
            <a:ahLst/>
            <a:cxnLst>
              <a:cxn ang="0">
                <a:pos x="0" y="0"/>
              </a:cxn>
              <a:cxn ang="0">
                <a:pos x="426" y="682"/>
              </a:cxn>
              <a:cxn ang="0">
                <a:pos x="1495" y="2273"/>
              </a:cxn>
              <a:cxn ang="0">
                <a:pos x="2776" y="3637"/>
              </a:cxn>
              <a:cxn ang="0">
                <a:pos x="4270" y="4774"/>
              </a:cxn>
              <a:cxn ang="0">
                <a:pos x="6620" y="5910"/>
              </a:cxn>
              <a:cxn ang="0">
                <a:pos x="10036" y="6820"/>
              </a:cxn>
              <a:cxn ang="0">
                <a:pos x="13027" y="7274"/>
              </a:cxn>
              <a:cxn ang="0">
                <a:pos x="14521" y="7274"/>
              </a:cxn>
              <a:cxn ang="0">
                <a:pos x="14735" y="7274"/>
              </a:cxn>
            </a:cxnLst>
            <a:rect l="0" t="0" r="r" b="b"/>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38160">
            <a:solidFill>
              <a:srgbClr val="000000"/>
            </a:solidFill>
            <a:round/>
          </a:ln>
        </p:spPr>
        <p:txBody>
          <a:bodyPr/>
          <a:lstStyle/>
          <a:p>
            <a:endParaRPr lang="en-US"/>
          </a:p>
        </p:txBody>
      </p:sp>
      <p:sp>
        <p:nvSpPr>
          <p:cNvPr id="13317" name="Text Box 5"/>
          <p:cNvSpPr txBox="1">
            <a:spLocks noChangeArrowheads="1"/>
          </p:cNvSpPr>
          <p:nvPr/>
        </p:nvSpPr>
        <p:spPr bwMode="auto">
          <a:xfrm>
            <a:off x="3681413" y="4960938"/>
            <a:ext cx="719137" cy="395287"/>
          </a:xfrm>
          <a:prstGeom prst="rect">
            <a:avLst/>
          </a:prstGeom>
          <a:noFill/>
          <a:ln w="9525">
            <a:noFill/>
            <a:miter lim="800000"/>
          </a:ln>
        </p:spPr>
        <p:txBody>
          <a:bodyPr lIns="18000" tIns="46800" rIns="18000" bIns="46800"/>
          <a:lstStyle/>
          <a:p>
            <a:pPr>
              <a:lnSpc>
                <a:spcPct val="85000"/>
              </a:lnSpc>
              <a:spcBef>
                <a:spcPts val="465"/>
              </a:spcBef>
            </a:pPr>
            <a:r>
              <a:rPr lang="en-GB" sz="2000" b="1">
                <a:latin typeface="times" charset="0"/>
              </a:rPr>
              <a:t>Year</a:t>
            </a:r>
            <a:endParaRPr lang="en-GB" sz="2000" b="1">
              <a:latin typeface="times" charset="0"/>
            </a:endParaRPr>
          </a:p>
        </p:txBody>
      </p:sp>
      <p:sp>
        <p:nvSpPr>
          <p:cNvPr id="13318" name="Text Box 6"/>
          <p:cNvSpPr txBox="1">
            <a:spLocks noChangeArrowheads="1"/>
          </p:cNvSpPr>
          <p:nvPr/>
        </p:nvSpPr>
        <p:spPr bwMode="auto">
          <a:xfrm>
            <a:off x="990600" y="2833688"/>
            <a:ext cx="1049338" cy="1036637"/>
          </a:xfrm>
          <a:prstGeom prst="rect">
            <a:avLst/>
          </a:prstGeom>
          <a:noFill/>
          <a:ln w="9525">
            <a:noFill/>
            <a:miter lim="800000"/>
          </a:ln>
        </p:spPr>
        <p:txBody>
          <a:bodyPr lIns="18000" tIns="46800" rIns="18000" bIns="46800"/>
          <a:lstStyle/>
          <a:p>
            <a:pPr defTabSz="-635">
              <a:lnSpc>
                <a:spcPct val="85000"/>
              </a:lnSpc>
              <a:spcBef>
                <a:spcPts val="465"/>
              </a:spcBef>
              <a:tabLst>
                <a:tab pos="863600" algn="l"/>
              </a:tabLst>
            </a:pPr>
            <a:r>
              <a:rPr lang="en-GB" sz="2000" b="1">
                <a:latin typeface="times" charset="0"/>
              </a:rPr>
              <a:t>Hw cost</a:t>
            </a:r>
            <a:endParaRPr lang="en-GB" sz="2000" b="1">
              <a:latin typeface="times" charset="0"/>
            </a:endParaRPr>
          </a:p>
          <a:p>
            <a:pPr defTabSz="-635">
              <a:lnSpc>
                <a:spcPct val="85000"/>
              </a:lnSpc>
              <a:spcBef>
                <a:spcPts val="465"/>
              </a:spcBef>
              <a:tabLst>
                <a:tab pos="863600" algn="l"/>
              </a:tabLst>
            </a:pPr>
            <a:r>
              <a:rPr lang="en-GB" sz="2000" b="1">
                <a:latin typeface="times" charset="0"/>
              </a:rPr>
              <a:t>Sw cost</a:t>
            </a:r>
            <a:endParaRPr lang="en-GB" sz="2000" b="1">
              <a:latin typeface="times" charset="0"/>
            </a:endParaRPr>
          </a:p>
        </p:txBody>
      </p:sp>
      <p:sp>
        <p:nvSpPr>
          <p:cNvPr id="13319" name="Line 7"/>
          <p:cNvSpPr>
            <a:spLocks noChangeShapeType="1"/>
          </p:cNvSpPr>
          <p:nvPr/>
        </p:nvSpPr>
        <p:spPr bwMode="auto">
          <a:xfrm>
            <a:off x="1006475" y="3224213"/>
            <a:ext cx="846138" cy="0"/>
          </a:xfrm>
          <a:prstGeom prst="line">
            <a:avLst/>
          </a:prstGeom>
          <a:noFill/>
          <a:ln w="9525">
            <a:solidFill>
              <a:srgbClr val="000000"/>
            </a:solidFill>
            <a:round/>
          </a:ln>
        </p:spPr>
        <p:txBody>
          <a:bodyPr/>
          <a:lstStyle/>
          <a:p>
            <a:endParaRPr lang="en-US"/>
          </a:p>
        </p:txBody>
      </p:sp>
      <p:sp>
        <p:nvSpPr>
          <p:cNvPr id="13320" name="Line 8"/>
          <p:cNvSpPr>
            <a:spLocks noChangeShapeType="1"/>
          </p:cNvSpPr>
          <p:nvPr/>
        </p:nvSpPr>
        <p:spPr bwMode="auto">
          <a:xfrm flipV="1">
            <a:off x="1468438" y="2324100"/>
            <a:ext cx="0" cy="409575"/>
          </a:xfrm>
          <a:prstGeom prst="line">
            <a:avLst/>
          </a:prstGeom>
          <a:noFill/>
          <a:ln w="9525">
            <a:solidFill>
              <a:srgbClr val="000000"/>
            </a:solidFill>
            <a:round/>
            <a:tailEnd type="triangle" w="lg" len="lg"/>
          </a:ln>
        </p:spPr>
        <p:txBody>
          <a:bodyPr/>
          <a:lstStyle/>
          <a:p>
            <a:endParaRPr lang="en-US"/>
          </a:p>
        </p:txBody>
      </p:sp>
      <p:sp>
        <p:nvSpPr>
          <p:cNvPr id="13321" name="Line 9"/>
          <p:cNvSpPr>
            <a:spLocks noChangeShapeType="1"/>
          </p:cNvSpPr>
          <p:nvPr/>
        </p:nvSpPr>
        <p:spPr bwMode="auto">
          <a:xfrm>
            <a:off x="4389438" y="5187950"/>
            <a:ext cx="384175" cy="0"/>
          </a:xfrm>
          <a:prstGeom prst="line">
            <a:avLst/>
          </a:prstGeom>
          <a:noFill/>
          <a:ln w="9525">
            <a:solidFill>
              <a:srgbClr val="000000"/>
            </a:solidFill>
            <a:round/>
            <a:tailEnd type="triangle" w="lg" len="lg"/>
          </a:ln>
        </p:spPr>
        <p:txBody>
          <a:bodyPr/>
          <a:lstStyle/>
          <a:p>
            <a:endParaRPr lang="en-US"/>
          </a:p>
        </p:txBody>
      </p:sp>
      <p:sp>
        <p:nvSpPr>
          <p:cNvPr id="13322" name="Text Box 10"/>
          <p:cNvSpPr txBox="1">
            <a:spLocks noChangeArrowheads="1"/>
          </p:cNvSpPr>
          <p:nvPr/>
        </p:nvSpPr>
        <p:spPr bwMode="auto">
          <a:xfrm>
            <a:off x="1912938" y="5335588"/>
            <a:ext cx="5473700" cy="455612"/>
          </a:xfrm>
          <a:prstGeom prst="rect">
            <a:avLst/>
          </a:prstGeom>
          <a:noFill/>
          <a:ln w="9525">
            <a:noFill/>
            <a:miter lim="800000"/>
          </a:ln>
        </p:spPr>
        <p:txBody>
          <a:bodyPr lIns="18000" tIns="46800" rIns="18000" bIns="46800"/>
          <a:lstStyle/>
          <a:p>
            <a:pPr defTabSz="-635">
              <a:lnSpc>
                <a:spcPct val="85000"/>
              </a:lnSpc>
              <a:spcBef>
                <a:spcPts val="550"/>
              </a:spcBef>
              <a:tabLst>
                <a:tab pos="863600" algn="l"/>
                <a:tab pos="1728470" algn="l"/>
                <a:tab pos="2592070" algn="l"/>
                <a:tab pos="3455670" algn="l"/>
                <a:tab pos="4319270" algn="l"/>
                <a:tab pos="5184775" algn="l"/>
              </a:tabLst>
            </a:pPr>
            <a:r>
              <a:rPr lang="en-GB" b="1">
                <a:solidFill>
                  <a:srgbClr val="0000CC"/>
                </a:solidFill>
                <a:latin typeface="times" charset="0"/>
              </a:rPr>
              <a:t>Relative Cost of Hardware and Software</a:t>
            </a:r>
            <a:endParaRPr lang="en-GB" b="1">
              <a:solidFill>
                <a:srgbClr val="0000CC"/>
              </a:solidFill>
              <a:latin typeface="times" charset="0"/>
            </a:endParaRPr>
          </a:p>
        </p:txBody>
      </p:sp>
      <p:sp>
        <p:nvSpPr>
          <p:cNvPr id="13323" name="Text Box 11"/>
          <p:cNvSpPr txBox="1">
            <a:spLocks noChangeArrowheads="1"/>
          </p:cNvSpPr>
          <p:nvPr/>
        </p:nvSpPr>
        <p:spPr bwMode="auto">
          <a:xfrm>
            <a:off x="1371600" y="5016500"/>
            <a:ext cx="836613" cy="455613"/>
          </a:xfrm>
          <a:prstGeom prst="rect">
            <a:avLst/>
          </a:prstGeom>
          <a:noFill/>
          <a:ln w="9525">
            <a:noFill/>
            <a:miter lim="800000"/>
          </a:ln>
        </p:spPr>
        <p:txBody>
          <a:bodyPr lIns="18000" tIns="46800" rIns="18000" bIns="46800"/>
          <a:lstStyle/>
          <a:p>
            <a:pPr defTabSz="-635">
              <a:lnSpc>
                <a:spcPct val="85000"/>
              </a:lnSpc>
              <a:spcBef>
                <a:spcPts val="1375"/>
              </a:spcBef>
              <a:tabLst>
                <a:tab pos="723900" algn="l"/>
              </a:tabLst>
            </a:pPr>
            <a:r>
              <a:rPr lang="en-GB" b="1">
                <a:latin typeface="times" charset="0"/>
              </a:rPr>
              <a:t>1960</a:t>
            </a:r>
            <a:endParaRPr lang="en-GB" b="1">
              <a:latin typeface="times" charset="0"/>
            </a:endParaRPr>
          </a:p>
        </p:txBody>
      </p:sp>
      <p:sp>
        <p:nvSpPr>
          <p:cNvPr id="13324" name="Text Box 12"/>
          <p:cNvSpPr txBox="1">
            <a:spLocks noChangeArrowheads="1"/>
          </p:cNvSpPr>
          <p:nvPr/>
        </p:nvSpPr>
        <p:spPr bwMode="auto">
          <a:xfrm>
            <a:off x="6629400" y="5092700"/>
            <a:ext cx="836613" cy="455613"/>
          </a:xfrm>
          <a:prstGeom prst="rect">
            <a:avLst/>
          </a:prstGeom>
          <a:noFill/>
          <a:ln w="9525">
            <a:noFill/>
            <a:miter lim="800000"/>
          </a:ln>
        </p:spPr>
        <p:txBody>
          <a:bodyPr lIns="18000" tIns="46800" rIns="18000" bIns="46800"/>
          <a:lstStyle/>
          <a:p>
            <a:pPr defTabSz="-635">
              <a:lnSpc>
                <a:spcPct val="85000"/>
              </a:lnSpc>
              <a:spcBef>
                <a:spcPts val="1375"/>
              </a:spcBef>
              <a:tabLst>
                <a:tab pos="723900" algn="l"/>
              </a:tabLst>
            </a:pPr>
            <a:r>
              <a:rPr lang="en-GB" b="1">
                <a:latin typeface="times" charset="0"/>
              </a:rPr>
              <a:t>1999</a:t>
            </a:r>
            <a:endParaRPr lang="en-GB" b="1">
              <a:latin typeface="time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CBBA0D-CDF2-4BDF-BA57-627343754C3B}" type="slidenum">
              <a:rPr lang="en-US"/>
            </a:fld>
            <a:endParaRPr lang="en-US"/>
          </a:p>
        </p:txBody>
      </p:sp>
      <p:sp>
        <p:nvSpPr>
          <p:cNvPr id="14337" name="Rectangle 1"/>
          <p:cNvSpPr>
            <a:spLocks noGrp="1" noChangeArrowheads="1"/>
          </p:cNvSpPr>
          <p:nvPr>
            <p:ph type="title"/>
          </p:nvPr>
        </p:nvSpPr>
        <p:spPr>
          <a:xfrm>
            <a:off x="406400" y="219075"/>
            <a:ext cx="7770813" cy="1160463"/>
          </a:xfrm>
        </p:spPr>
        <p:txBody>
          <a:bodyPr lIns="18000" tIns="46800" rIns="18000" bIns="46800" anchor="ctr"/>
          <a:lstStyle/>
          <a:p>
            <a:pPr>
              <a:spcBef>
                <a:spcPts val="800"/>
              </a:spcBef>
            </a:pPr>
            <a:r>
              <a:rPr lang="en-GB" sz="3600"/>
              <a:t>Factors contributing to the software crisis</a:t>
            </a:r>
            <a:endParaRPr lang="en-GB" sz="3600"/>
          </a:p>
        </p:txBody>
      </p:sp>
      <p:sp>
        <p:nvSpPr>
          <p:cNvPr id="14338" name="Rectangle 2"/>
          <p:cNvSpPr>
            <a:spLocks noGrp="1" noChangeArrowheads="1"/>
          </p:cNvSpPr>
          <p:nvPr>
            <p:ph type="body" idx="1"/>
          </p:nvPr>
        </p:nvSpPr>
        <p:spPr>
          <a:xfrm>
            <a:off x="685800" y="1830388"/>
            <a:ext cx="7770813" cy="4113212"/>
          </a:xfrm>
        </p:spPr>
        <p:txBody>
          <a:bodyPr lIns="18000" tIns="46800" rIns="18000" bIns="46800"/>
          <a:lstStyle/>
          <a:p>
            <a:pPr>
              <a:spcBef>
                <a:spcPts val="800"/>
              </a:spcBef>
            </a:pPr>
            <a:r>
              <a:rPr lang="en-GB" sz="4000"/>
              <a:t>Larger problems, </a:t>
            </a:r>
            <a:endParaRPr lang="en-GB" sz="4000"/>
          </a:p>
          <a:p>
            <a:pPr>
              <a:spcBef>
                <a:spcPct val="0"/>
              </a:spcBef>
            </a:pPr>
            <a:r>
              <a:rPr lang="en-GB" sz="4000"/>
              <a:t>Lack of adequate training in software engineering,</a:t>
            </a:r>
            <a:endParaRPr lang="en-GB" sz="4000"/>
          </a:p>
          <a:p>
            <a:pPr>
              <a:spcBef>
                <a:spcPct val="0"/>
              </a:spcBef>
            </a:pPr>
            <a:r>
              <a:rPr lang="en-GB" sz="4000"/>
              <a:t>Increasing skill shortage, </a:t>
            </a:r>
            <a:endParaRPr lang="en-GB" sz="4000"/>
          </a:p>
          <a:p>
            <a:pPr>
              <a:spcBef>
                <a:spcPct val="0"/>
              </a:spcBef>
            </a:pPr>
            <a:r>
              <a:rPr lang="en-GB" sz="4000"/>
              <a:t>Low productivity improvements.</a:t>
            </a:r>
            <a:endParaRPr lang="en-GB"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up)">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fld id="{8A6FE47D-24A6-4540-9A10-9B5F0AFD8E7A}" type="slidenum">
              <a:rPr lang="en-US"/>
            </a:fld>
            <a:endParaRPr lang="en-US"/>
          </a:p>
        </p:txBody>
      </p:sp>
      <p:sp>
        <p:nvSpPr>
          <p:cNvPr id="15361" name="Rectangle 1"/>
          <p:cNvSpPr>
            <a:spLocks noGrp="1" noChangeArrowheads="1"/>
          </p:cNvSpPr>
          <p:nvPr>
            <p:ph type="title"/>
          </p:nvPr>
        </p:nvSpPr>
        <p:spPr>
          <a:xfrm>
            <a:off x="609600" y="228600"/>
            <a:ext cx="7770813" cy="1141413"/>
          </a:xfrm>
        </p:spPr>
        <p:txBody>
          <a:bodyPr lIns="18000" tIns="46800" rIns="18000" bIns="46800" anchor="ctr"/>
          <a:lstStyle/>
          <a:p>
            <a:pPr>
              <a:spcBef>
                <a:spcPts val="800"/>
              </a:spcBef>
            </a:pPr>
            <a:r>
              <a:rPr lang="en-GB" sz="3600">
                <a:solidFill>
                  <a:srgbClr val="0000CC"/>
                </a:solidFill>
              </a:rPr>
              <a:t>Programs versus Software Products</a:t>
            </a:r>
            <a:endParaRPr lang="en-GB" sz="3600">
              <a:solidFill>
                <a:srgbClr val="0000CC"/>
              </a:solidFill>
            </a:endParaRPr>
          </a:p>
        </p:txBody>
      </p:sp>
      <p:sp>
        <p:nvSpPr>
          <p:cNvPr id="15362" name="Rectangle 2"/>
          <p:cNvSpPr>
            <a:spLocks noGrp="1" noChangeArrowheads="1"/>
          </p:cNvSpPr>
          <p:nvPr>
            <p:ph type="body" idx="1"/>
          </p:nvPr>
        </p:nvSpPr>
        <p:spPr>
          <a:xfrm>
            <a:off x="457200" y="1852613"/>
            <a:ext cx="4037013" cy="4676775"/>
          </a:xfrm>
        </p:spPr>
        <p:txBody>
          <a:bodyPr lIns="19440" rIns="19440"/>
          <a:lstStyle/>
          <a:p>
            <a:pPr>
              <a:lnSpc>
                <a:spcPct val="80000"/>
              </a:lnSpc>
              <a:spcBef>
                <a:spcPts val="1000"/>
              </a:spcBef>
            </a:pPr>
            <a:r>
              <a:rPr lang="en-GB"/>
              <a:t>Usually small in size</a:t>
            </a:r>
            <a:endParaRPr lang="en-GB"/>
          </a:p>
          <a:p>
            <a:pPr>
              <a:lnSpc>
                <a:spcPct val="80000"/>
              </a:lnSpc>
              <a:spcBef>
                <a:spcPts val="1000"/>
              </a:spcBef>
            </a:pPr>
            <a:r>
              <a:rPr lang="en-GB"/>
              <a:t>Author himself is sole user</a:t>
            </a:r>
            <a:endParaRPr lang="en-GB"/>
          </a:p>
          <a:p>
            <a:pPr>
              <a:lnSpc>
                <a:spcPct val="80000"/>
              </a:lnSpc>
              <a:spcBef>
                <a:spcPts val="1000"/>
              </a:spcBef>
            </a:pPr>
            <a:r>
              <a:rPr lang="en-GB"/>
              <a:t>Single developer</a:t>
            </a:r>
            <a:endParaRPr lang="en-GB"/>
          </a:p>
          <a:p>
            <a:pPr>
              <a:lnSpc>
                <a:spcPct val="80000"/>
              </a:lnSpc>
              <a:spcBef>
                <a:spcPts val="1000"/>
              </a:spcBef>
            </a:pPr>
            <a:r>
              <a:rPr lang="en-GB"/>
              <a:t>Lacks proper user interface</a:t>
            </a:r>
            <a:endParaRPr lang="en-GB"/>
          </a:p>
          <a:p>
            <a:pPr>
              <a:lnSpc>
                <a:spcPct val="80000"/>
              </a:lnSpc>
              <a:spcBef>
                <a:spcPts val="1000"/>
              </a:spcBef>
            </a:pPr>
            <a:r>
              <a:rPr lang="en-GB"/>
              <a:t>Lacks proper documentation</a:t>
            </a:r>
            <a:endParaRPr lang="en-GB"/>
          </a:p>
          <a:p>
            <a:pPr>
              <a:lnSpc>
                <a:spcPct val="80000"/>
              </a:lnSpc>
              <a:spcBef>
                <a:spcPts val="1000"/>
              </a:spcBef>
            </a:pPr>
            <a:r>
              <a:rPr lang="en-GB"/>
              <a:t>Ad hoc development.</a:t>
            </a:r>
            <a:r>
              <a:rPr lang="en-GB" sz="3200" b="1"/>
              <a:t>  </a:t>
            </a:r>
            <a:endParaRPr lang="en-GB" sz="3200" b="1"/>
          </a:p>
        </p:txBody>
      </p:sp>
      <p:sp>
        <p:nvSpPr>
          <p:cNvPr id="15363" name="Rectangle 3"/>
          <p:cNvSpPr>
            <a:spLocks noGrp="1" noChangeArrowheads="1"/>
          </p:cNvSpPr>
          <p:nvPr>
            <p:ph type="body" idx="2"/>
          </p:nvPr>
        </p:nvSpPr>
        <p:spPr>
          <a:xfrm>
            <a:off x="4648200" y="1852613"/>
            <a:ext cx="3886200" cy="4852987"/>
          </a:xfrm>
        </p:spPr>
        <p:txBody>
          <a:bodyPr lIns="18000" tIns="46800" rIns="18000" bIns="46800"/>
          <a:lstStyle/>
          <a:p>
            <a:pPr>
              <a:lnSpc>
                <a:spcPct val="85000"/>
              </a:lnSpc>
            </a:pPr>
            <a:r>
              <a:rPr lang="en-GB"/>
              <a:t>Large</a:t>
            </a:r>
            <a:endParaRPr lang="en-GB"/>
          </a:p>
          <a:p>
            <a:pPr>
              <a:lnSpc>
                <a:spcPct val="85000"/>
              </a:lnSpc>
            </a:pPr>
            <a:r>
              <a:rPr lang="en-GB"/>
              <a:t>Large number of users</a:t>
            </a:r>
            <a:endParaRPr lang="en-GB"/>
          </a:p>
          <a:p>
            <a:pPr>
              <a:lnSpc>
                <a:spcPct val="85000"/>
              </a:lnSpc>
            </a:pPr>
            <a:r>
              <a:rPr lang="en-GB"/>
              <a:t>Team of developers</a:t>
            </a:r>
            <a:endParaRPr lang="en-GB"/>
          </a:p>
          <a:p>
            <a:pPr>
              <a:lnSpc>
                <a:spcPct val="85000"/>
              </a:lnSpc>
            </a:pPr>
            <a:r>
              <a:rPr lang="en-GB"/>
              <a:t>Well-designed interface</a:t>
            </a:r>
            <a:endParaRPr lang="en-GB"/>
          </a:p>
          <a:p>
            <a:pPr>
              <a:lnSpc>
                <a:spcPct val="85000"/>
              </a:lnSpc>
            </a:pPr>
            <a:r>
              <a:rPr lang="en-GB"/>
              <a:t>Well documented &amp; user-manual prepared</a:t>
            </a:r>
            <a:endParaRPr lang="en-GB"/>
          </a:p>
          <a:p>
            <a:pPr>
              <a:lnSpc>
                <a:spcPct val="85000"/>
              </a:lnSpc>
              <a:spcBef>
                <a:spcPts val="540"/>
              </a:spcBef>
            </a:pPr>
            <a:r>
              <a:rPr lang="en-GB" sz="2400"/>
              <a:t>Systematic development</a:t>
            </a:r>
            <a:endParaRPr lang="en-GB"/>
          </a:p>
        </p:txBody>
      </p:sp>
      <p:sp>
        <p:nvSpPr>
          <p:cNvPr id="15364" name="Line 4"/>
          <p:cNvSpPr>
            <a:spLocks noChangeShapeType="1"/>
          </p:cNvSpPr>
          <p:nvPr/>
        </p:nvSpPr>
        <p:spPr bwMode="auto">
          <a:xfrm>
            <a:off x="762000" y="2309813"/>
            <a:ext cx="7391400" cy="0"/>
          </a:xfrm>
          <a:prstGeom prst="line">
            <a:avLst/>
          </a:prstGeom>
          <a:noFill/>
          <a:ln w="19080">
            <a:solidFill>
              <a:srgbClr val="000000"/>
            </a:solidFill>
            <a:prstDash val="dash"/>
            <a:round/>
          </a:ln>
        </p:spPr>
        <p:txBody>
          <a:bodyPr/>
          <a:lstStyle/>
          <a:p>
            <a:endParaRPr lang="en-US"/>
          </a:p>
        </p:txBody>
      </p:sp>
      <p:sp>
        <p:nvSpPr>
          <p:cNvPr id="15365" name="Line 5"/>
          <p:cNvSpPr>
            <a:spLocks noChangeShapeType="1"/>
          </p:cNvSpPr>
          <p:nvPr/>
        </p:nvSpPr>
        <p:spPr bwMode="auto">
          <a:xfrm>
            <a:off x="762000" y="3048000"/>
            <a:ext cx="7391400" cy="0"/>
          </a:xfrm>
          <a:prstGeom prst="line">
            <a:avLst/>
          </a:prstGeom>
          <a:noFill/>
          <a:ln w="19080">
            <a:solidFill>
              <a:srgbClr val="000000"/>
            </a:solidFill>
            <a:prstDash val="dash"/>
            <a:round/>
          </a:ln>
        </p:spPr>
        <p:txBody>
          <a:bodyPr/>
          <a:lstStyle/>
          <a:p>
            <a:endParaRPr lang="en-US"/>
          </a:p>
        </p:txBody>
      </p:sp>
      <p:sp>
        <p:nvSpPr>
          <p:cNvPr id="15366" name="Line 6"/>
          <p:cNvSpPr>
            <a:spLocks noChangeShapeType="1"/>
          </p:cNvSpPr>
          <p:nvPr/>
        </p:nvSpPr>
        <p:spPr bwMode="auto">
          <a:xfrm>
            <a:off x="762000" y="3605213"/>
            <a:ext cx="7391400" cy="0"/>
          </a:xfrm>
          <a:prstGeom prst="line">
            <a:avLst/>
          </a:prstGeom>
          <a:noFill/>
          <a:ln w="19080">
            <a:solidFill>
              <a:srgbClr val="000000"/>
            </a:solidFill>
            <a:prstDash val="dash"/>
            <a:round/>
          </a:ln>
        </p:spPr>
        <p:txBody>
          <a:bodyPr/>
          <a:lstStyle/>
          <a:p>
            <a:endParaRPr lang="en-US"/>
          </a:p>
        </p:txBody>
      </p:sp>
      <p:sp>
        <p:nvSpPr>
          <p:cNvPr id="15367" name="Line 7"/>
          <p:cNvSpPr>
            <a:spLocks noChangeShapeType="1"/>
          </p:cNvSpPr>
          <p:nvPr/>
        </p:nvSpPr>
        <p:spPr bwMode="auto">
          <a:xfrm>
            <a:off x="762000" y="4367213"/>
            <a:ext cx="7391400" cy="0"/>
          </a:xfrm>
          <a:prstGeom prst="line">
            <a:avLst/>
          </a:prstGeom>
          <a:noFill/>
          <a:ln w="19080">
            <a:solidFill>
              <a:srgbClr val="000000"/>
            </a:solidFill>
            <a:prstDash val="dash"/>
            <a:round/>
          </a:ln>
        </p:spPr>
        <p:txBody>
          <a:bodyPr/>
          <a:lstStyle/>
          <a:p>
            <a:endParaRPr lang="en-US"/>
          </a:p>
        </p:txBody>
      </p:sp>
      <p:sp>
        <p:nvSpPr>
          <p:cNvPr id="15368" name="Line 8"/>
          <p:cNvSpPr>
            <a:spLocks noChangeShapeType="1"/>
          </p:cNvSpPr>
          <p:nvPr/>
        </p:nvSpPr>
        <p:spPr bwMode="auto">
          <a:xfrm>
            <a:off x="762000" y="5205413"/>
            <a:ext cx="7391400" cy="0"/>
          </a:xfrm>
          <a:prstGeom prst="line">
            <a:avLst/>
          </a:prstGeom>
          <a:noFill/>
          <a:ln w="19080">
            <a:solidFill>
              <a:srgbClr val="000000"/>
            </a:solidFill>
            <a:prstDash val="dash"/>
            <a:round/>
          </a:ln>
        </p:spPr>
        <p:txBody>
          <a:bodyPr/>
          <a:lstStyle/>
          <a:p>
            <a:endParaRPr lang="en-US"/>
          </a:p>
        </p:txBody>
      </p:sp>
      <p:sp>
        <p:nvSpPr>
          <p:cNvPr id="15369" name="Line 9"/>
          <p:cNvSpPr>
            <a:spLocks noChangeShapeType="1"/>
          </p:cNvSpPr>
          <p:nvPr/>
        </p:nvSpPr>
        <p:spPr bwMode="auto">
          <a:xfrm>
            <a:off x="762000" y="5662613"/>
            <a:ext cx="7391400" cy="0"/>
          </a:xfrm>
          <a:prstGeom prst="line">
            <a:avLst/>
          </a:prstGeom>
          <a:noFill/>
          <a:ln w="19080">
            <a:solidFill>
              <a:srgbClr val="000000"/>
            </a:solidFill>
            <a:prstDash val="dash"/>
            <a:round/>
          </a:ln>
        </p:spPr>
        <p:txBody>
          <a:bodyPr/>
          <a:lstStyle/>
          <a:p>
            <a:endParaRPr lang="en-US"/>
          </a:p>
        </p:txBody>
      </p:sp>
      <p:sp>
        <p:nvSpPr>
          <p:cNvPr id="15370" name="Line 10"/>
          <p:cNvSpPr>
            <a:spLocks noChangeShapeType="1"/>
          </p:cNvSpPr>
          <p:nvPr/>
        </p:nvSpPr>
        <p:spPr bwMode="auto">
          <a:xfrm>
            <a:off x="4495800" y="1928813"/>
            <a:ext cx="0" cy="3733800"/>
          </a:xfrm>
          <a:prstGeom prst="line">
            <a:avLst/>
          </a:prstGeom>
          <a:noFill/>
          <a:ln w="19080">
            <a:solidFill>
              <a:srgbClr val="000000"/>
            </a:solidFill>
            <a:prstDash val="dash"/>
            <a:round/>
          </a:ln>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9CB383-C20E-4D81-BC36-204A1D3F23EE}" type="slidenum">
              <a:rPr lang="en-US"/>
            </a:fld>
            <a:endParaRPr lang="en-US"/>
          </a:p>
        </p:txBody>
      </p:sp>
      <p:sp>
        <p:nvSpPr>
          <p:cNvPr id="1638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Computer Systems Engineering</a:t>
            </a:r>
            <a:endParaRPr lang="en-GB">
              <a:solidFill>
                <a:srgbClr val="0000CC"/>
              </a:solidFill>
            </a:endParaRPr>
          </a:p>
        </p:txBody>
      </p:sp>
      <p:sp>
        <p:nvSpPr>
          <p:cNvPr id="16386" name="Rectangle 2"/>
          <p:cNvSpPr>
            <a:spLocks noGrp="1" noChangeArrowheads="1"/>
          </p:cNvSpPr>
          <p:nvPr>
            <p:ph type="body" idx="1"/>
          </p:nvPr>
        </p:nvSpPr>
        <p:spPr>
          <a:xfrm>
            <a:off x="685800" y="1754188"/>
            <a:ext cx="7770813" cy="4113212"/>
          </a:xfrm>
        </p:spPr>
        <p:txBody>
          <a:bodyPr lIns="18000" tIns="46800" rIns="18000" bIns="46800"/>
          <a:lstStyle/>
          <a:p>
            <a:pPr>
              <a:lnSpc>
                <a:spcPct val="76000"/>
              </a:lnSpc>
              <a:spcBef>
                <a:spcPct val="0"/>
              </a:spcBef>
            </a:pPr>
            <a:r>
              <a:rPr lang="en-GB" sz="4000">
                <a:solidFill>
                  <a:srgbClr val="0000CC"/>
                </a:solidFill>
              </a:rPr>
              <a:t>Computer systems </a:t>
            </a:r>
            <a:r>
              <a:rPr lang="en-GB" sz="3600">
                <a:solidFill>
                  <a:srgbClr val="0000CC"/>
                </a:solidFill>
              </a:rPr>
              <a:t>engineering:</a:t>
            </a:r>
            <a:r>
              <a:rPr lang="en-GB" sz="4000"/>
              <a:t> </a:t>
            </a:r>
            <a:endParaRPr lang="en-GB" sz="4000"/>
          </a:p>
          <a:p>
            <a:pPr lvl="1">
              <a:lnSpc>
                <a:spcPct val="76000"/>
              </a:lnSpc>
              <a:spcBef>
                <a:spcPct val="0"/>
              </a:spcBef>
            </a:pPr>
            <a:r>
              <a:rPr lang="en-GB" sz="3600"/>
              <a:t>encompasses software engineering</a:t>
            </a:r>
            <a:r>
              <a:rPr lang="en-GB" sz="3200">
                <a:solidFill>
                  <a:srgbClr val="0000CC"/>
                </a:solidFill>
              </a:rPr>
              <a:t>.</a:t>
            </a:r>
            <a:endParaRPr lang="en-GB" sz="3200">
              <a:solidFill>
                <a:srgbClr val="0000CC"/>
              </a:solidFill>
            </a:endParaRPr>
          </a:p>
          <a:p>
            <a:pPr>
              <a:lnSpc>
                <a:spcPct val="76000"/>
              </a:lnSpc>
              <a:spcBef>
                <a:spcPct val="0"/>
              </a:spcBef>
            </a:pPr>
            <a:r>
              <a:rPr lang="en-GB" sz="4000">
                <a:solidFill>
                  <a:srgbClr val="0000CC"/>
                </a:solidFill>
              </a:rPr>
              <a:t>Many products require development of software as well as specific hardware to run it:</a:t>
            </a:r>
            <a:r>
              <a:rPr lang="en-GB" sz="4000">
                <a:solidFill>
                  <a:srgbClr val="FFFF00"/>
                </a:solidFill>
              </a:rPr>
              <a:t> </a:t>
            </a:r>
            <a:endParaRPr lang="en-GB" sz="4000">
              <a:solidFill>
                <a:srgbClr val="FFFF00"/>
              </a:solidFill>
            </a:endParaRPr>
          </a:p>
          <a:p>
            <a:pPr lvl="1">
              <a:lnSpc>
                <a:spcPct val="76000"/>
              </a:lnSpc>
              <a:spcBef>
                <a:spcPct val="0"/>
              </a:spcBef>
            </a:pPr>
            <a:r>
              <a:rPr lang="en-GB" sz="4000"/>
              <a:t> a coffee vending machine, </a:t>
            </a:r>
            <a:endParaRPr lang="en-GB" sz="4000"/>
          </a:p>
          <a:p>
            <a:pPr lvl="1">
              <a:lnSpc>
                <a:spcPct val="76000"/>
              </a:lnSpc>
              <a:spcBef>
                <a:spcPct val="0"/>
              </a:spcBef>
            </a:pPr>
            <a:r>
              <a:rPr lang="en-GB" sz="4000"/>
              <a:t>a mobile communication product, etc. </a:t>
            </a:r>
            <a:endParaRPr lang="en-GB" sz="4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4368C9-BCB3-4D74-8BEA-93A933D27772}" type="slidenum">
              <a:rPr lang="en-US"/>
            </a:fld>
            <a:endParaRPr lang="en-US"/>
          </a:p>
        </p:txBody>
      </p:sp>
      <p:sp>
        <p:nvSpPr>
          <p:cNvPr id="1740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Computer Systems Engineering</a:t>
            </a:r>
            <a:endParaRPr lang="en-GB">
              <a:solidFill>
                <a:srgbClr val="0000CC"/>
              </a:solidFill>
            </a:endParaRPr>
          </a:p>
        </p:txBody>
      </p:sp>
      <p:sp>
        <p:nvSpPr>
          <p:cNvPr id="17410" name="Rectangle 2"/>
          <p:cNvSpPr>
            <a:spLocks noGrp="1" noChangeArrowheads="1"/>
          </p:cNvSpPr>
          <p:nvPr>
            <p:ph type="body" idx="1"/>
          </p:nvPr>
        </p:nvSpPr>
        <p:spPr/>
        <p:txBody>
          <a:bodyPr lIns="18000" tIns="46800" rIns="18000" bIns="46800"/>
          <a:lstStyle/>
          <a:p>
            <a:pPr>
              <a:spcBef>
                <a:spcPts val="800"/>
              </a:spcBef>
            </a:pPr>
            <a:r>
              <a:rPr lang="en-GB" sz="4400"/>
              <a:t>The high-level problem:</a:t>
            </a:r>
            <a:endParaRPr lang="en-GB" sz="4400"/>
          </a:p>
          <a:p>
            <a:pPr lvl="1">
              <a:spcBef>
                <a:spcPts val="725"/>
              </a:spcBef>
            </a:pPr>
            <a:r>
              <a:rPr lang="en-GB" sz="3600"/>
              <a:t>deciding which tasks are to be solved by software </a:t>
            </a:r>
            <a:endParaRPr lang="en-GB" sz="3600"/>
          </a:p>
          <a:p>
            <a:pPr lvl="1">
              <a:spcBef>
                <a:spcPts val="725"/>
              </a:spcBef>
            </a:pPr>
            <a:r>
              <a:rPr lang="en-GB" sz="3600"/>
              <a:t>which ones by hardware.</a:t>
            </a:r>
            <a:endParaRPr lang="en-GB"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A8573E3-675D-4235-9B9D-4F449A08DA25}" type="slidenum">
              <a:rPr lang="en-US"/>
            </a:fld>
            <a:endParaRPr lang="en-US"/>
          </a:p>
        </p:txBody>
      </p:sp>
      <p:sp>
        <p:nvSpPr>
          <p:cNvPr id="1843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sz="3600">
                <a:solidFill>
                  <a:srgbClr val="0000CC"/>
                </a:solidFill>
              </a:rPr>
              <a:t>Computer Systems Engineering </a:t>
            </a:r>
            <a:r>
              <a:rPr lang="en-GB" sz="1400">
                <a:solidFill>
                  <a:srgbClr val="0000CC"/>
                </a:solidFill>
              </a:rPr>
              <a:t>(CONT.)</a:t>
            </a:r>
            <a:r>
              <a:rPr lang="en-GB">
                <a:solidFill>
                  <a:srgbClr val="0000CC"/>
                </a:solidFill>
              </a:rPr>
              <a:t> </a:t>
            </a:r>
            <a:endParaRPr lang="en-GB">
              <a:solidFill>
                <a:srgbClr val="0000CC"/>
              </a:solidFill>
            </a:endParaRPr>
          </a:p>
        </p:txBody>
      </p:sp>
      <p:sp>
        <p:nvSpPr>
          <p:cNvPr id="18434" name="Rectangle 2"/>
          <p:cNvSpPr>
            <a:spLocks noGrp="1" noChangeArrowheads="1"/>
          </p:cNvSpPr>
          <p:nvPr>
            <p:ph type="body" idx="1"/>
          </p:nvPr>
        </p:nvSpPr>
        <p:spPr>
          <a:xfrm>
            <a:off x="914400" y="1525588"/>
            <a:ext cx="7770813" cy="4113212"/>
          </a:xfrm>
        </p:spPr>
        <p:txBody>
          <a:bodyPr lIns="18000" tIns="46800" rIns="18000" bIns="46800"/>
          <a:lstStyle/>
          <a:p>
            <a:pPr>
              <a:spcBef>
                <a:spcPts val="1000"/>
              </a:spcBef>
            </a:pPr>
            <a:r>
              <a:rPr lang="en-GB" sz="3600"/>
              <a:t>Often, hardware and software are developed together:</a:t>
            </a:r>
            <a:endParaRPr lang="en-GB" sz="3600"/>
          </a:p>
          <a:p>
            <a:pPr lvl="1">
              <a:spcBef>
                <a:spcPts val="725"/>
              </a:spcBef>
            </a:pPr>
            <a:r>
              <a:rPr lang="en-GB" sz="3200">
                <a:solidFill>
                  <a:srgbClr val="0000CC"/>
                </a:solidFill>
              </a:rPr>
              <a:t>Hardware simulator is used during software development</a:t>
            </a:r>
            <a:r>
              <a:rPr lang="en-GB" sz="3200"/>
              <a:t>.</a:t>
            </a:r>
            <a:endParaRPr lang="en-GB" sz="3200"/>
          </a:p>
          <a:p>
            <a:pPr>
              <a:spcBef>
                <a:spcPts val="1000"/>
              </a:spcBef>
            </a:pPr>
            <a:r>
              <a:rPr lang="en-GB" sz="3600"/>
              <a:t>Integration of  hardware and software.</a:t>
            </a:r>
            <a:endParaRPr lang="en-GB" sz="3600"/>
          </a:p>
          <a:p>
            <a:pPr>
              <a:spcBef>
                <a:spcPts val="1000"/>
              </a:spcBef>
            </a:pPr>
            <a:r>
              <a:rPr lang="en-GB" sz="3600"/>
              <a:t>Final system testing</a:t>
            </a:r>
            <a:endParaRPr lang="en-GB" sz="3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06EA5CFB-C651-44FC-BACA-4EFB1A943CA5}" type="slidenum">
              <a:rPr lang="en-US"/>
            </a:fld>
            <a:endParaRPr lang="en-US"/>
          </a:p>
        </p:txBody>
      </p:sp>
      <p:sp>
        <p:nvSpPr>
          <p:cNvPr id="19457" name="Rectangle 1"/>
          <p:cNvSpPr>
            <a:spLocks noGrp="1" noChangeArrowheads="1"/>
          </p:cNvSpPr>
          <p:nvPr>
            <p:ph type="title"/>
          </p:nvPr>
        </p:nvSpPr>
        <p:spPr>
          <a:xfrm>
            <a:off x="839788" y="152400"/>
            <a:ext cx="7770812" cy="1141413"/>
          </a:xfrm>
        </p:spPr>
        <p:txBody>
          <a:bodyPr lIns="18000" tIns="46800" rIns="18000" bIns="46800" anchor="ctr"/>
          <a:lstStyle/>
          <a:p>
            <a:pPr>
              <a:spcBef>
                <a:spcPts val="1000"/>
              </a:spcBef>
            </a:pPr>
            <a:r>
              <a:rPr lang="en-GB" sz="3600">
                <a:solidFill>
                  <a:srgbClr val="0000CC"/>
                </a:solidFill>
              </a:rPr>
              <a:t>Computer Systems Engineering </a:t>
            </a:r>
            <a:r>
              <a:rPr lang="en-GB" sz="1400">
                <a:solidFill>
                  <a:srgbClr val="0000CC"/>
                </a:solidFill>
              </a:rPr>
              <a:t>(CONT.)</a:t>
            </a:r>
            <a:r>
              <a:rPr lang="en-GB" b="1">
                <a:solidFill>
                  <a:srgbClr val="FFFFFF"/>
                </a:solidFill>
              </a:rPr>
              <a:t> </a:t>
            </a:r>
            <a:endParaRPr lang="en-GB" b="1">
              <a:solidFill>
                <a:srgbClr val="FFFFFF"/>
              </a:solidFill>
            </a:endParaRPr>
          </a:p>
        </p:txBody>
      </p:sp>
      <p:sp>
        <p:nvSpPr>
          <p:cNvPr id="19458" name="Text Box 2"/>
          <p:cNvSpPr txBox="1">
            <a:spLocks noChangeArrowheads="1"/>
          </p:cNvSpPr>
          <p:nvPr/>
        </p:nvSpPr>
        <p:spPr bwMode="auto">
          <a:xfrm>
            <a:off x="269240" y="1701800"/>
            <a:ext cx="1983740" cy="610235"/>
          </a:xfrm>
          <a:prstGeom prst="rect">
            <a:avLst/>
          </a:prstGeom>
          <a:noFill/>
          <a:ln w="9525">
            <a:solidFill>
              <a:schemeClr val="tx1"/>
            </a:solidFill>
            <a:miter lim="800000"/>
          </a:ln>
        </p:spPr>
        <p:txBody>
          <a:bodyPr lIns="18000" tIns="46800" rIns="18000" bIns="46800"/>
          <a:lstStyle/>
          <a:p>
            <a:pPr algn="ctr" defTabSz="-635">
              <a:lnSpc>
                <a:spcPct val="59000"/>
              </a:lnSpc>
              <a:spcBef>
                <a:spcPts val="1040"/>
              </a:spcBef>
              <a:tabLst>
                <a:tab pos="863600" algn="l"/>
              </a:tabLst>
            </a:pPr>
            <a:r>
              <a:rPr lang="en-GB" sz="1800" b="1">
                <a:latin typeface="times" charset="0"/>
              </a:rPr>
              <a:t>Feasibility </a:t>
            </a:r>
            <a:endParaRPr lang="en-GB" sz="1800" b="1">
              <a:latin typeface="times" charset="0"/>
            </a:endParaRPr>
          </a:p>
          <a:p>
            <a:pPr algn="ctr" defTabSz="-635">
              <a:lnSpc>
                <a:spcPct val="59000"/>
              </a:lnSpc>
              <a:spcBef>
                <a:spcPts val="1040"/>
              </a:spcBef>
              <a:tabLst>
                <a:tab pos="863600" algn="l"/>
              </a:tabLst>
            </a:pPr>
            <a:r>
              <a:rPr lang="en-GB" sz="1800" b="1">
                <a:latin typeface="times" charset="0"/>
              </a:rPr>
              <a:t>Study</a:t>
            </a:r>
            <a:endParaRPr lang="en-GB" sz="1800" b="1">
              <a:latin typeface="times" charset="0"/>
            </a:endParaRPr>
          </a:p>
        </p:txBody>
      </p:sp>
      <p:sp>
        <p:nvSpPr>
          <p:cNvPr id="19459" name="Text Box 3"/>
          <p:cNvSpPr txBox="1">
            <a:spLocks noChangeArrowheads="1"/>
          </p:cNvSpPr>
          <p:nvPr/>
        </p:nvSpPr>
        <p:spPr bwMode="auto">
          <a:xfrm>
            <a:off x="1014095" y="2491740"/>
            <a:ext cx="2185035" cy="800735"/>
          </a:xfrm>
          <a:prstGeom prst="rect">
            <a:avLst/>
          </a:prstGeom>
          <a:noFill/>
          <a:ln w="9525">
            <a:solidFill>
              <a:schemeClr val="tx1"/>
            </a:solidFill>
            <a:miter lim="800000"/>
          </a:ln>
        </p:spPr>
        <p:txBody>
          <a:bodyPr lIns="18000" tIns="46800" rIns="18000" bIns="46800"/>
          <a:lstStyle/>
          <a:p>
            <a:pPr algn="ctr" defTabSz="-635">
              <a:lnSpc>
                <a:spcPct val="59000"/>
              </a:lnSpc>
              <a:spcBef>
                <a:spcPts val="1040"/>
              </a:spcBef>
              <a:tabLst>
                <a:tab pos="863600" algn="l"/>
                <a:tab pos="1447800" algn="l"/>
              </a:tabLst>
            </a:pPr>
            <a:endParaRPr lang="en-US" altLang="en-GB" sz="800" b="1">
              <a:latin typeface="times" charset="0"/>
            </a:endParaRPr>
          </a:p>
          <a:p>
            <a:pPr algn="ctr" defTabSz="-635">
              <a:lnSpc>
                <a:spcPct val="59000"/>
              </a:lnSpc>
              <a:spcBef>
                <a:spcPts val="1040"/>
              </a:spcBef>
              <a:tabLst>
                <a:tab pos="863600" algn="l"/>
                <a:tab pos="1447800" algn="l"/>
              </a:tabLst>
            </a:pPr>
            <a:r>
              <a:rPr lang="en-GB" sz="1800" b="1">
                <a:latin typeface="times" charset="0"/>
              </a:rPr>
              <a:t>Requirements Analysis and Specification</a:t>
            </a:r>
            <a:endParaRPr lang="en-GB" sz="1800" b="1">
              <a:latin typeface="times" charset="0"/>
            </a:endParaRPr>
          </a:p>
        </p:txBody>
      </p:sp>
      <p:sp>
        <p:nvSpPr>
          <p:cNvPr id="19460" name="Text Box 4"/>
          <p:cNvSpPr txBox="1">
            <a:spLocks noChangeArrowheads="1"/>
          </p:cNvSpPr>
          <p:nvPr/>
        </p:nvSpPr>
        <p:spPr bwMode="auto">
          <a:xfrm>
            <a:off x="1753235" y="3475355"/>
            <a:ext cx="2336165" cy="731520"/>
          </a:xfrm>
          <a:prstGeom prst="rect">
            <a:avLst/>
          </a:prstGeom>
          <a:noFill/>
          <a:ln w="9525">
            <a:noFill/>
            <a:miter lim="800000"/>
          </a:ln>
        </p:spPr>
        <p:txBody>
          <a:bodyPr lIns="18000" tIns="46800" rIns="18000" bIns="46800"/>
          <a:lstStyle/>
          <a:p>
            <a:pPr algn="ctr" defTabSz="-635">
              <a:lnSpc>
                <a:spcPct val="59000"/>
              </a:lnSpc>
              <a:spcBef>
                <a:spcPts val="1040"/>
              </a:spcBef>
              <a:tabLst>
                <a:tab pos="863600" algn="l"/>
                <a:tab pos="1447800" algn="l"/>
              </a:tabLst>
            </a:pPr>
            <a:r>
              <a:rPr lang="en-GB" sz="1800" b="1">
                <a:latin typeface="times" charset="0"/>
              </a:rPr>
              <a:t>Hardware Software Partitioning</a:t>
            </a:r>
            <a:endParaRPr lang="en-GB" sz="1800" b="1">
              <a:latin typeface="times" charset="0"/>
            </a:endParaRPr>
          </a:p>
        </p:txBody>
      </p:sp>
      <p:sp>
        <p:nvSpPr>
          <p:cNvPr id="19461" name="Text Box 5"/>
          <p:cNvSpPr txBox="1">
            <a:spLocks noChangeArrowheads="1"/>
          </p:cNvSpPr>
          <p:nvPr/>
        </p:nvSpPr>
        <p:spPr bwMode="auto">
          <a:xfrm>
            <a:off x="4478338" y="2759075"/>
            <a:ext cx="1617662" cy="639763"/>
          </a:xfrm>
          <a:prstGeom prst="rect">
            <a:avLst/>
          </a:prstGeom>
          <a:noFill/>
          <a:ln w="9525">
            <a:noFill/>
            <a:miter lim="800000"/>
          </a:ln>
        </p:spPr>
        <p:txBody>
          <a:bodyPr lIns="18000" tIns="46800" rIns="18000" bIns="46800"/>
          <a:lstStyle/>
          <a:p>
            <a:pPr defTabSz="-635">
              <a:lnSpc>
                <a:spcPct val="85000"/>
              </a:lnSpc>
              <a:spcBef>
                <a:spcPts val="1040"/>
              </a:spcBef>
              <a:tabLst>
                <a:tab pos="863600" algn="l"/>
                <a:tab pos="1447800" algn="l"/>
              </a:tabLst>
            </a:pPr>
            <a:r>
              <a:rPr lang="en-GB" sz="1800" b="1">
                <a:latin typeface="times" charset="0"/>
              </a:rPr>
              <a:t>Hardware Development</a:t>
            </a:r>
            <a:endParaRPr lang="en-GB" sz="1800" b="1">
              <a:latin typeface="times" charset="0"/>
            </a:endParaRPr>
          </a:p>
        </p:txBody>
      </p:sp>
      <p:sp>
        <p:nvSpPr>
          <p:cNvPr id="19462" name="Text Box 6"/>
          <p:cNvSpPr txBox="1">
            <a:spLocks noChangeArrowheads="1"/>
          </p:cNvSpPr>
          <p:nvPr/>
        </p:nvSpPr>
        <p:spPr bwMode="auto">
          <a:xfrm>
            <a:off x="4400550" y="3673475"/>
            <a:ext cx="1689100" cy="640080"/>
          </a:xfrm>
          <a:prstGeom prst="rect">
            <a:avLst/>
          </a:prstGeom>
          <a:noFill/>
          <a:ln w="9525">
            <a:solidFill>
              <a:schemeClr val="tx1"/>
            </a:solidFill>
            <a:miter lim="800000"/>
          </a:ln>
        </p:spPr>
        <p:txBody>
          <a:bodyPr lIns="18000" tIns="46800" rIns="18000" bIns="46800"/>
          <a:lstStyle/>
          <a:p>
            <a:pPr algn="ctr" defTabSz="-635">
              <a:lnSpc>
                <a:spcPct val="85000"/>
              </a:lnSpc>
              <a:spcBef>
                <a:spcPts val="1040"/>
              </a:spcBef>
              <a:tabLst>
                <a:tab pos="863600" algn="l"/>
                <a:tab pos="1447800" algn="l"/>
              </a:tabLst>
            </a:pPr>
            <a:r>
              <a:rPr lang="en-GB" sz="1800" b="1">
                <a:latin typeface="times" charset="0"/>
              </a:rPr>
              <a:t>Software Development</a:t>
            </a:r>
            <a:endParaRPr lang="en-GB" sz="1800" b="1">
              <a:latin typeface="times" charset="0"/>
            </a:endParaRPr>
          </a:p>
        </p:txBody>
      </p:sp>
      <p:sp>
        <p:nvSpPr>
          <p:cNvPr id="19463" name="Text Box 7"/>
          <p:cNvSpPr txBox="1">
            <a:spLocks noChangeArrowheads="1"/>
          </p:cNvSpPr>
          <p:nvPr/>
        </p:nvSpPr>
        <p:spPr bwMode="auto">
          <a:xfrm>
            <a:off x="6629400" y="4006850"/>
            <a:ext cx="1751013" cy="639763"/>
          </a:xfrm>
          <a:prstGeom prst="rect">
            <a:avLst/>
          </a:prstGeom>
          <a:noFill/>
          <a:ln w="9525">
            <a:solidFill>
              <a:schemeClr val="tx1"/>
            </a:solidFill>
            <a:miter lim="800000"/>
          </a:ln>
        </p:spPr>
        <p:txBody>
          <a:bodyPr lIns="18000" tIns="46800" rIns="18000" bIns="46800"/>
          <a:lstStyle/>
          <a:p>
            <a:pPr algn="ctr" defTabSz="-635">
              <a:lnSpc>
                <a:spcPct val="85000"/>
              </a:lnSpc>
              <a:spcBef>
                <a:spcPts val="1040"/>
              </a:spcBef>
              <a:tabLst>
                <a:tab pos="863600" algn="l"/>
                <a:tab pos="1728470" algn="l"/>
              </a:tabLst>
            </a:pPr>
            <a:r>
              <a:rPr lang="en-GB" sz="1800" b="1">
                <a:latin typeface="times" charset="0"/>
              </a:rPr>
              <a:t>Integration </a:t>
            </a:r>
            <a:br>
              <a:rPr lang="en-GB" sz="1800" b="1">
                <a:latin typeface="times" charset="0"/>
              </a:rPr>
            </a:br>
            <a:r>
              <a:rPr lang="en-GB" sz="1800" b="1">
                <a:latin typeface="times" charset="0"/>
              </a:rPr>
              <a:t>and Testing</a:t>
            </a:r>
            <a:endParaRPr lang="en-GB" sz="1800" b="1">
              <a:latin typeface="times" charset="0"/>
            </a:endParaRPr>
          </a:p>
        </p:txBody>
      </p:sp>
      <p:sp>
        <p:nvSpPr>
          <p:cNvPr id="19466" name="AutoShape 10"/>
          <p:cNvSpPr>
            <a:spLocks noChangeArrowheads="1"/>
          </p:cNvSpPr>
          <p:nvPr/>
        </p:nvSpPr>
        <p:spPr bwMode="auto">
          <a:xfrm>
            <a:off x="4487863" y="3729038"/>
            <a:ext cx="1301750" cy="620712"/>
          </a:xfrm>
          <a:prstGeom prst="roundRect">
            <a:avLst>
              <a:gd name="adj" fmla="val 255"/>
            </a:avLst>
          </a:prstGeom>
          <a:noFill/>
          <a:ln w="19080">
            <a:solidFill>
              <a:srgbClr val="FFFFFF"/>
            </a:solidFill>
            <a:round/>
          </a:ln>
        </p:spPr>
        <p:txBody>
          <a:bodyPr wrap="none" anchor="ctr"/>
          <a:lstStyle/>
          <a:p>
            <a:endParaRPr lang="en-US"/>
          </a:p>
        </p:txBody>
      </p:sp>
      <p:sp>
        <p:nvSpPr>
          <p:cNvPr id="19467" name="AutoShape 11"/>
          <p:cNvSpPr>
            <a:spLocks noChangeArrowheads="1"/>
          </p:cNvSpPr>
          <p:nvPr/>
        </p:nvSpPr>
        <p:spPr bwMode="auto">
          <a:xfrm>
            <a:off x="4413250" y="2759075"/>
            <a:ext cx="1606550" cy="621030"/>
          </a:xfrm>
          <a:prstGeom prst="roundRect">
            <a:avLst>
              <a:gd name="adj" fmla="val 255"/>
            </a:avLst>
          </a:prstGeom>
          <a:noFill/>
          <a:ln w="19080">
            <a:solidFill>
              <a:schemeClr val="tx1"/>
            </a:solidFill>
            <a:round/>
          </a:ln>
        </p:spPr>
        <p:txBody>
          <a:bodyPr wrap="none" anchor="ctr"/>
          <a:lstStyle/>
          <a:p>
            <a:endParaRPr lang="en-US"/>
          </a:p>
        </p:txBody>
      </p:sp>
      <p:sp>
        <p:nvSpPr>
          <p:cNvPr id="19468" name="AutoShape 12"/>
          <p:cNvSpPr>
            <a:spLocks noChangeArrowheads="1"/>
          </p:cNvSpPr>
          <p:nvPr/>
        </p:nvSpPr>
        <p:spPr bwMode="auto">
          <a:xfrm>
            <a:off x="1680845" y="3368675"/>
            <a:ext cx="2110105" cy="760730"/>
          </a:xfrm>
          <a:prstGeom prst="roundRect">
            <a:avLst>
              <a:gd name="adj" fmla="val 208"/>
            </a:avLst>
          </a:prstGeom>
          <a:noFill/>
          <a:ln w="19080">
            <a:solidFill>
              <a:schemeClr val="tx1"/>
            </a:solidFill>
            <a:round/>
          </a:ln>
        </p:spPr>
        <p:txBody>
          <a:bodyPr wrap="none" anchor="ctr"/>
          <a:lstStyle/>
          <a:p>
            <a:endParaRPr lang="en-US"/>
          </a:p>
        </p:txBody>
      </p:sp>
      <p:sp>
        <p:nvSpPr>
          <p:cNvPr id="19469" name="AutoShape 13"/>
          <p:cNvSpPr>
            <a:spLocks noChangeArrowheads="1"/>
          </p:cNvSpPr>
          <p:nvPr/>
        </p:nvSpPr>
        <p:spPr bwMode="auto">
          <a:xfrm>
            <a:off x="6858000" y="3965575"/>
            <a:ext cx="1293813" cy="620713"/>
          </a:xfrm>
          <a:prstGeom prst="roundRect">
            <a:avLst>
              <a:gd name="adj" fmla="val 255"/>
            </a:avLst>
          </a:prstGeom>
          <a:noFill/>
          <a:ln w="19080">
            <a:solidFill>
              <a:srgbClr val="FFFFFF"/>
            </a:solidFill>
            <a:round/>
          </a:ln>
        </p:spPr>
        <p:txBody>
          <a:bodyPr wrap="none" anchor="ctr"/>
          <a:lstStyle/>
          <a:p>
            <a:endParaRPr lang="en-US"/>
          </a:p>
        </p:txBody>
      </p:sp>
      <p:sp>
        <p:nvSpPr>
          <p:cNvPr id="19470" name="Line 14"/>
          <p:cNvSpPr>
            <a:spLocks noChangeShapeType="1"/>
          </p:cNvSpPr>
          <p:nvPr/>
        </p:nvSpPr>
        <p:spPr bwMode="auto">
          <a:xfrm>
            <a:off x="2209800" y="1981200"/>
            <a:ext cx="269875" cy="1588"/>
          </a:xfrm>
          <a:prstGeom prst="line">
            <a:avLst/>
          </a:prstGeom>
          <a:noFill/>
          <a:ln w="28440">
            <a:solidFill>
              <a:schemeClr val="tx1"/>
            </a:solidFill>
            <a:round/>
            <a:tailEnd type="triangle" w="lg" len="lg"/>
          </a:ln>
        </p:spPr>
        <p:txBody>
          <a:bodyPr/>
          <a:lstStyle/>
          <a:p>
            <a:endParaRPr lang="en-US"/>
          </a:p>
        </p:txBody>
      </p:sp>
      <p:sp>
        <p:nvSpPr>
          <p:cNvPr id="19471" name="Line 15"/>
          <p:cNvSpPr>
            <a:spLocks noChangeShapeType="1"/>
          </p:cNvSpPr>
          <p:nvPr/>
        </p:nvSpPr>
        <p:spPr bwMode="auto">
          <a:xfrm>
            <a:off x="3249613" y="2955925"/>
            <a:ext cx="255587" cy="15875"/>
          </a:xfrm>
          <a:prstGeom prst="line">
            <a:avLst/>
          </a:prstGeom>
          <a:noFill/>
          <a:ln w="28440">
            <a:solidFill>
              <a:schemeClr val="tx1"/>
            </a:solidFill>
            <a:round/>
            <a:tailEnd type="triangle" w="lg" len="lg"/>
          </a:ln>
        </p:spPr>
        <p:txBody>
          <a:bodyPr/>
          <a:lstStyle/>
          <a:p>
            <a:endParaRPr lang="en-US"/>
          </a:p>
        </p:txBody>
      </p:sp>
      <p:sp>
        <p:nvSpPr>
          <p:cNvPr id="19472" name="Line 16"/>
          <p:cNvSpPr>
            <a:spLocks noChangeShapeType="1"/>
          </p:cNvSpPr>
          <p:nvPr/>
        </p:nvSpPr>
        <p:spPr bwMode="auto">
          <a:xfrm>
            <a:off x="3790950" y="3568700"/>
            <a:ext cx="323850" cy="22225"/>
          </a:xfrm>
          <a:prstGeom prst="line">
            <a:avLst/>
          </a:prstGeom>
          <a:noFill/>
          <a:ln w="28440">
            <a:solidFill>
              <a:schemeClr val="tx1"/>
            </a:solidFill>
            <a:round/>
            <a:tailEnd type="triangle" w="lg" len="lg"/>
          </a:ln>
        </p:spPr>
        <p:txBody>
          <a:bodyPr/>
          <a:lstStyle/>
          <a:p>
            <a:endParaRPr lang="en-US"/>
          </a:p>
        </p:txBody>
      </p:sp>
      <p:sp>
        <p:nvSpPr>
          <p:cNvPr id="19473" name="Line 17"/>
          <p:cNvSpPr>
            <a:spLocks noChangeShapeType="1"/>
          </p:cNvSpPr>
          <p:nvPr/>
        </p:nvSpPr>
        <p:spPr bwMode="auto">
          <a:xfrm>
            <a:off x="4106863" y="3014663"/>
            <a:ext cx="1587" cy="1039812"/>
          </a:xfrm>
          <a:prstGeom prst="line">
            <a:avLst/>
          </a:prstGeom>
          <a:noFill/>
          <a:ln w="28440">
            <a:solidFill>
              <a:schemeClr val="tx1"/>
            </a:solidFill>
            <a:round/>
          </a:ln>
        </p:spPr>
        <p:txBody>
          <a:bodyPr/>
          <a:lstStyle/>
          <a:p>
            <a:endParaRPr lang="en-US"/>
          </a:p>
        </p:txBody>
      </p:sp>
      <p:sp>
        <p:nvSpPr>
          <p:cNvPr id="19474" name="Line 18"/>
          <p:cNvSpPr>
            <a:spLocks noChangeShapeType="1"/>
          </p:cNvSpPr>
          <p:nvPr/>
        </p:nvSpPr>
        <p:spPr bwMode="auto">
          <a:xfrm>
            <a:off x="4117975" y="3035300"/>
            <a:ext cx="298450" cy="1588"/>
          </a:xfrm>
          <a:prstGeom prst="line">
            <a:avLst/>
          </a:prstGeom>
          <a:noFill/>
          <a:ln w="28440">
            <a:solidFill>
              <a:schemeClr val="tx1"/>
            </a:solidFill>
            <a:round/>
            <a:tailEnd type="triangle" w="lg" len="lg"/>
          </a:ln>
        </p:spPr>
        <p:txBody>
          <a:bodyPr/>
          <a:lstStyle/>
          <a:p>
            <a:endParaRPr lang="en-US"/>
          </a:p>
        </p:txBody>
      </p:sp>
      <p:sp>
        <p:nvSpPr>
          <p:cNvPr id="19475" name="Line 19"/>
          <p:cNvSpPr>
            <a:spLocks noChangeShapeType="1"/>
          </p:cNvSpPr>
          <p:nvPr/>
        </p:nvSpPr>
        <p:spPr bwMode="auto">
          <a:xfrm>
            <a:off x="4117975" y="4075113"/>
            <a:ext cx="374650" cy="1587"/>
          </a:xfrm>
          <a:prstGeom prst="line">
            <a:avLst/>
          </a:prstGeom>
          <a:noFill/>
          <a:ln w="28440">
            <a:solidFill>
              <a:schemeClr val="tx1"/>
            </a:solidFill>
            <a:round/>
            <a:tailEnd type="triangle" w="lg" len="lg"/>
          </a:ln>
        </p:spPr>
        <p:txBody>
          <a:bodyPr/>
          <a:lstStyle/>
          <a:p>
            <a:endParaRPr lang="en-US"/>
          </a:p>
        </p:txBody>
      </p:sp>
      <p:sp>
        <p:nvSpPr>
          <p:cNvPr id="19476" name="Line 20"/>
          <p:cNvSpPr>
            <a:spLocks noChangeShapeType="1"/>
          </p:cNvSpPr>
          <p:nvPr/>
        </p:nvSpPr>
        <p:spPr bwMode="auto">
          <a:xfrm>
            <a:off x="6096000" y="3048000"/>
            <a:ext cx="381000" cy="0"/>
          </a:xfrm>
          <a:prstGeom prst="line">
            <a:avLst/>
          </a:prstGeom>
          <a:noFill/>
          <a:ln w="28440">
            <a:solidFill>
              <a:schemeClr val="tx1"/>
            </a:solidFill>
            <a:round/>
            <a:tailEnd type="triangle" w="lg" len="lg"/>
          </a:ln>
        </p:spPr>
        <p:txBody>
          <a:bodyPr/>
          <a:lstStyle/>
          <a:p>
            <a:endParaRPr lang="en-US"/>
          </a:p>
        </p:txBody>
      </p:sp>
      <p:sp>
        <p:nvSpPr>
          <p:cNvPr id="19477" name="Line 21"/>
          <p:cNvSpPr>
            <a:spLocks noChangeShapeType="1"/>
          </p:cNvSpPr>
          <p:nvPr/>
        </p:nvSpPr>
        <p:spPr bwMode="auto">
          <a:xfrm>
            <a:off x="6477000" y="3048000"/>
            <a:ext cx="0" cy="914400"/>
          </a:xfrm>
          <a:prstGeom prst="line">
            <a:avLst/>
          </a:prstGeom>
          <a:noFill/>
          <a:ln w="28440">
            <a:solidFill>
              <a:schemeClr val="tx1"/>
            </a:solidFill>
            <a:round/>
          </a:ln>
        </p:spPr>
        <p:txBody>
          <a:bodyPr/>
          <a:lstStyle/>
          <a:p>
            <a:endParaRPr lang="en-US"/>
          </a:p>
        </p:txBody>
      </p:sp>
      <p:sp>
        <p:nvSpPr>
          <p:cNvPr id="19478" name="Line 22"/>
          <p:cNvSpPr>
            <a:spLocks noChangeShapeType="1"/>
          </p:cNvSpPr>
          <p:nvPr/>
        </p:nvSpPr>
        <p:spPr bwMode="auto">
          <a:xfrm>
            <a:off x="6477000" y="3505200"/>
            <a:ext cx="960438" cy="15875"/>
          </a:xfrm>
          <a:prstGeom prst="line">
            <a:avLst/>
          </a:prstGeom>
          <a:noFill/>
          <a:ln w="28440">
            <a:solidFill>
              <a:schemeClr val="tx1"/>
            </a:solidFill>
            <a:round/>
            <a:tailEnd type="triangle" w="lg" len="lg"/>
          </a:ln>
        </p:spPr>
        <p:txBody>
          <a:bodyPr/>
          <a:lstStyle/>
          <a:p>
            <a:endParaRPr lang="en-US"/>
          </a:p>
        </p:txBody>
      </p:sp>
      <p:sp>
        <p:nvSpPr>
          <p:cNvPr id="19479" name="Line 23"/>
          <p:cNvSpPr>
            <a:spLocks noChangeShapeType="1"/>
          </p:cNvSpPr>
          <p:nvPr/>
        </p:nvSpPr>
        <p:spPr bwMode="auto">
          <a:xfrm>
            <a:off x="6090285" y="3962400"/>
            <a:ext cx="386715" cy="635"/>
          </a:xfrm>
          <a:prstGeom prst="line">
            <a:avLst/>
          </a:prstGeom>
          <a:noFill/>
          <a:ln w="28440">
            <a:solidFill>
              <a:schemeClr val="tx1"/>
            </a:solidFill>
            <a:round/>
            <a:tailEnd type="triangle" w="lg" len="lg"/>
          </a:ln>
        </p:spPr>
        <p:txBody>
          <a:bodyPr/>
          <a:lstStyle/>
          <a:p>
            <a:endParaRPr lang="en-US"/>
          </a:p>
        </p:txBody>
      </p:sp>
      <p:sp>
        <p:nvSpPr>
          <p:cNvPr id="19480" name="Text Box 24"/>
          <p:cNvSpPr txBox="1">
            <a:spLocks noChangeArrowheads="1"/>
          </p:cNvSpPr>
          <p:nvPr/>
        </p:nvSpPr>
        <p:spPr bwMode="auto">
          <a:xfrm>
            <a:off x="2681605" y="4751705"/>
            <a:ext cx="4010025" cy="455295"/>
          </a:xfrm>
          <a:prstGeom prst="rect">
            <a:avLst/>
          </a:prstGeom>
          <a:noFill/>
          <a:ln w="9525">
            <a:noFill/>
            <a:miter lim="800000"/>
          </a:ln>
        </p:spPr>
        <p:txBody>
          <a:bodyPr lIns="18000" tIns="46800" rIns="18000" bIns="46800"/>
          <a:lstStyle/>
          <a:p>
            <a:pPr defTabSz="-635">
              <a:lnSpc>
                <a:spcPct val="85000"/>
              </a:lnSpc>
              <a:spcBef>
                <a:spcPts val="550"/>
              </a:spcBef>
              <a:tabLst>
                <a:tab pos="863600" algn="l"/>
                <a:tab pos="1728470" algn="l"/>
                <a:tab pos="2592070" algn="l"/>
                <a:tab pos="2895600" algn="l"/>
              </a:tabLst>
            </a:pPr>
            <a:r>
              <a:rPr lang="en-GB" b="1">
                <a:latin typeface="times" charset="0"/>
              </a:rPr>
              <a:t>Project Management</a:t>
            </a:r>
            <a:endParaRPr lang="en-GB" b="1">
              <a:latin typeface="times" charset="0"/>
            </a:endParaRPr>
          </a:p>
        </p:txBody>
      </p:sp>
      <p:sp>
        <p:nvSpPr>
          <p:cNvPr id="19481" name="AutoShape 25"/>
          <p:cNvSpPr>
            <a:spLocks noChangeArrowheads="1"/>
          </p:cNvSpPr>
          <p:nvPr/>
        </p:nvSpPr>
        <p:spPr bwMode="auto">
          <a:xfrm>
            <a:off x="684530" y="4772025"/>
            <a:ext cx="7389495" cy="358140"/>
          </a:xfrm>
          <a:prstGeom prst="roundRect">
            <a:avLst>
              <a:gd name="adj" fmla="val 537"/>
            </a:avLst>
          </a:prstGeom>
          <a:noFill/>
          <a:ln w="19080">
            <a:solidFill>
              <a:schemeClr val="tx1"/>
            </a:solidFill>
            <a:round/>
          </a:ln>
        </p:spPr>
        <p:txBody>
          <a:bodyPr wrap="none" anchor="ctr"/>
          <a:lstStyle/>
          <a:p>
            <a:endParaRPr lang="en-US"/>
          </a:p>
        </p:txBody>
      </p:sp>
      <p:sp>
        <p:nvSpPr>
          <p:cNvPr id="19482" name="Line 26"/>
          <p:cNvSpPr>
            <a:spLocks noChangeShapeType="1"/>
          </p:cNvSpPr>
          <p:nvPr/>
        </p:nvSpPr>
        <p:spPr bwMode="auto">
          <a:xfrm>
            <a:off x="2484438" y="1981200"/>
            <a:ext cx="0" cy="457200"/>
          </a:xfrm>
          <a:prstGeom prst="line">
            <a:avLst/>
          </a:prstGeom>
          <a:noFill/>
          <a:ln w="28440">
            <a:solidFill>
              <a:schemeClr val="tx1"/>
            </a:solidFill>
            <a:round/>
            <a:tailEnd type="triangle" w="lg" len="lg"/>
          </a:ln>
        </p:spPr>
        <p:txBody>
          <a:bodyPr/>
          <a:lstStyle/>
          <a:p>
            <a:endParaRPr lang="en-US"/>
          </a:p>
        </p:txBody>
      </p:sp>
      <p:sp>
        <p:nvSpPr>
          <p:cNvPr id="19483" name="Line 27"/>
          <p:cNvSpPr>
            <a:spLocks noChangeShapeType="1"/>
          </p:cNvSpPr>
          <p:nvPr/>
        </p:nvSpPr>
        <p:spPr bwMode="auto">
          <a:xfrm>
            <a:off x="3505200" y="2971800"/>
            <a:ext cx="0" cy="361950"/>
          </a:xfrm>
          <a:prstGeom prst="line">
            <a:avLst/>
          </a:prstGeom>
          <a:noFill/>
          <a:ln w="28440">
            <a:solidFill>
              <a:schemeClr val="tx1"/>
            </a:solidFill>
            <a:round/>
            <a:tailEnd type="triangle" w="lg" len="lg"/>
          </a:ln>
        </p:spPr>
        <p:txBody>
          <a:bodyPr/>
          <a:lstStyle/>
          <a:p>
            <a:endParaRPr lang="en-US"/>
          </a:p>
        </p:txBody>
      </p:sp>
      <p:sp>
        <p:nvSpPr>
          <p:cNvPr id="19484" name="Line 28"/>
          <p:cNvSpPr>
            <a:spLocks noChangeShapeType="1"/>
          </p:cNvSpPr>
          <p:nvPr/>
        </p:nvSpPr>
        <p:spPr bwMode="auto">
          <a:xfrm>
            <a:off x="7437438" y="3521075"/>
            <a:ext cx="0" cy="457200"/>
          </a:xfrm>
          <a:prstGeom prst="line">
            <a:avLst/>
          </a:prstGeom>
          <a:noFill/>
          <a:ln w="28440">
            <a:solidFill>
              <a:schemeClr val="tx1"/>
            </a:solidFill>
            <a:round/>
            <a:tailEnd type="triangle" w="lg" len="lg"/>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6560" y="229235"/>
            <a:ext cx="7772400" cy="557530"/>
          </a:xfrm>
        </p:spPr>
        <p:txBody>
          <a:bodyPr/>
          <a:p>
            <a:r>
              <a:rPr lang="en-US"/>
              <a:t>Syllabus</a:t>
            </a:r>
            <a:endParaRPr lang="en-US"/>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pic>
        <p:nvPicPr>
          <p:cNvPr id="5" name="Content Placeholder 4"/>
          <p:cNvPicPr>
            <a:picLocks noChangeAspect="1"/>
          </p:cNvPicPr>
          <p:nvPr>
            <p:ph idx="1"/>
          </p:nvPr>
        </p:nvPicPr>
        <p:blipFill>
          <a:blip r:embed="rId1"/>
          <a:stretch>
            <a:fillRect/>
          </a:stretch>
        </p:blipFill>
        <p:spPr>
          <a:xfrm>
            <a:off x="299720" y="940435"/>
            <a:ext cx="8545195" cy="57461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FCF1FB-05F5-469C-B54B-78A6C94F4E1E}" type="slidenum">
              <a:rPr lang="en-US"/>
            </a:fld>
            <a:endParaRPr lang="en-US"/>
          </a:p>
        </p:txBody>
      </p:sp>
      <p:sp>
        <p:nvSpPr>
          <p:cNvPr id="20481" name="Rectangle 1"/>
          <p:cNvSpPr>
            <a:spLocks noGrp="1" noChangeArrowheads="1"/>
          </p:cNvSpPr>
          <p:nvPr>
            <p:ph type="title"/>
          </p:nvPr>
        </p:nvSpPr>
        <p:spPr>
          <a:xfrm>
            <a:off x="406400" y="228600"/>
            <a:ext cx="7770813" cy="1141413"/>
          </a:xfrm>
        </p:spPr>
        <p:txBody>
          <a:bodyPr lIns="18000" tIns="46800" rIns="18000" bIns="46800" anchor="ctr"/>
          <a:lstStyle/>
          <a:p>
            <a:pPr>
              <a:spcBef>
                <a:spcPts val="725"/>
              </a:spcBef>
            </a:pPr>
            <a:r>
              <a:rPr lang="en-GB" sz="3200">
                <a:solidFill>
                  <a:srgbClr val="0000CC"/>
                </a:solidFill>
              </a:rPr>
              <a:t>Emergence of Software Engineering</a:t>
            </a:r>
            <a:endParaRPr lang="en-GB" sz="3200">
              <a:solidFill>
                <a:srgbClr val="0000CC"/>
              </a:solidFill>
            </a:endParaRPr>
          </a:p>
        </p:txBody>
      </p:sp>
      <p:sp>
        <p:nvSpPr>
          <p:cNvPr id="20482" name="Rectangle 2"/>
          <p:cNvSpPr>
            <a:spLocks noGrp="1" noChangeArrowheads="1"/>
          </p:cNvSpPr>
          <p:nvPr>
            <p:ph type="body" idx="1"/>
          </p:nvPr>
        </p:nvSpPr>
        <p:spPr>
          <a:xfrm>
            <a:off x="685800" y="1601788"/>
            <a:ext cx="7770813" cy="4113212"/>
          </a:xfrm>
        </p:spPr>
        <p:txBody>
          <a:bodyPr lIns="18000" tIns="46800" rIns="18000" bIns="46800"/>
          <a:lstStyle/>
          <a:p>
            <a:pPr>
              <a:spcBef>
                <a:spcPts val="800"/>
              </a:spcBef>
            </a:pPr>
            <a:r>
              <a:rPr lang="en-GB" sz="4000" u="sng"/>
              <a:t>Early Computer Programming (1950s):</a:t>
            </a:r>
            <a:endParaRPr lang="en-GB" sz="4000" u="sng"/>
          </a:p>
          <a:p>
            <a:pPr lvl="1">
              <a:spcBef>
                <a:spcPts val="725"/>
              </a:spcBef>
            </a:pPr>
            <a:r>
              <a:rPr lang="en-GB" sz="3600"/>
              <a:t>Programs were being written in assembly language. </a:t>
            </a:r>
            <a:endParaRPr lang="en-GB" sz="3600"/>
          </a:p>
          <a:p>
            <a:pPr lvl="1">
              <a:spcBef>
                <a:spcPts val="725"/>
              </a:spcBef>
            </a:pPr>
            <a:r>
              <a:rPr lang="en-GB" sz="3600"/>
              <a:t>Programs were limited to  about a few hundreds of lines of assembly code.</a:t>
            </a:r>
            <a:endParaRPr lang="en-GB" sz="36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EF20B0-B319-4B28-9A3E-DE229404A4E7}" type="slidenum">
              <a:rPr lang="en-US"/>
            </a:fld>
            <a:endParaRPr lang="en-US"/>
          </a:p>
        </p:txBody>
      </p:sp>
      <p:sp>
        <p:nvSpPr>
          <p:cNvPr id="21505" name="Rectangle 1"/>
          <p:cNvSpPr>
            <a:spLocks noGrp="1" noChangeArrowheads="1"/>
          </p:cNvSpPr>
          <p:nvPr>
            <p:ph type="title"/>
          </p:nvPr>
        </p:nvSpPr>
        <p:spPr>
          <a:xfrm>
            <a:off x="406400" y="276225"/>
            <a:ext cx="7770813" cy="1273175"/>
          </a:xfrm>
        </p:spPr>
        <p:txBody>
          <a:bodyPr lIns="18000" tIns="46800" rIns="18000" bIns="46800" anchor="ctr"/>
          <a:lstStyle/>
          <a:p>
            <a:pPr>
              <a:spcBef>
                <a:spcPts val="1000"/>
              </a:spcBef>
            </a:pPr>
            <a:r>
              <a:rPr lang="en-GB">
                <a:solidFill>
                  <a:srgbClr val="0000CC"/>
                </a:solidFill>
              </a:rPr>
              <a:t>Early Computer Programming (50s)</a:t>
            </a:r>
            <a:endParaRPr lang="en-GB">
              <a:solidFill>
                <a:srgbClr val="0000CC"/>
              </a:solidFill>
            </a:endParaRPr>
          </a:p>
        </p:txBody>
      </p:sp>
      <p:sp>
        <p:nvSpPr>
          <p:cNvPr id="21506" name="Rectangle 2"/>
          <p:cNvSpPr>
            <a:spLocks noGrp="1" noChangeArrowheads="1"/>
          </p:cNvSpPr>
          <p:nvPr>
            <p:ph type="body" idx="1"/>
          </p:nvPr>
        </p:nvSpPr>
        <p:spPr>
          <a:xfrm>
            <a:off x="685800" y="1601788"/>
            <a:ext cx="7770813" cy="4113212"/>
          </a:xfrm>
        </p:spPr>
        <p:txBody>
          <a:bodyPr lIns="18000" tIns="46800" rIns="18000" bIns="46800"/>
          <a:lstStyle/>
          <a:p>
            <a:pPr>
              <a:spcBef>
                <a:spcPts val="890"/>
              </a:spcBef>
            </a:pPr>
            <a:r>
              <a:rPr lang="en-GB" sz="4000"/>
              <a:t>Every programmer developed his own style of writing programs:</a:t>
            </a:r>
            <a:endParaRPr lang="en-GB" sz="4000"/>
          </a:p>
          <a:p>
            <a:pPr lvl="1">
              <a:spcBef>
                <a:spcPts val="800"/>
              </a:spcBef>
            </a:pPr>
            <a:r>
              <a:rPr lang="en-GB" sz="3600"/>
              <a:t>according to his intuition  (</a:t>
            </a:r>
            <a:r>
              <a:rPr lang="en-GB" sz="3600">
                <a:solidFill>
                  <a:srgbClr val="0000CC"/>
                </a:solidFill>
              </a:rPr>
              <a:t>exploratory programming</a:t>
            </a:r>
            <a:r>
              <a:rPr lang="en-GB" sz="3600"/>
              <a:t>).</a:t>
            </a:r>
            <a:endParaRPr lang="en-GB" sz="36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8E6F12-C204-428E-9C30-3B79CCBFED68}" type="slidenum">
              <a:rPr lang="en-US"/>
            </a:fld>
            <a:endParaRPr lang="en-US"/>
          </a:p>
        </p:txBody>
      </p:sp>
      <p:sp>
        <p:nvSpPr>
          <p:cNvPr id="22529" name="Rectangle 1"/>
          <p:cNvSpPr>
            <a:spLocks noGrp="1" noChangeArrowheads="1"/>
          </p:cNvSpPr>
          <p:nvPr>
            <p:ph type="body"/>
          </p:nvPr>
        </p:nvSpPr>
        <p:spPr>
          <a:xfrm>
            <a:off x="685800" y="1677988"/>
            <a:ext cx="7770813" cy="4113212"/>
          </a:xfrm>
        </p:spPr>
        <p:txBody>
          <a:bodyPr lIns="18000" tIns="46800" rIns="18000" bIns="46800" anchor="t"/>
          <a:lstStyle/>
          <a:p>
            <a:pPr marL="342900" indent="-342900">
              <a:spcBef>
                <a:spcPts val="890"/>
              </a:spcBef>
              <a:buClr>
                <a:schemeClr val="accent2"/>
              </a:buClr>
              <a:buFont typeface="Symbol" panose="05050102010706020507" pitchFamily="18" charset="2"/>
              <a:buChar char="·"/>
            </a:pPr>
            <a:r>
              <a:rPr lang="en-GB">
                <a:solidFill>
                  <a:schemeClr val="tx1"/>
                </a:solidFill>
                <a:latin typeface="Tahoma" panose="020B0604030504040204" pitchFamily="34" charset="0"/>
              </a:rPr>
              <a:t>High-level languages such as FORTRAN, ALGOL, and COBOL were introduced:</a:t>
            </a:r>
            <a:endParaRPr lang="en-GB">
              <a:solidFill>
                <a:schemeClr val="tx1"/>
              </a:solidFill>
              <a:latin typeface="Tahoma" panose="020B0604030504040204" pitchFamily="34" charset="0"/>
            </a:endParaRPr>
          </a:p>
          <a:p>
            <a:pPr marL="742950" lvl="1" indent="-285750">
              <a:spcBef>
                <a:spcPts val="800"/>
              </a:spcBef>
              <a:buClr>
                <a:schemeClr val="accent2"/>
              </a:buClr>
              <a:buFont typeface="Symbol" panose="05050102010706020507" pitchFamily="18" charset="2"/>
              <a:buChar char="-"/>
            </a:pPr>
            <a:r>
              <a:rPr lang="en-GB" sz="3600">
                <a:solidFill>
                  <a:srgbClr val="0000CC"/>
                </a:solidFill>
                <a:latin typeface="Tahoma" panose="020B0604030504040204" pitchFamily="34" charset="0"/>
              </a:rPr>
              <a:t>This reduced software development efforts greatly.</a:t>
            </a:r>
            <a:r>
              <a:rPr lang="en-GB" sz="3600">
                <a:solidFill>
                  <a:schemeClr val="tx1"/>
                </a:solidFill>
                <a:latin typeface="Tahoma" panose="020B0604030504040204" pitchFamily="34" charset="0"/>
              </a:rPr>
              <a:t> </a:t>
            </a:r>
            <a:endParaRPr lang="en-GB" sz="3600">
              <a:solidFill>
                <a:schemeClr val="tx1"/>
              </a:solidFill>
              <a:latin typeface="Tahoma" panose="020B0604030504040204" pitchFamily="34" charset="0"/>
            </a:endParaRPr>
          </a:p>
        </p:txBody>
      </p:sp>
      <p:sp>
        <p:nvSpPr>
          <p:cNvPr id="22530" name="Rectangle 2"/>
          <p:cNvSpPr>
            <a:spLocks noGrp="1" noChangeArrowheads="1"/>
          </p:cNvSpPr>
          <p:nvPr>
            <p:ph type="title" idx="1"/>
          </p:nvPr>
        </p:nvSpPr>
        <p:spPr>
          <a:xfrm>
            <a:off x="406400" y="182563"/>
            <a:ext cx="7770813" cy="1141412"/>
          </a:xfrm>
        </p:spPr>
        <p:txBody>
          <a:bodyPr lIns="19440" rIns="19440" anchor="ctr"/>
          <a:lstStyle/>
          <a:p>
            <a:pPr marL="0" indent="0">
              <a:spcBef>
                <a:spcPts val="800"/>
              </a:spcBef>
              <a:buClrTx/>
              <a:buFontTx/>
              <a:buNone/>
            </a:pPr>
            <a:r>
              <a:rPr lang="en-GB" sz="3600">
                <a:solidFill>
                  <a:srgbClr val="0000CC"/>
                </a:solidFill>
                <a:latin typeface="Arial Black" panose="020B0A04020102020204" pitchFamily="34" charset="0"/>
              </a:rPr>
              <a:t>High-Level Language Programming </a:t>
            </a:r>
            <a:r>
              <a:rPr lang="en-GB" sz="2000">
                <a:solidFill>
                  <a:srgbClr val="0000CC"/>
                </a:solidFill>
                <a:latin typeface="Arial Black" panose="020B0A04020102020204" pitchFamily="34" charset="0"/>
              </a:rPr>
              <a:t>(Early 60s)</a:t>
            </a:r>
            <a:endParaRPr lang="en-GB" sz="2000">
              <a:solidFill>
                <a:srgbClr val="0000CC"/>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209A8A-4EBB-4635-AE17-922C45CE7EB5}" type="slidenum">
              <a:rPr lang="en-US"/>
            </a:fld>
            <a:endParaRPr lang="en-US"/>
          </a:p>
        </p:txBody>
      </p:sp>
      <p:sp>
        <p:nvSpPr>
          <p:cNvPr id="23553" name="Rectangle 1"/>
          <p:cNvSpPr>
            <a:spLocks noGrp="1" noChangeArrowheads="1"/>
          </p:cNvSpPr>
          <p:nvPr>
            <p:ph type="body"/>
          </p:nvPr>
        </p:nvSpPr>
        <p:spPr>
          <a:xfrm>
            <a:off x="685800" y="1754188"/>
            <a:ext cx="7770813" cy="4113212"/>
          </a:xfrm>
        </p:spPr>
        <p:txBody>
          <a:bodyPr lIns="18000" tIns="46800" rIns="18000" bIns="46800" anchor="t"/>
          <a:lstStyle/>
          <a:p>
            <a:pPr marL="342900" indent="-342900">
              <a:spcBef>
                <a:spcPts val="890"/>
              </a:spcBef>
              <a:buClr>
                <a:schemeClr val="accent2"/>
              </a:buClr>
              <a:buFont typeface="Symbol" panose="05050102010706020507" pitchFamily="18" charset="2"/>
              <a:buChar char="·"/>
            </a:pPr>
            <a:r>
              <a:rPr lang="en-GB" sz="4400">
                <a:solidFill>
                  <a:schemeClr val="tx1"/>
                </a:solidFill>
                <a:latin typeface="Tahoma" panose="020B0604030504040204" pitchFamily="34" charset="0"/>
              </a:rPr>
              <a:t>Software development style was still exploratory. </a:t>
            </a:r>
            <a:endParaRPr lang="en-GB" sz="4400">
              <a:solidFill>
                <a:schemeClr val="tx1"/>
              </a:solidFill>
              <a:latin typeface="Tahoma" panose="020B0604030504040204" pitchFamily="34" charset="0"/>
            </a:endParaRPr>
          </a:p>
          <a:p>
            <a:pPr marL="742950" lvl="1" indent="-285750">
              <a:spcBef>
                <a:spcPts val="800"/>
              </a:spcBef>
              <a:buClr>
                <a:schemeClr val="accent2"/>
              </a:buClr>
              <a:buFont typeface="Symbol" panose="05050102010706020507" pitchFamily="18" charset="2"/>
              <a:buChar char="-"/>
            </a:pPr>
            <a:r>
              <a:rPr lang="en-GB">
                <a:solidFill>
                  <a:schemeClr val="tx1"/>
                </a:solidFill>
                <a:latin typeface="Tahoma" panose="020B0604030504040204" pitchFamily="34" charset="0"/>
              </a:rPr>
              <a:t>Typical program sizes were limited to a few thousands of lines of source code.</a:t>
            </a:r>
            <a:endParaRPr lang="en-GB">
              <a:solidFill>
                <a:schemeClr val="tx1"/>
              </a:solidFill>
              <a:latin typeface="Tahoma" panose="020B0604030504040204" pitchFamily="34" charset="0"/>
            </a:endParaRPr>
          </a:p>
        </p:txBody>
      </p:sp>
      <p:sp>
        <p:nvSpPr>
          <p:cNvPr id="23554" name="Rectangle 2"/>
          <p:cNvSpPr>
            <a:spLocks noGrp="1" noChangeArrowheads="1"/>
          </p:cNvSpPr>
          <p:nvPr>
            <p:ph type="title" idx="1"/>
          </p:nvPr>
        </p:nvSpPr>
        <p:spPr>
          <a:xfrm>
            <a:off x="406400" y="182563"/>
            <a:ext cx="7770813" cy="1141412"/>
          </a:xfrm>
        </p:spPr>
        <p:txBody>
          <a:bodyPr lIns="19440" rIns="19440" anchor="ctr"/>
          <a:lstStyle/>
          <a:p>
            <a:pPr marL="0" indent="0">
              <a:spcBef>
                <a:spcPts val="800"/>
              </a:spcBef>
              <a:buClrTx/>
              <a:buFontTx/>
              <a:buNone/>
            </a:pPr>
            <a:r>
              <a:rPr lang="en-GB" sz="3600">
                <a:solidFill>
                  <a:srgbClr val="0000CC"/>
                </a:solidFill>
                <a:latin typeface="Arial Black" panose="020B0A04020102020204" pitchFamily="34" charset="0"/>
              </a:rPr>
              <a:t>High-Level Language Programming </a:t>
            </a:r>
            <a:r>
              <a:rPr lang="en-GB" sz="2000">
                <a:solidFill>
                  <a:srgbClr val="0000CC"/>
                </a:solidFill>
                <a:latin typeface="Arial Black" panose="020B0A04020102020204" pitchFamily="34" charset="0"/>
              </a:rPr>
              <a:t>(Early 60s)</a:t>
            </a:r>
            <a:endParaRPr lang="en-GB" sz="2000">
              <a:solidFill>
                <a:srgbClr val="0000CC"/>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A3F07C-DFF3-4893-98F5-7844B09D49CA}" type="slidenum">
              <a:rPr lang="en-US"/>
            </a:fld>
            <a:endParaRPr lang="en-US"/>
          </a:p>
        </p:txBody>
      </p:sp>
      <p:sp>
        <p:nvSpPr>
          <p:cNvPr id="2457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Control Flow-Based Design </a:t>
            </a:r>
            <a:r>
              <a:rPr lang="en-GB" sz="2400">
                <a:solidFill>
                  <a:srgbClr val="0000CC"/>
                </a:solidFill>
              </a:rPr>
              <a:t>(late 60s)</a:t>
            </a:r>
            <a:endParaRPr lang="en-GB" sz="2400">
              <a:solidFill>
                <a:srgbClr val="0000CC"/>
              </a:solidFill>
            </a:endParaRPr>
          </a:p>
        </p:txBody>
      </p:sp>
      <p:sp>
        <p:nvSpPr>
          <p:cNvPr id="24578" name="Rectangle 2"/>
          <p:cNvSpPr>
            <a:spLocks noGrp="1" noChangeArrowheads="1"/>
          </p:cNvSpPr>
          <p:nvPr>
            <p:ph type="body" idx="1"/>
          </p:nvPr>
        </p:nvSpPr>
        <p:spPr>
          <a:xfrm>
            <a:off x="685800" y="1601788"/>
            <a:ext cx="7770813" cy="4113212"/>
          </a:xfrm>
        </p:spPr>
        <p:txBody>
          <a:bodyPr lIns="18000" tIns="46800" rIns="18000" bIns="46800"/>
          <a:lstStyle/>
          <a:p>
            <a:pPr>
              <a:spcBef>
                <a:spcPts val="1000"/>
              </a:spcBef>
            </a:pPr>
            <a:r>
              <a:rPr lang="en-GB" sz="4000"/>
              <a:t>Size and complexity of programs increased further:</a:t>
            </a:r>
            <a:endParaRPr lang="en-GB" sz="4000"/>
          </a:p>
          <a:p>
            <a:pPr lvl="1">
              <a:spcBef>
                <a:spcPts val="725"/>
              </a:spcBef>
            </a:pPr>
            <a:r>
              <a:rPr lang="en-GB" sz="3600"/>
              <a:t>exploratory programming style proved to be insufficient.  </a:t>
            </a:r>
            <a:endParaRPr lang="en-GB" sz="3600"/>
          </a:p>
          <a:p>
            <a:pPr>
              <a:spcBef>
                <a:spcPts val="1000"/>
              </a:spcBef>
            </a:pPr>
            <a:r>
              <a:rPr lang="en-GB" sz="4000"/>
              <a:t>Programmers found:</a:t>
            </a:r>
            <a:endParaRPr lang="en-GB" sz="4000"/>
          </a:p>
          <a:p>
            <a:pPr lvl="1">
              <a:spcBef>
                <a:spcPts val="725"/>
              </a:spcBef>
            </a:pPr>
            <a:r>
              <a:rPr lang="en-GB" sz="3600"/>
              <a:t>very difficult to write cost-effective and correct programs. </a:t>
            </a:r>
            <a:endParaRPr lang="en-GB" sz="3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6072E8-76B6-4E75-B7FC-8815AE943FCB}" type="slidenum">
              <a:rPr lang="en-US"/>
            </a:fld>
            <a:endParaRPr lang="en-US"/>
          </a:p>
        </p:txBody>
      </p:sp>
      <p:sp>
        <p:nvSpPr>
          <p:cNvPr id="2560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Control Flow-Based Design </a:t>
            </a:r>
            <a:r>
              <a:rPr lang="en-GB" sz="2800">
                <a:solidFill>
                  <a:srgbClr val="0000CC"/>
                </a:solidFill>
              </a:rPr>
              <a:t>(late 60s)</a:t>
            </a:r>
            <a:endParaRPr lang="en-GB" sz="2800">
              <a:solidFill>
                <a:srgbClr val="0000CC"/>
              </a:solidFill>
            </a:endParaRPr>
          </a:p>
        </p:txBody>
      </p:sp>
      <p:sp>
        <p:nvSpPr>
          <p:cNvPr id="25602" name="Rectangle 2"/>
          <p:cNvSpPr>
            <a:spLocks noGrp="1" noChangeArrowheads="1"/>
          </p:cNvSpPr>
          <p:nvPr>
            <p:ph type="body" idx="1"/>
          </p:nvPr>
        </p:nvSpPr>
        <p:spPr>
          <a:xfrm>
            <a:off x="685800" y="1647825"/>
            <a:ext cx="7770813" cy="4295775"/>
          </a:xfrm>
        </p:spPr>
        <p:txBody>
          <a:bodyPr lIns="18000" tIns="46800" rIns="18000" bIns="46800"/>
          <a:lstStyle/>
          <a:p>
            <a:pPr>
              <a:spcBef>
                <a:spcPts val="800"/>
              </a:spcBef>
            </a:pPr>
            <a:r>
              <a:rPr lang="en-GB" sz="4000"/>
              <a:t>Programmers found:</a:t>
            </a:r>
            <a:endParaRPr lang="en-GB" sz="4000"/>
          </a:p>
          <a:p>
            <a:pPr lvl="1">
              <a:spcBef>
                <a:spcPts val="725"/>
              </a:spcBef>
            </a:pPr>
            <a:r>
              <a:rPr lang="en-GB" sz="3600"/>
              <a:t>programs written by others</a:t>
            </a:r>
            <a:r>
              <a:rPr lang="en-GB" sz="3200"/>
              <a:t> very difficult to understand and maintain.</a:t>
            </a:r>
            <a:r>
              <a:rPr lang="en-GB" sz="3600"/>
              <a:t> </a:t>
            </a:r>
            <a:endParaRPr lang="en-GB" sz="3600"/>
          </a:p>
          <a:p>
            <a:pPr>
              <a:spcBef>
                <a:spcPts val="1000"/>
              </a:spcBef>
            </a:pPr>
            <a:r>
              <a:rPr lang="en-GB" sz="4000"/>
              <a:t>To cope up with this problem, experienced programmers advised: </a:t>
            </a:r>
            <a:r>
              <a:rPr lang="en-GB" u="sng">
                <a:solidFill>
                  <a:srgbClr val="0000CC"/>
                </a:solidFill>
                <a:latin typeface="Bookman Old Style" panose="02050604050505020204" pitchFamily="18" charset="0"/>
              </a:rPr>
              <a:t>``Pay particular attention to the   design of the program's   control structure.</a:t>
            </a:r>
            <a:r>
              <a:rPr lang="en-GB" u="sng">
                <a:solidFill>
                  <a:srgbClr val="0000CC"/>
                </a:solidFill>
              </a:rPr>
              <a:t>'’</a:t>
            </a:r>
            <a:r>
              <a:rPr lang="en-GB" sz="3600" u="sng">
                <a:solidFill>
                  <a:srgbClr val="0000CC"/>
                </a:solidFill>
              </a:rPr>
              <a:t>                </a:t>
            </a:r>
            <a:endParaRPr lang="en-GB" sz="3600" u="sng">
              <a:solidFill>
                <a:srgbClr val="0000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959074-7550-4B02-B90D-20974339534D}" type="slidenum">
              <a:rPr lang="en-US"/>
            </a:fld>
            <a:endParaRPr lang="en-US"/>
          </a:p>
        </p:txBody>
      </p:sp>
      <p:sp>
        <p:nvSpPr>
          <p:cNvPr id="2662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sz="3200">
                <a:solidFill>
                  <a:srgbClr val="0000CC"/>
                </a:solidFill>
              </a:rPr>
              <a:t>Control Flow-Based Design </a:t>
            </a:r>
            <a:r>
              <a:rPr lang="en-GB" sz="1800">
                <a:solidFill>
                  <a:srgbClr val="0000CC"/>
                </a:solidFill>
              </a:rPr>
              <a:t>(late 60s)</a:t>
            </a:r>
            <a:r>
              <a:rPr lang="en-GB">
                <a:solidFill>
                  <a:srgbClr val="0000CC"/>
                </a:solidFill>
              </a:rPr>
              <a:t> </a:t>
            </a:r>
            <a:endParaRPr lang="en-GB">
              <a:solidFill>
                <a:srgbClr val="0000CC"/>
              </a:solidFill>
            </a:endParaRPr>
          </a:p>
        </p:txBody>
      </p:sp>
      <p:sp>
        <p:nvSpPr>
          <p:cNvPr id="26626" name="Rectangle 2"/>
          <p:cNvSpPr>
            <a:spLocks noGrp="1" noChangeArrowheads="1"/>
          </p:cNvSpPr>
          <p:nvPr>
            <p:ph type="body" idx="1"/>
          </p:nvPr>
        </p:nvSpPr>
        <p:spPr>
          <a:xfrm>
            <a:off x="685800" y="1677988"/>
            <a:ext cx="7770813" cy="4113212"/>
          </a:xfrm>
        </p:spPr>
        <p:txBody>
          <a:bodyPr lIns="18000" tIns="46800" rIns="18000" bIns="46800"/>
          <a:lstStyle/>
          <a:p>
            <a:pPr>
              <a:spcBef>
                <a:spcPts val="1000"/>
              </a:spcBef>
            </a:pPr>
            <a:r>
              <a:rPr lang="en-GB" sz="3600">
                <a:solidFill>
                  <a:srgbClr val="0000CC"/>
                </a:solidFill>
              </a:rPr>
              <a:t>A program's control structure indicates:</a:t>
            </a:r>
            <a:endParaRPr lang="en-GB" sz="3600">
              <a:solidFill>
                <a:srgbClr val="0000CC"/>
              </a:solidFill>
            </a:endParaRPr>
          </a:p>
          <a:p>
            <a:pPr lvl="1">
              <a:spcBef>
                <a:spcPts val="725"/>
              </a:spcBef>
            </a:pPr>
            <a:r>
              <a:rPr lang="en-GB" sz="3200">
                <a:solidFill>
                  <a:srgbClr val="0000CC"/>
                </a:solidFill>
              </a:rPr>
              <a:t> the sequence in which the program's instructions are executed</a:t>
            </a:r>
            <a:r>
              <a:rPr lang="en-GB" sz="3200">
                <a:solidFill>
                  <a:srgbClr val="FFFF00"/>
                </a:solidFill>
              </a:rPr>
              <a:t>.</a:t>
            </a:r>
            <a:endParaRPr lang="en-GB" sz="3200">
              <a:solidFill>
                <a:srgbClr val="FFFF00"/>
              </a:solidFill>
            </a:endParaRPr>
          </a:p>
          <a:p>
            <a:pPr>
              <a:spcBef>
                <a:spcPts val="1000"/>
              </a:spcBef>
            </a:pPr>
            <a:r>
              <a:rPr lang="en-GB" sz="3600"/>
              <a:t>To help design programs having good control structure:</a:t>
            </a:r>
            <a:endParaRPr lang="en-GB" sz="3600"/>
          </a:p>
          <a:p>
            <a:pPr lvl="1">
              <a:spcBef>
                <a:spcPts val="725"/>
              </a:spcBef>
            </a:pPr>
            <a:r>
              <a:rPr lang="en-GB" sz="3200" u="sng">
                <a:solidFill>
                  <a:srgbClr val="0000CC"/>
                </a:solidFill>
              </a:rPr>
              <a:t>flow charting technique</a:t>
            </a:r>
            <a:r>
              <a:rPr lang="en-GB" sz="3200"/>
              <a:t> was developed. </a:t>
            </a:r>
            <a:endParaRPr lang="en-GB" sz="3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851BD6-1A60-4EE6-B6D0-E2C696C55644}" type="slidenum">
              <a:rPr lang="en-US"/>
            </a:fld>
            <a:endParaRPr lang="en-US"/>
          </a:p>
        </p:txBody>
      </p:sp>
      <p:sp>
        <p:nvSpPr>
          <p:cNvPr id="2764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sz="3600">
                <a:solidFill>
                  <a:srgbClr val="0000CC"/>
                </a:solidFill>
              </a:rPr>
              <a:t>Control Flow-Based Design </a:t>
            </a:r>
            <a:r>
              <a:rPr lang="en-GB" sz="2000">
                <a:solidFill>
                  <a:srgbClr val="0000CC"/>
                </a:solidFill>
              </a:rPr>
              <a:t>(late 60s)</a:t>
            </a:r>
            <a:r>
              <a:rPr lang="en-GB" sz="4400">
                <a:solidFill>
                  <a:srgbClr val="0000CC"/>
                </a:solidFill>
              </a:rPr>
              <a:t> </a:t>
            </a:r>
            <a:endParaRPr lang="en-GB" sz="4400">
              <a:solidFill>
                <a:srgbClr val="0000CC"/>
              </a:solidFill>
            </a:endParaRPr>
          </a:p>
        </p:txBody>
      </p:sp>
      <p:sp>
        <p:nvSpPr>
          <p:cNvPr id="27650" name="Rectangle 2"/>
          <p:cNvSpPr>
            <a:spLocks noGrp="1" noChangeArrowheads="1"/>
          </p:cNvSpPr>
          <p:nvPr>
            <p:ph type="body" idx="1"/>
          </p:nvPr>
        </p:nvSpPr>
        <p:spPr>
          <a:xfrm>
            <a:off x="685800" y="1601788"/>
            <a:ext cx="7770813" cy="4113212"/>
          </a:xfrm>
        </p:spPr>
        <p:txBody>
          <a:bodyPr lIns="18000" tIns="46800" rIns="18000" bIns="46800"/>
          <a:lstStyle/>
          <a:p>
            <a:pPr>
              <a:spcBef>
                <a:spcPct val="0"/>
              </a:spcBef>
            </a:pPr>
            <a:r>
              <a:rPr lang="en-GB" sz="4400"/>
              <a:t>Using  flow charting technique: </a:t>
            </a:r>
            <a:endParaRPr lang="en-GB" sz="4400"/>
          </a:p>
          <a:p>
            <a:pPr lvl="1">
              <a:spcBef>
                <a:spcPct val="0"/>
              </a:spcBef>
            </a:pPr>
            <a:r>
              <a:rPr lang="en-GB" sz="4000">
                <a:solidFill>
                  <a:srgbClr val="0000CC"/>
                </a:solidFill>
              </a:rPr>
              <a:t>one can represent and design a program's control structure.</a:t>
            </a:r>
            <a:r>
              <a:rPr lang="en-GB" sz="4000"/>
              <a:t> </a:t>
            </a:r>
            <a:endParaRPr lang="en-GB" sz="4000"/>
          </a:p>
          <a:p>
            <a:pPr lvl="1">
              <a:spcBef>
                <a:spcPct val="0"/>
              </a:spcBef>
            </a:pPr>
            <a:r>
              <a:rPr lang="en-GB" sz="4000"/>
              <a:t>Usually one understands a program:</a:t>
            </a:r>
            <a:endParaRPr lang="en-GB" sz="4000"/>
          </a:p>
          <a:p>
            <a:pPr lvl="2">
              <a:spcBef>
                <a:spcPct val="0"/>
              </a:spcBef>
            </a:pPr>
            <a:r>
              <a:rPr lang="en-GB" sz="3600"/>
              <a:t>by mentally simulating the program's execution sequence.</a:t>
            </a:r>
            <a:endParaRPr lang="en-GB" sz="3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111</a:t>
            </a:r>
            <a:endParaRPr lang="en-US"/>
          </a:p>
        </p:txBody>
      </p:sp>
      <p:sp>
        <p:nvSpPr>
          <p:cNvPr id="5" name="Slide Number Placeholder 5"/>
          <p:cNvSpPr>
            <a:spLocks noGrp="1"/>
          </p:cNvSpPr>
          <p:nvPr>
            <p:ph type="sldNum" sz="quarter" idx="12"/>
          </p:nvPr>
        </p:nvSpPr>
        <p:spPr/>
        <p:txBody>
          <a:bodyPr/>
          <a:lstStyle/>
          <a:p>
            <a:fld id="{F4605074-1E32-4BAB-A445-A46B28B8B587}" type="slidenum">
              <a:rPr lang="en-US"/>
            </a:fld>
            <a:endParaRPr lang="en-US"/>
          </a:p>
        </p:txBody>
      </p:sp>
      <p:sp>
        <p:nvSpPr>
          <p:cNvPr id="28673"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Control Flow-Based Design </a:t>
            </a:r>
            <a:br>
              <a:rPr lang="en-GB" sz="3600">
                <a:solidFill>
                  <a:srgbClr val="0000CC"/>
                </a:solidFill>
              </a:rPr>
            </a:br>
            <a:r>
              <a:rPr lang="en-GB" sz="3600">
                <a:solidFill>
                  <a:srgbClr val="0000CC"/>
                </a:solidFill>
              </a:rPr>
              <a:t>							</a:t>
            </a:r>
            <a:r>
              <a:rPr lang="en-GB" sz="1600">
                <a:solidFill>
                  <a:srgbClr val="0000CC"/>
                </a:solidFill>
              </a:rPr>
              <a:t>(Late 60s)</a:t>
            </a:r>
            <a:endParaRPr lang="en-GB" sz="1600">
              <a:solidFill>
                <a:srgbClr val="0000CC"/>
              </a:solidFill>
            </a:endParaRPr>
          </a:p>
        </p:txBody>
      </p:sp>
      <p:sp>
        <p:nvSpPr>
          <p:cNvPr id="28674"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800"/>
              <a:t>A program having a messy flow chart representation: </a:t>
            </a:r>
            <a:endParaRPr lang="en-GB" sz="4800"/>
          </a:p>
          <a:p>
            <a:pPr lvl="1">
              <a:spcBef>
                <a:spcPts val="800"/>
              </a:spcBef>
            </a:pPr>
            <a:r>
              <a:rPr lang="en-GB" sz="4400"/>
              <a:t>difficult to understand and debug.</a:t>
            </a:r>
            <a:endParaRPr lang="en-GB" sz="4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AF06C7-77DA-4E26-B517-1D502680DBD3}" type="slidenum">
              <a:rPr lang="en-US"/>
            </a:fld>
            <a:endParaRPr lang="en-US"/>
          </a:p>
        </p:txBody>
      </p:sp>
      <p:sp>
        <p:nvSpPr>
          <p:cNvPr id="29697"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Control Flow-Based Design </a:t>
            </a:r>
            <a:r>
              <a:rPr lang="en-GB" sz="1600">
                <a:solidFill>
                  <a:srgbClr val="0000CC"/>
                </a:solidFill>
              </a:rPr>
              <a:t>(Late 60s)</a:t>
            </a:r>
            <a:endParaRPr lang="en-GB" sz="1600">
              <a:solidFill>
                <a:srgbClr val="0000CC"/>
              </a:solidFill>
            </a:endParaRPr>
          </a:p>
        </p:txBody>
      </p:sp>
      <p:sp>
        <p:nvSpPr>
          <p:cNvPr id="29698" name="Rectangle 2"/>
          <p:cNvSpPr>
            <a:spLocks noGrp="1" noChangeArrowheads="1"/>
          </p:cNvSpPr>
          <p:nvPr>
            <p:ph type="body" idx="1"/>
          </p:nvPr>
        </p:nvSpPr>
        <p:spPr>
          <a:xfrm>
            <a:off x="685800" y="1754188"/>
            <a:ext cx="7770813" cy="4113212"/>
          </a:xfrm>
        </p:spPr>
        <p:txBody>
          <a:bodyPr lIns="18000" tIns="46800" rIns="18000" bIns="46800"/>
          <a:lstStyle/>
          <a:p>
            <a:pPr>
              <a:spcBef>
                <a:spcPct val="0"/>
              </a:spcBef>
            </a:pPr>
            <a:r>
              <a:rPr lang="en-GB" sz="4000"/>
              <a:t>It was found:</a:t>
            </a:r>
            <a:endParaRPr lang="en-GB" sz="4000"/>
          </a:p>
          <a:p>
            <a:pPr lvl="1">
              <a:spcBef>
                <a:spcPct val="0"/>
              </a:spcBef>
            </a:pPr>
            <a:r>
              <a:rPr lang="en-GB" sz="3600"/>
              <a:t>GO TO statements  makes control structure of a program messy</a:t>
            </a:r>
            <a:endParaRPr lang="en-GB" sz="3600"/>
          </a:p>
          <a:p>
            <a:pPr lvl="1">
              <a:spcBef>
                <a:spcPct val="0"/>
              </a:spcBef>
            </a:pPr>
            <a:r>
              <a:rPr lang="en-GB" sz="3600"/>
              <a:t>GO TO statements alter the flow of control arbitrarily. </a:t>
            </a:r>
            <a:endParaRPr lang="en-GB" sz="3600"/>
          </a:p>
          <a:p>
            <a:pPr lvl="1">
              <a:spcBef>
                <a:spcPct val="0"/>
              </a:spcBef>
            </a:pPr>
            <a:r>
              <a:rPr lang="en-GB" sz="3600"/>
              <a:t>The need to restrict use of GO TO statements was recognized.</a:t>
            </a:r>
            <a:endParaRPr lang="en-GB" sz="3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pic>
        <p:nvPicPr>
          <p:cNvPr id="5" name="Content Placeholder 4"/>
          <p:cNvPicPr>
            <a:picLocks noChangeAspect="1"/>
          </p:cNvPicPr>
          <p:nvPr>
            <p:ph idx="1"/>
          </p:nvPr>
        </p:nvPicPr>
        <p:blipFill>
          <a:blip r:embed="rId1"/>
          <a:stretch>
            <a:fillRect/>
          </a:stretch>
        </p:blipFill>
        <p:spPr>
          <a:xfrm>
            <a:off x="118110" y="2820035"/>
            <a:ext cx="8908415" cy="2030095"/>
          </a:xfrm>
          <a:prstGeom prst="rect">
            <a:avLst/>
          </a:prstGeom>
        </p:spPr>
      </p:pic>
      <p:sp>
        <p:nvSpPr>
          <p:cNvPr id="7" name="Title 6"/>
          <p:cNvSpPr/>
          <p:nvPr>
            <p:ph type="title"/>
          </p:nvPr>
        </p:nvSpPr>
        <p:spPr>
          <a:xfrm>
            <a:off x="406400" y="228600"/>
            <a:ext cx="7772400" cy="577215"/>
          </a:xfrm>
        </p:spPr>
        <p:txBody>
          <a:bodyPr/>
          <a:p>
            <a:r>
              <a:rPr b="1" dirty="0">
                <a:sym typeface="+mn-ea"/>
              </a:rPr>
              <a:t>Text Books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145E4C-C896-40BD-8390-339921EA5FC2}" type="slidenum">
              <a:rPr lang="en-US"/>
            </a:fld>
            <a:endParaRPr lang="en-US"/>
          </a:p>
        </p:txBody>
      </p:sp>
      <p:sp>
        <p:nvSpPr>
          <p:cNvPr id="30721" name="Rectangle 1"/>
          <p:cNvSpPr>
            <a:spLocks noGrp="1" noChangeArrowheads="1"/>
          </p:cNvSpPr>
          <p:nvPr>
            <p:ph type="title"/>
          </p:nvPr>
        </p:nvSpPr>
        <p:spPr>
          <a:xfrm>
            <a:off x="406400" y="242888"/>
            <a:ext cx="7770813" cy="1216025"/>
          </a:xfrm>
        </p:spPr>
        <p:txBody>
          <a:bodyPr lIns="18000" tIns="46800" rIns="18000" bIns="46800" anchor="ctr"/>
          <a:lstStyle/>
          <a:p>
            <a:pPr>
              <a:spcBef>
                <a:spcPts val="800"/>
              </a:spcBef>
            </a:pPr>
            <a:r>
              <a:rPr lang="en-GB" sz="3600">
                <a:solidFill>
                  <a:srgbClr val="0000CC"/>
                </a:solidFill>
              </a:rPr>
              <a:t>Control Flow-Based Design </a:t>
            </a:r>
            <a:r>
              <a:rPr lang="en-GB" sz="1600">
                <a:solidFill>
                  <a:srgbClr val="0000CC"/>
                </a:solidFill>
              </a:rPr>
              <a:t>(Late 60s)</a:t>
            </a:r>
            <a:br>
              <a:rPr lang="en-GB" sz="1400">
                <a:solidFill>
                  <a:srgbClr val="0000CC"/>
                </a:solidFill>
              </a:rPr>
            </a:br>
            <a:endParaRPr lang="en-GB" sz="1400">
              <a:solidFill>
                <a:srgbClr val="0000CC"/>
              </a:solidFill>
            </a:endParaRPr>
          </a:p>
        </p:txBody>
      </p:sp>
      <p:sp>
        <p:nvSpPr>
          <p:cNvPr id="30722" name="Rectangle 2"/>
          <p:cNvSpPr>
            <a:spLocks noGrp="1" noChangeArrowheads="1"/>
          </p:cNvSpPr>
          <p:nvPr>
            <p:ph type="body" idx="1"/>
          </p:nvPr>
        </p:nvSpPr>
        <p:spPr>
          <a:xfrm>
            <a:off x="685800" y="1677988"/>
            <a:ext cx="7770813" cy="4113212"/>
          </a:xfrm>
        </p:spPr>
        <p:txBody>
          <a:bodyPr lIns="18000" tIns="46800" rIns="18000" bIns="46800"/>
          <a:lstStyle/>
          <a:p>
            <a:pPr>
              <a:spcBef>
                <a:spcPts val="1000"/>
              </a:spcBef>
            </a:pPr>
            <a:r>
              <a:rPr lang="en-GB" sz="4000"/>
              <a:t>Many programmers  had extensively used assembly languages. </a:t>
            </a:r>
            <a:endParaRPr lang="en-GB" sz="4000"/>
          </a:p>
          <a:p>
            <a:pPr lvl="1">
              <a:spcBef>
                <a:spcPts val="725"/>
              </a:spcBef>
            </a:pPr>
            <a:r>
              <a:rPr lang="en-GB" sz="3600"/>
              <a:t>JUMP instructions are frequently used for program branching in assembly languages, </a:t>
            </a:r>
            <a:endParaRPr lang="en-GB" sz="3600"/>
          </a:p>
          <a:p>
            <a:pPr lvl="1">
              <a:spcBef>
                <a:spcPts val="725"/>
              </a:spcBef>
            </a:pPr>
            <a:r>
              <a:rPr lang="en-GB" sz="3600"/>
              <a:t>programmers considered use of GO TO statements inevitable.</a:t>
            </a:r>
            <a:r>
              <a:rPr lang="en-GB" sz="3600" b="1"/>
              <a:t> </a:t>
            </a:r>
            <a:endParaRPr lang="en-GB" sz="36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538204-E598-4CE0-89CC-6F5779CA427F}" type="slidenum">
              <a:rPr lang="en-US"/>
            </a:fld>
            <a:endParaRPr lang="en-US"/>
          </a:p>
        </p:txBody>
      </p:sp>
      <p:sp>
        <p:nvSpPr>
          <p:cNvPr id="31745"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Control-flow Based Design </a:t>
            </a:r>
            <a:r>
              <a:rPr lang="en-GB" sz="1600">
                <a:solidFill>
                  <a:srgbClr val="0000CC"/>
                </a:solidFill>
              </a:rPr>
              <a:t>(Late 60s)</a:t>
            </a:r>
            <a:endParaRPr lang="en-GB" sz="1600">
              <a:solidFill>
                <a:srgbClr val="0000CC"/>
              </a:solidFill>
            </a:endParaRPr>
          </a:p>
        </p:txBody>
      </p:sp>
      <p:sp>
        <p:nvSpPr>
          <p:cNvPr id="31746" name="Rectangle 2"/>
          <p:cNvSpPr>
            <a:spLocks noGrp="1" noChangeArrowheads="1"/>
          </p:cNvSpPr>
          <p:nvPr>
            <p:ph type="body" idx="1"/>
          </p:nvPr>
        </p:nvSpPr>
        <p:spPr>
          <a:xfrm>
            <a:off x="685800" y="1754188"/>
            <a:ext cx="7770813" cy="4113212"/>
          </a:xfrm>
        </p:spPr>
        <p:txBody>
          <a:bodyPr lIns="18000" tIns="46800" rIns="18000" bIns="46800"/>
          <a:lstStyle/>
          <a:p>
            <a:pPr>
              <a:spcBef>
                <a:spcPts val="800"/>
              </a:spcBef>
            </a:pPr>
            <a:r>
              <a:rPr lang="en-GB" sz="4000"/>
              <a:t>At that time, Dijkstra published his article:</a:t>
            </a:r>
            <a:endParaRPr lang="en-GB" sz="4000"/>
          </a:p>
          <a:p>
            <a:pPr lvl="1">
              <a:spcBef>
                <a:spcPts val="725"/>
              </a:spcBef>
            </a:pPr>
            <a:r>
              <a:rPr lang="en-GB" sz="3600"/>
              <a:t>“</a:t>
            </a:r>
            <a:r>
              <a:rPr lang="en-GB" sz="3600">
                <a:solidFill>
                  <a:srgbClr val="0000CC"/>
                </a:solidFill>
              </a:rPr>
              <a:t>Goto Statement Considered Harmful</a:t>
            </a:r>
            <a:r>
              <a:rPr lang="en-GB" sz="3600"/>
              <a:t>” Comm. of ACM, 1969. </a:t>
            </a:r>
            <a:endParaRPr lang="en-GB" sz="3600"/>
          </a:p>
          <a:p>
            <a:pPr>
              <a:spcBef>
                <a:spcPts val="800"/>
              </a:spcBef>
            </a:pPr>
            <a:r>
              <a:rPr lang="en-GB" sz="4000"/>
              <a:t>Many programmers were unhappy to read his article.</a:t>
            </a:r>
            <a:endParaRPr lang="en-GB" sz="4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199803-97FD-43EA-B5EB-709BC721BEE9}" type="slidenum">
              <a:rPr lang="en-US"/>
            </a:fld>
            <a:endParaRPr lang="en-US"/>
          </a:p>
        </p:txBody>
      </p:sp>
      <p:sp>
        <p:nvSpPr>
          <p:cNvPr id="32769" name="Rectangle 1"/>
          <p:cNvSpPr>
            <a:spLocks noGrp="1" noChangeArrowheads="1"/>
          </p:cNvSpPr>
          <p:nvPr>
            <p:ph type="title"/>
          </p:nvPr>
        </p:nvSpPr>
        <p:spPr>
          <a:xfrm>
            <a:off x="406400" y="242888"/>
            <a:ext cx="7770813" cy="1216025"/>
          </a:xfrm>
        </p:spPr>
        <p:txBody>
          <a:bodyPr lIns="18000" tIns="46800" rIns="18000" bIns="46800" anchor="ctr"/>
          <a:lstStyle/>
          <a:p>
            <a:pPr>
              <a:spcBef>
                <a:spcPts val="800"/>
              </a:spcBef>
            </a:pPr>
            <a:r>
              <a:rPr lang="en-GB" sz="3600">
                <a:solidFill>
                  <a:srgbClr val="0000CC"/>
                </a:solidFill>
              </a:rPr>
              <a:t>Control Flow-Based Design </a:t>
            </a:r>
            <a:r>
              <a:rPr lang="en-GB" sz="1600">
                <a:solidFill>
                  <a:srgbClr val="0000CC"/>
                </a:solidFill>
              </a:rPr>
              <a:t>(Late 60s)</a:t>
            </a:r>
            <a:br>
              <a:rPr lang="en-GB" sz="1400">
                <a:solidFill>
                  <a:srgbClr val="0000CC"/>
                </a:solidFill>
              </a:rPr>
            </a:br>
            <a:endParaRPr lang="en-GB" sz="1400">
              <a:solidFill>
                <a:srgbClr val="0000CC"/>
              </a:solidFill>
            </a:endParaRPr>
          </a:p>
        </p:txBody>
      </p:sp>
      <p:sp>
        <p:nvSpPr>
          <p:cNvPr id="32770" name="Rectangle 2"/>
          <p:cNvSpPr>
            <a:spLocks noGrp="1" noChangeArrowheads="1"/>
          </p:cNvSpPr>
          <p:nvPr>
            <p:ph type="body" idx="1"/>
          </p:nvPr>
        </p:nvSpPr>
        <p:spPr>
          <a:xfrm>
            <a:off x="685800" y="1754188"/>
            <a:ext cx="7770813" cy="4113212"/>
          </a:xfrm>
        </p:spPr>
        <p:txBody>
          <a:bodyPr lIns="18000" tIns="46800" rIns="18000" bIns="46800"/>
          <a:lstStyle/>
          <a:p>
            <a:pPr>
              <a:lnSpc>
                <a:spcPct val="95000"/>
              </a:lnSpc>
              <a:spcBef>
                <a:spcPts val="890"/>
              </a:spcBef>
            </a:pPr>
            <a:r>
              <a:rPr lang="en-GB" sz="4400"/>
              <a:t>They published several counter articles: </a:t>
            </a:r>
            <a:endParaRPr lang="en-GB" sz="4400"/>
          </a:p>
          <a:p>
            <a:pPr lvl="1">
              <a:lnSpc>
                <a:spcPct val="95000"/>
              </a:lnSpc>
              <a:spcBef>
                <a:spcPts val="800"/>
              </a:spcBef>
            </a:pPr>
            <a:r>
              <a:rPr lang="en-GB" sz="4000"/>
              <a:t>highlighting the advantages and inevitability of GO TO statements.</a:t>
            </a:r>
            <a:endParaRPr lang="en-GB" sz="4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5B49819-1A64-416E-859D-BE2204B56D8E}" type="slidenum">
              <a:rPr lang="en-US"/>
            </a:fld>
            <a:endParaRPr lang="en-US"/>
          </a:p>
        </p:txBody>
      </p:sp>
      <p:sp>
        <p:nvSpPr>
          <p:cNvPr id="33793" name="Rectangle 1"/>
          <p:cNvSpPr>
            <a:spLocks noGrp="1" noChangeArrowheads="1"/>
          </p:cNvSpPr>
          <p:nvPr>
            <p:ph type="title"/>
          </p:nvPr>
        </p:nvSpPr>
        <p:spPr>
          <a:xfrm>
            <a:off x="406400" y="242888"/>
            <a:ext cx="7770813" cy="1216025"/>
          </a:xfrm>
        </p:spPr>
        <p:txBody>
          <a:bodyPr lIns="18000" tIns="46800" rIns="18000" bIns="46800" anchor="ctr"/>
          <a:lstStyle/>
          <a:p>
            <a:pPr>
              <a:spcBef>
                <a:spcPts val="800"/>
              </a:spcBef>
            </a:pPr>
            <a:r>
              <a:rPr lang="en-GB" sz="3600">
                <a:solidFill>
                  <a:srgbClr val="0000CC"/>
                </a:solidFill>
              </a:rPr>
              <a:t>Control Flow-Based Design </a:t>
            </a:r>
            <a:r>
              <a:rPr lang="en-GB" sz="1400">
                <a:solidFill>
                  <a:srgbClr val="0000CC"/>
                </a:solidFill>
              </a:rPr>
              <a:t>(Late 60s)</a:t>
            </a:r>
            <a:br>
              <a:rPr lang="en-GB" sz="1400">
                <a:solidFill>
                  <a:srgbClr val="0000CC"/>
                </a:solidFill>
              </a:rPr>
            </a:br>
            <a:endParaRPr lang="en-GB" sz="1400">
              <a:solidFill>
                <a:srgbClr val="0000CC"/>
              </a:solidFill>
            </a:endParaRPr>
          </a:p>
        </p:txBody>
      </p:sp>
      <p:sp>
        <p:nvSpPr>
          <p:cNvPr id="33794" name="Rectangle 2"/>
          <p:cNvSpPr>
            <a:spLocks noGrp="1" noChangeArrowheads="1"/>
          </p:cNvSpPr>
          <p:nvPr>
            <p:ph type="body" idx="1"/>
          </p:nvPr>
        </p:nvSpPr>
        <p:spPr>
          <a:xfrm>
            <a:off x="685800" y="1525588"/>
            <a:ext cx="7770813" cy="4113212"/>
          </a:xfrm>
        </p:spPr>
        <p:txBody>
          <a:bodyPr lIns="18000" tIns="46800" rIns="18000" bIns="46800"/>
          <a:lstStyle/>
          <a:p>
            <a:pPr>
              <a:spcBef>
                <a:spcPts val="1000"/>
              </a:spcBef>
            </a:pPr>
            <a:r>
              <a:rPr lang="en-GB" sz="3600"/>
              <a:t>But, soon it was conclusively proved:</a:t>
            </a:r>
            <a:endParaRPr lang="en-GB" sz="3600"/>
          </a:p>
          <a:p>
            <a:pPr lvl="1">
              <a:spcBef>
                <a:spcPts val="725"/>
              </a:spcBef>
            </a:pPr>
            <a:r>
              <a:rPr lang="en-GB" sz="3200">
                <a:solidFill>
                  <a:srgbClr val="0000CC"/>
                </a:solidFill>
              </a:rPr>
              <a:t>only three programming constructs are sufficient to express any programming logic:</a:t>
            </a:r>
            <a:endParaRPr lang="en-GB" sz="3200">
              <a:solidFill>
                <a:srgbClr val="0000CC"/>
              </a:solidFill>
            </a:endParaRPr>
          </a:p>
          <a:p>
            <a:pPr lvl="2">
              <a:spcBef>
                <a:spcPts val="625"/>
              </a:spcBef>
            </a:pPr>
            <a:r>
              <a:rPr lang="en-GB" sz="3200">
                <a:solidFill>
                  <a:srgbClr val="0000CC"/>
                </a:solidFill>
              </a:rPr>
              <a:t>sequence  (e.g. a=0;b=5;)</a:t>
            </a:r>
            <a:endParaRPr lang="en-GB" sz="3200">
              <a:solidFill>
                <a:srgbClr val="0000CC"/>
              </a:solidFill>
            </a:endParaRPr>
          </a:p>
          <a:p>
            <a:pPr lvl="2">
              <a:spcBef>
                <a:spcPts val="625"/>
              </a:spcBef>
            </a:pPr>
            <a:r>
              <a:rPr lang="en-GB" sz="3200">
                <a:solidFill>
                  <a:srgbClr val="0000CC"/>
                </a:solidFill>
              </a:rPr>
              <a:t>selection (</a:t>
            </a:r>
            <a:r>
              <a:rPr lang="en-GB" sz="2000">
                <a:solidFill>
                  <a:srgbClr val="0000CC"/>
                </a:solidFill>
              </a:rPr>
              <a:t>e.g.</a:t>
            </a:r>
            <a:r>
              <a:rPr lang="en-GB" sz="3200">
                <a:solidFill>
                  <a:srgbClr val="0000CC"/>
                </a:solidFill>
              </a:rPr>
              <a:t>if(c=true) k=5 else m=5;)</a:t>
            </a:r>
            <a:endParaRPr lang="en-GB" sz="3200">
              <a:solidFill>
                <a:srgbClr val="0000CC"/>
              </a:solidFill>
            </a:endParaRPr>
          </a:p>
          <a:p>
            <a:pPr lvl="2">
              <a:spcBef>
                <a:spcPts val="725"/>
              </a:spcBef>
            </a:pPr>
            <a:r>
              <a:rPr lang="en-GB" sz="3200">
                <a:solidFill>
                  <a:srgbClr val="0000CC"/>
                </a:solidFill>
              </a:rPr>
              <a:t>iteration</a:t>
            </a:r>
            <a:r>
              <a:rPr lang="en-GB" sz="3600"/>
              <a:t>   </a:t>
            </a:r>
            <a:r>
              <a:rPr lang="en-GB" sz="3200">
                <a:solidFill>
                  <a:srgbClr val="0000CC"/>
                </a:solidFill>
              </a:rPr>
              <a:t>(e.g. while(k&gt;0) k=j-k;)</a:t>
            </a:r>
            <a:endParaRPr lang="en-GB" sz="3200">
              <a:solidFill>
                <a:srgbClr val="0000CC"/>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826807-37E5-4C48-A8BE-B5D79A206605}" type="slidenum">
              <a:rPr lang="en-US"/>
            </a:fld>
            <a:endParaRPr lang="en-US"/>
          </a:p>
        </p:txBody>
      </p:sp>
      <p:sp>
        <p:nvSpPr>
          <p:cNvPr id="34817"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Control-flow Based Design </a:t>
            </a:r>
            <a:r>
              <a:rPr lang="en-GB" sz="1400">
                <a:solidFill>
                  <a:srgbClr val="0000CC"/>
                </a:solidFill>
              </a:rPr>
              <a:t>(Late 60s)</a:t>
            </a:r>
            <a:endParaRPr lang="en-GB" sz="1400">
              <a:solidFill>
                <a:srgbClr val="0000CC"/>
              </a:solidFill>
            </a:endParaRPr>
          </a:p>
        </p:txBody>
      </p:sp>
      <p:sp>
        <p:nvSpPr>
          <p:cNvPr id="34818" name="Rectangle 2"/>
          <p:cNvSpPr>
            <a:spLocks noGrp="1" noChangeArrowheads="1"/>
          </p:cNvSpPr>
          <p:nvPr>
            <p:ph type="body" idx="1"/>
          </p:nvPr>
        </p:nvSpPr>
        <p:spPr>
          <a:xfrm>
            <a:off x="685800" y="1447800"/>
            <a:ext cx="7770813" cy="4113213"/>
          </a:xfrm>
        </p:spPr>
        <p:txBody>
          <a:bodyPr lIns="18000" tIns="46800" rIns="18000" bIns="46800"/>
          <a:lstStyle/>
          <a:p>
            <a:pPr>
              <a:spcBef>
                <a:spcPts val="800"/>
              </a:spcBef>
            </a:pPr>
            <a:r>
              <a:rPr lang="en-GB" sz="4400"/>
              <a:t>Everyone accepted:</a:t>
            </a:r>
            <a:endParaRPr lang="en-GB" sz="4400"/>
          </a:p>
          <a:p>
            <a:pPr lvl="1">
              <a:spcBef>
                <a:spcPct val="0"/>
              </a:spcBef>
            </a:pPr>
            <a:r>
              <a:rPr lang="en-GB" sz="4000"/>
              <a:t>it is possible to solve any programming problem without using GO TO statements.</a:t>
            </a:r>
            <a:endParaRPr lang="en-GB" sz="4000"/>
          </a:p>
          <a:p>
            <a:pPr lvl="1">
              <a:spcBef>
                <a:spcPts val="725"/>
              </a:spcBef>
            </a:pPr>
            <a:r>
              <a:rPr lang="en-GB" sz="4000"/>
              <a:t>This formed the basis of  </a:t>
            </a:r>
            <a:r>
              <a:rPr lang="en-GB" sz="4000" u="sng">
                <a:solidFill>
                  <a:srgbClr val="0000CC"/>
                </a:solidFill>
              </a:rPr>
              <a:t>Structured Programming  methodology</a:t>
            </a:r>
            <a:r>
              <a:rPr lang="en-GB" sz="4000" u="sng">
                <a:solidFill>
                  <a:srgbClr val="FFFF00"/>
                </a:solidFill>
              </a:rPr>
              <a:t>.</a:t>
            </a:r>
            <a:endParaRPr lang="en-GB" sz="4000" u="sng">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D530FB-E4BC-4B5E-84DC-34FA96694E4B}" type="slidenum">
              <a:rPr lang="en-US"/>
            </a:fld>
            <a:endParaRPr lang="en-US"/>
          </a:p>
        </p:txBody>
      </p:sp>
      <p:sp>
        <p:nvSpPr>
          <p:cNvPr id="35841"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Structured Programming</a:t>
            </a:r>
            <a:endParaRPr lang="en-GB" sz="3600">
              <a:solidFill>
                <a:srgbClr val="0000CC"/>
              </a:solidFill>
            </a:endParaRPr>
          </a:p>
        </p:txBody>
      </p:sp>
      <p:sp>
        <p:nvSpPr>
          <p:cNvPr id="35842" name="Rectangle 2"/>
          <p:cNvSpPr>
            <a:spLocks noGrp="1" noChangeArrowheads="1"/>
          </p:cNvSpPr>
          <p:nvPr>
            <p:ph type="body" idx="1"/>
          </p:nvPr>
        </p:nvSpPr>
        <p:spPr>
          <a:xfrm>
            <a:off x="685800" y="1601788"/>
            <a:ext cx="7770813" cy="4113212"/>
          </a:xfrm>
        </p:spPr>
        <p:txBody>
          <a:bodyPr lIns="18000" tIns="46800" rIns="18000" bIns="46800"/>
          <a:lstStyle/>
          <a:p>
            <a:pPr>
              <a:spcBef>
                <a:spcPts val="1000"/>
              </a:spcBef>
            </a:pPr>
            <a:r>
              <a:rPr lang="en-GB" sz="4400"/>
              <a:t>A program is called </a:t>
            </a:r>
            <a:r>
              <a:rPr lang="en-GB" sz="4000">
                <a:solidFill>
                  <a:srgbClr val="0000CC"/>
                </a:solidFill>
              </a:rPr>
              <a:t>structured</a:t>
            </a:r>
            <a:r>
              <a:rPr lang="en-GB" sz="3600">
                <a:solidFill>
                  <a:srgbClr val="0000CC"/>
                </a:solidFill>
              </a:rPr>
              <a:t> </a:t>
            </a:r>
            <a:endParaRPr lang="en-GB" sz="3600">
              <a:solidFill>
                <a:srgbClr val="0000CC"/>
              </a:solidFill>
            </a:endParaRPr>
          </a:p>
          <a:p>
            <a:pPr lvl="1">
              <a:spcBef>
                <a:spcPts val="800"/>
              </a:spcBef>
            </a:pPr>
            <a:r>
              <a:rPr lang="en-GB" sz="4000"/>
              <a:t>when it uses only the following types of constructs:</a:t>
            </a:r>
            <a:endParaRPr lang="en-GB" sz="4000"/>
          </a:p>
          <a:p>
            <a:pPr lvl="2">
              <a:spcBef>
                <a:spcPts val="725"/>
              </a:spcBef>
            </a:pPr>
            <a:r>
              <a:rPr lang="en-GB" sz="3600"/>
              <a:t>sequence, </a:t>
            </a:r>
            <a:endParaRPr lang="en-GB" sz="3600"/>
          </a:p>
          <a:p>
            <a:pPr lvl="2">
              <a:spcBef>
                <a:spcPts val="725"/>
              </a:spcBef>
            </a:pPr>
            <a:r>
              <a:rPr lang="en-GB" sz="3600"/>
              <a:t>selection,  </a:t>
            </a:r>
            <a:endParaRPr lang="en-GB" sz="3600"/>
          </a:p>
          <a:p>
            <a:pPr lvl="2">
              <a:spcBef>
                <a:spcPts val="725"/>
              </a:spcBef>
            </a:pPr>
            <a:r>
              <a:rPr lang="en-GB" sz="3600"/>
              <a:t>iteration </a:t>
            </a:r>
            <a:endParaRPr lang="en-GB" sz="3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78BC59A-0E3F-4350-AABA-AC2C401EAEC3}" type="slidenum">
              <a:rPr lang="en-US"/>
            </a:fld>
            <a:endParaRPr lang="en-US"/>
          </a:p>
        </p:txBody>
      </p:sp>
      <p:sp>
        <p:nvSpPr>
          <p:cNvPr id="3686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Structured programs</a:t>
            </a:r>
            <a:endParaRPr lang="en-GB">
              <a:solidFill>
                <a:srgbClr val="0000CC"/>
              </a:solidFill>
            </a:endParaRPr>
          </a:p>
        </p:txBody>
      </p:sp>
      <p:sp>
        <p:nvSpPr>
          <p:cNvPr id="36866"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400"/>
              <a:t>Unstructured control flows are avoided. </a:t>
            </a:r>
            <a:endParaRPr lang="en-GB" sz="4400"/>
          </a:p>
          <a:p>
            <a:pPr>
              <a:spcBef>
                <a:spcPts val="800"/>
              </a:spcBef>
            </a:pPr>
            <a:r>
              <a:rPr lang="en-GB" sz="4000"/>
              <a:t>Consist of a neat set of </a:t>
            </a:r>
            <a:r>
              <a:rPr lang="en-GB" sz="4000" u="sng">
                <a:solidFill>
                  <a:srgbClr val="0000CC"/>
                </a:solidFill>
              </a:rPr>
              <a:t>modules.</a:t>
            </a:r>
            <a:endParaRPr lang="en-GB" sz="4000" u="sng">
              <a:solidFill>
                <a:srgbClr val="0000CC"/>
              </a:solidFill>
            </a:endParaRPr>
          </a:p>
          <a:p>
            <a:pPr>
              <a:spcBef>
                <a:spcPts val="800"/>
              </a:spcBef>
            </a:pPr>
            <a:r>
              <a:rPr lang="en-GB" sz="4000"/>
              <a:t>Use single-entry, single-exit program constructs.</a:t>
            </a:r>
            <a:endParaRPr lang="en-GB" sz="4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398F759-E92A-4142-B9D0-7C683042A6E7}" type="slidenum">
              <a:rPr lang="en-US"/>
            </a:fld>
            <a:endParaRPr lang="en-US"/>
          </a:p>
        </p:txBody>
      </p:sp>
      <p:sp>
        <p:nvSpPr>
          <p:cNvPr id="37889" name="Rectangle 1"/>
          <p:cNvSpPr>
            <a:spLocks noGrp="1" noChangeArrowheads="1"/>
          </p:cNvSpPr>
          <p:nvPr>
            <p:ph type="body"/>
          </p:nvPr>
        </p:nvSpPr>
        <p:spPr>
          <a:xfrm>
            <a:off x="685800" y="1754188"/>
            <a:ext cx="7770813" cy="4113212"/>
          </a:xfrm>
        </p:spPr>
        <p:txBody>
          <a:bodyPr lIns="18000" tIns="46800" rIns="18000" bIns="46800" anchor="t"/>
          <a:lstStyle/>
          <a:p>
            <a:pPr marL="342900" indent="-342900">
              <a:spcBef>
                <a:spcPts val="800"/>
              </a:spcBef>
              <a:buClr>
                <a:schemeClr val="accent2"/>
              </a:buClr>
              <a:buFont typeface="Symbol" panose="05050102010706020507" pitchFamily="18" charset="2"/>
              <a:buChar char="·"/>
            </a:pPr>
            <a:r>
              <a:rPr lang="en-GB" sz="4400">
                <a:solidFill>
                  <a:schemeClr val="tx1"/>
                </a:solidFill>
                <a:latin typeface="Tahoma" panose="020B0604030504040204" pitchFamily="34" charset="0"/>
              </a:rPr>
              <a:t>However, violations to this feature are permitted:</a:t>
            </a:r>
            <a:endParaRPr lang="en-GB" sz="4400">
              <a:solidFill>
                <a:schemeClr val="tx1"/>
              </a:solidFill>
              <a:latin typeface="Tahoma" panose="020B0604030504040204" pitchFamily="34" charset="0"/>
            </a:endParaRPr>
          </a:p>
          <a:p>
            <a:pPr marL="742950" lvl="1" indent="-285750">
              <a:spcBef>
                <a:spcPts val="725"/>
              </a:spcBef>
              <a:buClr>
                <a:schemeClr val="accent2"/>
              </a:buClr>
              <a:buFont typeface="Symbol" panose="05050102010706020507" pitchFamily="18" charset="2"/>
              <a:buChar char="-"/>
            </a:pPr>
            <a:r>
              <a:rPr lang="en-GB">
                <a:solidFill>
                  <a:schemeClr val="tx1"/>
                </a:solidFill>
                <a:latin typeface="Tahoma" panose="020B0604030504040204" pitchFamily="34" charset="0"/>
              </a:rPr>
              <a:t>due to practical considerations such as:</a:t>
            </a:r>
            <a:endParaRPr lang="en-GB">
              <a:solidFill>
                <a:schemeClr val="tx1"/>
              </a:solidFill>
              <a:latin typeface="Tahoma" panose="020B0604030504040204" pitchFamily="34" charset="0"/>
            </a:endParaRPr>
          </a:p>
          <a:p>
            <a:pPr marL="1143000" lvl="2" indent="-228600">
              <a:spcBef>
                <a:spcPts val="625"/>
              </a:spcBef>
              <a:buClr>
                <a:schemeClr val="accent2"/>
              </a:buClr>
              <a:buFont typeface="Symbol" panose="05050102010706020507" pitchFamily="18" charset="2"/>
              <a:buChar char="*"/>
            </a:pPr>
            <a:r>
              <a:rPr lang="en-GB" sz="3600">
                <a:solidFill>
                  <a:schemeClr val="tx1"/>
                </a:solidFill>
                <a:latin typeface="Tahoma" panose="020B0604030504040204" pitchFamily="34" charset="0"/>
              </a:rPr>
              <a:t>premature loop exit to support exception handling.</a:t>
            </a:r>
            <a:endParaRPr lang="en-GB" sz="3600">
              <a:solidFill>
                <a:schemeClr val="tx1"/>
              </a:solidFill>
              <a:latin typeface="Tahoma" panose="020B0604030504040204" pitchFamily="34" charset="0"/>
            </a:endParaRPr>
          </a:p>
        </p:txBody>
      </p:sp>
      <p:sp>
        <p:nvSpPr>
          <p:cNvPr id="37890" name="Rectangle 2"/>
          <p:cNvSpPr>
            <a:spLocks noGrp="1" noChangeArrowheads="1"/>
          </p:cNvSpPr>
          <p:nvPr>
            <p:ph type="title" idx="1"/>
          </p:nvPr>
        </p:nvSpPr>
        <p:spPr>
          <a:xfrm>
            <a:off x="406400" y="182563"/>
            <a:ext cx="7770813" cy="1141412"/>
          </a:xfrm>
        </p:spPr>
        <p:txBody>
          <a:bodyPr lIns="19440" rIns="19440" anchor="ctr"/>
          <a:lstStyle/>
          <a:p>
            <a:pPr marL="0" indent="0">
              <a:spcBef>
                <a:spcPts val="1000"/>
              </a:spcBef>
              <a:buClrTx/>
              <a:buFontTx/>
              <a:buNone/>
            </a:pPr>
            <a:r>
              <a:rPr lang="en-GB" sz="4000">
                <a:solidFill>
                  <a:srgbClr val="0000CC"/>
                </a:solidFill>
                <a:latin typeface="Arial Black" panose="020B0A04020102020204" pitchFamily="34" charset="0"/>
              </a:rPr>
              <a:t>Structured programs</a:t>
            </a:r>
            <a:endParaRPr lang="en-GB" sz="4000">
              <a:solidFill>
                <a:srgbClr val="0000CC"/>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2BED3A-8EF0-43E4-A636-B01CE173B097}" type="slidenum">
              <a:rPr lang="en-US"/>
            </a:fld>
            <a:endParaRPr lang="en-US"/>
          </a:p>
        </p:txBody>
      </p:sp>
      <p:sp>
        <p:nvSpPr>
          <p:cNvPr id="3891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Structured programs</a:t>
            </a:r>
            <a:endParaRPr lang="en-GB">
              <a:solidFill>
                <a:srgbClr val="0000CC"/>
              </a:solidFill>
            </a:endParaRPr>
          </a:p>
        </p:txBody>
      </p:sp>
      <p:sp>
        <p:nvSpPr>
          <p:cNvPr id="38914"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400"/>
              <a:t>Structured programs are:</a:t>
            </a:r>
            <a:endParaRPr lang="en-GB" sz="4400"/>
          </a:p>
          <a:p>
            <a:pPr lvl="1">
              <a:spcBef>
                <a:spcPts val="800"/>
              </a:spcBef>
            </a:pPr>
            <a:r>
              <a:rPr lang="en-GB" sz="4000"/>
              <a:t>Easier to read and understand, </a:t>
            </a:r>
            <a:endParaRPr lang="en-GB" sz="4000"/>
          </a:p>
          <a:p>
            <a:pPr lvl="1">
              <a:spcBef>
                <a:spcPts val="800"/>
              </a:spcBef>
            </a:pPr>
            <a:r>
              <a:rPr lang="en-GB" sz="4000"/>
              <a:t>easier to maintain, </a:t>
            </a:r>
            <a:endParaRPr lang="en-GB" sz="4000"/>
          </a:p>
          <a:p>
            <a:pPr lvl="1">
              <a:spcBef>
                <a:spcPts val="800"/>
              </a:spcBef>
            </a:pPr>
            <a:r>
              <a:rPr lang="en-GB" sz="4000"/>
              <a:t>require less effort and time for development.</a:t>
            </a:r>
            <a:endParaRPr lang="en-GB" sz="4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CD8F54-BC16-4362-BD1B-804833434DE4}" type="slidenum">
              <a:rPr lang="en-US"/>
            </a:fld>
            <a:endParaRPr lang="en-US"/>
          </a:p>
        </p:txBody>
      </p:sp>
      <p:sp>
        <p:nvSpPr>
          <p:cNvPr id="3993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Structured Programming</a:t>
            </a:r>
            <a:endParaRPr lang="en-GB">
              <a:solidFill>
                <a:srgbClr val="0000CC"/>
              </a:solidFill>
            </a:endParaRPr>
          </a:p>
        </p:txBody>
      </p:sp>
      <p:sp>
        <p:nvSpPr>
          <p:cNvPr id="39938" name="Rectangle 2"/>
          <p:cNvSpPr>
            <a:spLocks noGrp="1" noChangeArrowheads="1"/>
          </p:cNvSpPr>
          <p:nvPr>
            <p:ph type="body" idx="1"/>
          </p:nvPr>
        </p:nvSpPr>
        <p:spPr>
          <a:xfrm>
            <a:off x="685800" y="1601788"/>
            <a:ext cx="7770813" cy="4113212"/>
          </a:xfrm>
        </p:spPr>
        <p:txBody>
          <a:bodyPr lIns="18000" tIns="46800" rIns="18000" bIns="46800"/>
          <a:lstStyle/>
          <a:p>
            <a:pPr>
              <a:spcBef>
                <a:spcPct val="0"/>
              </a:spcBef>
            </a:pPr>
            <a:r>
              <a:rPr lang="en-GB" sz="4800"/>
              <a:t> Research experience shows: </a:t>
            </a:r>
            <a:endParaRPr lang="en-GB" sz="4800"/>
          </a:p>
          <a:p>
            <a:pPr lvl="1">
              <a:spcBef>
                <a:spcPct val="0"/>
              </a:spcBef>
            </a:pPr>
            <a:r>
              <a:rPr lang="en-GB" sz="4000"/>
              <a:t>programmers commit less number of errors </a:t>
            </a:r>
            <a:endParaRPr lang="en-GB" sz="4000"/>
          </a:p>
          <a:p>
            <a:pPr lvl="2">
              <a:spcBef>
                <a:spcPct val="0"/>
              </a:spcBef>
            </a:pPr>
            <a:r>
              <a:rPr lang="en-GB" sz="3600"/>
              <a:t>while using structured </a:t>
            </a:r>
            <a:r>
              <a:rPr lang="en-GB" sz="3600">
                <a:solidFill>
                  <a:srgbClr val="0000CC"/>
                </a:solidFill>
              </a:rPr>
              <a:t>if-then-else</a:t>
            </a:r>
            <a:r>
              <a:rPr lang="en-GB" sz="3600"/>
              <a:t> and  </a:t>
            </a:r>
            <a:r>
              <a:rPr lang="en-GB" sz="3600">
                <a:solidFill>
                  <a:srgbClr val="0000CC"/>
                </a:solidFill>
              </a:rPr>
              <a:t>do-while</a:t>
            </a:r>
            <a:r>
              <a:rPr lang="en-GB" sz="3600"/>
              <a:t> statements </a:t>
            </a:r>
            <a:endParaRPr lang="en-GB" sz="3600"/>
          </a:p>
          <a:p>
            <a:pPr lvl="2">
              <a:spcBef>
                <a:spcPct val="0"/>
              </a:spcBef>
            </a:pPr>
            <a:r>
              <a:rPr lang="en-GB" sz="3600"/>
              <a:t>compared to  </a:t>
            </a:r>
            <a:r>
              <a:rPr lang="en-GB" sz="3600">
                <a:solidFill>
                  <a:srgbClr val="0000CC"/>
                </a:solidFill>
              </a:rPr>
              <a:t>test-and-branch</a:t>
            </a:r>
            <a:r>
              <a:rPr lang="en-GB" sz="3600"/>
              <a:t> constructs. </a:t>
            </a:r>
            <a:endParaRPr lang="en-GB" sz="3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sp>
        <p:nvSpPr>
          <p:cNvPr id="1029" name="Rectangle 2"/>
          <p:cNvSpPr>
            <a:spLocks noGrp="1"/>
          </p:cNvSpPr>
          <p:nvPr>
            <p:ph type="title"/>
          </p:nvPr>
        </p:nvSpPr>
        <p:spPr>
          <a:xfrm>
            <a:off x="287655" y="381000"/>
            <a:ext cx="7772400" cy="775970"/>
          </a:xfrm>
        </p:spPr>
        <p:txBody>
          <a:bodyPr vert="horz" wrap="square" lIns="91440" tIns="45720" rIns="91440" bIns="45720" anchor="t"/>
          <a:p>
            <a:pPr eaLnBrk="1" hangingPunct="1"/>
            <a:r>
              <a:rPr sz="3200" dirty="0"/>
              <a:t>Subject Assessments </a:t>
            </a:r>
            <a:endParaRPr sz="3200" dirty="0"/>
          </a:p>
        </p:txBody>
      </p:sp>
      <p:sp>
        <p:nvSpPr>
          <p:cNvPr id="1030" name="Rectangle 3"/>
          <p:cNvSpPr>
            <a:spLocks noGrp="1"/>
          </p:cNvSpPr>
          <p:nvPr/>
        </p:nvSpPr>
        <p:spPr>
          <a:xfrm>
            <a:off x="406400" y="1896110"/>
            <a:ext cx="8229600" cy="433324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a:lstStyle>
          <a:p>
            <a:pPr eaLnBrk="1" hangingPunct="1"/>
            <a:endParaRPr dirty="0"/>
          </a:p>
          <a:p>
            <a:pPr eaLnBrk="1" hangingPunct="1"/>
            <a:r>
              <a:rPr dirty="0">
                <a:sym typeface="+mn-ea"/>
              </a:rPr>
              <a:t>Final </a:t>
            </a:r>
            <a:r>
              <a:rPr lang="en-US" dirty="0">
                <a:sym typeface="+mn-ea"/>
              </a:rPr>
              <a:t>Exam</a:t>
            </a:r>
            <a:r>
              <a:rPr dirty="0"/>
              <a:t>	         :	</a:t>
            </a:r>
            <a:r>
              <a:rPr lang="en-US" dirty="0"/>
              <a:t>6</a:t>
            </a:r>
            <a:r>
              <a:rPr dirty="0"/>
              <a:t>0%</a:t>
            </a:r>
            <a:endParaRPr dirty="0"/>
          </a:p>
          <a:p>
            <a:pPr eaLnBrk="1" hangingPunct="1"/>
            <a:endParaRPr sz="1000" dirty="0"/>
          </a:p>
          <a:p>
            <a:pPr eaLnBrk="1" hangingPunct="1"/>
            <a:r>
              <a:rPr dirty="0">
                <a:sym typeface="+mn-ea"/>
              </a:rPr>
              <a:t>Mid term Exam</a:t>
            </a:r>
            <a:r>
              <a:rPr dirty="0"/>
              <a:t>       :	</a:t>
            </a:r>
            <a:r>
              <a:rPr lang="en-US" dirty="0"/>
              <a:t>25</a:t>
            </a:r>
            <a:r>
              <a:rPr dirty="0"/>
              <a:t>%</a:t>
            </a:r>
            <a:endParaRPr dirty="0"/>
          </a:p>
          <a:p>
            <a:pPr eaLnBrk="1" hangingPunct="1"/>
            <a:endParaRPr sz="1000" dirty="0"/>
          </a:p>
          <a:p>
            <a:pPr eaLnBrk="1" hangingPunct="1"/>
            <a:r>
              <a:rPr dirty="0"/>
              <a:t>Quizzes	</a:t>
            </a:r>
            <a:r>
              <a:rPr lang="en-US" dirty="0"/>
              <a:t>&amp; </a:t>
            </a:r>
            <a:endParaRPr lang="en-US" dirty="0"/>
          </a:p>
          <a:p>
            <a:pPr marL="0" indent="0" eaLnBrk="1" hangingPunct="1">
              <a:buNone/>
            </a:pPr>
            <a:r>
              <a:rPr dirty="0">
                <a:sym typeface="+mn-ea"/>
              </a:rPr>
              <a:t>   Assignment</a:t>
            </a:r>
            <a:r>
              <a:rPr dirty="0"/>
              <a:t>		:	</a:t>
            </a:r>
            <a:r>
              <a:rPr lang="en-US" dirty="0"/>
              <a:t>15</a:t>
            </a:r>
            <a:r>
              <a:rPr dirty="0"/>
              <a:t>%</a:t>
            </a:r>
            <a:endParaRPr dirty="0"/>
          </a:p>
          <a:p>
            <a:pPr marL="0" indent="0" eaLnBrk="1" hangingPunct="1">
              <a:buNone/>
            </a:pPr>
            <a:r>
              <a:rPr dirty="0"/>
              <a:t>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1895678-2E8E-466B-BE06-8D86224CB7AF}" type="slidenum">
              <a:rPr lang="en-US"/>
            </a:fld>
            <a:endParaRPr lang="en-US"/>
          </a:p>
        </p:txBody>
      </p:sp>
      <p:sp>
        <p:nvSpPr>
          <p:cNvPr id="40961"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Data Structure-Oriented Design </a:t>
            </a:r>
            <a:r>
              <a:rPr lang="en-GB" sz="1800">
                <a:solidFill>
                  <a:srgbClr val="0000CC"/>
                </a:solidFill>
              </a:rPr>
              <a:t>(Early 70s)</a:t>
            </a:r>
            <a:endParaRPr lang="en-GB" sz="1800">
              <a:solidFill>
                <a:srgbClr val="0000CC"/>
              </a:solidFill>
            </a:endParaRPr>
          </a:p>
        </p:txBody>
      </p:sp>
      <p:sp>
        <p:nvSpPr>
          <p:cNvPr id="40962" name="Rectangle 2"/>
          <p:cNvSpPr>
            <a:spLocks noGrp="1" noChangeArrowheads="1"/>
          </p:cNvSpPr>
          <p:nvPr>
            <p:ph type="body" idx="1"/>
          </p:nvPr>
        </p:nvSpPr>
        <p:spPr>
          <a:xfrm>
            <a:off x="687388" y="1677988"/>
            <a:ext cx="7770812" cy="4113212"/>
          </a:xfrm>
        </p:spPr>
        <p:txBody>
          <a:bodyPr lIns="18000" tIns="46800" rIns="18000" bIns="46800"/>
          <a:lstStyle/>
          <a:p>
            <a:pPr>
              <a:spcBef>
                <a:spcPts val="890"/>
              </a:spcBef>
            </a:pPr>
            <a:r>
              <a:rPr lang="en-GB" sz="4400"/>
              <a:t>Soon it was discovered:</a:t>
            </a:r>
            <a:endParaRPr lang="en-GB" sz="4400"/>
          </a:p>
          <a:p>
            <a:pPr lvl="1">
              <a:spcBef>
                <a:spcPts val="800"/>
              </a:spcBef>
            </a:pPr>
            <a:r>
              <a:rPr lang="en-GB" sz="4000">
                <a:solidFill>
                  <a:srgbClr val="0000CC"/>
                </a:solidFill>
              </a:rPr>
              <a:t>it is important to pay more attention to the design of data structures of a program </a:t>
            </a:r>
            <a:endParaRPr lang="en-GB" sz="4000">
              <a:solidFill>
                <a:srgbClr val="0000CC"/>
              </a:solidFill>
            </a:endParaRPr>
          </a:p>
          <a:p>
            <a:pPr lvl="2">
              <a:spcBef>
                <a:spcPts val="725"/>
              </a:spcBef>
            </a:pPr>
            <a:r>
              <a:rPr lang="en-GB" sz="3600"/>
              <a:t>than to the design of its control structure.</a:t>
            </a:r>
            <a:endParaRPr lang="en-GB"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01C5260-6F2F-4E65-A847-A8EFF7B40C5E}" type="slidenum">
              <a:rPr lang="en-US"/>
            </a:fld>
            <a:endParaRPr lang="en-US"/>
          </a:p>
        </p:txBody>
      </p:sp>
      <p:sp>
        <p:nvSpPr>
          <p:cNvPr id="41985"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Data Structure-Oriented Design </a:t>
            </a:r>
            <a:r>
              <a:rPr lang="en-GB" sz="1600">
                <a:solidFill>
                  <a:srgbClr val="0000CC"/>
                </a:solidFill>
              </a:rPr>
              <a:t>(Early 70s)</a:t>
            </a:r>
            <a:endParaRPr lang="en-GB" sz="1600">
              <a:solidFill>
                <a:srgbClr val="0000CC"/>
              </a:solidFill>
            </a:endParaRPr>
          </a:p>
        </p:txBody>
      </p:sp>
      <p:sp>
        <p:nvSpPr>
          <p:cNvPr id="41986" name="Rectangle 2"/>
          <p:cNvSpPr>
            <a:spLocks noGrp="1" noChangeArrowheads="1"/>
          </p:cNvSpPr>
          <p:nvPr>
            <p:ph type="body" idx="1"/>
          </p:nvPr>
        </p:nvSpPr>
        <p:spPr>
          <a:xfrm>
            <a:off x="381000" y="1602105"/>
            <a:ext cx="8237220" cy="4112895"/>
          </a:xfrm>
        </p:spPr>
        <p:txBody>
          <a:bodyPr lIns="18000" tIns="46800" rIns="18000" bIns="46800"/>
          <a:lstStyle/>
          <a:p>
            <a:pPr>
              <a:spcBef>
                <a:spcPts val="890"/>
              </a:spcBef>
            </a:pPr>
            <a:r>
              <a:rPr lang="en-GB" sz="4800"/>
              <a:t>Techniques which emphasize designing the data structure: </a:t>
            </a:r>
            <a:endParaRPr lang="en-GB" sz="4800"/>
          </a:p>
          <a:p>
            <a:pPr lvl="1">
              <a:spcBef>
                <a:spcPts val="725"/>
              </a:spcBef>
            </a:pPr>
            <a:r>
              <a:rPr lang="en-GB" sz="4000"/>
              <a:t>derive program structure from it:</a:t>
            </a:r>
            <a:endParaRPr lang="en-GB" sz="4000"/>
          </a:p>
          <a:p>
            <a:pPr lvl="2">
              <a:spcBef>
                <a:spcPts val="725"/>
              </a:spcBef>
            </a:pPr>
            <a:r>
              <a:rPr lang="en-GB" sz="4000"/>
              <a:t>are called </a:t>
            </a:r>
            <a:r>
              <a:rPr lang="en-GB" sz="4000">
                <a:solidFill>
                  <a:srgbClr val="0000CC"/>
                </a:solidFill>
                <a:effectLst>
                  <a:outerShdw blurRad="38100" dist="38100" dir="2700000" algn="tl">
                    <a:srgbClr val="C0C0C0"/>
                  </a:outerShdw>
                </a:effectLst>
                <a:latin typeface="Lucida Console" panose="020B0609040504020204" pitchFamily="49" charset="0"/>
              </a:rPr>
              <a:t>data structure-oriented design techniques.</a:t>
            </a:r>
            <a:r>
              <a:rPr lang="en-GB" sz="4000">
                <a:solidFill>
                  <a:srgbClr val="FFFF00"/>
                </a:solidFill>
                <a:effectLst>
                  <a:outerShdw blurRad="38100" dist="38100" dir="2700000" algn="tl">
                    <a:srgbClr val="C0C0C0"/>
                  </a:outerShdw>
                </a:effectLst>
                <a:latin typeface="Lucida Console" panose="020B0609040504020204" pitchFamily="49" charset="0"/>
              </a:rPr>
              <a:t>  </a:t>
            </a:r>
            <a:endParaRPr lang="en-GB" sz="4000">
              <a:solidFill>
                <a:srgbClr val="FFFF00"/>
              </a:solidFill>
              <a:effectLst>
                <a:outerShdw blurRad="38100" dist="38100" dir="2700000" algn="tl">
                  <a:srgbClr val="C0C0C0"/>
                </a:outerShdw>
              </a:effectLst>
              <a:latin typeface="Lucida Console" panose="020B0609040504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C18090-21D6-446E-A8A2-8B4E58C254EB}" type="slidenum">
              <a:rPr lang="en-US"/>
            </a:fld>
            <a:endParaRPr lang="en-US"/>
          </a:p>
        </p:txBody>
      </p:sp>
      <p:sp>
        <p:nvSpPr>
          <p:cNvPr id="43009"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Data Structure Oriented Design </a:t>
            </a:r>
            <a:r>
              <a:rPr lang="en-GB" sz="1800">
                <a:solidFill>
                  <a:srgbClr val="0000CC"/>
                </a:solidFill>
              </a:rPr>
              <a:t>(Early 70s)</a:t>
            </a:r>
            <a:endParaRPr lang="en-GB" sz="1800">
              <a:solidFill>
                <a:srgbClr val="0000CC"/>
              </a:solidFill>
            </a:endParaRPr>
          </a:p>
        </p:txBody>
      </p:sp>
      <p:sp>
        <p:nvSpPr>
          <p:cNvPr id="43010" name="Rectangle 2"/>
          <p:cNvSpPr>
            <a:spLocks noGrp="1" noChangeArrowheads="1"/>
          </p:cNvSpPr>
          <p:nvPr>
            <p:ph type="body" idx="1"/>
          </p:nvPr>
        </p:nvSpPr>
        <p:spPr>
          <a:xfrm>
            <a:off x="685800" y="1601788"/>
            <a:ext cx="7770813" cy="4113212"/>
          </a:xfrm>
        </p:spPr>
        <p:txBody>
          <a:bodyPr lIns="18000" tIns="46800" rIns="18000" bIns="46800"/>
          <a:lstStyle/>
          <a:p>
            <a:pPr>
              <a:spcBef>
                <a:spcPts val="890"/>
              </a:spcBef>
            </a:pPr>
            <a:r>
              <a:rPr lang="en-GB" sz="4400"/>
              <a:t>Example of data structure-oriented design technique: </a:t>
            </a:r>
            <a:endParaRPr lang="en-GB" sz="4400"/>
          </a:p>
          <a:p>
            <a:pPr lvl="1">
              <a:spcBef>
                <a:spcPts val="800"/>
              </a:spcBef>
            </a:pPr>
            <a:r>
              <a:rPr lang="en-GB" sz="4000">
                <a:solidFill>
                  <a:srgbClr val="0000CC"/>
                </a:solidFill>
              </a:rPr>
              <a:t>Jackson's Structured Programming(JSP) methodology</a:t>
            </a:r>
            <a:endParaRPr lang="en-GB" sz="4000">
              <a:solidFill>
                <a:srgbClr val="0000CC"/>
              </a:solidFill>
            </a:endParaRPr>
          </a:p>
          <a:p>
            <a:pPr lvl="2">
              <a:spcBef>
                <a:spcPts val="725"/>
              </a:spcBef>
            </a:pPr>
            <a:r>
              <a:rPr lang="en-GB" sz="3600"/>
              <a:t>developed by Michael Jackson in 1970s. </a:t>
            </a:r>
            <a:endParaRPr lang="en-GB" sz="3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9D21133-13D4-41EE-B1D4-44A859077918}" type="slidenum">
              <a:rPr lang="en-US"/>
            </a:fld>
            <a:endParaRPr lang="en-US"/>
          </a:p>
        </p:txBody>
      </p:sp>
      <p:sp>
        <p:nvSpPr>
          <p:cNvPr id="44033" name="Rectangle 1"/>
          <p:cNvSpPr>
            <a:spLocks noGrp="1" noChangeArrowheads="1"/>
          </p:cNvSpPr>
          <p:nvPr>
            <p:ph type="body"/>
          </p:nvPr>
        </p:nvSpPr>
        <p:spPr>
          <a:xfrm>
            <a:off x="457200" y="1885950"/>
            <a:ext cx="8178800" cy="4171950"/>
          </a:xfrm>
        </p:spPr>
        <p:txBody>
          <a:bodyPr lIns="18000" tIns="46800" rIns="18000" bIns="46800" anchor="t"/>
          <a:lstStyle/>
          <a:p>
            <a:pPr marL="342900" indent="-342900">
              <a:spcBef>
                <a:spcPts val="1000"/>
              </a:spcBef>
              <a:buClr>
                <a:schemeClr val="accent2"/>
              </a:buClr>
              <a:buFont typeface="Symbol" panose="05050102010706020507" pitchFamily="18" charset="2"/>
              <a:buChar char="·"/>
            </a:pPr>
            <a:r>
              <a:rPr lang="en-GB" sz="4800">
                <a:solidFill>
                  <a:schemeClr val="tx1"/>
                </a:solidFill>
                <a:latin typeface="Tahoma" panose="020B0604030504040204" pitchFamily="34" charset="0"/>
              </a:rPr>
              <a:t>JSP technique:</a:t>
            </a:r>
            <a:endParaRPr lang="en-GB" sz="4800">
              <a:solidFill>
                <a:schemeClr val="tx1"/>
              </a:solidFill>
              <a:latin typeface="Tahoma" panose="020B0604030504040204" pitchFamily="34" charset="0"/>
            </a:endParaRPr>
          </a:p>
          <a:p>
            <a:pPr marL="742950" lvl="1" indent="-285750">
              <a:spcBef>
                <a:spcPts val="890"/>
              </a:spcBef>
              <a:buClr>
                <a:schemeClr val="accent2"/>
              </a:buClr>
              <a:buFont typeface="Symbol" panose="05050102010706020507" pitchFamily="18" charset="2"/>
              <a:buChar char="-"/>
            </a:pPr>
            <a:r>
              <a:rPr lang="en-GB" sz="4400">
                <a:solidFill>
                  <a:schemeClr val="tx1"/>
                </a:solidFill>
                <a:latin typeface="Tahoma" panose="020B0604030504040204" pitchFamily="34" charset="0"/>
              </a:rPr>
              <a:t> </a:t>
            </a:r>
            <a:r>
              <a:rPr lang="en-GB" sz="4400">
                <a:solidFill>
                  <a:srgbClr val="0000CC"/>
                </a:solidFill>
                <a:latin typeface="Tahoma" panose="020B0604030504040204" pitchFamily="34" charset="0"/>
              </a:rPr>
              <a:t>program code structure should correspond to the data structure. </a:t>
            </a:r>
            <a:endParaRPr lang="en-GB" sz="4400">
              <a:solidFill>
                <a:srgbClr val="0000CC"/>
              </a:solidFill>
              <a:latin typeface="Tahoma" panose="020B0604030504040204" pitchFamily="34" charset="0"/>
            </a:endParaRPr>
          </a:p>
        </p:txBody>
      </p:sp>
      <p:sp>
        <p:nvSpPr>
          <p:cNvPr id="44034" name="Rectangle 2"/>
          <p:cNvSpPr>
            <a:spLocks noGrp="1" noChangeArrowheads="1"/>
          </p:cNvSpPr>
          <p:nvPr>
            <p:ph type="title" idx="1"/>
          </p:nvPr>
        </p:nvSpPr>
        <p:spPr>
          <a:xfrm>
            <a:off x="406400" y="182563"/>
            <a:ext cx="7770813" cy="1141412"/>
          </a:xfrm>
        </p:spPr>
        <p:txBody>
          <a:bodyPr lIns="19440" rIns="19440" anchor="ctr"/>
          <a:lstStyle/>
          <a:p>
            <a:pPr marL="0" indent="0">
              <a:spcBef>
                <a:spcPts val="800"/>
              </a:spcBef>
              <a:buClrTx/>
              <a:buFontTx/>
              <a:buNone/>
            </a:pPr>
            <a:r>
              <a:rPr lang="en-GB" sz="3600">
                <a:solidFill>
                  <a:srgbClr val="0000CC"/>
                </a:solidFill>
                <a:latin typeface="Arial Black" panose="020B0A04020102020204" pitchFamily="34" charset="0"/>
              </a:rPr>
              <a:t>Data Structure Oriented Design </a:t>
            </a:r>
            <a:r>
              <a:rPr lang="en-GB" sz="1800">
                <a:solidFill>
                  <a:srgbClr val="0000CC"/>
                </a:solidFill>
                <a:latin typeface="Arial Black" panose="020B0A04020102020204" pitchFamily="34" charset="0"/>
              </a:rPr>
              <a:t>(Early 70s)</a:t>
            </a:r>
            <a:endParaRPr lang="en-GB" sz="1800">
              <a:solidFill>
                <a:srgbClr val="0000CC"/>
              </a:solidFill>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0CA2F0-3C9A-4821-B209-D8EB5C58FF1C}" type="slidenum">
              <a:rPr lang="en-US"/>
            </a:fld>
            <a:endParaRPr lang="en-US"/>
          </a:p>
        </p:txBody>
      </p:sp>
      <p:sp>
        <p:nvSpPr>
          <p:cNvPr id="45057" name="Rectangle 1"/>
          <p:cNvSpPr>
            <a:spLocks noGrp="1" noChangeArrowheads="1"/>
          </p:cNvSpPr>
          <p:nvPr>
            <p:ph type="body"/>
          </p:nvPr>
        </p:nvSpPr>
        <p:spPr>
          <a:xfrm>
            <a:off x="687388" y="1601788"/>
            <a:ext cx="7770812" cy="4113212"/>
          </a:xfrm>
        </p:spPr>
        <p:txBody>
          <a:bodyPr lIns="18000" tIns="46800" rIns="18000" bIns="46800" anchor="t"/>
          <a:lstStyle/>
          <a:p>
            <a:pPr marL="342900" indent="-342900">
              <a:spcBef>
                <a:spcPts val="800"/>
              </a:spcBef>
              <a:buClr>
                <a:schemeClr val="accent2"/>
              </a:buClr>
              <a:buFont typeface="Symbol" panose="05050102010706020507" pitchFamily="18" charset="2"/>
              <a:buChar char="·"/>
            </a:pPr>
            <a:r>
              <a:rPr lang="en-GB">
                <a:solidFill>
                  <a:schemeClr val="tx1"/>
                </a:solidFill>
                <a:latin typeface="Tahoma" panose="020B0604030504040204" pitchFamily="34" charset="0"/>
              </a:rPr>
              <a:t>In JSP methodology:  </a:t>
            </a:r>
            <a:endParaRPr lang="en-GB">
              <a:solidFill>
                <a:schemeClr val="tx1"/>
              </a:solidFill>
              <a:latin typeface="Tahoma" panose="020B0604030504040204" pitchFamily="34" charset="0"/>
            </a:endParaRPr>
          </a:p>
          <a:p>
            <a:pPr marL="742950" lvl="1" indent="-285750">
              <a:spcBef>
                <a:spcPts val="725"/>
              </a:spcBef>
              <a:buClr>
                <a:schemeClr val="accent2"/>
              </a:buClr>
              <a:buFont typeface="Symbol" panose="05050102010706020507" pitchFamily="18" charset="2"/>
              <a:buChar char="-"/>
            </a:pPr>
            <a:r>
              <a:rPr lang="en-GB" sz="3600">
                <a:solidFill>
                  <a:schemeClr val="tx1"/>
                </a:solidFill>
                <a:latin typeface="Tahoma" panose="020B0604030504040204" pitchFamily="34" charset="0"/>
              </a:rPr>
              <a:t>a program's data structures are first designed using notations for  </a:t>
            </a:r>
            <a:endParaRPr lang="en-GB" sz="3600">
              <a:solidFill>
                <a:schemeClr val="tx1"/>
              </a:solidFill>
              <a:latin typeface="Tahoma" panose="020B0604030504040204" pitchFamily="34" charset="0"/>
            </a:endParaRPr>
          </a:p>
          <a:p>
            <a:pPr marL="1143000" lvl="2" indent="-228600">
              <a:spcBef>
                <a:spcPts val="625"/>
              </a:spcBef>
              <a:buClr>
                <a:schemeClr val="accent2"/>
              </a:buClr>
              <a:buFont typeface="Symbol" panose="05050102010706020507" pitchFamily="18" charset="2"/>
              <a:buChar char="*"/>
            </a:pPr>
            <a:r>
              <a:rPr lang="en-GB" sz="3200">
                <a:solidFill>
                  <a:schemeClr val="tx1"/>
                </a:solidFill>
                <a:latin typeface="Tahoma" panose="020B0604030504040204" pitchFamily="34" charset="0"/>
              </a:rPr>
              <a:t>sequence, selection, and iteration.  </a:t>
            </a:r>
            <a:endParaRPr lang="en-GB" sz="3200">
              <a:solidFill>
                <a:schemeClr val="tx1"/>
              </a:solidFill>
              <a:latin typeface="Tahoma" panose="020B0604030504040204" pitchFamily="34" charset="0"/>
            </a:endParaRPr>
          </a:p>
          <a:p>
            <a:pPr marL="742950" lvl="1" indent="-285750">
              <a:spcBef>
                <a:spcPts val="725"/>
              </a:spcBef>
              <a:buClr>
                <a:schemeClr val="accent2"/>
              </a:buClr>
              <a:buFont typeface="Symbol" panose="05050102010706020507" pitchFamily="18" charset="2"/>
              <a:buChar char="-"/>
            </a:pPr>
            <a:r>
              <a:rPr lang="en-GB" sz="3600">
                <a:solidFill>
                  <a:schemeClr val="tx1"/>
                </a:solidFill>
                <a:latin typeface="Tahoma" panose="020B0604030504040204" pitchFamily="34" charset="0"/>
              </a:rPr>
              <a:t>Then data structure design is used :</a:t>
            </a:r>
            <a:endParaRPr lang="en-GB" sz="3600">
              <a:solidFill>
                <a:schemeClr val="tx1"/>
              </a:solidFill>
              <a:latin typeface="Tahoma" panose="020B0604030504040204" pitchFamily="34" charset="0"/>
            </a:endParaRPr>
          </a:p>
          <a:p>
            <a:pPr marL="1143000" lvl="2" indent="-228600">
              <a:spcBef>
                <a:spcPts val="625"/>
              </a:spcBef>
              <a:buClr>
                <a:schemeClr val="accent2"/>
              </a:buClr>
              <a:buFont typeface="Symbol" panose="05050102010706020507" pitchFamily="18" charset="2"/>
              <a:buChar char="*"/>
            </a:pPr>
            <a:r>
              <a:rPr lang="en-GB" sz="3200">
                <a:solidFill>
                  <a:schemeClr val="tx1"/>
                </a:solidFill>
                <a:latin typeface="Tahoma" panose="020B0604030504040204" pitchFamily="34" charset="0"/>
              </a:rPr>
              <a:t>to derive the program structure. </a:t>
            </a:r>
            <a:endParaRPr lang="en-GB" sz="3200">
              <a:solidFill>
                <a:schemeClr val="tx1"/>
              </a:solidFill>
              <a:latin typeface="Tahoma" panose="020B0604030504040204" pitchFamily="34" charset="0"/>
            </a:endParaRPr>
          </a:p>
        </p:txBody>
      </p:sp>
      <p:sp>
        <p:nvSpPr>
          <p:cNvPr id="45058" name="Rectangle 2"/>
          <p:cNvSpPr>
            <a:spLocks noGrp="1" noChangeArrowheads="1"/>
          </p:cNvSpPr>
          <p:nvPr>
            <p:ph type="title" idx="1"/>
          </p:nvPr>
        </p:nvSpPr>
        <p:spPr>
          <a:xfrm>
            <a:off x="406400" y="182563"/>
            <a:ext cx="7770813" cy="1141412"/>
          </a:xfrm>
        </p:spPr>
        <p:txBody>
          <a:bodyPr lIns="19440" rIns="19440" anchor="ctr"/>
          <a:lstStyle/>
          <a:p>
            <a:pPr marL="0" indent="0">
              <a:spcBef>
                <a:spcPts val="800"/>
              </a:spcBef>
              <a:buClrTx/>
              <a:buFontTx/>
              <a:buNone/>
            </a:pPr>
            <a:r>
              <a:rPr lang="en-GB" sz="3600">
                <a:solidFill>
                  <a:srgbClr val="0000CC"/>
                </a:solidFill>
                <a:latin typeface="Arial Black" panose="020B0A04020102020204" pitchFamily="34" charset="0"/>
              </a:rPr>
              <a:t>Data Structure Oriented Design </a:t>
            </a:r>
            <a:r>
              <a:rPr lang="en-GB" sz="1800">
                <a:solidFill>
                  <a:srgbClr val="0000CC"/>
                </a:solidFill>
                <a:latin typeface="Arial Black" panose="020B0A04020102020204" pitchFamily="34" charset="0"/>
              </a:rPr>
              <a:t>(Early 70s)</a:t>
            </a:r>
            <a:endParaRPr lang="en-GB" sz="1800">
              <a:solidFill>
                <a:srgbClr val="0000CC"/>
              </a:solidFill>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9DF987-C0BE-4FB1-88E4-0A0AA2C229AC}" type="slidenum">
              <a:rPr lang="en-US"/>
            </a:fld>
            <a:endParaRPr lang="en-US"/>
          </a:p>
        </p:txBody>
      </p:sp>
      <p:sp>
        <p:nvSpPr>
          <p:cNvPr id="46081" name="Rectangle 1"/>
          <p:cNvSpPr>
            <a:spLocks noGrp="1" noChangeArrowheads="1"/>
          </p:cNvSpPr>
          <p:nvPr>
            <p:ph type="body"/>
          </p:nvPr>
        </p:nvSpPr>
        <p:spPr>
          <a:xfrm>
            <a:off x="685800" y="1525588"/>
            <a:ext cx="7770813" cy="4113212"/>
          </a:xfrm>
        </p:spPr>
        <p:txBody>
          <a:bodyPr lIns="18000" tIns="46800" rIns="18000" bIns="46800" anchor="t"/>
          <a:lstStyle/>
          <a:p>
            <a:pPr marL="342900" indent="-342900">
              <a:spcBef>
                <a:spcPts val="890"/>
              </a:spcBef>
              <a:buClr>
                <a:schemeClr val="accent2"/>
              </a:buClr>
              <a:buFont typeface="Symbol" panose="05050102010706020507" pitchFamily="18" charset="2"/>
              <a:buChar char="·"/>
            </a:pPr>
            <a:r>
              <a:rPr lang="en-GB" sz="4400">
                <a:solidFill>
                  <a:schemeClr val="tx1"/>
                </a:solidFill>
                <a:latin typeface="Tahoma" panose="020B0604030504040204" pitchFamily="34" charset="0"/>
              </a:rPr>
              <a:t>Several other data structure-oriented Methodologies also exist:</a:t>
            </a:r>
            <a:endParaRPr lang="en-GB" sz="4400">
              <a:solidFill>
                <a:schemeClr val="tx1"/>
              </a:solidFill>
              <a:latin typeface="Tahoma" panose="020B0604030504040204" pitchFamily="34" charset="0"/>
            </a:endParaRPr>
          </a:p>
          <a:p>
            <a:pPr marL="742950" lvl="1" indent="-285750">
              <a:spcBef>
                <a:spcPts val="825"/>
              </a:spcBef>
              <a:buClr>
                <a:schemeClr val="accent2"/>
              </a:buClr>
              <a:buFont typeface="Symbol" panose="05050102010706020507" pitchFamily="18" charset="2"/>
              <a:buChar char="-"/>
            </a:pPr>
            <a:r>
              <a:rPr lang="en-GB">
                <a:solidFill>
                  <a:schemeClr val="tx1"/>
                </a:solidFill>
                <a:latin typeface="Tahoma" panose="020B0604030504040204" pitchFamily="34" charset="0"/>
              </a:rPr>
              <a:t> e.g., </a:t>
            </a:r>
            <a:r>
              <a:rPr lang="en-GB">
                <a:solidFill>
                  <a:srgbClr val="0000CC"/>
                </a:solidFill>
                <a:latin typeface="Tahoma" panose="020B0604030504040204" pitchFamily="34" charset="0"/>
              </a:rPr>
              <a:t>Warnier-Orr Methodology.</a:t>
            </a:r>
            <a:r>
              <a:rPr lang="en-GB" b="1">
                <a:solidFill>
                  <a:srgbClr val="0000CC"/>
                </a:solidFill>
                <a:latin typeface="Tahoma" panose="020B0604030504040204" pitchFamily="34" charset="0"/>
              </a:rPr>
              <a:t>  </a:t>
            </a:r>
            <a:endParaRPr lang="en-GB" b="1">
              <a:solidFill>
                <a:srgbClr val="0000CC"/>
              </a:solidFill>
              <a:latin typeface="Tahoma" panose="020B0604030504040204" pitchFamily="34" charset="0"/>
            </a:endParaRPr>
          </a:p>
        </p:txBody>
      </p:sp>
      <p:sp>
        <p:nvSpPr>
          <p:cNvPr id="46082" name="Rectangle 2"/>
          <p:cNvSpPr>
            <a:spLocks noGrp="1" noChangeArrowheads="1"/>
          </p:cNvSpPr>
          <p:nvPr>
            <p:ph type="title" idx="1"/>
          </p:nvPr>
        </p:nvSpPr>
        <p:spPr>
          <a:xfrm>
            <a:off x="406400" y="182563"/>
            <a:ext cx="7770813" cy="1141412"/>
          </a:xfrm>
        </p:spPr>
        <p:txBody>
          <a:bodyPr lIns="19440" rIns="19440" anchor="ctr"/>
          <a:lstStyle/>
          <a:p>
            <a:pPr marL="0" indent="0">
              <a:spcBef>
                <a:spcPts val="800"/>
              </a:spcBef>
              <a:buClrTx/>
              <a:buFontTx/>
              <a:buNone/>
            </a:pPr>
            <a:r>
              <a:rPr lang="en-GB" sz="3600">
                <a:solidFill>
                  <a:srgbClr val="0000CC"/>
                </a:solidFill>
                <a:latin typeface="Arial Black" panose="020B0A04020102020204" pitchFamily="34" charset="0"/>
              </a:rPr>
              <a:t>Data Structure Oriented Design </a:t>
            </a:r>
            <a:r>
              <a:rPr lang="en-GB" sz="1800">
                <a:solidFill>
                  <a:srgbClr val="0000CC"/>
                </a:solidFill>
                <a:latin typeface="Arial Black" panose="020B0A04020102020204" pitchFamily="34" charset="0"/>
              </a:rPr>
              <a:t>(Early 70s)</a:t>
            </a:r>
            <a:endParaRPr lang="en-GB" sz="1800">
              <a:solidFill>
                <a:srgbClr val="0000CC"/>
              </a:solidFill>
              <a:latin typeface="Arial Black" panose="020B0A040201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5E766A-5B5C-4167-A05B-11109D939F72}" type="slidenum">
              <a:rPr lang="en-US"/>
            </a:fld>
            <a:endParaRPr lang="en-US"/>
          </a:p>
        </p:txBody>
      </p:sp>
      <p:sp>
        <p:nvSpPr>
          <p:cNvPr id="47105" name="Rectangle 1"/>
          <p:cNvSpPr>
            <a:spLocks noGrp="1" noChangeArrowheads="1"/>
          </p:cNvSpPr>
          <p:nvPr>
            <p:ph type="title"/>
          </p:nvPr>
        </p:nvSpPr>
        <p:spPr>
          <a:xfrm>
            <a:off x="406400" y="228600"/>
            <a:ext cx="7770813" cy="1141413"/>
          </a:xfrm>
        </p:spPr>
        <p:txBody>
          <a:bodyPr lIns="18000" tIns="46800" rIns="18000" bIns="46800" anchor="ctr"/>
          <a:lstStyle/>
          <a:p>
            <a:pPr>
              <a:spcBef>
                <a:spcPts val="825"/>
              </a:spcBef>
            </a:pPr>
            <a:r>
              <a:rPr lang="en-GB" sz="3600">
                <a:solidFill>
                  <a:srgbClr val="0000CC"/>
                </a:solidFill>
              </a:rPr>
              <a:t>Data Flow-Oriented Design  </a:t>
            </a:r>
            <a:r>
              <a:rPr lang="en-GB" sz="1800">
                <a:solidFill>
                  <a:srgbClr val="0000CC"/>
                </a:solidFill>
              </a:rPr>
              <a:t>(Late 70s)</a:t>
            </a:r>
            <a:r>
              <a:rPr lang="en-GB" sz="3600" b="1"/>
              <a:t> </a:t>
            </a:r>
            <a:endParaRPr lang="en-GB" sz="3600" b="1"/>
          </a:p>
        </p:txBody>
      </p:sp>
      <p:sp>
        <p:nvSpPr>
          <p:cNvPr id="47106" name="Rectangle 2"/>
          <p:cNvSpPr>
            <a:spLocks noGrp="1" noChangeArrowheads="1"/>
          </p:cNvSpPr>
          <p:nvPr>
            <p:ph type="body" idx="1"/>
          </p:nvPr>
        </p:nvSpPr>
        <p:spPr>
          <a:xfrm>
            <a:off x="685800" y="1601788"/>
            <a:ext cx="7770813" cy="4113212"/>
          </a:xfrm>
        </p:spPr>
        <p:txBody>
          <a:bodyPr lIns="18000" tIns="46800" rIns="18000" bIns="46800"/>
          <a:lstStyle/>
          <a:p>
            <a:pPr>
              <a:spcBef>
                <a:spcPct val="0"/>
              </a:spcBef>
            </a:pPr>
            <a:r>
              <a:rPr lang="en-GB" sz="4400"/>
              <a:t>Data flow-oriented techniques advocate</a:t>
            </a:r>
            <a:r>
              <a:rPr lang="en-GB" sz="4800"/>
              <a:t>: </a:t>
            </a:r>
            <a:endParaRPr lang="en-GB" sz="4800"/>
          </a:p>
          <a:p>
            <a:pPr lvl="1">
              <a:spcBef>
                <a:spcPct val="0"/>
              </a:spcBef>
            </a:pPr>
            <a:r>
              <a:rPr lang="en-GB" sz="3600"/>
              <a:t>the data items input to a system must first be identified, </a:t>
            </a:r>
            <a:endParaRPr lang="en-GB" sz="3600"/>
          </a:p>
          <a:p>
            <a:pPr lvl="1">
              <a:spcBef>
                <a:spcPct val="0"/>
              </a:spcBef>
            </a:pPr>
            <a:r>
              <a:rPr lang="en-GB" sz="3600"/>
              <a:t>processing  required on the data items to produce the required outputs should be determined.</a:t>
            </a:r>
            <a:endParaRPr lang="en-GB"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84E2466-55FC-4324-8CA8-BA7D663A4FE9}" type="slidenum">
              <a:rPr lang="en-US"/>
            </a:fld>
            <a:endParaRPr lang="en-US"/>
          </a:p>
        </p:txBody>
      </p:sp>
      <p:sp>
        <p:nvSpPr>
          <p:cNvPr id="48129"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Data Flow-Oriented Design</a:t>
            </a:r>
            <a:r>
              <a:rPr lang="en-GB" sz="1400" b="1">
                <a:solidFill>
                  <a:srgbClr val="FFFFFF"/>
                </a:solidFill>
              </a:rPr>
              <a:t> </a:t>
            </a:r>
            <a:r>
              <a:rPr lang="en-GB" sz="1800">
                <a:solidFill>
                  <a:srgbClr val="0000CC"/>
                </a:solidFill>
              </a:rPr>
              <a:t>(Late 70s)</a:t>
            </a:r>
            <a:endParaRPr lang="en-GB" sz="1800">
              <a:solidFill>
                <a:srgbClr val="0000CC"/>
              </a:solidFill>
            </a:endParaRPr>
          </a:p>
        </p:txBody>
      </p:sp>
      <p:sp>
        <p:nvSpPr>
          <p:cNvPr id="48130"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400"/>
              <a:t>Data flow technique identifies:</a:t>
            </a:r>
            <a:endParaRPr lang="en-GB" sz="4400"/>
          </a:p>
          <a:p>
            <a:pPr lvl="1">
              <a:spcBef>
                <a:spcPts val="800"/>
              </a:spcBef>
            </a:pPr>
            <a:r>
              <a:rPr lang="en-GB" sz="4000"/>
              <a:t>different processing stations (functions) in a system  </a:t>
            </a:r>
            <a:endParaRPr lang="en-GB" sz="4000"/>
          </a:p>
          <a:p>
            <a:pPr lvl="1">
              <a:spcBef>
                <a:spcPts val="800"/>
              </a:spcBef>
            </a:pPr>
            <a:r>
              <a:rPr lang="en-GB" sz="4000"/>
              <a:t>the items (data) that flow between processing stations. </a:t>
            </a:r>
            <a:endParaRPr lang="en-GB" sz="4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FFECAC5-6A3E-4BD0-B6B2-D0A6C9BC6F20}" type="slidenum">
              <a:rPr lang="en-US"/>
            </a:fld>
            <a:endParaRPr lang="en-US"/>
          </a:p>
        </p:txBody>
      </p:sp>
      <p:sp>
        <p:nvSpPr>
          <p:cNvPr id="49153"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Data Flow-Oriented Design </a:t>
            </a:r>
            <a:r>
              <a:rPr lang="en-GB" sz="1800">
                <a:solidFill>
                  <a:srgbClr val="0000CC"/>
                </a:solidFill>
              </a:rPr>
              <a:t>(Late 70s)</a:t>
            </a:r>
            <a:endParaRPr lang="en-GB" sz="1800">
              <a:solidFill>
                <a:srgbClr val="0000CC"/>
              </a:solidFill>
            </a:endParaRPr>
          </a:p>
        </p:txBody>
      </p:sp>
      <p:sp>
        <p:nvSpPr>
          <p:cNvPr id="49154" name="Rectangle 2"/>
          <p:cNvSpPr>
            <a:spLocks noGrp="1" noChangeArrowheads="1"/>
          </p:cNvSpPr>
          <p:nvPr>
            <p:ph type="body" idx="1"/>
          </p:nvPr>
        </p:nvSpPr>
        <p:spPr>
          <a:xfrm>
            <a:off x="685800" y="1601788"/>
            <a:ext cx="7770813" cy="4113212"/>
          </a:xfrm>
        </p:spPr>
        <p:txBody>
          <a:bodyPr lIns="18000" tIns="46800" rIns="18000" bIns="46800"/>
          <a:lstStyle/>
          <a:p>
            <a:pPr>
              <a:spcBef>
                <a:spcPts val="800"/>
              </a:spcBef>
            </a:pPr>
            <a:r>
              <a:rPr lang="en-GB" sz="4000"/>
              <a:t>Data flow technique is a generic technique:</a:t>
            </a:r>
            <a:endParaRPr lang="en-GB" sz="4000"/>
          </a:p>
          <a:p>
            <a:pPr lvl="1">
              <a:spcBef>
                <a:spcPts val="725"/>
              </a:spcBef>
            </a:pPr>
            <a:r>
              <a:rPr lang="en-GB" sz="3200"/>
              <a:t>can be used to model the working of any system</a:t>
            </a:r>
            <a:endParaRPr lang="en-GB" sz="3200"/>
          </a:p>
          <a:p>
            <a:pPr lvl="2">
              <a:spcBef>
                <a:spcPts val="625"/>
              </a:spcBef>
            </a:pPr>
            <a:r>
              <a:rPr lang="en-GB" sz="2800"/>
              <a:t>not just software systems.</a:t>
            </a:r>
            <a:endParaRPr lang="en-GB" sz="2800"/>
          </a:p>
          <a:p>
            <a:pPr>
              <a:spcBef>
                <a:spcPts val="825"/>
              </a:spcBef>
            </a:pPr>
            <a:r>
              <a:rPr lang="en-GB" sz="4000"/>
              <a:t> A major advantage of the data flow technique is its </a:t>
            </a:r>
            <a:r>
              <a:rPr lang="en-GB" sz="4000">
                <a:solidFill>
                  <a:srgbClr val="0000CC"/>
                </a:solidFill>
              </a:rPr>
              <a:t>simplicity.</a:t>
            </a:r>
            <a:r>
              <a:rPr lang="en-GB" sz="4000" b="1">
                <a:solidFill>
                  <a:srgbClr val="0000CC"/>
                </a:solidFill>
              </a:rPr>
              <a:t> </a:t>
            </a:r>
            <a:endParaRPr lang="en-GB" sz="4000" b="1">
              <a:solidFill>
                <a:srgbClr val="0000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A0E20FFF-4C45-4293-9275-C209DEF76FBE}" type="slidenum">
              <a:rPr lang="en-US"/>
            </a:fld>
            <a:endParaRPr lang="en-US"/>
          </a:p>
        </p:txBody>
      </p:sp>
      <p:sp>
        <p:nvSpPr>
          <p:cNvPr id="50177" name="Rectangle 1"/>
          <p:cNvSpPr>
            <a:spLocks noGrp="1" noChangeArrowheads="1"/>
          </p:cNvSpPr>
          <p:nvPr>
            <p:ph type="title"/>
          </p:nvPr>
        </p:nvSpPr>
        <p:spPr>
          <a:xfrm>
            <a:off x="406400" y="276225"/>
            <a:ext cx="7770813" cy="1273175"/>
          </a:xfrm>
        </p:spPr>
        <p:txBody>
          <a:bodyPr lIns="18000" tIns="46800" rIns="18000" bIns="46800" anchor="ctr"/>
          <a:lstStyle/>
          <a:p>
            <a:pPr>
              <a:spcBef>
                <a:spcPts val="1000"/>
              </a:spcBef>
            </a:pPr>
            <a:r>
              <a:rPr lang="en-GB">
                <a:solidFill>
                  <a:srgbClr val="0000CC"/>
                </a:solidFill>
              </a:rPr>
              <a:t>Data Flow Model of a Car Assembly Unit</a:t>
            </a:r>
            <a:endParaRPr lang="en-GB">
              <a:solidFill>
                <a:srgbClr val="0000CC"/>
              </a:solidFill>
            </a:endParaRPr>
          </a:p>
        </p:txBody>
      </p:sp>
      <p:sp>
        <p:nvSpPr>
          <p:cNvPr id="50178" name="Text Box 2"/>
          <p:cNvSpPr txBox="1">
            <a:spLocks noChangeArrowheads="1"/>
          </p:cNvSpPr>
          <p:nvPr/>
        </p:nvSpPr>
        <p:spPr bwMode="auto">
          <a:xfrm>
            <a:off x="1219200" y="2830830"/>
            <a:ext cx="1005205" cy="753745"/>
          </a:xfrm>
          <a:prstGeom prst="rect">
            <a:avLst/>
          </a:prstGeom>
          <a:noFill/>
          <a:ln w="9525">
            <a:noFill/>
            <a:miter lim="800000"/>
          </a:ln>
        </p:spPr>
        <p:txBody>
          <a:bodyPr lIns="18000" tIns="46800" rIns="18000" bIns="46800"/>
          <a:lstStyle/>
          <a:p>
            <a:pPr>
              <a:lnSpc>
                <a:spcPct val="85000"/>
              </a:lnSpc>
              <a:spcBef>
                <a:spcPts val="315"/>
              </a:spcBef>
            </a:pPr>
            <a:r>
              <a:rPr lang="en-GB" sz="1400" b="1">
                <a:latin typeface="times" charset="0"/>
              </a:rPr>
              <a:t>   Fit</a:t>
            </a:r>
            <a:endParaRPr lang="en-GB" sz="1400" b="1">
              <a:latin typeface="times" charset="0"/>
            </a:endParaRPr>
          </a:p>
          <a:p>
            <a:pPr>
              <a:lnSpc>
                <a:spcPct val="85000"/>
              </a:lnSpc>
              <a:spcBef>
                <a:spcPts val="315"/>
              </a:spcBef>
            </a:pPr>
            <a:r>
              <a:rPr lang="en-GB" sz="1400" b="1">
                <a:latin typeface="times" charset="0"/>
              </a:rPr>
              <a:t>Engine</a:t>
            </a:r>
            <a:endParaRPr lang="en-GB" sz="1400" b="1">
              <a:latin typeface="times" charset="0"/>
            </a:endParaRPr>
          </a:p>
        </p:txBody>
      </p:sp>
      <p:sp>
        <p:nvSpPr>
          <p:cNvPr id="50179" name="Text Box 3"/>
          <p:cNvSpPr txBox="1">
            <a:spLocks noChangeArrowheads="1"/>
          </p:cNvSpPr>
          <p:nvPr/>
        </p:nvSpPr>
        <p:spPr bwMode="auto">
          <a:xfrm>
            <a:off x="6248400" y="2819400"/>
            <a:ext cx="915988" cy="754063"/>
          </a:xfrm>
          <a:prstGeom prst="rect">
            <a:avLst/>
          </a:prstGeom>
          <a:noFill/>
          <a:ln w="9525">
            <a:noFill/>
            <a:miter lim="800000"/>
          </a:ln>
        </p:spPr>
        <p:txBody>
          <a:bodyPr lIns="18000" tIns="46800" rIns="18000" bIns="46800"/>
          <a:lstStyle/>
          <a:p>
            <a:pPr defTabSz="-635">
              <a:lnSpc>
                <a:spcPct val="85000"/>
              </a:lnSpc>
              <a:spcBef>
                <a:spcPts val="315"/>
              </a:spcBef>
              <a:tabLst>
                <a:tab pos="863600" algn="l"/>
              </a:tabLst>
            </a:pPr>
            <a:r>
              <a:rPr lang="en-US" altLang="en-GB" sz="1400" b="1">
                <a:latin typeface="times" charset="0"/>
              </a:rPr>
              <a:t>   </a:t>
            </a:r>
            <a:r>
              <a:rPr lang="en-GB" sz="1400" b="1">
                <a:latin typeface="times" charset="0"/>
              </a:rPr>
              <a:t>Paint    </a:t>
            </a:r>
            <a:endParaRPr lang="en-GB" sz="1400" b="1">
              <a:latin typeface="times" charset="0"/>
            </a:endParaRPr>
          </a:p>
          <a:p>
            <a:pPr defTabSz="-635">
              <a:lnSpc>
                <a:spcPct val="85000"/>
              </a:lnSpc>
              <a:spcBef>
                <a:spcPts val="315"/>
              </a:spcBef>
              <a:tabLst>
                <a:tab pos="863600" algn="l"/>
              </a:tabLst>
            </a:pPr>
            <a:r>
              <a:rPr lang="en-GB" sz="1400" b="1">
                <a:latin typeface="times" charset="0"/>
              </a:rPr>
              <a:t>   and</a:t>
            </a:r>
            <a:endParaRPr lang="en-GB" sz="1400" b="1">
              <a:latin typeface="times" charset="0"/>
            </a:endParaRPr>
          </a:p>
          <a:p>
            <a:pPr defTabSz="-635">
              <a:lnSpc>
                <a:spcPct val="85000"/>
              </a:lnSpc>
              <a:spcBef>
                <a:spcPts val="315"/>
              </a:spcBef>
              <a:tabLst>
                <a:tab pos="863600" algn="l"/>
              </a:tabLst>
            </a:pPr>
            <a:r>
              <a:rPr lang="en-GB" sz="1400" b="1">
                <a:latin typeface="times" charset="0"/>
              </a:rPr>
              <a:t>   Test</a:t>
            </a:r>
            <a:endParaRPr lang="en-GB" sz="1400" b="1">
              <a:latin typeface="times" charset="0"/>
            </a:endParaRPr>
          </a:p>
        </p:txBody>
      </p:sp>
      <p:sp>
        <p:nvSpPr>
          <p:cNvPr id="50180" name="Text Box 4"/>
          <p:cNvSpPr txBox="1">
            <a:spLocks noChangeArrowheads="1"/>
          </p:cNvSpPr>
          <p:nvPr/>
        </p:nvSpPr>
        <p:spPr bwMode="auto">
          <a:xfrm>
            <a:off x="4495800" y="2819400"/>
            <a:ext cx="944245" cy="548005"/>
          </a:xfrm>
          <a:prstGeom prst="rect">
            <a:avLst/>
          </a:prstGeom>
          <a:noFill/>
          <a:ln w="9525">
            <a:noFill/>
            <a:miter lim="800000"/>
          </a:ln>
        </p:spPr>
        <p:txBody>
          <a:bodyPr lIns="18000" tIns="46800" rIns="18000" bIns="46800"/>
          <a:lstStyle/>
          <a:p>
            <a:pPr defTabSz="-635">
              <a:lnSpc>
                <a:spcPct val="85000"/>
              </a:lnSpc>
              <a:spcBef>
                <a:spcPts val="315"/>
              </a:spcBef>
              <a:tabLst>
                <a:tab pos="723900" algn="l"/>
              </a:tabLst>
            </a:pPr>
            <a:r>
              <a:rPr lang="en-GB" sz="1400" b="1">
                <a:latin typeface="times" charset="0"/>
              </a:rPr>
              <a:t>   Fit</a:t>
            </a:r>
            <a:endParaRPr lang="en-GB" sz="1400" b="1">
              <a:latin typeface="times" charset="0"/>
            </a:endParaRPr>
          </a:p>
          <a:p>
            <a:pPr defTabSz="-635">
              <a:lnSpc>
                <a:spcPct val="85000"/>
              </a:lnSpc>
              <a:spcBef>
                <a:spcPts val="315"/>
              </a:spcBef>
              <a:tabLst>
                <a:tab pos="723900" algn="l"/>
              </a:tabLst>
            </a:pPr>
            <a:r>
              <a:rPr lang="en-GB" sz="1400" b="1">
                <a:latin typeface="times" charset="0"/>
              </a:rPr>
              <a:t> Wheels</a:t>
            </a:r>
            <a:endParaRPr lang="en-GB" sz="1400" b="1">
              <a:latin typeface="times" charset="0"/>
            </a:endParaRPr>
          </a:p>
        </p:txBody>
      </p:sp>
      <p:sp>
        <p:nvSpPr>
          <p:cNvPr id="50181" name="Text Box 5"/>
          <p:cNvSpPr txBox="1">
            <a:spLocks noChangeArrowheads="1"/>
          </p:cNvSpPr>
          <p:nvPr/>
        </p:nvSpPr>
        <p:spPr bwMode="auto">
          <a:xfrm>
            <a:off x="2819400" y="2819400"/>
            <a:ext cx="874395" cy="754380"/>
          </a:xfrm>
          <a:prstGeom prst="rect">
            <a:avLst/>
          </a:prstGeom>
          <a:noFill/>
          <a:ln w="9525">
            <a:noFill/>
            <a:miter lim="800000"/>
          </a:ln>
        </p:spPr>
        <p:txBody>
          <a:bodyPr lIns="18000" tIns="46800" rIns="18000" bIns="46800"/>
          <a:lstStyle/>
          <a:p>
            <a:pPr>
              <a:lnSpc>
                <a:spcPct val="85000"/>
              </a:lnSpc>
              <a:spcBef>
                <a:spcPts val="315"/>
              </a:spcBef>
            </a:pPr>
            <a:r>
              <a:rPr lang="en-GB" sz="1400" b="1">
                <a:latin typeface="times" charset="0"/>
              </a:rPr>
              <a:t>  Fit</a:t>
            </a:r>
            <a:endParaRPr lang="en-GB" sz="1400" b="1">
              <a:latin typeface="times" charset="0"/>
            </a:endParaRPr>
          </a:p>
          <a:p>
            <a:pPr>
              <a:lnSpc>
                <a:spcPct val="85000"/>
              </a:lnSpc>
              <a:spcBef>
                <a:spcPts val="315"/>
              </a:spcBef>
            </a:pPr>
            <a:r>
              <a:rPr lang="en-GB" sz="1400" b="1">
                <a:latin typeface="times" charset="0"/>
              </a:rPr>
              <a:t> Doors</a:t>
            </a:r>
            <a:endParaRPr lang="en-GB" sz="1400" b="1">
              <a:latin typeface="times" charset="0"/>
            </a:endParaRPr>
          </a:p>
        </p:txBody>
      </p:sp>
      <p:sp>
        <p:nvSpPr>
          <p:cNvPr id="50182" name="Oval 6"/>
          <p:cNvSpPr>
            <a:spLocks noChangeArrowheads="1"/>
          </p:cNvSpPr>
          <p:nvPr/>
        </p:nvSpPr>
        <p:spPr bwMode="auto">
          <a:xfrm>
            <a:off x="1137285" y="2819400"/>
            <a:ext cx="1071245" cy="608330"/>
          </a:xfrm>
          <a:prstGeom prst="ellipse">
            <a:avLst/>
          </a:prstGeom>
          <a:noFill/>
          <a:ln w="38160">
            <a:solidFill>
              <a:srgbClr val="000000"/>
            </a:solidFill>
            <a:round/>
          </a:ln>
        </p:spPr>
        <p:txBody>
          <a:bodyPr wrap="none" anchor="ctr"/>
          <a:lstStyle/>
          <a:p>
            <a:endParaRPr lang="en-US"/>
          </a:p>
        </p:txBody>
      </p:sp>
      <p:sp>
        <p:nvSpPr>
          <p:cNvPr id="50183" name="Oval 7"/>
          <p:cNvSpPr>
            <a:spLocks noChangeArrowheads="1"/>
          </p:cNvSpPr>
          <p:nvPr/>
        </p:nvSpPr>
        <p:spPr bwMode="auto">
          <a:xfrm>
            <a:off x="6248400" y="2667000"/>
            <a:ext cx="1066800" cy="917575"/>
          </a:xfrm>
          <a:prstGeom prst="ellipse">
            <a:avLst/>
          </a:prstGeom>
          <a:noFill/>
          <a:ln w="38160">
            <a:solidFill>
              <a:srgbClr val="000000"/>
            </a:solidFill>
            <a:round/>
          </a:ln>
        </p:spPr>
        <p:txBody>
          <a:bodyPr wrap="none" anchor="ctr"/>
          <a:lstStyle/>
          <a:p>
            <a:endParaRPr lang="en-US"/>
          </a:p>
        </p:txBody>
      </p:sp>
      <p:sp>
        <p:nvSpPr>
          <p:cNvPr id="50184" name="Oval 8"/>
          <p:cNvSpPr>
            <a:spLocks noChangeArrowheads="1"/>
          </p:cNvSpPr>
          <p:nvPr/>
        </p:nvSpPr>
        <p:spPr bwMode="auto">
          <a:xfrm>
            <a:off x="4495800" y="2819400"/>
            <a:ext cx="943610" cy="608330"/>
          </a:xfrm>
          <a:prstGeom prst="ellipse">
            <a:avLst/>
          </a:prstGeom>
          <a:noFill/>
          <a:ln w="38160">
            <a:solidFill>
              <a:srgbClr val="000000"/>
            </a:solidFill>
            <a:round/>
          </a:ln>
        </p:spPr>
        <p:txBody>
          <a:bodyPr wrap="none" anchor="ctr"/>
          <a:lstStyle/>
          <a:p>
            <a:endParaRPr lang="en-US"/>
          </a:p>
        </p:txBody>
      </p:sp>
      <p:sp>
        <p:nvSpPr>
          <p:cNvPr id="50185" name="Oval 9"/>
          <p:cNvSpPr>
            <a:spLocks noChangeArrowheads="1"/>
          </p:cNvSpPr>
          <p:nvPr/>
        </p:nvSpPr>
        <p:spPr bwMode="auto">
          <a:xfrm>
            <a:off x="2797810" y="2819400"/>
            <a:ext cx="895985" cy="608330"/>
          </a:xfrm>
          <a:prstGeom prst="ellipse">
            <a:avLst/>
          </a:prstGeom>
          <a:noFill/>
          <a:ln w="38160">
            <a:solidFill>
              <a:srgbClr val="000000"/>
            </a:solidFill>
            <a:round/>
          </a:ln>
        </p:spPr>
        <p:txBody>
          <a:bodyPr wrap="none" anchor="ctr"/>
          <a:lstStyle/>
          <a:p>
            <a:endParaRPr lang="en-US"/>
          </a:p>
        </p:txBody>
      </p:sp>
      <p:sp>
        <p:nvSpPr>
          <p:cNvPr id="50186" name="Text Box 10"/>
          <p:cNvSpPr txBox="1">
            <a:spLocks noChangeArrowheads="1"/>
          </p:cNvSpPr>
          <p:nvPr/>
        </p:nvSpPr>
        <p:spPr bwMode="auto">
          <a:xfrm>
            <a:off x="1219200" y="3886200"/>
            <a:ext cx="1403350" cy="566738"/>
          </a:xfrm>
          <a:prstGeom prst="rect">
            <a:avLst/>
          </a:prstGeom>
          <a:noFill/>
          <a:ln w="9525">
            <a:noFill/>
            <a:miter lim="800000"/>
          </a:ln>
        </p:spPr>
        <p:txBody>
          <a:bodyPr lIns="18000" tIns="46800" rIns="18000" bIns="46800"/>
          <a:lstStyle/>
          <a:p>
            <a:pPr algn="ctr" defTabSz="-635">
              <a:lnSpc>
                <a:spcPct val="85000"/>
              </a:lnSpc>
              <a:spcBef>
                <a:spcPts val="365"/>
              </a:spcBef>
              <a:tabLst>
                <a:tab pos="863600" algn="l"/>
              </a:tabLst>
            </a:pPr>
            <a:r>
              <a:rPr lang="en-GB" sz="1600" b="1">
                <a:latin typeface="times" charset="0"/>
              </a:rPr>
              <a:t>Chassis  Store</a:t>
            </a:r>
            <a:endParaRPr lang="en-GB" sz="1600" b="1">
              <a:latin typeface="times" charset="0"/>
            </a:endParaRPr>
          </a:p>
        </p:txBody>
      </p:sp>
      <p:sp>
        <p:nvSpPr>
          <p:cNvPr id="50187" name="Text Box 11"/>
          <p:cNvSpPr txBox="1">
            <a:spLocks noChangeArrowheads="1"/>
          </p:cNvSpPr>
          <p:nvPr/>
        </p:nvSpPr>
        <p:spPr bwMode="auto">
          <a:xfrm>
            <a:off x="2895600" y="1828800"/>
            <a:ext cx="1339850" cy="566738"/>
          </a:xfrm>
          <a:prstGeom prst="rect">
            <a:avLst/>
          </a:prstGeom>
          <a:noFill/>
          <a:ln w="9525">
            <a:noFill/>
            <a:miter lim="800000"/>
          </a:ln>
        </p:spPr>
        <p:txBody>
          <a:bodyPr lIns="18000" tIns="46800" rIns="18000" bIns="46800"/>
          <a:lstStyle/>
          <a:p>
            <a:pPr defTabSz="-635">
              <a:lnSpc>
                <a:spcPct val="85000"/>
              </a:lnSpc>
              <a:spcBef>
                <a:spcPts val="365"/>
              </a:spcBef>
              <a:tabLst>
                <a:tab pos="863600" algn="l"/>
              </a:tabLst>
            </a:pPr>
            <a:r>
              <a:rPr lang="en-GB" sz="1600" b="1">
                <a:latin typeface="times" charset="0"/>
              </a:rPr>
              <a:t>  Door   Store</a:t>
            </a:r>
            <a:endParaRPr lang="en-GB" sz="1600" b="1">
              <a:latin typeface="times" charset="0"/>
            </a:endParaRPr>
          </a:p>
        </p:txBody>
      </p:sp>
      <p:sp>
        <p:nvSpPr>
          <p:cNvPr id="50188" name="Text Box 12"/>
          <p:cNvSpPr txBox="1">
            <a:spLocks noChangeArrowheads="1"/>
          </p:cNvSpPr>
          <p:nvPr/>
        </p:nvSpPr>
        <p:spPr bwMode="auto">
          <a:xfrm>
            <a:off x="3505200" y="3886200"/>
            <a:ext cx="1403350" cy="566738"/>
          </a:xfrm>
          <a:prstGeom prst="rect">
            <a:avLst/>
          </a:prstGeom>
          <a:noFill/>
          <a:ln w="9525">
            <a:noFill/>
            <a:miter lim="800000"/>
          </a:ln>
        </p:spPr>
        <p:txBody>
          <a:bodyPr lIns="18000" tIns="46800" rIns="18000" bIns="46800"/>
          <a:lstStyle/>
          <a:p>
            <a:pPr algn="ctr" defTabSz="-635">
              <a:lnSpc>
                <a:spcPct val="85000"/>
              </a:lnSpc>
              <a:spcBef>
                <a:spcPts val="365"/>
              </a:spcBef>
              <a:tabLst>
                <a:tab pos="863600" algn="l"/>
              </a:tabLst>
            </a:pPr>
            <a:r>
              <a:rPr lang="en-GB" sz="1600" b="1">
                <a:latin typeface="times" charset="0"/>
              </a:rPr>
              <a:t>Wheel  Store</a:t>
            </a:r>
            <a:endParaRPr lang="en-GB" sz="1600" b="1">
              <a:latin typeface="times" charset="0"/>
            </a:endParaRPr>
          </a:p>
        </p:txBody>
      </p:sp>
      <p:sp>
        <p:nvSpPr>
          <p:cNvPr id="50189" name="Text Box 13"/>
          <p:cNvSpPr txBox="1">
            <a:spLocks noChangeArrowheads="1"/>
          </p:cNvSpPr>
          <p:nvPr/>
        </p:nvSpPr>
        <p:spPr bwMode="auto">
          <a:xfrm>
            <a:off x="993775" y="1828800"/>
            <a:ext cx="1357313" cy="566738"/>
          </a:xfrm>
          <a:prstGeom prst="rect">
            <a:avLst/>
          </a:prstGeom>
          <a:noFill/>
          <a:ln w="9525">
            <a:noFill/>
            <a:miter lim="800000"/>
          </a:ln>
        </p:spPr>
        <p:txBody>
          <a:bodyPr lIns="18000" tIns="46800" rIns="18000" bIns="46800"/>
          <a:lstStyle/>
          <a:p>
            <a:pPr defTabSz="-635">
              <a:lnSpc>
                <a:spcPct val="85000"/>
              </a:lnSpc>
              <a:spcBef>
                <a:spcPts val="365"/>
              </a:spcBef>
              <a:tabLst>
                <a:tab pos="863600" algn="l"/>
              </a:tabLst>
            </a:pPr>
            <a:r>
              <a:rPr lang="en-GB" sz="1600" b="1">
                <a:latin typeface="times" charset="0"/>
              </a:rPr>
              <a:t>Engine  Store</a:t>
            </a:r>
            <a:endParaRPr lang="en-GB" sz="1600" b="1">
              <a:latin typeface="times" charset="0"/>
            </a:endParaRPr>
          </a:p>
        </p:txBody>
      </p:sp>
      <p:sp>
        <p:nvSpPr>
          <p:cNvPr id="50190" name="Line 14"/>
          <p:cNvSpPr>
            <a:spLocks noChangeShapeType="1"/>
          </p:cNvSpPr>
          <p:nvPr/>
        </p:nvSpPr>
        <p:spPr bwMode="auto">
          <a:xfrm>
            <a:off x="1295400" y="3886200"/>
            <a:ext cx="1295400" cy="0"/>
          </a:xfrm>
          <a:prstGeom prst="line">
            <a:avLst/>
          </a:prstGeom>
          <a:noFill/>
          <a:ln w="38160">
            <a:solidFill>
              <a:srgbClr val="000000"/>
            </a:solidFill>
            <a:round/>
          </a:ln>
        </p:spPr>
        <p:txBody>
          <a:bodyPr/>
          <a:lstStyle/>
          <a:p>
            <a:endParaRPr lang="en-US"/>
          </a:p>
        </p:txBody>
      </p:sp>
      <p:sp>
        <p:nvSpPr>
          <p:cNvPr id="50191" name="Line 15"/>
          <p:cNvSpPr>
            <a:spLocks noChangeShapeType="1"/>
          </p:cNvSpPr>
          <p:nvPr/>
        </p:nvSpPr>
        <p:spPr bwMode="auto">
          <a:xfrm>
            <a:off x="1295400" y="4419600"/>
            <a:ext cx="1295400" cy="0"/>
          </a:xfrm>
          <a:prstGeom prst="line">
            <a:avLst/>
          </a:prstGeom>
          <a:noFill/>
          <a:ln w="38160">
            <a:solidFill>
              <a:srgbClr val="000000"/>
            </a:solidFill>
            <a:round/>
          </a:ln>
        </p:spPr>
        <p:txBody>
          <a:bodyPr/>
          <a:lstStyle/>
          <a:p>
            <a:endParaRPr lang="en-US"/>
          </a:p>
        </p:txBody>
      </p:sp>
      <p:sp>
        <p:nvSpPr>
          <p:cNvPr id="50192" name="Line 16"/>
          <p:cNvSpPr>
            <a:spLocks noChangeShapeType="1"/>
          </p:cNvSpPr>
          <p:nvPr/>
        </p:nvSpPr>
        <p:spPr bwMode="auto">
          <a:xfrm>
            <a:off x="2895600" y="2286000"/>
            <a:ext cx="1295400" cy="0"/>
          </a:xfrm>
          <a:prstGeom prst="line">
            <a:avLst/>
          </a:prstGeom>
          <a:noFill/>
          <a:ln w="38160">
            <a:solidFill>
              <a:srgbClr val="000000"/>
            </a:solidFill>
            <a:round/>
          </a:ln>
        </p:spPr>
        <p:txBody>
          <a:bodyPr/>
          <a:lstStyle/>
          <a:p>
            <a:endParaRPr lang="en-US"/>
          </a:p>
        </p:txBody>
      </p:sp>
      <p:sp>
        <p:nvSpPr>
          <p:cNvPr id="50193" name="Line 17"/>
          <p:cNvSpPr>
            <a:spLocks noChangeShapeType="1"/>
          </p:cNvSpPr>
          <p:nvPr/>
        </p:nvSpPr>
        <p:spPr bwMode="auto">
          <a:xfrm>
            <a:off x="2895600" y="1828800"/>
            <a:ext cx="1295400" cy="0"/>
          </a:xfrm>
          <a:prstGeom prst="line">
            <a:avLst/>
          </a:prstGeom>
          <a:noFill/>
          <a:ln w="38160">
            <a:solidFill>
              <a:srgbClr val="000000"/>
            </a:solidFill>
            <a:round/>
          </a:ln>
        </p:spPr>
        <p:txBody>
          <a:bodyPr/>
          <a:lstStyle/>
          <a:p>
            <a:endParaRPr lang="en-US"/>
          </a:p>
        </p:txBody>
      </p:sp>
      <p:sp>
        <p:nvSpPr>
          <p:cNvPr id="50194" name="Line 18"/>
          <p:cNvSpPr>
            <a:spLocks noChangeShapeType="1"/>
          </p:cNvSpPr>
          <p:nvPr/>
        </p:nvSpPr>
        <p:spPr bwMode="auto">
          <a:xfrm>
            <a:off x="990600" y="2286000"/>
            <a:ext cx="1295400" cy="0"/>
          </a:xfrm>
          <a:prstGeom prst="line">
            <a:avLst/>
          </a:prstGeom>
          <a:noFill/>
          <a:ln w="38160">
            <a:solidFill>
              <a:srgbClr val="000000"/>
            </a:solidFill>
            <a:round/>
          </a:ln>
        </p:spPr>
        <p:txBody>
          <a:bodyPr/>
          <a:lstStyle/>
          <a:p>
            <a:endParaRPr lang="en-US"/>
          </a:p>
        </p:txBody>
      </p:sp>
      <p:sp>
        <p:nvSpPr>
          <p:cNvPr id="50195" name="Line 19"/>
          <p:cNvSpPr>
            <a:spLocks noChangeShapeType="1"/>
          </p:cNvSpPr>
          <p:nvPr/>
        </p:nvSpPr>
        <p:spPr bwMode="auto">
          <a:xfrm>
            <a:off x="990600" y="1828800"/>
            <a:ext cx="1295400" cy="0"/>
          </a:xfrm>
          <a:prstGeom prst="line">
            <a:avLst/>
          </a:prstGeom>
          <a:noFill/>
          <a:ln w="38160">
            <a:solidFill>
              <a:srgbClr val="000000"/>
            </a:solidFill>
            <a:round/>
          </a:ln>
        </p:spPr>
        <p:txBody>
          <a:bodyPr/>
          <a:lstStyle/>
          <a:p>
            <a:endParaRPr lang="en-US"/>
          </a:p>
        </p:txBody>
      </p:sp>
      <p:sp>
        <p:nvSpPr>
          <p:cNvPr id="50196" name="Line 20"/>
          <p:cNvSpPr>
            <a:spLocks noChangeShapeType="1"/>
          </p:cNvSpPr>
          <p:nvPr/>
        </p:nvSpPr>
        <p:spPr bwMode="auto">
          <a:xfrm>
            <a:off x="3581400" y="4419600"/>
            <a:ext cx="1295400" cy="0"/>
          </a:xfrm>
          <a:prstGeom prst="line">
            <a:avLst/>
          </a:prstGeom>
          <a:noFill/>
          <a:ln w="38160">
            <a:solidFill>
              <a:srgbClr val="000000"/>
            </a:solidFill>
            <a:round/>
          </a:ln>
        </p:spPr>
        <p:txBody>
          <a:bodyPr/>
          <a:lstStyle/>
          <a:p>
            <a:endParaRPr lang="en-US"/>
          </a:p>
        </p:txBody>
      </p:sp>
      <p:sp>
        <p:nvSpPr>
          <p:cNvPr id="50197" name="Line 21"/>
          <p:cNvSpPr>
            <a:spLocks noChangeShapeType="1"/>
          </p:cNvSpPr>
          <p:nvPr/>
        </p:nvSpPr>
        <p:spPr bwMode="auto">
          <a:xfrm>
            <a:off x="3581400" y="3886200"/>
            <a:ext cx="1295400" cy="0"/>
          </a:xfrm>
          <a:prstGeom prst="line">
            <a:avLst/>
          </a:prstGeom>
          <a:noFill/>
          <a:ln w="38160">
            <a:solidFill>
              <a:srgbClr val="000000"/>
            </a:solidFill>
            <a:round/>
          </a:ln>
        </p:spPr>
        <p:txBody>
          <a:bodyPr/>
          <a:lstStyle/>
          <a:p>
            <a:endParaRPr lang="en-US"/>
          </a:p>
        </p:txBody>
      </p:sp>
      <p:sp>
        <p:nvSpPr>
          <p:cNvPr id="50198" name="Line 22"/>
          <p:cNvSpPr>
            <a:spLocks noChangeShapeType="1"/>
          </p:cNvSpPr>
          <p:nvPr/>
        </p:nvSpPr>
        <p:spPr bwMode="auto">
          <a:xfrm>
            <a:off x="2209800" y="3124200"/>
            <a:ext cx="609600" cy="0"/>
          </a:xfrm>
          <a:prstGeom prst="line">
            <a:avLst/>
          </a:prstGeom>
          <a:noFill/>
          <a:ln w="38160">
            <a:solidFill>
              <a:srgbClr val="000000"/>
            </a:solidFill>
            <a:round/>
            <a:tailEnd type="triangle" w="lg" len="lg"/>
          </a:ln>
        </p:spPr>
        <p:txBody>
          <a:bodyPr/>
          <a:lstStyle/>
          <a:p>
            <a:endParaRPr lang="en-US"/>
          </a:p>
        </p:txBody>
      </p:sp>
      <p:sp>
        <p:nvSpPr>
          <p:cNvPr id="50199" name="Line 23"/>
          <p:cNvSpPr>
            <a:spLocks noChangeShapeType="1"/>
          </p:cNvSpPr>
          <p:nvPr/>
        </p:nvSpPr>
        <p:spPr bwMode="auto">
          <a:xfrm>
            <a:off x="3693160" y="3124200"/>
            <a:ext cx="802640" cy="635"/>
          </a:xfrm>
          <a:prstGeom prst="line">
            <a:avLst/>
          </a:prstGeom>
          <a:noFill/>
          <a:ln w="38160">
            <a:solidFill>
              <a:srgbClr val="000000"/>
            </a:solidFill>
            <a:round/>
            <a:tailEnd type="triangle" w="lg" len="lg"/>
          </a:ln>
        </p:spPr>
        <p:txBody>
          <a:bodyPr/>
          <a:lstStyle/>
          <a:p>
            <a:endParaRPr lang="en-US"/>
          </a:p>
        </p:txBody>
      </p:sp>
      <p:sp>
        <p:nvSpPr>
          <p:cNvPr id="50200" name="Line 24"/>
          <p:cNvSpPr>
            <a:spLocks noChangeShapeType="1"/>
          </p:cNvSpPr>
          <p:nvPr/>
        </p:nvSpPr>
        <p:spPr bwMode="auto">
          <a:xfrm>
            <a:off x="5439410" y="3124200"/>
            <a:ext cx="808990" cy="635"/>
          </a:xfrm>
          <a:prstGeom prst="line">
            <a:avLst/>
          </a:prstGeom>
          <a:noFill/>
          <a:ln w="38160">
            <a:solidFill>
              <a:srgbClr val="000000"/>
            </a:solidFill>
            <a:round/>
            <a:tailEnd type="triangle" w="lg" len="lg"/>
          </a:ln>
        </p:spPr>
        <p:txBody>
          <a:bodyPr/>
          <a:lstStyle/>
          <a:p>
            <a:endParaRPr lang="en-US"/>
          </a:p>
        </p:txBody>
      </p:sp>
      <p:sp>
        <p:nvSpPr>
          <p:cNvPr id="50201" name="Line 25"/>
          <p:cNvSpPr>
            <a:spLocks noChangeShapeType="1"/>
          </p:cNvSpPr>
          <p:nvPr/>
        </p:nvSpPr>
        <p:spPr bwMode="auto">
          <a:xfrm>
            <a:off x="7315200" y="3124200"/>
            <a:ext cx="609600" cy="0"/>
          </a:xfrm>
          <a:prstGeom prst="line">
            <a:avLst/>
          </a:prstGeom>
          <a:noFill/>
          <a:ln w="38160">
            <a:solidFill>
              <a:srgbClr val="000000"/>
            </a:solidFill>
            <a:round/>
            <a:tailEnd type="triangle" w="lg" len="lg"/>
          </a:ln>
        </p:spPr>
        <p:txBody>
          <a:bodyPr/>
          <a:lstStyle/>
          <a:p>
            <a:endParaRPr lang="en-US"/>
          </a:p>
        </p:txBody>
      </p:sp>
      <p:sp>
        <p:nvSpPr>
          <p:cNvPr id="50202" name="Line 26"/>
          <p:cNvSpPr>
            <a:spLocks noChangeShapeType="1"/>
          </p:cNvSpPr>
          <p:nvPr/>
        </p:nvSpPr>
        <p:spPr bwMode="auto">
          <a:xfrm>
            <a:off x="1600200" y="2209800"/>
            <a:ext cx="152400" cy="609600"/>
          </a:xfrm>
          <a:prstGeom prst="line">
            <a:avLst/>
          </a:prstGeom>
          <a:noFill/>
          <a:ln w="38160">
            <a:solidFill>
              <a:srgbClr val="000000"/>
            </a:solidFill>
            <a:round/>
            <a:tailEnd type="triangle" w="lg" len="lg"/>
          </a:ln>
        </p:spPr>
        <p:txBody>
          <a:bodyPr/>
          <a:lstStyle/>
          <a:p>
            <a:endParaRPr lang="en-US"/>
          </a:p>
        </p:txBody>
      </p:sp>
      <p:sp>
        <p:nvSpPr>
          <p:cNvPr id="50203" name="Line 27"/>
          <p:cNvSpPr>
            <a:spLocks noChangeShapeType="1"/>
          </p:cNvSpPr>
          <p:nvPr/>
        </p:nvSpPr>
        <p:spPr bwMode="auto">
          <a:xfrm flipV="1">
            <a:off x="1905000" y="3429000"/>
            <a:ext cx="0" cy="457200"/>
          </a:xfrm>
          <a:prstGeom prst="line">
            <a:avLst/>
          </a:prstGeom>
          <a:noFill/>
          <a:ln w="38160">
            <a:solidFill>
              <a:srgbClr val="000000"/>
            </a:solidFill>
            <a:round/>
            <a:tailEnd type="triangle" w="lg" len="lg"/>
          </a:ln>
        </p:spPr>
        <p:txBody>
          <a:bodyPr/>
          <a:lstStyle/>
          <a:p>
            <a:endParaRPr lang="en-US"/>
          </a:p>
        </p:txBody>
      </p:sp>
      <p:sp>
        <p:nvSpPr>
          <p:cNvPr id="50204" name="Line 28"/>
          <p:cNvSpPr>
            <a:spLocks noChangeShapeType="1"/>
          </p:cNvSpPr>
          <p:nvPr/>
        </p:nvSpPr>
        <p:spPr bwMode="auto">
          <a:xfrm flipV="1">
            <a:off x="4267200" y="3352800"/>
            <a:ext cx="381000" cy="533400"/>
          </a:xfrm>
          <a:prstGeom prst="line">
            <a:avLst/>
          </a:prstGeom>
          <a:noFill/>
          <a:ln w="38160">
            <a:solidFill>
              <a:srgbClr val="000000"/>
            </a:solidFill>
            <a:round/>
            <a:tailEnd type="triangle" w="lg" len="lg"/>
          </a:ln>
        </p:spPr>
        <p:txBody>
          <a:bodyPr/>
          <a:lstStyle/>
          <a:p>
            <a:endParaRPr lang="en-US"/>
          </a:p>
        </p:txBody>
      </p:sp>
      <p:sp>
        <p:nvSpPr>
          <p:cNvPr id="50205" name="Line 29"/>
          <p:cNvSpPr>
            <a:spLocks noChangeShapeType="1"/>
          </p:cNvSpPr>
          <p:nvPr/>
        </p:nvSpPr>
        <p:spPr bwMode="auto">
          <a:xfrm flipH="1">
            <a:off x="3276600" y="2209800"/>
            <a:ext cx="228600" cy="609600"/>
          </a:xfrm>
          <a:prstGeom prst="line">
            <a:avLst/>
          </a:prstGeom>
          <a:noFill/>
          <a:ln w="38160">
            <a:solidFill>
              <a:srgbClr val="000000"/>
            </a:solidFill>
            <a:round/>
            <a:tailEnd type="triangle" w="lg" len="lg"/>
          </a:ln>
        </p:spPr>
        <p:txBody>
          <a:bodyPr/>
          <a:lstStyle/>
          <a:p>
            <a:endParaRPr lang="en-US"/>
          </a:p>
        </p:txBody>
      </p:sp>
      <p:sp>
        <p:nvSpPr>
          <p:cNvPr id="50206" name="Text Box 30"/>
          <p:cNvSpPr txBox="1">
            <a:spLocks noChangeArrowheads="1"/>
          </p:cNvSpPr>
          <p:nvPr/>
        </p:nvSpPr>
        <p:spPr bwMode="auto">
          <a:xfrm>
            <a:off x="7620000" y="2819400"/>
            <a:ext cx="912813" cy="334963"/>
          </a:xfrm>
          <a:prstGeom prst="rect">
            <a:avLst/>
          </a:prstGeom>
          <a:noFill/>
          <a:ln w="9525">
            <a:noFill/>
            <a:miter lim="800000"/>
          </a:ln>
        </p:spPr>
        <p:txBody>
          <a:bodyPr lIns="18000" tIns="46800" rIns="18000" bIns="46800"/>
          <a:lstStyle/>
          <a:p>
            <a:pPr defTabSz="-635">
              <a:lnSpc>
                <a:spcPct val="85000"/>
              </a:lnSpc>
              <a:spcBef>
                <a:spcPts val="890"/>
              </a:spcBef>
              <a:tabLst>
                <a:tab pos="863600" algn="l"/>
              </a:tabLst>
            </a:pPr>
            <a:r>
              <a:rPr lang="en-GB" sz="1600">
                <a:latin typeface="times" charset="0"/>
              </a:rPr>
              <a:t>Car</a:t>
            </a:r>
            <a:endParaRPr lang="en-GB" sz="1600">
              <a:latin typeface="times" charset="0"/>
            </a:endParaRPr>
          </a:p>
        </p:txBody>
      </p:sp>
      <p:sp>
        <p:nvSpPr>
          <p:cNvPr id="50207" name="Text Box 31"/>
          <p:cNvSpPr txBox="1">
            <a:spLocks noChangeArrowheads="1"/>
          </p:cNvSpPr>
          <p:nvPr/>
        </p:nvSpPr>
        <p:spPr bwMode="auto">
          <a:xfrm>
            <a:off x="3582670" y="2514600"/>
            <a:ext cx="913130" cy="491490"/>
          </a:xfrm>
          <a:prstGeom prst="rect">
            <a:avLst/>
          </a:prstGeom>
          <a:noFill/>
          <a:ln w="9525">
            <a:noFill/>
            <a:miter lim="800000"/>
          </a:ln>
        </p:spPr>
        <p:txBody>
          <a:bodyPr lIns="18000" tIns="46800" rIns="18000" bIns="46800"/>
          <a:lstStyle/>
          <a:p>
            <a:pPr defTabSz="-635">
              <a:lnSpc>
                <a:spcPct val="85000"/>
              </a:lnSpc>
              <a:spcBef>
                <a:spcPts val="740"/>
              </a:spcBef>
              <a:tabLst>
                <a:tab pos="863600" algn="l"/>
              </a:tabLst>
            </a:pPr>
            <a:r>
              <a:rPr lang="en-GB" sz="1200" b="1">
                <a:latin typeface="times" charset="0"/>
              </a:rPr>
              <a:t>Partly Assembled Car</a:t>
            </a:r>
            <a:endParaRPr lang="en-GB" sz="1200" b="1">
              <a:latin typeface="times" charset="0"/>
            </a:endParaRPr>
          </a:p>
        </p:txBody>
      </p:sp>
      <p:sp>
        <p:nvSpPr>
          <p:cNvPr id="50208" name="Text Box 32"/>
          <p:cNvSpPr txBox="1">
            <a:spLocks noChangeArrowheads="1"/>
          </p:cNvSpPr>
          <p:nvPr/>
        </p:nvSpPr>
        <p:spPr bwMode="auto">
          <a:xfrm>
            <a:off x="5410200" y="3200400"/>
            <a:ext cx="912813" cy="473075"/>
          </a:xfrm>
          <a:prstGeom prst="rect">
            <a:avLst/>
          </a:prstGeom>
          <a:noFill/>
          <a:ln w="9525">
            <a:noFill/>
            <a:miter lim="800000"/>
          </a:ln>
        </p:spPr>
        <p:txBody>
          <a:bodyPr lIns="18000" tIns="46800" rIns="18000" bIns="46800"/>
          <a:lstStyle/>
          <a:p>
            <a:pPr defTabSz="-635">
              <a:lnSpc>
                <a:spcPct val="85000"/>
              </a:lnSpc>
              <a:spcBef>
                <a:spcPts val="740"/>
              </a:spcBef>
              <a:tabLst>
                <a:tab pos="863600" algn="l"/>
              </a:tabLst>
            </a:pPr>
            <a:r>
              <a:rPr lang="en-GB" sz="1200" b="1">
                <a:latin typeface="times" charset="0"/>
              </a:rPr>
              <a:t>Assembled Car</a:t>
            </a:r>
            <a:endParaRPr lang="en-GB" sz="1200" b="1">
              <a:latin typeface="times" charset="0"/>
            </a:endParaRPr>
          </a:p>
        </p:txBody>
      </p:sp>
      <p:sp>
        <p:nvSpPr>
          <p:cNvPr id="50209" name="Text Box 33"/>
          <p:cNvSpPr txBox="1">
            <a:spLocks noChangeArrowheads="1"/>
          </p:cNvSpPr>
          <p:nvPr/>
        </p:nvSpPr>
        <p:spPr bwMode="auto">
          <a:xfrm>
            <a:off x="2224405" y="2514600"/>
            <a:ext cx="912813" cy="663575"/>
          </a:xfrm>
          <a:prstGeom prst="rect">
            <a:avLst/>
          </a:prstGeom>
          <a:noFill/>
          <a:ln w="9525">
            <a:noFill/>
            <a:miter lim="800000"/>
          </a:ln>
        </p:spPr>
        <p:txBody>
          <a:bodyPr lIns="18000" tIns="46800" rIns="18000" bIns="46800"/>
          <a:lstStyle/>
          <a:p>
            <a:pPr defTabSz="-635">
              <a:lnSpc>
                <a:spcPct val="85000"/>
              </a:lnSpc>
              <a:spcBef>
                <a:spcPts val="740"/>
              </a:spcBef>
              <a:tabLst>
                <a:tab pos="863600" algn="l"/>
              </a:tabLst>
            </a:pPr>
            <a:r>
              <a:rPr lang="en-GB" sz="1200" b="1">
                <a:latin typeface="times" charset="0"/>
              </a:rPr>
              <a:t>Chassis with Engine</a:t>
            </a:r>
            <a:endParaRPr lang="en-GB" sz="1200" b="1">
              <a:latin typeface="times" charset="0"/>
            </a:endParaRPr>
          </a:p>
        </p:txBody>
      </p:sp>
      <p:pic>
        <p:nvPicPr>
          <p:cNvPr id="50210" name="Picture 34"/>
          <p:cNvPicPr>
            <a:picLocks noChangeAspect="1" noChangeArrowheads="1"/>
          </p:cNvPicPr>
          <p:nvPr/>
        </p:nvPicPr>
        <p:blipFill>
          <a:blip r:embed="rId1"/>
          <a:srcRect/>
          <a:stretch>
            <a:fillRect/>
          </a:stretch>
        </p:blipFill>
        <p:spPr bwMode="auto">
          <a:xfrm>
            <a:off x="8032115" y="3006090"/>
            <a:ext cx="912813" cy="238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210"/>
                                        </p:tgtEl>
                                        <p:attrNameLst>
                                          <p:attrName>style.visibility</p:attrName>
                                        </p:attrNameLst>
                                      </p:cBhvr>
                                      <p:to>
                                        <p:strVal val="visible"/>
                                      </p:to>
                                    </p:set>
                                    <p:anim calcmode="lin" valueType="num">
                                      <p:cBhvr additive="base">
                                        <p:cTn id="7" dur="500" fill="hold"/>
                                        <p:tgtEl>
                                          <p:spTgt spid="50210"/>
                                        </p:tgtEl>
                                        <p:attrNameLst>
                                          <p:attrName>ppt_x</p:attrName>
                                        </p:attrNameLst>
                                      </p:cBhvr>
                                      <p:tavLst>
                                        <p:tav tm="0">
                                          <p:val>
                                            <p:strVal val="0-#ppt_w/2"/>
                                          </p:val>
                                        </p:tav>
                                        <p:tav tm="100000">
                                          <p:val>
                                            <p:strVal val="#ppt_x"/>
                                          </p:val>
                                        </p:tav>
                                      </p:tavLst>
                                    </p:anim>
                                    <p:anim calcmode="lin" valueType="num">
                                      <p:cBhvr additive="base">
                                        <p:cTn id="8" dur="500" fill="hold"/>
                                        <p:tgtEl>
                                          <p:spTgt spid="502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83B0AF-DF32-46B5-9E1E-96ECD699BD90}" type="slidenum">
              <a:rPr lang="en-US"/>
            </a:fld>
            <a:endParaRPr lang="en-US"/>
          </a:p>
        </p:txBody>
      </p:sp>
      <p:sp>
        <p:nvSpPr>
          <p:cNvPr id="512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Organization of this Lecture</a:t>
            </a:r>
            <a:r>
              <a:rPr lang="en-GB" b="1">
                <a:solidFill>
                  <a:srgbClr val="0000CC"/>
                </a:solidFill>
              </a:rPr>
              <a:t>:</a:t>
            </a:r>
            <a:endParaRPr lang="en-GB" b="1">
              <a:solidFill>
                <a:srgbClr val="0000CC"/>
              </a:solidFill>
            </a:endParaRPr>
          </a:p>
        </p:txBody>
      </p:sp>
      <p:sp>
        <p:nvSpPr>
          <p:cNvPr id="5122" name="Rectangle 2"/>
          <p:cNvSpPr>
            <a:spLocks noGrp="1" noChangeArrowheads="1"/>
          </p:cNvSpPr>
          <p:nvPr>
            <p:ph type="body" idx="1"/>
          </p:nvPr>
        </p:nvSpPr>
        <p:spPr>
          <a:xfrm>
            <a:off x="685800" y="1677988"/>
            <a:ext cx="7770813" cy="4113212"/>
          </a:xfrm>
        </p:spPr>
        <p:txBody>
          <a:bodyPr lIns="18000" tIns="46800" rIns="18000" bIns="46800"/>
          <a:lstStyle/>
          <a:p>
            <a:pPr>
              <a:spcBef>
                <a:spcPts val="625"/>
              </a:spcBef>
            </a:pPr>
            <a:r>
              <a:rPr lang="en-GB" sz="3600"/>
              <a:t>What is Software Engineering? </a:t>
            </a:r>
            <a:endParaRPr lang="en-GB" sz="3600"/>
          </a:p>
          <a:p>
            <a:pPr>
              <a:spcBef>
                <a:spcPts val="625"/>
              </a:spcBef>
            </a:pPr>
            <a:r>
              <a:rPr lang="en-GB" sz="3600"/>
              <a:t>Programs vs. Software Products</a:t>
            </a:r>
            <a:endParaRPr lang="en-GB" sz="3600"/>
          </a:p>
          <a:p>
            <a:pPr>
              <a:spcBef>
                <a:spcPts val="625"/>
              </a:spcBef>
            </a:pPr>
            <a:r>
              <a:rPr lang="en-GB" sz="3600"/>
              <a:t>Evolution of Software Engineering </a:t>
            </a:r>
            <a:endParaRPr lang="en-GB" sz="3600"/>
          </a:p>
          <a:p>
            <a:pPr>
              <a:spcBef>
                <a:spcPts val="625"/>
              </a:spcBef>
            </a:pPr>
            <a:r>
              <a:rPr lang="en-GB" sz="3600"/>
              <a:t>Notable Changes In Software Development Practices </a:t>
            </a:r>
            <a:endParaRPr lang="en-GB" sz="3600"/>
          </a:p>
          <a:p>
            <a:pPr>
              <a:spcBef>
                <a:spcPts val="625"/>
              </a:spcBef>
            </a:pPr>
            <a:r>
              <a:rPr lang="en-GB" sz="3600"/>
              <a:t>Introduction to Life Cycle Models </a:t>
            </a:r>
            <a:endParaRPr lang="en-GB" sz="3600"/>
          </a:p>
          <a:p>
            <a:pPr>
              <a:spcBef>
                <a:spcPts val="625"/>
              </a:spcBef>
            </a:pPr>
            <a:r>
              <a:rPr lang="en-GB" sz="3600"/>
              <a:t>Summary</a:t>
            </a:r>
            <a:endParaRPr lang="en-GB" sz="36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C09665-385A-4CFF-BB9C-160A13103E30}" type="slidenum">
              <a:rPr lang="en-US"/>
            </a:fld>
            <a:endParaRPr lang="en-US"/>
          </a:p>
        </p:txBody>
      </p:sp>
      <p:sp>
        <p:nvSpPr>
          <p:cNvPr id="5120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Object-Oriented Design </a:t>
            </a:r>
            <a:r>
              <a:rPr lang="en-GB" sz="2800">
                <a:solidFill>
                  <a:srgbClr val="0000CC"/>
                </a:solidFill>
              </a:rPr>
              <a:t>(80s)</a:t>
            </a:r>
            <a:endParaRPr lang="en-GB" sz="2800">
              <a:solidFill>
                <a:srgbClr val="0000CC"/>
              </a:solidFill>
            </a:endParaRPr>
          </a:p>
        </p:txBody>
      </p:sp>
      <p:sp>
        <p:nvSpPr>
          <p:cNvPr id="51202"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000"/>
              <a:t>Object-oriented technique:</a:t>
            </a:r>
            <a:endParaRPr lang="en-GB" sz="4000"/>
          </a:p>
          <a:p>
            <a:pPr lvl="1">
              <a:spcBef>
                <a:spcPts val="800"/>
              </a:spcBef>
            </a:pPr>
            <a:r>
              <a:rPr lang="en-GB" sz="3600"/>
              <a:t>an intuitively appealing design approach: </a:t>
            </a:r>
            <a:endParaRPr lang="en-GB" sz="3600"/>
          </a:p>
          <a:p>
            <a:pPr lvl="1">
              <a:spcBef>
                <a:spcPts val="800"/>
              </a:spcBef>
            </a:pPr>
            <a:r>
              <a:rPr lang="en-GB" sz="3600"/>
              <a:t>natural objects (such as employees, pay-roll-register, etc.) occurring in a problem are first identified. </a:t>
            </a:r>
            <a:endParaRPr lang="en-GB"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048B95-9601-4D88-942C-D555FBB8E691}" type="slidenum">
              <a:rPr lang="en-US"/>
            </a:fld>
            <a:endParaRPr lang="en-US"/>
          </a:p>
        </p:txBody>
      </p:sp>
      <p:sp>
        <p:nvSpPr>
          <p:cNvPr id="5222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Object-Oriented Design </a:t>
            </a:r>
            <a:r>
              <a:rPr lang="en-GB" sz="2800">
                <a:solidFill>
                  <a:srgbClr val="0000CC"/>
                </a:solidFill>
              </a:rPr>
              <a:t>(80s)</a:t>
            </a:r>
            <a:endParaRPr lang="en-GB" sz="2800">
              <a:solidFill>
                <a:srgbClr val="0000CC"/>
              </a:solidFill>
            </a:endParaRPr>
          </a:p>
        </p:txBody>
      </p:sp>
      <p:sp>
        <p:nvSpPr>
          <p:cNvPr id="52226" name="Rectangle 2"/>
          <p:cNvSpPr>
            <a:spLocks noGrp="1" noChangeArrowheads="1"/>
          </p:cNvSpPr>
          <p:nvPr>
            <p:ph type="body" idx="1"/>
          </p:nvPr>
        </p:nvSpPr>
        <p:spPr>
          <a:xfrm>
            <a:off x="685800" y="1754188"/>
            <a:ext cx="7770813" cy="4113212"/>
          </a:xfrm>
        </p:spPr>
        <p:txBody>
          <a:bodyPr lIns="18000" tIns="46800" rIns="18000" bIns="46800"/>
          <a:lstStyle/>
          <a:p>
            <a:pPr>
              <a:spcBef>
                <a:spcPts val="800"/>
              </a:spcBef>
            </a:pPr>
            <a:r>
              <a:rPr lang="en-GB" sz="4000"/>
              <a:t>Relationships among objects:</a:t>
            </a:r>
            <a:endParaRPr lang="en-GB" sz="4000"/>
          </a:p>
          <a:p>
            <a:pPr lvl="1">
              <a:spcBef>
                <a:spcPts val="725"/>
              </a:spcBef>
            </a:pPr>
            <a:r>
              <a:rPr lang="en-GB" sz="3600"/>
              <a:t>such as composition, reference, and inheritance are determined. </a:t>
            </a:r>
            <a:endParaRPr lang="en-GB" sz="3600"/>
          </a:p>
          <a:p>
            <a:pPr>
              <a:spcBef>
                <a:spcPts val="800"/>
              </a:spcBef>
            </a:pPr>
            <a:r>
              <a:rPr lang="en-GB" sz="4000"/>
              <a:t>Each object essentially acts as </a:t>
            </a:r>
            <a:endParaRPr lang="en-GB" sz="4000"/>
          </a:p>
          <a:p>
            <a:pPr lvl="1">
              <a:spcBef>
                <a:spcPts val="725"/>
              </a:spcBef>
            </a:pPr>
            <a:r>
              <a:rPr lang="en-GB" sz="3600"/>
              <a:t>a data hiding (or data abstraction) entity.  </a:t>
            </a:r>
            <a:endParaRPr lang="en-GB" sz="3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1A625B2-6243-4CDB-AA0B-2980E4204E31}" type="slidenum">
              <a:rPr lang="en-US"/>
            </a:fld>
            <a:endParaRPr lang="en-US"/>
          </a:p>
        </p:txBody>
      </p:sp>
      <p:sp>
        <p:nvSpPr>
          <p:cNvPr id="53249"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Object-Oriented Design </a:t>
            </a:r>
            <a:r>
              <a:rPr lang="en-GB" sz="2800">
                <a:solidFill>
                  <a:srgbClr val="0000CC"/>
                </a:solidFill>
              </a:rPr>
              <a:t>(80s)</a:t>
            </a:r>
            <a:endParaRPr lang="en-GB" sz="2800">
              <a:solidFill>
                <a:srgbClr val="0000CC"/>
              </a:solidFill>
            </a:endParaRPr>
          </a:p>
        </p:txBody>
      </p:sp>
      <p:sp>
        <p:nvSpPr>
          <p:cNvPr id="53250" name="Rectangle 2"/>
          <p:cNvSpPr>
            <a:spLocks noGrp="1" noChangeArrowheads="1"/>
          </p:cNvSpPr>
          <p:nvPr>
            <p:ph type="body" idx="1"/>
          </p:nvPr>
        </p:nvSpPr>
        <p:spPr>
          <a:xfrm>
            <a:off x="685800" y="1657350"/>
            <a:ext cx="7770813" cy="4362450"/>
          </a:xfrm>
        </p:spPr>
        <p:txBody>
          <a:bodyPr lIns="18000" tIns="46800" rIns="18000" bIns="46800"/>
          <a:lstStyle/>
          <a:p>
            <a:pPr>
              <a:lnSpc>
                <a:spcPct val="76000"/>
              </a:lnSpc>
              <a:spcBef>
                <a:spcPct val="0"/>
              </a:spcBef>
            </a:pPr>
            <a:r>
              <a:rPr lang="en-GB" sz="4000"/>
              <a:t>Object-Oriented Techniques have gained wide acceptance:</a:t>
            </a:r>
            <a:endParaRPr lang="en-GB" sz="4000"/>
          </a:p>
          <a:p>
            <a:pPr lvl="1">
              <a:lnSpc>
                <a:spcPct val="76000"/>
              </a:lnSpc>
              <a:spcBef>
                <a:spcPct val="0"/>
              </a:spcBef>
            </a:pPr>
            <a:r>
              <a:rPr lang="en-GB" sz="3600"/>
              <a:t>Simplicity</a:t>
            </a:r>
            <a:endParaRPr lang="en-GB" sz="3600"/>
          </a:p>
          <a:p>
            <a:pPr lvl="1">
              <a:lnSpc>
                <a:spcPct val="76000"/>
              </a:lnSpc>
              <a:spcBef>
                <a:spcPct val="0"/>
              </a:spcBef>
            </a:pPr>
            <a:r>
              <a:rPr lang="en-GB" sz="3600"/>
              <a:t>Reuse possibilities</a:t>
            </a:r>
            <a:endParaRPr lang="en-GB" sz="3600"/>
          </a:p>
          <a:p>
            <a:pPr lvl="1">
              <a:lnSpc>
                <a:spcPct val="76000"/>
              </a:lnSpc>
              <a:spcBef>
                <a:spcPct val="0"/>
              </a:spcBef>
            </a:pPr>
            <a:r>
              <a:rPr lang="en-GB" sz="3600"/>
              <a:t>Lower development time and cost</a:t>
            </a:r>
            <a:endParaRPr lang="en-GB" sz="3600"/>
          </a:p>
          <a:p>
            <a:pPr lvl="1">
              <a:lnSpc>
                <a:spcPct val="76000"/>
              </a:lnSpc>
              <a:spcBef>
                <a:spcPct val="0"/>
              </a:spcBef>
            </a:pPr>
            <a:r>
              <a:rPr lang="en-GB" sz="3600"/>
              <a:t>More robust code</a:t>
            </a:r>
            <a:endParaRPr lang="en-GB" sz="3600"/>
          </a:p>
          <a:p>
            <a:pPr lvl="1">
              <a:lnSpc>
                <a:spcPct val="76000"/>
              </a:lnSpc>
              <a:spcBef>
                <a:spcPct val="0"/>
              </a:spcBef>
            </a:pPr>
            <a:r>
              <a:rPr lang="en-GB" sz="3600"/>
              <a:t>Easy maintenance</a:t>
            </a:r>
            <a:endParaRPr lang="en-GB" sz="3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095FD193-7F18-4C19-A3A0-53D788A45C06}" type="slidenum">
              <a:rPr lang="en-US"/>
            </a:fld>
            <a:endParaRPr lang="en-US"/>
          </a:p>
        </p:txBody>
      </p:sp>
      <p:sp>
        <p:nvSpPr>
          <p:cNvPr id="5427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Evolution of Design Techniques</a:t>
            </a:r>
            <a:endParaRPr lang="en-GB">
              <a:solidFill>
                <a:srgbClr val="0000CC"/>
              </a:solidFill>
            </a:endParaRPr>
          </a:p>
        </p:txBody>
      </p:sp>
      <p:sp>
        <p:nvSpPr>
          <p:cNvPr id="54274" name="Text Box 2"/>
          <p:cNvSpPr txBox="1">
            <a:spLocks noChangeArrowheads="1"/>
          </p:cNvSpPr>
          <p:nvPr/>
        </p:nvSpPr>
        <p:spPr bwMode="auto">
          <a:xfrm>
            <a:off x="5562600" y="1600200"/>
            <a:ext cx="2132013" cy="395288"/>
          </a:xfrm>
          <a:prstGeom prst="rect">
            <a:avLst/>
          </a:prstGeom>
          <a:noFill/>
          <a:ln w="9525">
            <a:noFill/>
            <a:miter lim="800000"/>
          </a:ln>
        </p:spPr>
        <p:txBody>
          <a:bodyPr lIns="18000" tIns="46800" rIns="18000" bIns="46800"/>
          <a:lstStyle/>
          <a:p>
            <a:pPr defTabSz="-635">
              <a:lnSpc>
                <a:spcPct val="85000"/>
              </a:lnSpc>
              <a:spcBef>
                <a:spcPts val="1150"/>
              </a:spcBef>
              <a:tabLst>
                <a:tab pos="863600" algn="l"/>
                <a:tab pos="1728470" algn="l"/>
              </a:tabLst>
            </a:pPr>
            <a:r>
              <a:rPr lang="en-GB" sz="2000" b="1">
                <a:latin typeface="times" charset="0"/>
              </a:rPr>
              <a:t>Object-Oriented</a:t>
            </a:r>
            <a:endParaRPr lang="en-GB" sz="2000" b="1">
              <a:latin typeface="times" charset="0"/>
            </a:endParaRPr>
          </a:p>
        </p:txBody>
      </p:sp>
      <p:sp>
        <p:nvSpPr>
          <p:cNvPr id="54275" name="Text Box 3"/>
          <p:cNvSpPr txBox="1">
            <a:spLocks noChangeArrowheads="1"/>
          </p:cNvSpPr>
          <p:nvPr/>
        </p:nvSpPr>
        <p:spPr bwMode="auto">
          <a:xfrm>
            <a:off x="1143000" y="4832350"/>
            <a:ext cx="1446213" cy="423863"/>
          </a:xfrm>
          <a:prstGeom prst="rect">
            <a:avLst/>
          </a:prstGeom>
          <a:noFill/>
          <a:ln w="28440">
            <a:solidFill>
              <a:srgbClr val="000000"/>
            </a:solidFill>
            <a:miter lim="800000"/>
          </a:ln>
        </p:spPr>
        <p:txBody>
          <a:bodyPr lIns="18000" tIns="46800" rIns="18000" bIns="46800"/>
          <a:lstStyle/>
          <a:p>
            <a:pPr defTabSz="-635">
              <a:lnSpc>
                <a:spcPct val="85000"/>
              </a:lnSpc>
              <a:spcBef>
                <a:spcPts val="1150"/>
              </a:spcBef>
              <a:tabLst>
                <a:tab pos="863600" algn="l"/>
                <a:tab pos="1447800" algn="l"/>
              </a:tabLst>
            </a:pPr>
            <a:r>
              <a:rPr lang="en-GB" sz="2000" b="1">
                <a:latin typeface="times" charset="0"/>
              </a:rPr>
              <a:t>Ad hoc</a:t>
            </a:r>
            <a:endParaRPr lang="en-GB" sz="2000" b="1">
              <a:latin typeface="times" charset="0"/>
            </a:endParaRPr>
          </a:p>
        </p:txBody>
      </p:sp>
      <p:sp>
        <p:nvSpPr>
          <p:cNvPr id="54276" name="Text Box 4"/>
          <p:cNvSpPr txBox="1">
            <a:spLocks noChangeArrowheads="1"/>
          </p:cNvSpPr>
          <p:nvPr/>
        </p:nvSpPr>
        <p:spPr bwMode="auto">
          <a:xfrm>
            <a:off x="4495800" y="2209800"/>
            <a:ext cx="2132013" cy="423863"/>
          </a:xfrm>
          <a:prstGeom prst="rect">
            <a:avLst/>
          </a:prstGeom>
          <a:noFill/>
          <a:ln w="28440">
            <a:solidFill>
              <a:srgbClr val="000000"/>
            </a:solidFill>
            <a:miter lim="800000"/>
          </a:ln>
        </p:spPr>
        <p:txBody>
          <a:bodyPr lIns="18000" tIns="46800" rIns="18000" bIns="46800"/>
          <a:lstStyle/>
          <a:p>
            <a:pPr defTabSz="-635">
              <a:lnSpc>
                <a:spcPct val="85000"/>
              </a:lnSpc>
              <a:spcBef>
                <a:spcPts val="1150"/>
              </a:spcBef>
              <a:tabLst>
                <a:tab pos="863600" algn="l"/>
                <a:tab pos="1728470" algn="l"/>
              </a:tabLst>
            </a:pPr>
            <a:r>
              <a:rPr lang="en-GB" sz="2000" b="1">
                <a:latin typeface="times" charset="0"/>
              </a:rPr>
              <a:t>Data flow-based</a:t>
            </a:r>
            <a:endParaRPr lang="en-GB" sz="2000" b="1">
              <a:latin typeface="times" charset="0"/>
            </a:endParaRPr>
          </a:p>
        </p:txBody>
      </p:sp>
      <p:sp>
        <p:nvSpPr>
          <p:cNvPr id="54277" name="Text Box 5"/>
          <p:cNvSpPr txBox="1">
            <a:spLocks noChangeArrowheads="1"/>
          </p:cNvSpPr>
          <p:nvPr/>
        </p:nvSpPr>
        <p:spPr bwMode="auto">
          <a:xfrm>
            <a:off x="2895600" y="2819400"/>
            <a:ext cx="2132013" cy="728663"/>
          </a:xfrm>
          <a:prstGeom prst="rect">
            <a:avLst/>
          </a:prstGeom>
          <a:noFill/>
          <a:ln w="28440">
            <a:solidFill>
              <a:srgbClr val="000000"/>
            </a:solidFill>
            <a:miter lim="800000"/>
          </a:ln>
        </p:spPr>
        <p:txBody>
          <a:bodyPr lIns="18000" tIns="46800" rIns="18000" bIns="46800"/>
          <a:lstStyle/>
          <a:p>
            <a:pPr defTabSz="-635">
              <a:lnSpc>
                <a:spcPct val="85000"/>
              </a:lnSpc>
              <a:spcBef>
                <a:spcPts val="1150"/>
              </a:spcBef>
              <a:tabLst>
                <a:tab pos="863600" algn="l"/>
                <a:tab pos="1728470" algn="l"/>
              </a:tabLst>
            </a:pPr>
            <a:r>
              <a:rPr lang="en-GB" sz="2000" b="1">
                <a:latin typeface="times" charset="0"/>
              </a:rPr>
              <a:t>Data structure-based</a:t>
            </a:r>
            <a:endParaRPr lang="en-GB" sz="2000" b="1">
              <a:latin typeface="times" charset="0"/>
            </a:endParaRPr>
          </a:p>
        </p:txBody>
      </p:sp>
      <p:sp>
        <p:nvSpPr>
          <p:cNvPr id="54278" name="Text Box 6"/>
          <p:cNvSpPr txBox="1">
            <a:spLocks noChangeArrowheads="1"/>
          </p:cNvSpPr>
          <p:nvPr/>
        </p:nvSpPr>
        <p:spPr bwMode="auto">
          <a:xfrm>
            <a:off x="1981200" y="3797300"/>
            <a:ext cx="2055813" cy="728663"/>
          </a:xfrm>
          <a:prstGeom prst="rect">
            <a:avLst/>
          </a:prstGeom>
          <a:noFill/>
          <a:ln w="28440">
            <a:solidFill>
              <a:srgbClr val="000000"/>
            </a:solidFill>
            <a:miter lim="800000"/>
          </a:ln>
        </p:spPr>
        <p:txBody>
          <a:bodyPr lIns="18000" tIns="46800" rIns="18000" bIns="46800"/>
          <a:lstStyle/>
          <a:p>
            <a:pPr defTabSz="-635">
              <a:lnSpc>
                <a:spcPct val="85000"/>
              </a:lnSpc>
              <a:spcBef>
                <a:spcPts val="1150"/>
              </a:spcBef>
              <a:tabLst>
                <a:tab pos="863600" algn="l"/>
                <a:tab pos="1728470" algn="l"/>
              </a:tabLst>
            </a:pPr>
            <a:r>
              <a:rPr lang="en-GB" sz="2000" b="1">
                <a:latin typeface="times" charset="0"/>
              </a:rPr>
              <a:t>Control flow-based</a:t>
            </a:r>
            <a:endParaRPr lang="en-GB" sz="2000" b="1">
              <a:latin typeface="times" charset="0"/>
            </a:endParaRPr>
          </a:p>
        </p:txBody>
      </p:sp>
      <p:sp>
        <p:nvSpPr>
          <p:cNvPr id="54279" name="AutoShape 7"/>
          <p:cNvSpPr>
            <a:spLocks noChangeArrowheads="1"/>
          </p:cNvSpPr>
          <p:nvPr/>
        </p:nvSpPr>
        <p:spPr bwMode="auto">
          <a:xfrm>
            <a:off x="5410200" y="1600200"/>
            <a:ext cx="2284413" cy="379413"/>
          </a:xfrm>
          <a:prstGeom prst="roundRect">
            <a:avLst>
              <a:gd name="adj" fmla="val 417"/>
            </a:avLst>
          </a:prstGeom>
          <a:noFill/>
          <a:ln w="28440">
            <a:solidFill>
              <a:srgbClr val="000000"/>
            </a:solidFill>
            <a:round/>
          </a:ln>
        </p:spPr>
        <p:txBody>
          <a:bodyPr wrap="none" anchor="ctr"/>
          <a:lstStyle/>
          <a:p>
            <a:endParaRPr lang="en-US"/>
          </a:p>
        </p:txBody>
      </p:sp>
      <p:sp>
        <p:nvSpPr>
          <p:cNvPr id="54280" name="Freeform 8"/>
          <p:cNvSpPr/>
          <p:nvPr/>
        </p:nvSpPr>
        <p:spPr bwMode="auto">
          <a:xfrm>
            <a:off x="2590800" y="4495800"/>
            <a:ext cx="455613" cy="379413"/>
          </a:xfrm>
          <a:custGeom>
            <a:avLst/>
            <a:gdLst/>
            <a:ahLst/>
            <a:cxnLst>
              <a:cxn ang="0">
                <a:pos x="0" y="1058"/>
              </a:cxn>
              <a:cxn ang="0">
                <a:pos x="847" y="847"/>
              </a:cxn>
              <a:cxn ang="0">
                <a:pos x="1270" y="0"/>
              </a:cxn>
            </a:cxnLst>
            <a:rect l="0" t="0" r="r" b="b"/>
            <a:pathLst>
              <a:path w="1271" h="1059">
                <a:moveTo>
                  <a:pt x="0" y="1058"/>
                </a:moveTo>
                <a:cubicBezTo>
                  <a:pt x="318" y="1041"/>
                  <a:pt x="635" y="1023"/>
                  <a:pt x="847" y="847"/>
                </a:cubicBezTo>
                <a:cubicBezTo>
                  <a:pt x="1058" y="670"/>
                  <a:pt x="1199" y="141"/>
                  <a:pt x="1270" y="0"/>
                </a:cubicBezTo>
              </a:path>
            </a:pathLst>
          </a:custGeom>
          <a:noFill/>
          <a:ln w="28440">
            <a:solidFill>
              <a:srgbClr val="000000"/>
            </a:solidFill>
            <a:round/>
            <a:tailEnd type="triangle" w="lg" len="lg"/>
          </a:ln>
        </p:spPr>
        <p:txBody>
          <a:bodyPr/>
          <a:lstStyle/>
          <a:p>
            <a:endParaRPr lang="en-US"/>
          </a:p>
        </p:txBody>
      </p:sp>
      <p:sp>
        <p:nvSpPr>
          <p:cNvPr id="54281" name="Freeform 9"/>
          <p:cNvSpPr/>
          <p:nvPr/>
        </p:nvSpPr>
        <p:spPr bwMode="auto">
          <a:xfrm>
            <a:off x="6629400" y="1981200"/>
            <a:ext cx="455613" cy="455613"/>
          </a:xfrm>
          <a:custGeom>
            <a:avLst/>
            <a:gdLst/>
            <a:ahLst/>
            <a:cxnLst>
              <a:cxn ang="0">
                <a:pos x="0" y="1269"/>
              </a:cxn>
              <a:cxn ang="0">
                <a:pos x="847" y="1016"/>
              </a:cxn>
              <a:cxn ang="0">
                <a:pos x="1270" y="0"/>
              </a:cxn>
            </a:cxnLst>
            <a:rect l="0" t="0" r="r" b="b"/>
            <a:pathLst>
              <a:path w="1271" h="1270">
                <a:moveTo>
                  <a:pt x="0" y="1269"/>
                </a:moveTo>
                <a:cubicBezTo>
                  <a:pt x="318" y="1249"/>
                  <a:pt x="635" y="1227"/>
                  <a:pt x="847" y="1016"/>
                </a:cubicBezTo>
                <a:cubicBezTo>
                  <a:pt x="1058" y="804"/>
                  <a:pt x="1199" y="169"/>
                  <a:pt x="1270" y="0"/>
                </a:cubicBezTo>
              </a:path>
            </a:pathLst>
          </a:custGeom>
          <a:noFill/>
          <a:ln w="28440">
            <a:solidFill>
              <a:srgbClr val="000000"/>
            </a:solidFill>
            <a:round/>
            <a:tailEnd type="triangle" w="lg" len="lg"/>
          </a:ln>
        </p:spPr>
        <p:txBody>
          <a:bodyPr/>
          <a:lstStyle/>
          <a:p>
            <a:endParaRPr lang="en-US"/>
          </a:p>
        </p:txBody>
      </p:sp>
      <p:sp>
        <p:nvSpPr>
          <p:cNvPr id="54282" name="Freeform 10"/>
          <p:cNvSpPr/>
          <p:nvPr/>
        </p:nvSpPr>
        <p:spPr bwMode="auto">
          <a:xfrm>
            <a:off x="5029200" y="2590800"/>
            <a:ext cx="455613" cy="379413"/>
          </a:xfrm>
          <a:custGeom>
            <a:avLst/>
            <a:gdLst/>
            <a:ahLst/>
            <a:cxnLst>
              <a:cxn ang="0">
                <a:pos x="0" y="1058"/>
              </a:cxn>
              <a:cxn ang="0">
                <a:pos x="847" y="847"/>
              </a:cxn>
              <a:cxn ang="0">
                <a:pos x="1270" y="0"/>
              </a:cxn>
            </a:cxnLst>
            <a:rect l="0" t="0" r="r" b="b"/>
            <a:pathLst>
              <a:path w="1271" h="1059">
                <a:moveTo>
                  <a:pt x="0" y="1058"/>
                </a:moveTo>
                <a:cubicBezTo>
                  <a:pt x="318" y="1041"/>
                  <a:pt x="635" y="1023"/>
                  <a:pt x="847" y="847"/>
                </a:cubicBezTo>
                <a:cubicBezTo>
                  <a:pt x="1058" y="670"/>
                  <a:pt x="1199" y="141"/>
                  <a:pt x="1270" y="0"/>
                </a:cubicBezTo>
              </a:path>
            </a:pathLst>
          </a:custGeom>
          <a:noFill/>
          <a:ln w="28440">
            <a:solidFill>
              <a:srgbClr val="000000"/>
            </a:solidFill>
            <a:round/>
            <a:tailEnd type="triangle" w="lg" len="lg"/>
          </a:ln>
        </p:spPr>
        <p:txBody>
          <a:bodyPr/>
          <a:lstStyle/>
          <a:p>
            <a:endParaRPr lang="en-US"/>
          </a:p>
        </p:txBody>
      </p:sp>
      <p:sp>
        <p:nvSpPr>
          <p:cNvPr id="54283" name="Freeform 11"/>
          <p:cNvSpPr/>
          <p:nvPr/>
        </p:nvSpPr>
        <p:spPr bwMode="auto">
          <a:xfrm>
            <a:off x="4038600" y="3505200"/>
            <a:ext cx="379413" cy="379413"/>
          </a:xfrm>
          <a:custGeom>
            <a:avLst/>
            <a:gdLst/>
            <a:ahLst/>
            <a:cxnLst>
              <a:cxn ang="0">
                <a:pos x="0" y="1058"/>
              </a:cxn>
              <a:cxn ang="0">
                <a:pos x="706" y="847"/>
              </a:cxn>
              <a:cxn ang="0">
                <a:pos x="1059" y="0"/>
              </a:cxn>
            </a:cxnLst>
            <a:rect l="0" t="0" r="r" b="b"/>
            <a:pathLst>
              <a:path w="1060" h="1059">
                <a:moveTo>
                  <a:pt x="0" y="1058"/>
                </a:moveTo>
                <a:cubicBezTo>
                  <a:pt x="265" y="1041"/>
                  <a:pt x="529" y="1023"/>
                  <a:pt x="706" y="847"/>
                </a:cubicBezTo>
                <a:cubicBezTo>
                  <a:pt x="882" y="670"/>
                  <a:pt x="999" y="141"/>
                  <a:pt x="1059" y="0"/>
                </a:cubicBezTo>
              </a:path>
            </a:pathLst>
          </a:custGeom>
          <a:noFill/>
          <a:ln w="28440">
            <a:solidFill>
              <a:srgbClr val="000000"/>
            </a:solidFill>
            <a:round/>
            <a:tailEnd type="triangle" w="lg" len="lg"/>
          </a:ln>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385EE7-14E2-4B7A-8AE6-81222C9F45B5}" type="slidenum">
              <a:rPr lang="en-US"/>
            </a:fld>
            <a:endParaRPr lang="en-US"/>
          </a:p>
        </p:txBody>
      </p:sp>
      <p:sp>
        <p:nvSpPr>
          <p:cNvPr id="55297"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3600">
                <a:solidFill>
                  <a:srgbClr val="0000CC"/>
                </a:solidFill>
              </a:rPr>
              <a:t>Evolution of Other Software Engineering Techniques</a:t>
            </a:r>
            <a:endParaRPr lang="en-GB" sz="3600">
              <a:solidFill>
                <a:srgbClr val="0000CC"/>
              </a:solidFill>
            </a:endParaRPr>
          </a:p>
        </p:txBody>
      </p:sp>
      <p:sp>
        <p:nvSpPr>
          <p:cNvPr id="55298" name="Rectangle 2"/>
          <p:cNvSpPr>
            <a:spLocks noGrp="1" noChangeArrowheads="1"/>
          </p:cNvSpPr>
          <p:nvPr>
            <p:ph type="body" idx="1"/>
          </p:nvPr>
        </p:nvSpPr>
        <p:spPr>
          <a:xfrm>
            <a:off x="685800" y="1677988"/>
            <a:ext cx="7770813" cy="4113212"/>
          </a:xfrm>
        </p:spPr>
        <p:txBody>
          <a:bodyPr lIns="18000" tIns="46800" rIns="18000" bIns="46800"/>
          <a:lstStyle/>
          <a:p>
            <a:pPr>
              <a:spcBef>
                <a:spcPts val="800"/>
              </a:spcBef>
            </a:pPr>
            <a:r>
              <a:rPr lang="en-GB" sz="4000"/>
              <a:t>The improvements to the software design methodologies</a:t>
            </a:r>
            <a:endParaRPr lang="en-GB" sz="4000"/>
          </a:p>
          <a:p>
            <a:pPr lvl="1">
              <a:spcBef>
                <a:spcPts val="725"/>
              </a:spcBef>
            </a:pPr>
            <a:r>
              <a:rPr lang="en-GB" sz="3600"/>
              <a:t>are indeed very conspicuous.  </a:t>
            </a:r>
            <a:endParaRPr lang="en-GB" sz="3600"/>
          </a:p>
          <a:p>
            <a:pPr>
              <a:spcBef>
                <a:spcPts val="800"/>
              </a:spcBef>
            </a:pPr>
            <a:r>
              <a:rPr lang="en-GB" sz="4000"/>
              <a:t>In additions to the software design techniques: </a:t>
            </a:r>
            <a:endParaRPr lang="en-GB" sz="4000"/>
          </a:p>
          <a:p>
            <a:pPr lvl="1">
              <a:spcBef>
                <a:spcPts val="725"/>
              </a:spcBef>
            </a:pPr>
            <a:r>
              <a:rPr lang="en-GB" sz="3600"/>
              <a:t>several other techniques evolved.</a:t>
            </a:r>
            <a:endParaRPr lang="en-GB" sz="3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5524293-6088-43BB-A428-AE193A67993E}" type="slidenum">
              <a:rPr lang="en-US"/>
            </a:fld>
            <a:endParaRPr lang="en-US"/>
          </a:p>
        </p:txBody>
      </p:sp>
      <p:sp>
        <p:nvSpPr>
          <p:cNvPr id="56321"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3600">
                <a:solidFill>
                  <a:srgbClr val="0000CC"/>
                </a:solidFill>
              </a:rPr>
              <a:t>Evolution of Other Software Engineering Techniques</a:t>
            </a:r>
            <a:endParaRPr lang="en-GB" sz="3600">
              <a:solidFill>
                <a:srgbClr val="0000CC"/>
              </a:solidFill>
            </a:endParaRPr>
          </a:p>
        </p:txBody>
      </p:sp>
      <p:sp>
        <p:nvSpPr>
          <p:cNvPr id="56322" name="Rectangle 2"/>
          <p:cNvSpPr>
            <a:spLocks noGrp="1" noChangeArrowheads="1"/>
          </p:cNvSpPr>
          <p:nvPr>
            <p:ph type="body" idx="1"/>
          </p:nvPr>
        </p:nvSpPr>
        <p:spPr>
          <a:xfrm>
            <a:off x="685800" y="1447800"/>
            <a:ext cx="7770813" cy="4113213"/>
          </a:xfrm>
        </p:spPr>
        <p:txBody>
          <a:bodyPr lIns="18000" tIns="46800" rIns="18000" bIns="46800"/>
          <a:lstStyle/>
          <a:p>
            <a:pPr lvl="1">
              <a:lnSpc>
                <a:spcPct val="95000"/>
              </a:lnSpc>
              <a:spcBef>
                <a:spcPct val="0"/>
              </a:spcBef>
            </a:pPr>
            <a:r>
              <a:rPr lang="en-GB" sz="3600"/>
              <a:t>life cycle models, </a:t>
            </a:r>
            <a:endParaRPr lang="en-GB" sz="3600"/>
          </a:p>
          <a:p>
            <a:pPr lvl="1">
              <a:lnSpc>
                <a:spcPct val="95000"/>
              </a:lnSpc>
              <a:spcBef>
                <a:spcPct val="0"/>
              </a:spcBef>
            </a:pPr>
            <a:r>
              <a:rPr lang="en-GB" sz="3600"/>
              <a:t>specification techniques, </a:t>
            </a:r>
            <a:endParaRPr lang="en-GB" sz="3600"/>
          </a:p>
          <a:p>
            <a:pPr lvl="1">
              <a:lnSpc>
                <a:spcPct val="95000"/>
              </a:lnSpc>
              <a:spcBef>
                <a:spcPct val="0"/>
              </a:spcBef>
            </a:pPr>
            <a:r>
              <a:rPr lang="en-GB" sz="3600"/>
              <a:t>project management techniques, </a:t>
            </a:r>
            <a:endParaRPr lang="en-GB" sz="3600"/>
          </a:p>
          <a:p>
            <a:pPr lvl="1">
              <a:lnSpc>
                <a:spcPct val="95000"/>
              </a:lnSpc>
              <a:spcBef>
                <a:spcPct val="0"/>
              </a:spcBef>
            </a:pPr>
            <a:r>
              <a:rPr lang="en-GB" sz="3600"/>
              <a:t>testing techniques, </a:t>
            </a:r>
            <a:endParaRPr lang="en-GB" sz="3600"/>
          </a:p>
          <a:p>
            <a:pPr lvl="1">
              <a:lnSpc>
                <a:spcPct val="95000"/>
              </a:lnSpc>
              <a:spcBef>
                <a:spcPct val="0"/>
              </a:spcBef>
            </a:pPr>
            <a:r>
              <a:rPr lang="en-GB" sz="3600"/>
              <a:t>debugging techniques, </a:t>
            </a:r>
            <a:endParaRPr lang="en-GB" sz="3600"/>
          </a:p>
          <a:p>
            <a:pPr lvl="1">
              <a:lnSpc>
                <a:spcPct val="95000"/>
              </a:lnSpc>
              <a:spcBef>
                <a:spcPct val="0"/>
              </a:spcBef>
            </a:pPr>
            <a:r>
              <a:rPr lang="en-GB" sz="3600"/>
              <a:t>quality assurance techniques, </a:t>
            </a:r>
            <a:endParaRPr lang="en-GB" sz="3600"/>
          </a:p>
          <a:p>
            <a:pPr lvl="1">
              <a:lnSpc>
                <a:spcPct val="95000"/>
              </a:lnSpc>
              <a:spcBef>
                <a:spcPct val="0"/>
              </a:spcBef>
            </a:pPr>
            <a:r>
              <a:rPr lang="en-GB" sz="3600"/>
              <a:t>software measurement techniques,  </a:t>
            </a:r>
            <a:endParaRPr lang="en-GB" sz="3600"/>
          </a:p>
          <a:p>
            <a:pPr lvl="1">
              <a:lnSpc>
                <a:spcPct val="95000"/>
              </a:lnSpc>
              <a:spcBef>
                <a:spcPct val="0"/>
              </a:spcBef>
            </a:pPr>
            <a:r>
              <a:rPr lang="en-GB" sz="3600"/>
              <a:t>CASE tools, etc. </a:t>
            </a:r>
            <a:endParaRPr lang="en-GB"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up)">
                                      <p:cBhvr>
                                        <p:cTn id="7"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E68956-3CA0-42B2-9DE7-DE1600BA78CA}" type="slidenum">
              <a:rPr lang="en-US"/>
            </a:fld>
            <a:endParaRPr lang="en-US"/>
          </a:p>
        </p:txBody>
      </p:sp>
      <p:sp>
        <p:nvSpPr>
          <p:cNvPr id="57345"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a:t>
            </a:r>
            <a:endParaRPr lang="en-GB" sz="2800">
              <a:solidFill>
                <a:srgbClr val="0000CC"/>
              </a:solidFill>
            </a:endParaRPr>
          </a:p>
        </p:txBody>
      </p:sp>
      <p:sp>
        <p:nvSpPr>
          <p:cNvPr id="57346" name="Rectangle 2"/>
          <p:cNvSpPr>
            <a:spLocks noGrp="1" noChangeArrowheads="1"/>
          </p:cNvSpPr>
          <p:nvPr>
            <p:ph type="body" idx="1"/>
          </p:nvPr>
        </p:nvSpPr>
        <p:spPr>
          <a:xfrm>
            <a:off x="685800" y="1677988"/>
            <a:ext cx="7770813" cy="4113212"/>
          </a:xfrm>
        </p:spPr>
        <p:txBody>
          <a:bodyPr lIns="18000" tIns="46800" rIns="18000" bIns="46800"/>
          <a:lstStyle/>
          <a:p>
            <a:pPr>
              <a:spcBef>
                <a:spcPct val="0"/>
              </a:spcBef>
            </a:pPr>
            <a:r>
              <a:rPr lang="en-GB" sz="4000"/>
              <a:t>Use of Life Cycle Models </a:t>
            </a:r>
            <a:endParaRPr lang="en-GB" sz="4000"/>
          </a:p>
          <a:p>
            <a:pPr>
              <a:spcBef>
                <a:spcPct val="0"/>
              </a:spcBef>
            </a:pPr>
            <a:r>
              <a:rPr lang="en-GB" sz="4000"/>
              <a:t>Software is developed through several well-defined stages: </a:t>
            </a:r>
            <a:endParaRPr lang="en-GB" sz="4000"/>
          </a:p>
          <a:p>
            <a:pPr lvl="1">
              <a:spcBef>
                <a:spcPct val="0"/>
              </a:spcBef>
            </a:pPr>
            <a:r>
              <a:rPr lang="en-GB" sz="3600"/>
              <a:t>requirements analysis and specification,</a:t>
            </a:r>
            <a:endParaRPr lang="en-GB" sz="3600"/>
          </a:p>
          <a:p>
            <a:pPr lvl="1">
              <a:spcBef>
                <a:spcPct val="0"/>
              </a:spcBef>
            </a:pPr>
            <a:r>
              <a:rPr lang="en-GB" sz="3600"/>
              <a:t>design, </a:t>
            </a:r>
            <a:endParaRPr lang="en-GB" sz="3600"/>
          </a:p>
          <a:p>
            <a:pPr lvl="1">
              <a:spcBef>
                <a:spcPct val="0"/>
              </a:spcBef>
            </a:pPr>
            <a:r>
              <a:rPr lang="en-GB" sz="3600"/>
              <a:t>coding, </a:t>
            </a:r>
            <a:endParaRPr lang="en-GB" sz="3600"/>
          </a:p>
          <a:p>
            <a:pPr lvl="1">
              <a:spcBef>
                <a:spcPct val="0"/>
              </a:spcBef>
            </a:pPr>
            <a:r>
              <a:rPr lang="en-GB" sz="3600"/>
              <a:t>testing, etc.</a:t>
            </a:r>
            <a:endParaRPr lang="en-GB" sz="3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FAE3AF-9730-436C-A3BC-5EDCF46FB2DC}" type="slidenum">
              <a:rPr lang="en-US"/>
            </a:fld>
            <a:endParaRPr lang="en-US"/>
          </a:p>
        </p:txBody>
      </p:sp>
      <p:sp>
        <p:nvSpPr>
          <p:cNvPr id="58369"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a:t>
            </a:r>
            <a:endParaRPr lang="en-GB" sz="2800">
              <a:solidFill>
                <a:srgbClr val="0000CC"/>
              </a:solidFill>
            </a:endParaRPr>
          </a:p>
        </p:txBody>
      </p:sp>
      <p:sp>
        <p:nvSpPr>
          <p:cNvPr id="58370" name="Rectangle 2"/>
          <p:cNvSpPr>
            <a:spLocks noGrp="1" noChangeArrowheads="1"/>
          </p:cNvSpPr>
          <p:nvPr>
            <p:ph type="body" idx="1"/>
          </p:nvPr>
        </p:nvSpPr>
        <p:spPr>
          <a:xfrm>
            <a:off x="685800" y="1677988"/>
            <a:ext cx="7770813" cy="4113212"/>
          </a:xfrm>
        </p:spPr>
        <p:txBody>
          <a:bodyPr lIns="18000" tIns="46800" rIns="18000" bIns="46800"/>
          <a:lstStyle/>
          <a:p>
            <a:pPr>
              <a:spcBef>
                <a:spcPts val="800"/>
              </a:spcBef>
            </a:pPr>
            <a:r>
              <a:rPr lang="en-GB" sz="4000"/>
              <a:t>Emphasis has shifted</a:t>
            </a:r>
            <a:endParaRPr lang="en-GB" sz="4000"/>
          </a:p>
          <a:p>
            <a:pPr lvl="1">
              <a:spcBef>
                <a:spcPts val="725"/>
              </a:spcBef>
            </a:pPr>
            <a:r>
              <a:rPr lang="en-GB" sz="3600"/>
              <a:t> from error correction to error prevention. </a:t>
            </a:r>
            <a:endParaRPr lang="en-GB" sz="3600"/>
          </a:p>
          <a:p>
            <a:pPr>
              <a:spcBef>
                <a:spcPts val="800"/>
              </a:spcBef>
            </a:pPr>
            <a:r>
              <a:rPr lang="en-GB" sz="4000"/>
              <a:t>Modern practices emphasize:</a:t>
            </a:r>
            <a:endParaRPr lang="en-GB" sz="4000"/>
          </a:p>
          <a:p>
            <a:pPr lvl="1">
              <a:spcBef>
                <a:spcPts val="725"/>
              </a:spcBef>
            </a:pPr>
            <a:r>
              <a:rPr lang="en-GB" sz="3600">
                <a:solidFill>
                  <a:srgbClr val="0000CC"/>
                </a:solidFill>
              </a:rPr>
              <a:t>detection of errors as close to their point of introduction as possible.</a:t>
            </a:r>
            <a:endParaRPr lang="en-GB" sz="3600">
              <a:solidFill>
                <a:srgbClr val="0000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D900C05-E848-4938-82A6-A2E6306808DE}" type="slidenum">
              <a:rPr lang="en-US"/>
            </a:fld>
            <a:endParaRPr lang="en-US"/>
          </a:p>
        </p:txBody>
      </p:sp>
      <p:sp>
        <p:nvSpPr>
          <p:cNvPr id="59393"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59394" name="Rectangle 2"/>
          <p:cNvSpPr>
            <a:spLocks noGrp="1" noChangeArrowheads="1"/>
          </p:cNvSpPr>
          <p:nvPr>
            <p:ph type="body" idx="1"/>
          </p:nvPr>
        </p:nvSpPr>
        <p:spPr>
          <a:xfrm>
            <a:off x="685800" y="1601788"/>
            <a:ext cx="7770813" cy="4113212"/>
          </a:xfrm>
        </p:spPr>
        <p:txBody>
          <a:bodyPr lIns="18000" tIns="46800" rIns="18000" bIns="46800"/>
          <a:lstStyle/>
          <a:p>
            <a:pPr>
              <a:spcBef>
                <a:spcPct val="0"/>
              </a:spcBef>
            </a:pPr>
            <a:r>
              <a:rPr lang="en-GB" sz="4400"/>
              <a:t>In exploratory style, </a:t>
            </a:r>
            <a:endParaRPr lang="en-GB" sz="4400"/>
          </a:p>
          <a:p>
            <a:pPr lvl="1">
              <a:spcBef>
                <a:spcPct val="0"/>
              </a:spcBef>
            </a:pPr>
            <a:r>
              <a:rPr lang="en-GB" sz="4000"/>
              <a:t>errors are detected only during testing,</a:t>
            </a:r>
            <a:endParaRPr lang="en-GB" sz="4000"/>
          </a:p>
          <a:p>
            <a:pPr>
              <a:spcBef>
                <a:spcPct val="0"/>
              </a:spcBef>
            </a:pPr>
            <a:r>
              <a:rPr lang="en-GB" sz="4400"/>
              <a:t>Now,</a:t>
            </a:r>
            <a:endParaRPr lang="en-GB" sz="4400"/>
          </a:p>
          <a:p>
            <a:pPr lvl="1">
              <a:spcBef>
                <a:spcPct val="0"/>
              </a:spcBef>
            </a:pPr>
            <a:r>
              <a:rPr lang="en-GB" sz="4000"/>
              <a:t> focus is on detecting as many errors as possible in each phase of development.</a:t>
            </a:r>
            <a:endParaRPr lang="en-GB" sz="4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197B50-162E-4773-AE36-2666D282DC1C}" type="slidenum">
              <a:rPr lang="en-US"/>
            </a:fld>
            <a:endParaRPr lang="en-US"/>
          </a:p>
        </p:txBody>
      </p:sp>
      <p:sp>
        <p:nvSpPr>
          <p:cNvPr id="60417"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60418" name="Rectangle 2"/>
          <p:cNvSpPr>
            <a:spLocks noGrp="1" noChangeArrowheads="1"/>
          </p:cNvSpPr>
          <p:nvPr>
            <p:ph type="body" idx="1"/>
          </p:nvPr>
        </p:nvSpPr>
        <p:spPr>
          <a:xfrm>
            <a:off x="685800" y="1677988"/>
            <a:ext cx="7770813" cy="4113212"/>
          </a:xfrm>
        </p:spPr>
        <p:txBody>
          <a:bodyPr lIns="18000" tIns="46800" rIns="18000" bIns="46800"/>
          <a:lstStyle/>
          <a:p>
            <a:pPr>
              <a:spcBef>
                <a:spcPct val="0"/>
              </a:spcBef>
            </a:pPr>
            <a:r>
              <a:rPr lang="en-GB" sz="4400"/>
              <a:t>In exploratory style, </a:t>
            </a:r>
            <a:endParaRPr lang="en-GB" sz="4400"/>
          </a:p>
          <a:p>
            <a:pPr lvl="1">
              <a:spcBef>
                <a:spcPct val="0"/>
              </a:spcBef>
            </a:pPr>
            <a:r>
              <a:rPr lang="en-GB" sz="4000"/>
              <a:t>coding is synonymous with program development. </a:t>
            </a:r>
            <a:endParaRPr lang="en-GB" sz="4000"/>
          </a:p>
          <a:p>
            <a:pPr>
              <a:spcBef>
                <a:spcPct val="0"/>
              </a:spcBef>
            </a:pPr>
            <a:r>
              <a:rPr lang="en-GB" sz="4400"/>
              <a:t>Now, </a:t>
            </a:r>
            <a:endParaRPr lang="en-GB" sz="4400"/>
          </a:p>
          <a:p>
            <a:pPr lvl="1">
              <a:spcBef>
                <a:spcPct val="0"/>
              </a:spcBef>
            </a:pPr>
            <a:r>
              <a:rPr lang="en-GB" sz="4000"/>
              <a:t>coding is considered only a small part of program development effort.</a:t>
            </a:r>
            <a:endParaRPr lang="en-GB"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993C86C-33A2-49CE-92CB-092CDC0FB6C2}" type="slidenum">
              <a:rPr lang="en-US"/>
            </a:fld>
            <a:endParaRPr lang="en-US"/>
          </a:p>
        </p:txBody>
      </p:sp>
      <p:sp>
        <p:nvSpPr>
          <p:cNvPr id="6145" name="Rectangle 1"/>
          <p:cNvSpPr>
            <a:spLocks noGrp="1" noChangeArrowheads="1"/>
          </p:cNvSpPr>
          <p:nvPr>
            <p:ph type="title"/>
          </p:nvPr>
        </p:nvSpPr>
        <p:spPr>
          <a:xfrm>
            <a:off x="609600" y="228600"/>
            <a:ext cx="7770813" cy="1141413"/>
          </a:xfrm>
        </p:spPr>
        <p:txBody>
          <a:bodyPr lIns="18000" tIns="46800" rIns="18000" bIns="46800" anchor="ctr"/>
          <a:lstStyle/>
          <a:p>
            <a:pPr>
              <a:spcBef>
                <a:spcPts val="1000"/>
              </a:spcBef>
            </a:pPr>
            <a:r>
              <a:rPr lang="en-GB">
                <a:solidFill>
                  <a:srgbClr val="0000CC"/>
                </a:solidFill>
              </a:rPr>
              <a:t>What is Software Engineering?</a:t>
            </a:r>
            <a:endParaRPr lang="en-GB">
              <a:solidFill>
                <a:srgbClr val="0000CC"/>
              </a:solidFill>
            </a:endParaRPr>
          </a:p>
        </p:txBody>
      </p:sp>
      <p:sp>
        <p:nvSpPr>
          <p:cNvPr id="6146" name="Rectangle 2"/>
          <p:cNvSpPr>
            <a:spLocks noGrp="1" noChangeArrowheads="1"/>
          </p:cNvSpPr>
          <p:nvPr>
            <p:ph type="body" idx="1"/>
          </p:nvPr>
        </p:nvSpPr>
        <p:spPr>
          <a:xfrm>
            <a:off x="685800" y="1677988"/>
            <a:ext cx="7770813" cy="4113212"/>
          </a:xfrm>
        </p:spPr>
        <p:txBody>
          <a:bodyPr lIns="18000" tIns="46800" rIns="18000" bIns="46800"/>
          <a:lstStyle/>
          <a:p>
            <a:pPr>
              <a:spcBef>
                <a:spcPts val="1000"/>
              </a:spcBef>
            </a:pPr>
            <a:r>
              <a:rPr lang="en-GB" sz="4000">
                <a:solidFill>
                  <a:srgbClr val="0000CC"/>
                </a:solidFill>
              </a:rPr>
              <a:t>Engineering approach to develop software.</a:t>
            </a:r>
            <a:endParaRPr lang="en-GB" sz="4000">
              <a:solidFill>
                <a:srgbClr val="0000CC"/>
              </a:solidFill>
            </a:endParaRPr>
          </a:p>
          <a:p>
            <a:pPr lvl="1">
              <a:spcBef>
                <a:spcPct val="0"/>
              </a:spcBef>
            </a:pPr>
            <a:r>
              <a:rPr lang="en-GB" sz="3600"/>
              <a:t>Building Construction Analogy.</a:t>
            </a:r>
            <a:endParaRPr lang="en-GB" sz="3600"/>
          </a:p>
          <a:p>
            <a:pPr>
              <a:spcBef>
                <a:spcPts val="1000"/>
              </a:spcBef>
            </a:pPr>
            <a:r>
              <a:rPr lang="en-GB" sz="4000"/>
              <a:t>Systematic collection of past experience:</a:t>
            </a:r>
            <a:endParaRPr lang="en-GB" sz="4000"/>
          </a:p>
          <a:p>
            <a:pPr lvl="1">
              <a:lnSpc>
                <a:spcPct val="72000"/>
              </a:lnSpc>
              <a:spcBef>
                <a:spcPct val="0"/>
              </a:spcBef>
            </a:pPr>
            <a:r>
              <a:rPr lang="en-GB" sz="3600"/>
              <a:t>techniques, </a:t>
            </a:r>
            <a:endParaRPr lang="en-GB" sz="3600"/>
          </a:p>
          <a:p>
            <a:pPr lvl="1">
              <a:lnSpc>
                <a:spcPct val="72000"/>
              </a:lnSpc>
              <a:spcBef>
                <a:spcPct val="0"/>
              </a:spcBef>
            </a:pPr>
            <a:r>
              <a:rPr lang="en-GB" sz="3600"/>
              <a:t>methodologies,</a:t>
            </a:r>
            <a:endParaRPr lang="en-GB" sz="3600"/>
          </a:p>
          <a:p>
            <a:pPr lvl="1">
              <a:lnSpc>
                <a:spcPct val="72000"/>
              </a:lnSpc>
              <a:spcBef>
                <a:spcPct val="0"/>
              </a:spcBef>
            </a:pPr>
            <a:r>
              <a:rPr lang="en-GB" sz="3600"/>
              <a:t>guidelines.</a:t>
            </a:r>
            <a:endParaRPr lang="en-GB" sz="3600"/>
          </a:p>
        </p:txBody>
      </p:sp>
      <p:pic>
        <p:nvPicPr>
          <p:cNvPr id="6147" name="Picture 3"/>
          <p:cNvPicPr>
            <a:picLocks noChangeAspect="1" noChangeArrowheads="1"/>
          </p:cNvPicPr>
          <p:nvPr/>
        </p:nvPicPr>
        <p:blipFill>
          <a:blip r:embed="rId1"/>
          <a:srcRect/>
          <a:stretch>
            <a:fillRect/>
          </a:stretch>
        </p:blipFill>
        <p:spPr bwMode="auto">
          <a:xfrm>
            <a:off x="7772400" y="2211388"/>
            <a:ext cx="760413" cy="1522412"/>
          </a:xfrm>
          <a:prstGeom prst="rect">
            <a:avLst/>
          </a:prstGeom>
          <a:noFill/>
        </p:spPr>
      </p:pic>
      <p:pic>
        <p:nvPicPr>
          <p:cNvPr id="6148" name="Picture 4"/>
          <p:cNvPicPr>
            <a:picLocks noChangeAspect="1" noChangeArrowheads="1"/>
          </p:cNvPicPr>
          <p:nvPr/>
        </p:nvPicPr>
        <p:blipFill>
          <a:blip r:embed="rId2"/>
          <a:srcRect/>
          <a:stretch>
            <a:fillRect/>
          </a:stretch>
        </p:blipFill>
        <p:spPr bwMode="auto">
          <a:xfrm>
            <a:off x="7340600" y="2286000"/>
            <a:ext cx="203200" cy="3032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additive="base">
                                        <p:cTn id="12" dur="500" fill="hold"/>
                                        <p:tgtEl>
                                          <p:spTgt spid="6148"/>
                                        </p:tgtEl>
                                        <p:attrNameLst>
                                          <p:attrName>ppt_x</p:attrName>
                                        </p:attrNameLst>
                                      </p:cBhvr>
                                      <p:tavLst>
                                        <p:tav tm="0">
                                          <p:val>
                                            <p:strVal val="0-#ppt_w/2"/>
                                          </p:val>
                                        </p:tav>
                                        <p:tav tm="100000">
                                          <p:val>
                                            <p:strVal val="#ppt_x"/>
                                          </p:val>
                                        </p:tav>
                                      </p:tavLst>
                                    </p:anim>
                                    <p:anim calcmode="lin" valueType="num">
                                      <p:cBhvr additive="base">
                                        <p:cTn id="13"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147"/>
                                        </p:tgtEl>
                                        <p:attrNameLst>
                                          <p:attrName>style.visibility</p:attrName>
                                        </p:attrNameLst>
                                      </p:cBhvr>
                                      <p:to>
                                        <p:strVal val="visible"/>
                                      </p:to>
                                    </p:set>
                                    <p:anim calcmode="lin" valueType="num">
                                      <p:cBhvr additive="base">
                                        <p:cTn id="18" dur="500" fill="hold"/>
                                        <p:tgtEl>
                                          <p:spTgt spid="6147"/>
                                        </p:tgtEl>
                                        <p:attrNameLst>
                                          <p:attrName>ppt_x</p:attrName>
                                        </p:attrNameLst>
                                      </p:cBhvr>
                                      <p:tavLst>
                                        <p:tav tm="0">
                                          <p:val>
                                            <p:strVal val="0-#ppt_w/2"/>
                                          </p:val>
                                        </p:tav>
                                        <p:tav tm="100000">
                                          <p:val>
                                            <p:strVal val="#ppt_x"/>
                                          </p:val>
                                        </p:tav>
                                      </p:tavLst>
                                    </p:anim>
                                    <p:anim calcmode="lin" valueType="num">
                                      <p:cBhvr additive="base">
                                        <p:cTn id="19"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A782180-443C-428E-AF09-C0D0084FD73E}" type="slidenum">
              <a:rPr lang="en-US"/>
            </a:fld>
            <a:endParaRPr lang="en-US"/>
          </a:p>
        </p:txBody>
      </p:sp>
      <p:sp>
        <p:nvSpPr>
          <p:cNvPr id="61441"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61442" name="Rectangle 2"/>
          <p:cNvSpPr>
            <a:spLocks noGrp="1" noChangeArrowheads="1"/>
          </p:cNvSpPr>
          <p:nvPr>
            <p:ph type="body" idx="1"/>
          </p:nvPr>
        </p:nvSpPr>
        <p:spPr>
          <a:xfrm>
            <a:off x="685800" y="1754188"/>
            <a:ext cx="7770813" cy="4113212"/>
          </a:xfrm>
        </p:spPr>
        <p:txBody>
          <a:bodyPr lIns="18000" tIns="46800" rIns="18000" bIns="46800"/>
          <a:lstStyle/>
          <a:p>
            <a:pPr>
              <a:spcBef>
                <a:spcPts val="1000"/>
              </a:spcBef>
            </a:pPr>
            <a:r>
              <a:rPr lang="en-GB" sz="3600"/>
              <a:t>A lot of effort and attention is now being paid to: </a:t>
            </a:r>
            <a:endParaRPr lang="en-GB" sz="3600"/>
          </a:p>
          <a:p>
            <a:pPr lvl="1">
              <a:spcBef>
                <a:spcPts val="725"/>
              </a:spcBef>
            </a:pPr>
            <a:r>
              <a:rPr lang="en-GB" sz="3200"/>
              <a:t>requirements specification. </a:t>
            </a:r>
            <a:endParaRPr lang="en-GB" sz="3200"/>
          </a:p>
          <a:p>
            <a:pPr>
              <a:spcBef>
                <a:spcPts val="1000"/>
              </a:spcBef>
            </a:pPr>
            <a:r>
              <a:rPr lang="en-GB" sz="3600"/>
              <a:t>Also, now there is a distinct design phase:</a:t>
            </a:r>
            <a:endParaRPr lang="en-GB" sz="3600"/>
          </a:p>
          <a:p>
            <a:pPr lvl="1">
              <a:spcBef>
                <a:spcPts val="725"/>
              </a:spcBef>
            </a:pPr>
            <a:r>
              <a:rPr lang="en-GB" sz="3200"/>
              <a:t>standard design techniques are being used.</a:t>
            </a:r>
            <a:endParaRPr lang="en-GB" sz="3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56B594-7690-4F28-B372-75E27D3BF65B}" type="slidenum">
              <a:rPr lang="en-US"/>
            </a:fld>
            <a:endParaRPr lang="en-US"/>
          </a:p>
        </p:txBody>
      </p:sp>
      <p:sp>
        <p:nvSpPr>
          <p:cNvPr id="62465"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62466" name="Rectangle 2"/>
          <p:cNvSpPr>
            <a:spLocks noGrp="1" noChangeArrowheads="1"/>
          </p:cNvSpPr>
          <p:nvPr>
            <p:ph type="body" idx="1"/>
          </p:nvPr>
        </p:nvSpPr>
        <p:spPr>
          <a:xfrm>
            <a:off x="685800" y="1447800"/>
            <a:ext cx="7770813" cy="4421188"/>
          </a:xfrm>
        </p:spPr>
        <p:txBody>
          <a:bodyPr lIns="18000" tIns="46800" rIns="18000" bIns="46800"/>
          <a:lstStyle/>
          <a:p>
            <a:pPr>
              <a:spcBef>
                <a:spcPts val="800"/>
              </a:spcBef>
            </a:pPr>
            <a:r>
              <a:rPr lang="en-GB" sz="4000"/>
              <a:t>During all stages of  development process:</a:t>
            </a:r>
            <a:endParaRPr lang="en-GB" sz="4000"/>
          </a:p>
          <a:p>
            <a:pPr lvl="1">
              <a:spcBef>
                <a:spcPts val="725"/>
              </a:spcBef>
            </a:pPr>
            <a:r>
              <a:rPr lang="en-GB" sz="3600"/>
              <a:t>Periodic reviews are being carried out </a:t>
            </a:r>
            <a:endParaRPr lang="en-GB" sz="3600"/>
          </a:p>
          <a:p>
            <a:pPr>
              <a:spcBef>
                <a:spcPts val="800"/>
              </a:spcBef>
            </a:pPr>
            <a:r>
              <a:rPr lang="en-GB" sz="4000"/>
              <a:t>Software testing has become systematic:</a:t>
            </a:r>
            <a:endParaRPr lang="en-GB" sz="4000"/>
          </a:p>
          <a:p>
            <a:pPr lvl="1">
              <a:spcBef>
                <a:spcPts val="725"/>
              </a:spcBef>
            </a:pPr>
            <a:r>
              <a:rPr lang="en-GB" sz="3600"/>
              <a:t>standard testing techniques are available. </a:t>
            </a:r>
            <a:endParaRPr lang="en-GB" sz="3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0F006DA-1EC9-4041-A82C-617D12C3EBDE}" type="slidenum">
              <a:rPr lang="en-US"/>
            </a:fld>
            <a:endParaRPr lang="en-US"/>
          </a:p>
        </p:txBody>
      </p:sp>
      <p:sp>
        <p:nvSpPr>
          <p:cNvPr id="63489"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63490" name="Rectangle 2"/>
          <p:cNvSpPr>
            <a:spLocks noGrp="1" noChangeArrowheads="1"/>
          </p:cNvSpPr>
          <p:nvPr>
            <p:ph type="body" idx="1"/>
          </p:nvPr>
        </p:nvSpPr>
        <p:spPr>
          <a:xfrm>
            <a:off x="685800" y="1677988"/>
            <a:ext cx="7770813" cy="4113212"/>
          </a:xfrm>
        </p:spPr>
        <p:txBody>
          <a:bodyPr lIns="18000" tIns="46800" rIns="18000" bIns="46800"/>
          <a:lstStyle/>
          <a:p>
            <a:pPr>
              <a:spcBef>
                <a:spcPts val="625"/>
              </a:spcBef>
            </a:pPr>
            <a:r>
              <a:rPr lang="en-GB"/>
              <a:t>There is better visibility of design and code: </a:t>
            </a:r>
            <a:endParaRPr lang="en-GB"/>
          </a:p>
          <a:p>
            <a:pPr lvl="1">
              <a:spcBef>
                <a:spcPts val="540"/>
              </a:spcBef>
            </a:pPr>
            <a:r>
              <a:rPr lang="en-GB">
                <a:solidFill>
                  <a:srgbClr val="0000CC"/>
                </a:solidFill>
              </a:rPr>
              <a:t>visibility means production of good quality, consistent and standard documents.</a:t>
            </a:r>
            <a:endParaRPr lang="en-GB">
              <a:solidFill>
                <a:srgbClr val="0000CC"/>
              </a:solidFill>
            </a:endParaRPr>
          </a:p>
          <a:p>
            <a:pPr lvl="1">
              <a:spcBef>
                <a:spcPts val="540"/>
              </a:spcBef>
            </a:pPr>
            <a:r>
              <a:rPr lang="en-GB"/>
              <a:t>In the past, very little attention was being given to producing good quality and consistent documents. </a:t>
            </a:r>
            <a:endParaRPr lang="en-GB"/>
          </a:p>
          <a:p>
            <a:pPr lvl="1">
              <a:spcBef>
                <a:spcPts val="540"/>
              </a:spcBef>
            </a:pPr>
            <a:r>
              <a:rPr lang="en-GB"/>
              <a:t>We will see later  that increased visibility makes software project management easier. </a:t>
            </a:r>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1CE2AA-E33C-4B5C-9375-AD37CED43735}" type="slidenum">
              <a:rPr lang="en-US"/>
            </a:fld>
            <a:endParaRPr lang="en-US"/>
          </a:p>
        </p:txBody>
      </p:sp>
      <p:sp>
        <p:nvSpPr>
          <p:cNvPr id="64513"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64514" name="Rectangle 2"/>
          <p:cNvSpPr>
            <a:spLocks noGrp="1" noChangeArrowheads="1"/>
          </p:cNvSpPr>
          <p:nvPr>
            <p:ph type="body" idx="1"/>
          </p:nvPr>
        </p:nvSpPr>
        <p:spPr>
          <a:xfrm>
            <a:off x="685800" y="1677988"/>
            <a:ext cx="7770813" cy="4113212"/>
          </a:xfrm>
        </p:spPr>
        <p:txBody>
          <a:bodyPr lIns="18000" tIns="46800" rIns="18000" bIns="46800"/>
          <a:lstStyle/>
          <a:p>
            <a:pPr>
              <a:spcBef>
                <a:spcPts val="800"/>
              </a:spcBef>
            </a:pPr>
            <a:r>
              <a:rPr lang="en-GB" sz="3600"/>
              <a:t>Because of good documentation:</a:t>
            </a:r>
            <a:endParaRPr lang="en-GB" sz="3600"/>
          </a:p>
          <a:p>
            <a:pPr lvl="1">
              <a:spcBef>
                <a:spcPts val="725"/>
              </a:spcBef>
            </a:pPr>
            <a:r>
              <a:rPr lang="en-GB" sz="3200"/>
              <a:t>fault diagnosis and maintenance are smoother now.</a:t>
            </a:r>
            <a:endParaRPr lang="en-GB" sz="3200"/>
          </a:p>
          <a:p>
            <a:pPr>
              <a:spcBef>
                <a:spcPts val="800"/>
              </a:spcBef>
            </a:pPr>
            <a:r>
              <a:rPr lang="en-GB" sz="3600"/>
              <a:t>Several metrics are being used: </a:t>
            </a:r>
            <a:endParaRPr lang="en-GB" sz="3600"/>
          </a:p>
          <a:p>
            <a:pPr lvl="1">
              <a:spcBef>
                <a:spcPts val="725"/>
              </a:spcBef>
            </a:pPr>
            <a:r>
              <a:rPr lang="en-GB" sz="3200"/>
              <a:t>help in software project management, quality assurance, etc. </a:t>
            </a:r>
            <a:endParaRPr lang="en-GB" sz="3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3CF79B-AA71-4A61-BCA6-B0125F3D2F3F}" type="slidenum">
              <a:rPr lang="en-US"/>
            </a:fld>
            <a:endParaRPr lang="en-US"/>
          </a:p>
        </p:txBody>
      </p:sp>
      <p:sp>
        <p:nvSpPr>
          <p:cNvPr id="65537" name="Rectangle 1"/>
          <p:cNvSpPr>
            <a:spLocks noGrp="1" noChangeArrowheads="1"/>
          </p:cNvSpPr>
          <p:nvPr>
            <p:ph type="title"/>
          </p:nvPr>
        </p:nvSpPr>
        <p:spPr>
          <a:xfrm>
            <a:off x="406400" y="228600"/>
            <a:ext cx="7770813" cy="1141413"/>
          </a:xfrm>
        </p:spPr>
        <p:txBody>
          <a:bodyPr lIns="18000" tIns="46800" rIns="18000" bIns="46800" anchor="ctr"/>
          <a:lstStyle/>
          <a:p>
            <a:pPr>
              <a:spcBef>
                <a:spcPts val="625"/>
              </a:spcBef>
            </a:pPr>
            <a:r>
              <a:rPr lang="en-GB" sz="2800">
                <a:solidFill>
                  <a:srgbClr val="0000CC"/>
                </a:solidFill>
              </a:rPr>
              <a:t>Differences between the exploratory style and modern software development practices </a:t>
            </a:r>
            <a:r>
              <a:rPr lang="en-GB" sz="1600">
                <a:solidFill>
                  <a:srgbClr val="0000CC"/>
                </a:solidFill>
              </a:rPr>
              <a:t>(CONT.)</a:t>
            </a:r>
            <a:endParaRPr lang="en-GB" sz="1600">
              <a:solidFill>
                <a:srgbClr val="0000CC"/>
              </a:solidFill>
            </a:endParaRPr>
          </a:p>
        </p:txBody>
      </p:sp>
      <p:sp>
        <p:nvSpPr>
          <p:cNvPr id="65538" name="Rectangle 2"/>
          <p:cNvSpPr>
            <a:spLocks noGrp="1" noChangeArrowheads="1"/>
          </p:cNvSpPr>
          <p:nvPr>
            <p:ph type="body" idx="1"/>
          </p:nvPr>
        </p:nvSpPr>
        <p:spPr>
          <a:xfrm>
            <a:off x="685800" y="1677988"/>
            <a:ext cx="7770813" cy="4113212"/>
          </a:xfrm>
        </p:spPr>
        <p:txBody>
          <a:bodyPr lIns="18000" tIns="46800" rIns="18000" bIns="46800"/>
          <a:lstStyle/>
          <a:p>
            <a:pPr>
              <a:spcBef>
                <a:spcPts val="800"/>
              </a:spcBef>
            </a:pPr>
            <a:r>
              <a:rPr lang="en-GB" sz="3600"/>
              <a:t>Projects are being thoroughly planned: </a:t>
            </a:r>
            <a:endParaRPr lang="en-GB" sz="3600"/>
          </a:p>
          <a:p>
            <a:pPr lvl="1">
              <a:spcBef>
                <a:spcPts val="725"/>
              </a:spcBef>
            </a:pPr>
            <a:r>
              <a:rPr lang="en-GB" sz="3200"/>
              <a:t>estimation, </a:t>
            </a:r>
            <a:endParaRPr lang="en-GB" sz="3200"/>
          </a:p>
          <a:p>
            <a:pPr lvl="1">
              <a:spcBef>
                <a:spcPts val="725"/>
              </a:spcBef>
            </a:pPr>
            <a:r>
              <a:rPr lang="en-GB" sz="3200"/>
              <a:t>scheduling, </a:t>
            </a:r>
            <a:endParaRPr lang="en-GB" sz="3200"/>
          </a:p>
          <a:p>
            <a:pPr lvl="1">
              <a:spcBef>
                <a:spcPts val="725"/>
              </a:spcBef>
            </a:pPr>
            <a:r>
              <a:rPr lang="en-GB" sz="3200"/>
              <a:t>monitoring mechanisms. </a:t>
            </a:r>
            <a:endParaRPr lang="en-GB" sz="3200"/>
          </a:p>
          <a:p>
            <a:pPr>
              <a:spcBef>
                <a:spcPts val="800"/>
              </a:spcBef>
            </a:pPr>
            <a:r>
              <a:rPr lang="en-GB" sz="3600"/>
              <a:t>Use of CASE tools.</a:t>
            </a:r>
            <a:endParaRPr lang="en-GB" sz="3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61C623-FDBB-4F47-8609-D15CC345A59A}" type="slidenum">
              <a:rPr lang="en-US"/>
            </a:fld>
            <a:endParaRPr lang="en-US"/>
          </a:p>
        </p:txBody>
      </p:sp>
      <p:sp>
        <p:nvSpPr>
          <p:cNvPr id="6656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Software Life Cycle</a:t>
            </a:r>
            <a:endParaRPr lang="en-GB">
              <a:solidFill>
                <a:srgbClr val="0000CC"/>
              </a:solidFill>
            </a:endParaRPr>
          </a:p>
        </p:txBody>
      </p:sp>
      <p:sp>
        <p:nvSpPr>
          <p:cNvPr id="66562" name="Rectangle 2"/>
          <p:cNvSpPr>
            <a:spLocks noGrp="1" noChangeArrowheads="1"/>
          </p:cNvSpPr>
          <p:nvPr>
            <p:ph type="body" idx="1"/>
          </p:nvPr>
        </p:nvSpPr>
        <p:spPr>
          <a:xfrm>
            <a:off x="240030" y="1447800"/>
            <a:ext cx="8692515" cy="4113530"/>
          </a:xfrm>
        </p:spPr>
        <p:txBody>
          <a:bodyPr lIns="18000" tIns="46800" rIns="18000" bIns="46800"/>
          <a:lstStyle/>
          <a:p>
            <a:pPr>
              <a:spcBef>
                <a:spcPts val="625"/>
              </a:spcBef>
            </a:pPr>
            <a:r>
              <a:rPr lang="en-GB" sz="3600"/>
              <a:t>Software life cycle (or </a:t>
            </a:r>
            <a:r>
              <a:rPr lang="en-GB" sz="3600">
                <a:solidFill>
                  <a:srgbClr val="0000CC"/>
                </a:solidFill>
              </a:rPr>
              <a:t>software process</a:t>
            </a:r>
            <a:r>
              <a:rPr lang="en-GB" sz="3600"/>
              <a:t>):</a:t>
            </a:r>
            <a:endParaRPr lang="en-GB" sz="3600"/>
          </a:p>
          <a:p>
            <a:pPr lvl="1">
              <a:spcBef>
                <a:spcPts val="540"/>
              </a:spcBef>
            </a:pPr>
            <a:r>
              <a:rPr lang="en-GB">
                <a:solidFill>
                  <a:srgbClr val="0000CC"/>
                </a:solidFill>
                <a:latin typeface="Lucida Console" panose="020B0609040504020204" pitchFamily="49" charset="0"/>
              </a:rPr>
              <a:t>series of identifiable stages that a software product undergoes during its life time</a:t>
            </a:r>
            <a:r>
              <a:rPr lang="en-GB">
                <a:latin typeface="Lucida Console" panose="020B0609040504020204" pitchFamily="49" charset="0"/>
              </a:rPr>
              <a:t>:</a:t>
            </a:r>
            <a:r>
              <a:rPr lang="en-GB" sz="3200"/>
              <a:t> </a:t>
            </a:r>
            <a:endParaRPr lang="en-GB" sz="3200"/>
          </a:p>
          <a:p>
            <a:pPr lvl="2">
              <a:spcBef>
                <a:spcPts val="465"/>
              </a:spcBef>
            </a:pPr>
            <a:r>
              <a:rPr lang="en-GB" sz="2800"/>
              <a:t>Feasibility study</a:t>
            </a:r>
            <a:endParaRPr lang="en-GB" sz="2800"/>
          </a:p>
          <a:p>
            <a:pPr lvl="2">
              <a:spcBef>
                <a:spcPts val="465"/>
              </a:spcBef>
            </a:pPr>
            <a:r>
              <a:rPr lang="en-GB" sz="2800"/>
              <a:t>requirements analysis and specification, </a:t>
            </a:r>
            <a:endParaRPr lang="en-GB" sz="2800"/>
          </a:p>
          <a:p>
            <a:pPr lvl="2">
              <a:spcBef>
                <a:spcPts val="465"/>
              </a:spcBef>
            </a:pPr>
            <a:r>
              <a:rPr lang="en-GB" sz="2800"/>
              <a:t>design, </a:t>
            </a:r>
            <a:endParaRPr lang="en-GB" sz="2800"/>
          </a:p>
          <a:p>
            <a:pPr lvl="2">
              <a:spcBef>
                <a:spcPts val="465"/>
              </a:spcBef>
            </a:pPr>
            <a:r>
              <a:rPr lang="en-GB" sz="2800"/>
              <a:t>coding, </a:t>
            </a:r>
            <a:endParaRPr lang="en-GB" sz="2800"/>
          </a:p>
          <a:p>
            <a:pPr lvl="2">
              <a:spcBef>
                <a:spcPts val="465"/>
              </a:spcBef>
            </a:pPr>
            <a:r>
              <a:rPr lang="en-GB" sz="2800"/>
              <a:t>testing</a:t>
            </a:r>
            <a:endParaRPr lang="en-GB" sz="2800"/>
          </a:p>
          <a:p>
            <a:pPr lvl="2">
              <a:spcBef>
                <a:spcPts val="465"/>
              </a:spcBef>
            </a:pPr>
            <a:r>
              <a:rPr lang="en-GB" sz="2800"/>
              <a:t>maintenance.</a:t>
            </a:r>
            <a:endParaRPr lang="en-GB"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sp>
        <p:nvSpPr>
          <p:cNvPr id="5" name="Rectangle 4"/>
          <p:cNvSpPr/>
          <p:nvPr/>
        </p:nvSpPr>
        <p:spPr>
          <a:xfrm>
            <a:off x="838200" y="1143000"/>
            <a:ext cx="8305800" cy="76200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GB" sz="2400" b="0" i="0" u="none" strike="noStrike" cap="none" normalizeH="0" baseline="0" smtClean="0">
              <a:ln>
                <a:noFill/>
              </a:ln>
              <a:solidFill>
                <a:schemeClr val="tx1"/>
              </a:solidFill>
              <a:effectLst/>
              <a:latin typeface="Arial Black" panose="020B0A04020102020204" pitchFamily="34" charset="0"/>
            </a:endParaRPr>
          </a:p>
        </p:txBody>
      </p:sp>
      <p:sp>
        <p:nvSpPr>
          <p:cNvPr id="3" name="Content Placeholder 2"/>
          <p:cNvSpPr>
            <a:spLocks noGrp="1"/>
          </p:cNvSpPr>
          <p:nvPr>
            <p:ph idx="1"/>
          </p:nvPr>
        </p:nvSpPr>
        <p:spPr>
          <a:xfrm>
            <a:off x="204470" y="238125"/>
            <a:ext cx="8773160" cy="4171950"/>
          </a:xfrm>
        </p:spPr>
        <p:txBody>
          <a:bodyPr/>
          <a:p>
            <a:pPr algn="just"/>
            <a:r>
              <a:rPr lang="en-US" sz="2800"/>
              <a:t>SDLC (Software Development Life Cycle) is the process of developing software through business needs, analysis, design, implementation and maintenance. Software has to go through various phases before it is born which are as follows:</a:t>
            </a:r>
            <a:r>
              <a:rPr lang="en-US" sz="3000"/>
              <a:t> </a:t>
            </a:r>
            <a:endParaRPr lang="en-US" sz="3000"/>
          </a:p>
          <a:p>
            <a:pPr algn="just"/>
            <a:endParaRPr lang="en-US" sz="1000"/>
          </a:p>
          <a:p>
            <a:pPr algn="just"/>
            <a:r>
              <a:rPr lang="en-US" sz="2400"/>
              <a:t>(i)Generating a Concept – A concept comes from the users of the software. For example, a Pizza Hut may need software to sell pizza. </a:t>
            </a:r>
            <a:endParaRPr lang="en-US" sz="2400"/>
          </a:p>
          <a:p>
            <a:pPr algn="just"/>
            <a:endParaRPr lang="en-US" sz="1400"/>
          </a:p>
          <a:p>
            <a:pPr algn="just"/>
            <a:r>
              <a:rPr lang="en-US" sz="2400"/>
              <a:t>An Indian store may need software to sell its newly arrived movies or grocery. The owner of the company feels that he needs software that would help him in tracking his expenses and income as well as enhance the selling process. This is how the concept is generated. The owner will specifically tell the software company what kind of software he would need. In other words, he will specify his requirements. </a:t>
            </a:r>
            <a:endParaRPr 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Requirement gathering</a:t>
            </a:r>
            <a:endParaRPr lang="en-US"/>
          </a:p>
        </p:txBody>
      </p:sp>
      <p:sp>
        <p:nvSpPr>
          <p:cNvPr id="3" name="Content Placeholder 2"/>
          <p:cNvSpPr>
            <a:spLocks noGrp="1"/>
          </p:cNvSpPr>
          <p:nvPr>
            <p:ph idx="1"/>
          </p:nvPr>
        </p:nvSpPr>
        <p:spPr/>
        <p:txBody>
          <a:bodyPr/>
          <a:p>
            <a:pPr marL="0" indent="0" algn="just">
              <a:buNone/>
            </a:pPr>
            <a:r>
              <a:rPr lang="en-US"/>
              <a:t>Gather the requirements regarding the software you are going to develop through various sources. Best source will be the end user for whom you will be developing the actual product.</a:t>
            </a:r>
            <a:endParaRPr lang="en-US"/>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sp>
        <p:nvSpPr>
          <p:cNvPr id="5" name="Text Box 4"/>
          <p:cNvSpPr txBox="1"/>
          <p:nvPr/>
        </p:nvSpPr>
        <p:spPr>
          <a:xfrm>
            <a:off x="340360" y="1737360"/>
            <a:ext cx="8463280" cy="4847590"/>
          </a:xfrm>
          <a:prstGeom prst="rect">
            <a:avLst/>
          </a:prstGeom>
          <a:noFill/>
        </p:spPr>
        <p:txBody>
          <a:bodyPr wrap="square" rtlCol="0" anchor="t">
            <a:spAutoFit/>
          </a:bodyPr>
          <a:p>
            <a:pPr algn="just"/>
            <a:r>
              <a:rPr lang="en-US">
                <a:latin typeface="+mn-lt"/>
              </a:rPr>
              <a:t>After the owner (user) knows his requirements, then it is given to a software team (company) who will analyze the requirement and prepare requirement document that will explain every functionality that are needed by the owner. </a:t>
            </a:r>
            <a:endParaRPr lang="en-US">
              <a:latin typeface="+mn-lt"/>
            </a:endParaRPr>
          </a:p>
          <a:p>
            <a:pPr algn="just"/>
            <a:r>
              <a:rPr lang="en-US">
                <a:latin typeface="+mn-lt"/>
              </a:rPr>
              <a:t>The requirement document will be the main document for developers, testers and database administrators. In other words, this is the main document that will be referred by everyone. </a:t>
            </a:r>
            <a:endParaRPr lang="en-US">
              <a:latin typeface="+mn-lt"/>
            </a:endParaRPr>
          </a:p>
          <a:p>
            <a:pPr algn="just"/>
            <a:r>
              <a:rPr lang="en-US">
                <a:latin typeface="+mn-lt"/>
              </a:rPr>
              <a:t>After the requirement documents, other detailed documents may be needed. </a:t>
            </a:r>
            <a:endParaRPr lang="en-US">
              <a:latin typeface="+mn-lt"/>
            </a:endParaRPr>
          </a:p>
          <a:p>
            <a:pPr algn="just"/>
            <a:r>
              <a:rPr lang="en-US">
                <a:latin typeface="+mn-lt"/>
              </a:rPr>
              <a:t>For example, the architectural design which is a blueprint for the design with the necessary specifications for the hardware, software, people and data resources. </a:t>
            </a:r>
            <a:endParaRPr lang="en-US">
              <a:latin typeface="+mn-lt"/>
            </a:endParaRPr>
          </a:p>
        </p:txBody>
      </p:sp>
      <p:sp>
        <p:nvSpPr>
          <p:cNvPr id="6" name="Title 5"/>
          <p:cNvSpPr>
            <a:spLocks noGrp="1"/>
          </p:cNvSpPr>
          <p:nvPr>
            <p:ph type="title"/>
          </p:nvPr>
        </p:nvSpPr>
        <p:spPr/>
        <p:txBody>
          <a:bodyPr/>
          <a:p>
            <a:r>
              <a:rPr lang="en-US">
                <a:sym typeface="+mn-ea"/>
              </a:rPr>
              <a:t>Requirement gathering</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Design </a:t>
            </a:r>
            <a:endParaRPr lang="en-US"/>
          </a:p>
        </p:txBody>
      </p:sp>
      <p:sp>
        <p:nvSpPr>
          <p:cNvPr id="3" name="Content Placeholder 2"/>
          <p:cNvSpPr>
            <a:spLocks noGrp="1"/>
          </p:cNvSpPr>
          <p:nvPr>
            <p:ph idx="1"/>
          </p:nvPr>
        </p:nvSpPr>
        <p:spPr/>
        <p:txBody>
          <a:bodyPr/>
          <a:p>
            <a:pPr algn="just"/>
            <a:r>
              <a:rPr lang="en-US"/>
              <a:t>This phase begins when the requirements are well understood. You need to draw various UML diagrams, decide which technology to use for development, resources, Dead Line (estimated time), etc.</a:t>
            </a:r>
            <a:endParaRPr lang="en-US"/>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A00444-488E-4613-9003-AE6F8E51CBA0}" type="slidenum">
              <a:rPr lang="en-US"/>
            </a:fld>
            <a:endParaRPr lang="en-US"/>
          </a:p>
        </p:txBody>
      </p:sp>
      <p:sp>
        <p:nvSpPr>
          <p:cNvPr id="716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Engineering Practice</a:t>
            </a:r>
            <a:endParaRPr lang="en-GB">
              <a:solidFill>
                <a:srgbClr val="0000CC"/>
              </a:solidFill>
            </a:endParaRPr>
          </a:p>
        </p:txBody>
      </p:sp>
      <p:sp>
        <p:nvSpPr>
          <p:cNvPr id="7170" name="Rectangle 2"/>
          <p:cNvSpPr>
            <a:spLocks noGrp="1" noChangeArrowheads="1"/>
          </p:cNvSpPr>
          <p:nvPr>
            <p:ph type="body" idx="1"/>
          </p:nvPr>
        </p:nvSpPr>
        <p:spPr>
          <a:xfrm>
            <a:off x="685800" y="1525588"/>
            <a:ext cx="7770813" cy="4113212"/>
          </a:xfrm>
        </p:spPr>
        <p:txBody>
          <a:bodyPr lIns="18000" tIns="46800" rIns="18000" bIns="46800"/>
          <a:lstStyle/>
          <a:p>
            <a:pPr>
              <a:spcBef>
                <a:spcPts val="625"/>
              </a:spcBef>
            </a:pPr>
            <a:r>
              <a:rPr lang="en-GB" sz="3600"/>
              <a:t>Heavy use of past experience:</a:t>
            </a:r>
            <a:endParaRPr lang="en-GB" sz="3600"/>
          </a:p>
          <a:p>
            <a:pPr lvl="1">
              <a:spcBef>
                <a:spcPts val="540"/>
              </a:spcBef>
            </a:pPr>
            <a:r>
              <a:rPr lang="en-GB" sz="3200"/>
              <a:t>Past experience is systematically arranged.</a:t>
            </a:r>
            <a:endParaRPr lang="en-GB" sz="3200"/>
          </a:p>
          <a:p>
            <a:pPr>
              <a:spcBef>
                <a:spcPts val="625"/>
              </a:spcBef>
            </a:pPr>
            <a:r>
              <a:rPr lang="en-GB" sz="3600"/>
              <a:t>Theoretical basis and quantitative techniques provided.</a:t>
            </a:r>
            <a:endParaRPr lang="en-GB" sz="3600"/>
          </a:p>
          <a:p>
            <a:pPr>
              <a:spcBef>
                <a:spcPts val="625"/>
              </a:spcBef>
            </a:pPr>
            <a:r>
              <a:rPr lang="en-GB" sz="3600">
                <a:solidFill>
                  <a:srgbClr val="0000CC"/>
                </a:solidFill>
              </a:rPr>
              <a:t>Many are just thumb rules.</a:t>
            </a:r>
            <a:endParaRPr lang="en-GB" sz="3600">
              <a:solidFill>
                <a:srgbClr val="0000CC"/>
              </a:solidFill>
            </a:endParaRPr>
          </a:p>
          <a:p>
            <a:pPr>
              <a:spcBef>
                <a:spcPts val="625"/>
              </a:spcBef>
            </a:pPr>
            <a:r>
              <a:rPr lang="en-GB" sz="3600"/>
              <a:t>Tradeoff between alternatives </a:t>
            </a:r>
            <a:endParaRPr lang="en-GB" sz="3600"/>
          </a:p>
          <a:p>
            <a:pPr>
              <a:spcBef>
                <a:spcPts val="625"/>
              </a:spcBef>
            </a:pPr>
            <a:r>
              <a:rPr lang="en-GB" sz="3600"/>
              <a:t>Pragmatic approach to cost-effectiveness</a:t>
            </a:r>
            <a:endParaRPr lang="en-GB"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up)">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Development or Coding</a:t>
            </a:r>
            <a:endParaRPr lang="en-US"/>
          </a:p>
        </p:txBody>
      </p:sp>
      <p:sp>
        <p:nvSpPr>
          <p:cNvPr id="3" name="Content Placeholder 2"/>
          <p:cNvSpPr>
            <a:spLocks noGrp="1"/>
          </p:cNvSpPr>
          <p:nvPr>
            <p:ph idx="1"/>
          </p:nvPr>
        </p:nvSpPr>
        <p:spPr>
          <a:xfrm>
            <a:off x="457200" y="1657350"/>
            <a:ext cx="8178800" cy="4171950"/>
          </a:xfrm>
        </p:spPr>
        <p:txBody>
          <a:bodyPr/>
          <a:p>
            <a:pPr algn="just"/>
            <a:r>
              <a:rPr lang="en-US" sz="3000"/>
              <a:t>This is the phase where you actually develop the product. Code is written based on the decision taken in Design phase. </a:t>
            </a:r>
            <a:endParaRPr lang="en-US" sz="3000"/>
          </a:p>
          <a:p>
            <a:pPr algn="just"/>
            <a:r>
              <a:rPr lang="en-US" sz="3000"/>
              <a:t>Developers perform Unit Testing and Integration testing to ensure everything is working fine. </a:t>
            </a:r>
            <a:endParaRPr lang="en-US" sz="3000"/>
          </a:p>
          <a:p>
            <a:pPr algn="just"/>
            <a:r>
              <a:rPr lang="en-US" sz="3000"/>
              <a:t>Code gets reviewed by Sr. members in the team, and once the development is completed, the product is sent forward for testing.</a:t>
            </a:r>
            <a:endParaRPr lang="en-US" sz="3000"/>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Testing</a:t>
            </a:r>
            <a:endParaRPr lang="en-US"/>
          </a:p>
        </p:txBody>
      </p:sp>
      <p:sp>
        <p:nvSpPr>
          <p:cNvPr id="3" name="Content Placeholder 2"/>
          <p:cNvSpPr>
            <a:spLocks noGrp="1"/>
          </p:cNvSpPr>
          <p:nvPr>
            <p:ph idx="1"/>
          </p:nvPr>
        </p:nvSpPr>
        <p:spPr>
          <a:xfrm>
            <a:off x="457200" y="1581150"/>
            <a:ext cx="8178800" cy="4171950"/>
          </a:xfrm>
        </p:spPr>
        <p:txBody>
          <a:bodyPr/>
          <a:p>
            <a:pPr algn="just"/>
            <a:r>
              <a:rPr lang="en-US" sz="2800"/>
              <a:t>The developed product is tested by testers (QA Engineers). They go for both positive (as per requirements) as well as negative (how to break the product, moto is to find flaws) testing. </a:t>
            </a:r>
            <a:endParaRPr lang="en-US" sz="2800"/>
          </a:p>
          <a:p>
            <a:pPr algn="just"/>
            <a:r>
              <a:rPr lang="en-US" sz="2800"/>
              <a:t>If defects are found  the product is resent to the development team to fix it. </a:t>
            </a:r>
            <a:endParaRPr lang="en-US" sz="2800"/>
          </a:p>
          <a:p>
            <a:pPr algn="just"/>
            <a:r>
              <a:rPr lang="en-US" sz="2800"/>
              <a:t>Once the defect gets fixed testers check it again and perform regression testing( testing the whole product). Once all is good, the product will become ready to handover it to client.</a:t>
            </a:r>
            <a:endParaRPr lang="en-US" sz="2800"/>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Testing (cont..)</a:t>
            </a:r>
            <a:endParaRPr lang="en-US"/>
          </a:p>
        </p:txBody>
      </p:sp>
      <p:sp>
        <p:nvSpPr>
          <p:cNvPr id="3" name="Content Placeholder 2"/>
          <p:cNvSpPr>
            <a:spLocks noGrp="1"/>
          </p:cNvSpPr>
          <p:nvPr>
            <p:ph idx="1"/>
          </p:nvPr>
        </p:nvSpPr>
        <p:spPr/>
        <p:txBody>
          <a:bodyPr/>
          <a:p>
            <a:pPr algn="just"/>
            <a:r>
              <a:rPr lang="en-US"/>
              <a:t>During this phase all types of functional testing like </a:t>
            </a:r>
            <a:r>
              <a:rPr lang="en-US" b="1"/>
              <a:t>unit testing, integration testing, system testing, acceptance testing</a:t>
            </a:r>
            <a:r>
              <a:rPr lang="en-US"/>
              <a:t> are done as well as non-functional testing are also done.</a:t>
            </a:r>
            <a:endParaRPr lang="en-US"/>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Deployment/Maintenance</a:t>
            </a:r>
            <a:endParaRPr lang="en-US"/>
          </a:p>
        </p:txBody>
      </p:sp>
      <p:sp>
        <p:nvSpPr>
          <p:cNvPr id="3" name="Content Placeholder 2"/>
          <p:cNvSpPr>
            <a:spLocks noGrp="1"/>
          </p:cNvSpPr>
          <p:nvPr>
            <p:ph idx="1"/>
          </p:nvPr>
        </p:nvSpPr>
        <p:spPr/>
        <p:txBody>
          <a:bodyPr/>
          <a:p>
            <a:pPr algn="just"/>
            <a:r>
              <a:rPr lang="en-US" sz="3000"/>
              <a:t>Once all the above phases are completed, the product is installed on end users/clients machine. </a:t>
            </a:r>
            <a:endParaRPr lang="en-US" sz="3000"/>
          </a:p>
          <a:p>
            <a:pPr algn="just"/>
            <a:r>
              <a:rPr lang="en-US" sz="3000"/>
              <a:t>And in future if end  user/client faces some issues maintenance done by the organisation who developed it. </a:t>
            </a:r>
            <a:endParaRPr lang="en-US" sz="3000"/>
          </a:p>
        </p:txBody>
      </p:sp>
      <p:sp>
        <p:nvSpPr>
          <p:cNvPr id="4" name="Slide Number Placeholder 3"/>
          <p:cNvSpPr>
            <a:spLocks noGrp="1"/>
          </p:cNvSpPr>
          <p:nvPr>
            <p:ph type="sldNum" sz="quarter" idx="12"/>
          </p:nvPr>
        </p:nvSpPr>
        <p:spPr/>
        <p:txBody>
          <a:bodyPr/>
          <a:p>
            <a:fld id="{73DCFB07-E135-4D75-B018-D22B308EF0D1}" type="slidenum">
              <a:rPr lang="en-US"/>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graphicFrame>
        <p:nvGraphicFramePr>
          <p:cNvPr id="5" name="Content Placeholder 4"/>
          <p:cNvGraphicFramePr/>
          <p:nvPr>
            <p:ph idx="1"/>
          </p:nvPr>
        </p:nvGraphicFramePr>
        <p:xfrm>
          <a:off x="541020" y="47625"/>
          <a:ext cx="8600440" cy="6790690"/>
        </p:xfrm>
        <a:graphic>
          <a:graphicData uri="http://schemas.openxmlformats.org/presentationml/2006/ole">
            <mc:AlternateContent xmlns:mc="http://schemas.openxmlformats.org/markup-compatibility/2006">
              <mc:Choice xmlns:v="urn:schemas-microsoft-com:vml" Requires="v">
                <p:oleObj spid="_x0000_s6" name="" r:id="rId1" imgW="3282950" imgH="3187700" progId="Paint.Picture">
                  <p:embed/>
                </p:oleObj>
              </mc:Choice>
              <mc:Fallback>
                <p:oleObj name="" r:id="rId1" imgW="3282950" imgH="3187700" progId="Paint.Picture">
                  <p:embed/>
                  <p:pic>
                    <p:nvPicPr>
                      <p:cNvPr id="0" name="Picture 5"/>
                      <p:cNvPicPr/>
                      <p:nvPr/>
                    </p:nvPicPr>
                    <p:blipFill>
                      <a:blip r:embed="rId2"/>
                    </p:blipFill>
                    <p:spPr>
                      <a:xfrm>
                        <a:off x="541020" y="47625"/>
                        <a:ext cx="8600440" cy="6790690"/>
                      </a:xfrm>
                      <a:prstGeom prst="rect">
                        <a:avLst/>
                      </a:prstGeom>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F02DC8D-7FF6-4227-A789-A66D55722F50}" type="slidenum">
              <a:rPr lang="en-US"/>
            </a:fld>
            <a:endParaRPr lang="en-US"/>
          </a:p>
        </p:txBody>
      </p:sp>
      <p:sp>
        <p:nvSpPr>
          <p:cNvPr id="6758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a:t>
            </a:r>
            <a:endParaRPr lang="en-GB">
              <a:solidFill>
                <a:srgbClr val="0000CC"/>
              </a:solidFill>
            </a:endParaRPr>
          </a:p>
        </p:txBody>
      </p:sp>
      <p:sp>
        <p:nvSpPr>
          <p:cNvPr id="67586" name="Rectangle 2"/>
          <p:cNvSpPr>
            <a:spLocks noGrp="1" noChangeArrowheads="1"/>
          </p:cNvSpPr>
          <p:nvPr>
            <p:ph type="body" idx="1"/>
          </p:nvPr>
        </p:nvSpPr>
        <p:spPr>
          <a:xfrm>
            <a:off x="685800" y="1447800"/>
            <a:ext cx="8227695" cy="4113530"/>
          </a:xfrm>
        </p:spPr>
        <p:txBody>
          <a:bodyPr lIns="18000" tIns="46800" rIns="18000" bIns="46800"/>
          <a:lstStyle/>
          <a:p>
            <a:pPr>
              <a:spcBef>
                <a:spcPts val="1000"/>
              </a:spcBef>
            </a:pPr>
            <a:r>
              <a:rPr lang="en-GB" sz="3600">
                <a:solidFill>
                  <a:srgbClr val="0000CC"/>
                </a:solidFill>
              </a:rPr>
              <a:t>A software life cycle model (or  process model):</a:t>
            </a:r>
            <a:endParaRPr lang="en-GB" sz="3600">
              <a:solidFill>
                <a:srgbClr val="0000CC"/>
              </a:solidFill>
            </a:endParaRPr>
          </a:p>
          <a:p>
            <a:pPr lvl="1">
              <a:spcBef>
                <a:spcPts val="725"/>
              </a:spcBef>
            </a:pPr>
            <a:r>
              <a:rPr lang="en-GB" sz="3200">
                <a:solidFill>
                  <a:srgbClr val="0000CC"/>
                </a:solidFill>
              </a:rPr>
              <a:t>a descriptive and diagrammatic model of software life cycle</a:t>
            </a:r>
            <a:r>
              <a:rPr lang="en-GB" sz="3200">
                <a:solidFill>
                  <a:srgbClr val="FFFF00"/>
                </a:solidFill>
              </a:rPr>
              <a:t>:</a:t>
            </a:r>
            <a:endParaRPr lang="en-GB" sz="3200">
              <a:solidFill>
                <a:srgbClr val="FFFF00"/>
              </a:solidFill>
            </a:endParaRPr>
          </a:p>
          <a:p>
            <a:pPr lvl="1">
              <a:spcBef>
                <a:spcPts val="540"/>
              </a:spcBef>
            </a:pPr>
            <a:r>
              <a:rPr lang="en-GB"/>
              <a:t>identifies all the activities required for product development, </a:t>
            </a:r>
            <a:endParaRPr lang="en-GB"/>
          </a:p>
          <a:p>
            <a:pPr lvl="1">
              <a:spcBef>
                <a:spcPts val="540"/>
              </a:spcBef>
            </a:pPr>
            <a:r>
              <a:rPr lang="en-GB"/>
              <a:t>establishes a precedence ordering among the different activities,</a:t>
            </a:r>
            <a:endParaRPr lang="en-GB"/>
          </a:p>
          <a:p>
            <a:pPr lvl="1">
              <a:spcBef>
                <a:spcPts val="540"/>
              </a:spcBef>
            </a:pPr>
            <a:r>
              <a:rPr lang="en-GB"/>
              <a:t>Divides life cycle into phases.  </a:t>
            </a:r>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D6FC222-B1F2-45E8-91AE-B77A3A12ACE7}" type="slidenum">
              <a:rPr lang="en-US"/>
            </a:fld>
            <a:endParaRPr lang="en-US"/>
          </a:p>
        </p:txBody>
      </p:sp>
      <p:sp>
        <p:nvSpPr>
          <p:cNvPr id="6860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68610" name="Rectangle 2"/>
          <p:cNvSpPr>
            <a:spLocks noGrp="1" noChangeArrowheads="1"/>
          </p:cNvSpPr>
          <p:nvPr>
            <p:ph type="body" idx="1"/>
          </p:nvPr>
        </p:nvSpPr>
        <p:spPr>
          <a:xfrm>
            <a:off x="685800" y="1525588"/>
            <a:ext cx="7770813" cy="4113212"/>
          </a:xfrm>
        </p:spPr>
        <p:txBody>
          <a:bodyPr lIns="18000" tIns="46800" rIns="18000" bIns="46800"/>
          <a:lstStyle/>
          <a:p>
            <a:pPr>
              <a:spcBef>
                <a:spcPts val="890"/>
              </a:spcBef>
            </a:pPr>
            <a:r>
              <a:rPr lang="en-GB" sz="4000"/>
              <a:t>Several different activities may be carried out in each life cycle phase. </a:t>
            </a:r>
            <a:endParaRPr lang="en-GB" sz="4000"/>
          </a:p>
          <a:p>
            <a:pPr lvl="1">
              <a:spcBef>
                <a:spcPts val="725"/>
              </a:spcBef>
            </a:pPr>
            <a:r>
              <a:rPr lang="en-GB" sz="3200"/>
              <a:t>For example, the design stage might consist of:</a:t>
            </a:r>
            <a:endParaRPr lang="en-GB" sz="3200"/>
          </a:p>
          <a:p>
            <a:pPr lvl="2">
              <a:spcBef>
                <a:spcPts val="625"/>
              </a:spcBef>
            </a:pPr>
            <a:r>
              <a:rPr lang="en-GB" sz="2800"/>
              <a:t>structured analysis activity followed by  </a:t>
            </a:r>
            <a:endParaRPr lang="en-GB" sz="2800"/>
          </a:p>
          <a:p>
            <a:pPr lvl="2">
              <a:spcBef>
                <a:spcPts val="625"/>
              </a:spcBef>
            </a:pPr>
            <a:r>
              <a:rPr lang="en-GB" sz="2800"/>
              <a:t>structured design activity.</a:t>
            </a:r>
            <a:endParaRPr lang="en-GB" sz="2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EA906FC-2ECC-4582-A6BF-2952FF9D8B98}" type="slidenum">
              <a:rPr lang="en-US"/>
            </a:fld>
            <a:endParaRPr lang="en-US"/>
          </a:p>
        </p:txBody>
      </p:sp>
      <p:sp>
        <p:nvSpPr>
          <p:cNvPr id="6963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Why Model  Life Cycle ?</a:t>
            </a:r>
            <a:endParaRPr lang="en-GB">
              <a:solidFill>
                <a:srgbClr val="0000CC"/>
              </a:solidFill>
            </a:endParaRPr>
          </a:p>
        </p:txBody>
      </p:sp>
      <p:sp>
        <p:nvSpPr>
          <p:cNvPr id="69634" name="Rectangle 2"/>
          <p:cNvSpPr>
            <a:spLocks noGrp="1" noChangeArrowheads="1"/>
          </p:cNvSpPr>
          <p:nvPr>
            <p:ph type="body" idx="1"/>
          </p:nvPr>
        </p:nvSpPr>
        <p:spPr>
          <a:xfrm>
            <a:off x="685800" y="1447800"/>
            <a:ext cx="7770813" cy="4113213"/>
          </a:xfrm>
        </p:spPr>
        <p:txBody>
          <a:bodyPr lIns="18000" tIns="46800" rIns="18000" bIns="46800"/>
          <a:lstStyle/>
          <a:p>
            <a:pPr>
              <a:spcBef>
                <a:spcPts val="1000"/>
              </a:spcBef>
            </a:pPr>
            <a:r>
              <a:rPr lang="en-GB" sz="3600"/>
              <a:t>A written description:</a:t>
            </a:r>
            <a:endParaRPr lang="en-GB" sz="3600"/>
          </a:p>
          <a:p>
            <a:pPr lvl="1">
              <a:spcBef>
                <a:spcPts val="725"/>
              </a:spcBef>
            </a:pPr>
            <a:r>
              <a:rPr lang="en-GB" sz="3200"/>
              <a:t>forms a common understanding of activities among the software developers.</a:t>
            </a:r>
            <a:endParaRPr lang="en-GB" sz="3200"/>
          </a:p>
          <a:p>
            <a:pPr lvl="1">
              <a:spcBef>
                <a:spcPts val="725"/>
              </a:spcBef>
            </a:pPr>
            <a:r>
              <a:rPr lang="en-GB" sz="3200"/>
              <a:t>helps  in identifying inconsistencies, redundancies, and omissions in the development process. </a:t>
            </a:r>
            <a:endParaRPr lang="en-GB" sz="3200"/>
          </a:p>
          <a:p>
            <a:pPr lvl="1">
              <a:spcBef>
                <a:spcPts val="725"/>
              </a:spcBef>
            </a:pPr>
            <a:r>
              <a:rPr lang="en-GB" sz="3200"/>
              <a:t>Helps in tailoring a process model for specific projects.</a:t>
            </a:r>
            <a:endParaRPr lang="en-GB" sz="32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DFA859-5DE1-40E3-9704-E2947F71F638}" type="slidenum">
              <a:rPr lang="en-US"/>
            </a:fld>
            <a:endParaRPr lang="en-US"/>
          </a:p>
        </p:txBody>
      </p:sp>
      <p:sp>
        <p:nvSpPr>
          <p:cNvPr id="7065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Why Model  Life Cycle ?</a:t>
            </a:r>
            <a:endParaRPr lang="en-GB">
              <a:solidFill>
                <a:srgbClr val="0000CC"/>
              </a:solidFill>
            </a:endParaRPr>
          </a:p>
        </p:txBody>
      </p:sp>
      <p:sp>
        <p:nvSpPr>
          <p:cNvPr id="70658"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000"/>
              <a:t>Processes are tailored for special projects.</a:t>
            </a:r>
            <a:endParaRPr lang="en-GB" sz="4000"/>
          </a:p>
          <a:p>
            <a:pPr lvl="1">
              <a:spcBef>
                <a:spcPts val="915"/>
              </a:spcBef>
            </a:pPr>
            <a:r>
              <a:rPr lang="en-GB" sz="3600"/>
              <a:t>A documented</a:t>
            </a:r>
            <a:r>
              <a:rPr lang="en-GB" sz="4000" b="1"/>
              <a:t> </a:t>
            </a:r>
            <a:r>
              <a:rPr lang="en-GB" sz="4000"/>
              <a:t>process model</a:t>
            </a:r>
            <a:endParaRPr lang="en-GB" sz="4000"/>
          </a:p>
          <a:p>
            <a:pPr lvl="2">
              <a:spcBef>
                <a:spcPts val="825"/>
              </a:spcBef>
            </a:pPr>
            <a:r>
              <a:rPr lang="en-GB" sz="3600"/>
              <a:t> helps to identify where the tailoring is to occur</a:t>
            </a:r>
            <a:r>
              <a:rPr lang="en-GB" sz="3600" b="1"/>
              <a:t>.</a:t>
            </a:r>
            <a:endParaRPr lang="en-GB" sz="36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5C4776E-61C8-4983-AA0F-8ABDB2F3BEC2}" type="slidenum">
              <a:rPr lang="en-US"/>
            </a:fld>
            <a:endParaRPr lang="en-US"/>
          </a:p>
        </p:txBody>
      </p:sp>
      <p:sp>
        <p:nvSpPr>
          <p:cNvPr id="7168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1682" name="Rectangle 2"/>
          <p:cNvSpPr>
            <a:spLocks noGrp="1" noChangeArrowheads="1"/>
          </p:cNvSpPr>
          <p:nvPr>
            <p:ph type="body" idx="1"/>
          </p:nvPr>
        </p:nvSpPr>
        <p:spPr>
          <a:xfrm>
            <a:off x="685800" y="1677988"/>
            <a:ext cx="7770813" cy="4113212"/>
          </a:xfrm>
        </p:spPr>
        <p:txBody>
          <a:bodyPr lIns="18000" tIns="46800" rIns="18000" bIns="46800"/>
          <a:lstStyle/>
          <a:p>
            <a:pPr>
              <a:spcBef>
                <a:spcPts val="1000"/>
              </a:spcBef>
            </a:pPr>
            <a:r>
              <a:rPr lang="en-GB" sz="3600"/>
              <a:t>The development team must identify a suitable life cycle model:</a:t>
            </a:r>
            <a:endParaRPr lang="en-GB" sz="3600"/>
          </a:p>
          <a:p>
            <a:pPr lvl="1">
              <a:spcBef>
                <a:spcPts val="725"/>
              </a:spcBef>
            </a:pPr>
            <a:r>
              <a:rPr lang="en-GB" sz="3200"/>
              <a:t>and then adhere to it.</a:t>
            </a:r>
            <a:endParaRPr lang="en-GB" sz="3200"/>
          </a:p>
          <a:p>
            <a:pPr lvl="1">
              <a:spcBef>
                <a:spcPts val="725"/>
              </a:spcBef>
            </a:pPr>
            <a:r>
              <a:rPr lang="en-GB" sz="3200">
                <a:solidFill>
                  <a:srgbClr val="0000CC"/>
                </a:solidFill>
              </a:rPr>
              <a:t>Primary advantage of adhering to a life cycle model:</a:t>
            </a:r>
            <a:endParaRPr lang="en-GB" sz="3200">
              <a:solidFill>
                <a:srgbClr val="0000CC"/>
              </a:solidFill>
            </a:endParaRPr>
          </a:p>
          <a:p>
            <a:pPr lvl="2">
              <a:spcBef>
                <a:spcPts val="625"/>
              </a:spcBef>
            </a:pPr>
            <a:r>
              <a:rPr lang="en-GB" sz="2800">
                <a:solidFill>
                  <a:srgbClr val="0000CC"/>
                </a:solidFill>
              </a:rPr>
              <a:t>helps development of software in a systematic and  disciplined manner.</a:t>
            </a:r>
            <a:endParaRPr lang="en-GB" sz="2800">
              <a:solidFill>
                <a:srgbClr val="0000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p:txBody>
          <a:bodyPr/>
          <a:lstStyle/>
          <a:p>
            <a:fld id="{7DBB9371-F50F-4829-8B51-6D55C0F705E8}" type="slidenum">
              <a:rPr lang="en-US"/>
            </a:fld>
            <a:endParaRPr lang="en-US"/>
          </a:p>
        </p:txBody>
      </p:sp>
      <p:sp>
        <p:nvSpPr>
          <p:cNvPr id="8193"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sz="3600">
                <a:solidFill>
                  <a:srgbClr val="0000CC"/>
                </a:solidFill>
              </a:rPr>
              <a:t>Technology Development Pattern</a:t>
            </a:r>
            <a:endParaRPr lang="en-GB" sz="3600">
              <a:solidFill>
                <a:srgbClr val="0000CC"/>
              </a:solidFill>
            </a:endParaRPr>
          </a:p>
        </p:txBody>
      </p:sp>
      <p:sp>
        <p:nvSpPr>
          <p:cNvPr id="8194" name="Line 2"/>
          <p:cNvSpPr>
            <a:spLocks noChangeShapeType="1"/>
          </p:cNvSpPr>
          <p:nvPr/>
        </p:nvSpPr>
        <p:spPr bwMode="auto">
          <a:xfrm>
            <a:off x="1311275" y="1447800"/>
            <a:ext cx="0" cy="3657600"/>
          </a:xfrm>
          <a:prstGeom prst="line">
            <a:avLst/>
          </a:prstGeom>
          <a:noFill/>
          <a:ln w="28440">
            <a:solidFill>
              <a:srgbClr val="000000"/>
            </a:solidFill>
            <a:round/>
          </a:ln>
        </p:spPr>
        <p:txBody>
          <a:bodyPr/>
          <a:lstStyle/>
          <a:p>
            <a:endParaRPr lang="en-US"/>
          </a:p>
        </p:txBody>
      </p:sp>
      <p:sp>
        <p:nvSpPr>
          <p:cNvPr id="8195" name="Line 3"/>
          <p:cNvSpPr>
            <a:spLocks noChangeShapeType="1"/>
          </p:cNvSpPr>
          <p:nvPr/>
        </p:nvSpPr>
        <p:spPr bwMode="auto">
          <a:xfrm>
            <a:off x="1311275" y="5029200"/>
            <a:ext cx="6103938" cy="1588"/>
          </a:xfrm>
          <a:prstGeom prst="line">
            <a:avLst/>
          </a:prstGeom>
          <a:noFill/>
          <a:ln w="28440">
            <a:solidFill>
              <a:srgbClr val="000000"/>
            </a:solidFill>
            <a:round/>
          </a:ln>
        </p:spPr>
        <p:txBody>
          <a:bodyPr/>
          <a:lstStyle/>
          <a:p>
            <a:endParaRPr lang="en-US"/>
          </a:p>
        </p:txBody>
      </p:sp>
      <p:sp>
        <p:nvSpPr>
          <p:cNvPr id="8196" name="Freeform 4"/>
          <p:cNvSpPr>
            <a:spLocks noChangeArrowheads="1"/>
          </p:cNvSpPr>
          <p:nvPr/>
        </p:nvSpPr>
        <p:spPr bwMode="auto">
          <a:xfrm>
            <a:off x="1463675" y="2133600"/>
            <a:ext cx="5199063" cy="2462213"/>
          </a:xfrm>
          <a:custGeom>
            <a:avLst/>
            <a:gdLst/>
            <a:ahLst/>
            <a:cxnLst>
              <a:cxn ang="0">
                <a:pos x="0" y="6773"/>
              </a:cxn>
              <a:cxn ang="0">
                <a:pos x="1046" y="6773"/>
              </a:cxn>
              <a:cxn ang="0">
                <a:pos x="2302" y="6350"/>
              </a:cxn>
              <a:cxn ang="0">
                <a:pos x="3350" y="5080"/>
              </a:cxn>
              <a:cxn ang="0">
                <a:pos x="4396" y="4233"/>
              </a:cxn>
              <a:cxn ang="0">
                <a:pos x="8165" y="3810"/>
              </a:cxn>
              <a:cxn ang="0">
                <a:pos x="9421" y="3387"/>
              </a:cxn>
              <a:cxn ang="0">
                <a:pos x="11095" y="1058"/>
              </a:cxn>
              <a:cxn ang="0">
                <a:pos x="12561" y="423"/>
              </a:cxn>
              <a:cxn ang="0">
                <a:pos x="14446" y="0"/>
              </a:cxn>
            </a:cxnLst>
            <a:rect l="0" t="0" r="r" b="b"/>
            <a:pathLst>
              <a:path w="14447" h="6845">
                <a:moveTo>
                  <a:pt x="0" y="6773"/>
                </a:moveTo>
                <a:cubicBezTo>
                  <a:pt x="331" y="6809"/>
                  <a:pt x="662" y="6844"/>
                  <a:pt x="1046" y="6773"/>
                </a:cubicBezTo>
                <a:cubicBezTo>
                  <a:pt x="1430" y="6703"/>
                  <a:pt x="1918" y="6632"/>
                  <a:pt x="2302" y="6350"/>
                </a:cubicBezTo>
                <a:cubicBezTo>
                  <a:pt x="2686" y="6068"/>
                  <a:pt x="3000" y="5433"/>
                  <a:pt x="3350" y="5080"/>
                </a:cubicBezTo>
                <a:cubicBezTo>
                  <a:pt x="3698" y="4727"/>
                  <a:pt x="3594" y="4445"/>
                  <a:pt x="4396" y="4233"/>
                </a:cubicBezTo>
                <a:cubicBezTo>
                  <a:pt x="5198" y="4022"/>
                  <a:pt x="7327" y="3951"/>
                  <a:pt x="8165" y="3810"/>
                </a:cubicBezTo>
                <a:cubicBezTo>
                  <a:pt x="9002" y="3669"/>
                  <a:pt x="8932" y="3845"/>
                  <a:pt x="9421" y="3387"/>
                </a:cubicBezTo>
                <a:cubicBezTo>
                  <a:pt x="9909" y="2928"/>
                  <a:pt x="10572" y="1552"/>
                  <a:pt x="11095" y="1058"/>
                </a:cubicBezTo>
                <a:cubicBezTo>
                  <a:pt x="11620" y="564"/>
                  <a:pt x="12003" y="600"/>
                  <a:pt x="12561" y="423"/>
                </a:cubicBezTo>
                <a:cubicBezTo>
                  <a:pt x="13119" y="247"/>
                  <a:pt x="13783" y="123"/>
                  <a:pt x="14446" y="0"/>
                </a:cubicBezTo>
              </a:path>
            </a:pathLst>
          </a:custGeom>
          <a:noFill/>
          <a:ln w="28440">
            <a:solidFill>
              <a:srgbClr val="800000"/>
            </a:solidFill>
            <a:round/>
          </a:ln>
        </p:spPr>
        <p:txBody>
          <a:bodyPr/>
          <a:lstStyle/>
          <a:p>
            <a:endParaRPr lang="en-US"/>
          </a:p>
        </p:txBody>
      </p:sp>
      <p:sp>
        <p:nvSpPr>
          <p:cNvPr id="8197" name="Text Box 5"/>
          <p:cNvSpPr txBox="1">
            <a:spLocks noChangeArrowheads="1"/>
          </p:cNvSpPr>
          <p:nvPr/>
        </p:nvSpPr>
        <p:spPr bwMode="auto">
          <a:xfrm>
            <a:off x="1463675" y="4495800"/>
            <a:ext cx="903288" cy="455613"/>
          </a:xfrm>
          <a:prstGeom prst="rect">
            <a:avLst/>
          </a:prstGeom>
          <a:noFill/>
          <a:ln w="9525">
            <a:noFill/>
            <a:miter lim="800000"/>
          </a:ln>
        </p:spPr>
        <p:txBody>
          <a:bodyPr lIns="18000" tIns="46800" rIns="18000" bIns="46800"/>
          <a:lstStyle/>
          <a:p>
            <a:pPr defTabSz="-635">
              <a:lnSpc>
                <a:spcPct val="85000"/>
              </a:lnSpc>
              <a:spcBef>
                <a:spcPts val="1375"/>
              </a:spcBef>
              <a:tabLst>
                <a:tab pos="863600" algn="l"/>
              </a:tabLst>
            </a:pPr>
            <a:r>
              <a:rPr lang="en-GB" b="1">
                <a:latin typeface="times" charset="0"/>
              </a:rPr>
              <a:t>Art</a:t>
            </a:r>
            <a:endParaRPr lang="en-GB" b="1">
              <a:latin typeface="times" charset="0"/>
            </a:endParaRPr>
          </a:p>
        </p:txBody>
      </p:sp>
      <p:sp>
        <p:nvSpPr>
          <p:cNvPr id="8198" name="Text Box 6"/>
          <p:cNvSpPr txBox="1">
            <a:spLocks noChangeArrowheads="1"/>
          </p:cNvSpPr>
          <p:nvPr/>
        </p:nvSpPr>
        <p:spPr bwMode="auto">
          <a:xfrm>
            <a:off x="3368675" y="2971800"/>
            <a:ext cx="977900" cy="455613"/>
          </a:xfrm>
          <a:prstGeom prst="rect">
            <a:avLst/>
          </a:prstGeom>
          <a:noFill/>
          <a:ln w="9525">
            <a:noFill/>
            <a:miter lim="800000"/>
          </a:ln>
        </p:spPr>
        <p:txBody>
          <a:bodyPr lIns="18000" tIns="46800" rIns="18000" bIns="46800"/>
          <a:lstStyle/>
          <a:p>
            <a:pPr defTabSz="-635">
              <a:lnSpc>
                <a:spcPct val="85000"/>
              </a:lnSpc>
              <a:spcBef>
                <a:spcPts val="1375"/>
              </a:spcBef>
              <a:tabLst>
                <a:tab pos="863600" algn="l"/>
              </a:tabLst>
            </a:pPr>
            <a:r>
              <a:rPr lang="en-GB" b="1">
                <a:latin typeface="times" charset="0"/>
              </a:rPr>
              <a:t>Craft</a:t>
            </a:r>
            <a:endParaRPr lang="en-GB" b="1">
              <a:latin typeface="times" charset="0"/>
            </a:endParaRPr>
          </a:p>
        </p:txBody>
      </p:sp>
      <p:sp>
        <p:nvSpPr>
          <p:cNvPr id="8199" name="Text Box 7"/>
          <p:cNvSpPr txBox="1">
            <a:spLocks noChangeArrowheads="1"/>
          </p:cNvSpPr>
          <p:nvPr/>
        </p:nvSpPr>
        <p:spPr bwMode="auto">
          <a:xfrm>
            <a:off x="5273675" y="1828800"/>
            <a:ext cx="2141855" cy="455930"/>
          </a:xfrm>
          <a:prstGeom prst="rect">
            <a:avLst/>
          </a:prstGeom>
          <a:noFill/>
          <a:ln w="9525">
            <a:noFill/>
            <a:miter lim="800000"/>
          </a:ln>
        </p:spPr>
        <p:txBody>
          <a:bodyPr lIns="18000" tIns="46800" rIns="18000" bIns="46800"/>
          <a:lstStyle/>
          <a:p>
            <a:pPr defTabSz="-635">
              <a:lnSpc>
                <a:spcPct val="85000"/>
              </a:lnSpc>
              <a:spcBef>
                <a:spcPts val="1375"/>
              </a:spcBef>
              <a:tabLst>
                <a:tab pos="863600" algn="l"/>
                <a:tab pos="1728470" algn="l"/>
              </a:tabLst>
            </a:pPr>
            <a:r>
              <a:rPr lang="en-GB" b="1">
                <a:latin typeface="times" charset="0"/>
              </a:rPr>
              <a:t>Engineering</a:t>
            </a:r>
            <a:endParaRPr lang="en-GB" b="1">
              <a:latin typeface="times" charset="0"/>
            </a:endParaRPr>
          </a:p>
        </p:txBody>
      </p:sp>
      <p:sp>
        <p:nvSpPr>
          <p:cNvPr id="8200" name="Text Box 8"/>
          <p:cNvSpPr txBox="1">
            <a:spLocks noChangeArrowheads="1"/>
          </p:cNvSpPr>
          <p:nvPr/>
        </p:nvSpPr>
        <p:spPr bwMode="auto">
          <a:xfrm>
            <a:off x="1371600" y="3253105"/>
            <a:ext cx="2432050" cy="679450"/>
          </a:xfrm>
          <a:prstGeom prst="rect">
            <a:avLst/>
          </a:prstGeom>
          <a:noFill/>
          <a:ln w="9525">
            <a:noFill/>
            <a:miter lim="800000"/>
          </a:ln>
        </p:spPr>
        <p:txBody>
          <a:bodyPr lIns="18000" tIns="46800" rIns="18000" bIns="46800"/>
          <a:lstStyle/>
          <a:p>
            <a:pPr defTabSz="-635">
              <a:lnSpc>
                <a:spcPct val="85000"/>
              </a:lnSpc>
              <a:spcBef>
                <a:spcPts val="415"/>
              </a:spcBef>
              <a:tabLst>
                <a:tab pos="863600" algn="l"/>
                <a:tab pos="1447800" algn="l"/>
              </a:tabLst>
            </a:pPr>
            <a:r>
              <a:rPr lang="en-GB" sz="1800" b="1">
                <a:latin typeface="times" charset="0"/>
              </a:rPr>
              <a:t>Esoteric Past</a:t>
            </a:r>
            <a:endParaRPr lang="en-GB" sz="1800" b="1">
              <a:latin typeface="times" charset="0"/>
            </a:endParaRPr>
          </a:p>
          <a:p>
            <a:pPr defTabSz="-635">
              <a:lnSpc>
                <a:spcPct val="85000"/>
              </a:lnSpc>
              <a:spcBef>
                <a:spcPts val="415"/>
              </a:spcBef>
              <a:tabLst>
                <a:tab pos="863600" algn="l"/>
                <a:tab pos="1447800" algn="l"/>
              </a:tabLst>
            </a:pPr>
            <a:r>
              <a:rPr lang="en-GB" sz="1800" b="1">
                <a:latin typeface="times" charset="0"/>
              </a:rPr>
              <a:t> Experience</a:t>
            </a:r>
            <a:endParaRPr lang="en-GB" sz="1800" b="1">
              <a:latin typeface="times" charset="0"/>
            </a:endParaRPr>
          </a:p>
        </p:txBody>
      </p:sp>
      <p:sp>
        <p:nvSpPr>
          <p:cNvPr id="8201" name="Text Box 9"/>
          <p:cNvSpPr txBox="1">
            <a:spLocks noChangeArrowheads="1"/>
          </p:cNvSpPr>
          <p:nvPr/>
        </p:nvSpPr>
        <p:spPr bwMode="auto">
          <a:xfrm>
            <a:off x="5197475" y="3317240"/>
            <a:ext cx="3759835" cy="946150"/>
          </a:xfrm>
          <a:prstGeom prst="rect">
            <a:avLst/>
          </a:prstGeom>
          <a:noFill/>
          <a:ln w="9525">
            <a:noFill/>
            <a:miter lim="800000"/>
          </a:ln>
        </p:spPr>
        <p:txBody>
          <a:bodyPr lIns="18000" tIns="46800" rIns="18000" bIns="46800"/>
          <a:lstStyle/>
          <a:p>
            <a:pPr defTabSz="-635">
              <a:lnSpc>
                <a:spcPct val="85000"/>
              </a:lnSpc>
              <a:spcBef>
                <a:spcPts val="415"/>
              </a:spcBef>
              <a:tabLst>
                <a:tab pos="863600" algn="l"/>
                <a:tab pos="1728470" algn="l"/>
                <a:tab pos="2592070" algn="l"/>
                <a:tab pos="2895600" algn="l"/>
              </a:tabLst>
            </a:pPr>
            <a:r>
              <a:rPr lang="en-GB" sz="1800" b="1">
                <a:latin typeface="times" charset="0"/>
              </a:rPr>
              <a:t>Systematic Use of Past</a:t>
            </a:r>
            <a:endParaRPr lang="en-GB" sz="1800" b="1">
              <a:latin typeface="times" charset="0"/>
            </a:endParaRPr>
          </a:p>
          <a:p>
            <a:pPr defTabSz="-635">
              <a:lnSpc>
                <a:spcPct val="85000"/>
              </a:lnSpc>
              <a:spcBef>
                <a:spcPts val="415"/>
              </a:spcBef>
              <a:tabLst>
                <a:tab pos="863600" algn="l"/>
                <a:tab pos="1728470" algn="l"/>
                <a:tab pos="2592070" algn="l"/>
                <a:tab pos="2895600" algn="l"/>
              </a:tabLst>
            </a:pPr>
            <a:r>
              <a:rPr lang="en-GB" sz="1800" b="1">
                <a:latin typeface="times" charset="0"/>
              </a:rPr>
              <a:t>Experience and Scientific Basis</a:t>
            </a:r>
            <a:endParaRPr lang="en-GB" sz="1800" b="1">
              <a:latin typeface="times" charset="0"/>
            </a:endParaRPr>
          </a:p>
        </p:txBody>
      </p:sp>
      <p:sp>
        <p:nvSpPr>
          <p:cNvPr id="8202" name="Line 10"/>
          <p:cNvSpPr>
            <a:spLocks noChangeShapeType="1"/>
          </p:cNvSpPr>
          <p:nvPr/>
        </p:nvSpPr>
        <p:spPr bwMode="auto">
          <a:xfrm flipH="1" flipV="1">
            <a:off x="5197475" y="2895600"/>
            <a:ext cx="642620" cy="421640"/>
          </a:xfrm>
          <a:prstGeom prst="line">
            <a:avLst/>
          </a:prstGeom>
          <a:noFill/>
          <a:ln w="28440">
            <a:solidFill>
              <a:srgbClr val="000000"/>
            </a:solidFill>
            <a:round/>
            <a:tailEnd type="triangle" w="lg" len="lg"/>
          </a:ln>
        </p:spPr>
        <p:txBody>
          <a:bodyPr/>
          <a:lstStyle/>
          <a:p>
            <a:endParaRPr lang="en-US"/>
          </a:p>
        </p:txBody>
      </p:sp>
      <p:sp>
        <p:nvSpPr>
          <p:cNvPr id="8203" name="Line 11"/>
          <p:cNvSpPr>
            <a:spLocks noChangeShapeType="1"/>
          </p:cNvSpPr>
          <p:nvPr/>
        </p:nvSpPr>
        <p:spPr bwMode="auto">
          <a:xfrm>
            <a:off x="2057400" y="3962400"/>
            <a:ext cx="228600" cy="457200"/>
          </a:xfrm>
          <a:prstGeom prst="line">
            <a:avLst/>
          </a:prstGeom>
          <a:noFill/>
          <a:ln w="28440">
            <a:solidFill>
              <a:srgbClr val="000000"/>
            </a:solidFill>
            <a:round/>
            <a:tailEnd type="triangle" w="lg" len="lg"/>
          </a:ln>
        </p:spPr>
        <p:txBody>
          <a:bodyPr/>
          <a:lstStyle/>
          <a:p>
            <a:endParaRPr lang="en-US"/>
          </a:p>
        </p:txBody>
      </p:sp>
      <p:sp>
        <p:nvSpPr>
          <p:cNvPr id="8204" name="Text Box 12"/>
          <p:cNvSpPr txBox="1">
            <a:spLocks noChangeArrowheads="1"/>
          </p:cNvSpPr>
          <p:nvPr/>
        </p:nvSpPr>
        <p:spPr bwMode="auto">
          <a:xfrm>
            <a:off x="762000" y="2605405"/>
            <a:ext cx="1524635" cy="625475"/>
          </a:xfrm>
          <a:prstGeom prst="rect">
            <a:avLst/>
          </a:prstGeom>
          <a:noFill/>
          <a:ln w="9525">
            <a:noFill/>
            <a:miter lim="800000"/>
          </a:ln>
        </p:spPr>
        <p:txBody>
          <a:bodyPr lIns="18000" tIns="46800" rIns="18000" bIns="46800"/>
          <a:lstStyle/>
          <a:p>
            <a:pPr defTabSz="-635">
              <a:lnSpc>
                <a:spcPct val="85000"/>
              </a:lnSpc>
              <a:spcBef>
                <a:spcPts val="415"/>
              </a:spcBef>
              <a:tabLst>
                <a:tab pos="863600" algn="l"/>
              </a:tabLst>
            </a:pPr>
            <a:r>
              <a:rPr lang="en-GB" sz="1800" b="1">
                <a:latin typeface="times" charset="0"/>
              </a:rPr>
              <a:t>Technology</a:t>
            </a:r>
            <a:endParaRPr lang="en-GB" sz="1800" b="1">
              <a:latin typeface="times" charset="0"/>
            </a:endParaRPr>
          </a:p>
        </p:txBody>
      </p:sp>
      <p:sp>
        <p:nvSpPr>
          <p:cNvPr id="8205" name="Text Box 13"/>
          <p:cNvSpPr txBox="1">
            <a:spLocks noChangeArrowheads="1"/>
          </p:cNvSpPr>
          <p:nvPr/>
        </p:nvSpPr>
        <p:spPr bwMode="auto">
          <a:xfrm>
            <a:off x="3368675" y="5029200"/>
            <a:ext cx="1581150" cy="365125"/>
          </a:xfrm>
          <a:prstGeom prst="rect">
            <a:avLst/>
          </a:prstGeom>
          <a:noFill/>
          <a:ln w="9525">
            <a:noFill/>
            <a:miter lim="800000"/>
          </a:ln>
        </p:spPr>
        <p:txBody>
          <a:bodyPr lIns="18000" tIns="46800" rIns="18000" bIns="46800"/>
          <a:lstStyle/>
          <a:p>
            <a:pPr defTabSz="-635">
              <a:lnSpc>
                <a:spcPct val="85000"/>
              </a:lnSpc>
              <a:spcBef>
                <a:spcPts val="1040"/>
              </a:spcBef>
              <a:tabLst>
                <a:tab pos="863600" algn="l"/>
                <a:tab pos="1447800" algn="l"/>
              </a:tabLst>
            </a:pPr>
            <a:r>
              <a:rPr lang="en-GB" sz="1800" b="1">
                <a:latin typeface="times" charset="0"/>
              </a:rPr>
              <a:t>Time</a:t>
            </a:r>
            <a:endParaRPr lang="en-GB" sz="1800" b="1">
              <a:latin typeface="times" charset="0"/>
            </a:endParaRPr>
          </a:p>
        </p:txBody>
      </p:sp>
      <p:sp>
        <p:nvSpPr>
          <p:cNvPr id="8206" name="Line 14"/>
          <p:cNvSpPr>
            <a:spLocks noChangeShapeType="1"/>
          </p:cNvSpPr>
          <p:nvPr/>
        </p:nvSpPr>
        <p:spPr bwMode="auto">
          <a:xfrm flipV="1">
            <a:off x="1143000" y="2109788"/>
            <a:ext cx="0" cy="457200"/>
          </a:xfrm>
          <a:prstGeom prst="line">
            <a:avLst/>
          </a:prstGeom>
          <a:noFill/>
          <a:ln w="28440">
            <a:solidFill>
              <a:srgbClr val="000000"/>
            </a:solidFill>
            <a:round/>
            <a:tailEnd type="triangle" w="lg" len="lg"/>
          </a:ln>
        </p:spPr>
        <p:txBody>
          <a:bodyPr/>
          <a:lstStyle/>
          <a:p>
            <a:endParaRPr lang="en-US"/>
          </a:p>
        </p:txBody>
      </p:sp>
      <p:sp>
        <p:nvSpPr>
          <p:cNvPr id="8207" name="Line 15"/>
          <p:cNvSpPr>
            <a:spLocks noChangeShapeType="1"/>
          </p:cNvSpPr>
          <p:nvPr/>
        </p:nvSpPr>
        <p:spPr bwMode="auto">
          <a:xfrm>
            <a:off x="4054475" y="5181600"/>
            <a:ext cx="603250" cy="1588"/>
          </a:xfrm>
          <a:prstGeom prst="line">
            <a:avLst/>
          </a:prstGeom>
          <a:noFill/>
          <a:ln w="28440">
            <a:solidFill>
              <a:srgbClr val="000000"/>
            </a:solidFill>
            <a:round/>
            <a:tailEnd type="triangle" w="lg" len="lg"/>
          </a:ln>
        </p:spPr>
        <p:txBody>
          <a:bodyPr/>
          <a:lstStyle/>
          <a:p>
            <a:endParaRPr lang="en-US"/>
          </a:p>
        </p:txBody>
      </p:sp>
      <p:sp>
        <p:nvSpPr>
          <p:cNvPr id="8208" name="Text Box 16"/>
          <p:cNvSpPr txBox="1">
            <a:spLocks noChangeArrowheads="1"/>
          </p:cNvSpPr>
          <p:nvPr/>
        </p:nvSpPr>
        <p:spPr bwMode="auto">
          <a:xfrm>
            <a:off x="2895600" y="4319905"/>
            <a:ext cx="2691765" cy="505460"/>
          </a:xfrm>
          <a:prstGeom prst="rect">
            <a:avLst/>
          </a:prstGeom>
          <a:noFill/>
          <a:ln w="9525">
            <a:noFill/>
            <a:miter lim="800000"/>
          </a:ln>
        </p:spPr>
        <p:txBody>
          <a:bodyPr lIns="18000" tIns="46800" rIns="18000" bIns="46800"/>
          <a:lstStyle/>
          <a:p>
            <a:pPr defTabSz="-635">
              <a:lnSpc>
                <a:spcPct val="85000"/>
              </a:lnSpc>
              <a:spcBef>
                <a:spcPts val="415"/>
              </a:spcBef>
              <a:tabLst>
                <a:tab pos="863600" algn="l"/>
                <a:tab pos="1728470" algn="l"/>
              </a:tabLst>
            </a:pPr>
            <a:r>
              <a:rPr lang="en-GB" sz="1800" b="1">
                <a:latin typeface="times" charset="0"/>
              </a:rPr>
              <a:t>Unorganized Use of Past Experience</a:t>
            </a:r>
            <a:endParaRPr lang="en-GB" sz="1800" b="1">
              <a:latin typeface="times" charset="0"/>
            </a:endParaRPr>
          </a:p>
        </p:txBody>
      </p:sp>
      <p:sp>
        <p:nvSpPr>
          <p:cNvPr id="8209" name="Line 17"/>
          <p:cNvSpPr>
            <a:spLocks noChangeShapeType="1"/>
          </p:cNvSpPr>
          <p:nvPr/>
        </p:nvSpPr>
        <p:spPr bwMode="auto">
          <a:xfrm flipH="1" flipV="1">
            <a:off x="2773045" y="3825240"/>
            <a:ext cx="725805" cy="365760"/>
          </a:xfrm>
          <a:prstGeom prst="line">
            <a:avLst/>
          </a:prstGeom>
          <a:noFill/>
          <a:ln w="28440">
            <a:solidFill>
              <a:srgbClr val="000000"/>
            </a:solidFill>
            <a:round/>
            <a:tailEnd type="triangle" w="lg" len="lg"/>
          </a:ln>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67DA9B-DB32-478D-AEC1-7F9370AA62D8}" type="slidenum">
              <a:rPr lang="en-US"/>
            </a:fld>
            <a:endParaRPr lang="en-US"/>
          </a:p>
        </p:txBody>
      </p:sp>
      <p:sp>
        <p:nvSpPr>
          <p:cNvPr id="72705" name="Rectangle 1"/>
          <p:cNvSpPr>
            <a:spLocks noGrp="1" noChangeArrowheads="1"/>
          </p:cNvSpPr>
          <p:nvPr>
            <p:ph type="title"/>
          </p:nvPr>
        </p:nvSpPr>
        <p:spPr>
          <a:xfrm>
            <a:off x="406400" y="276225"/>
            <a:ext cx="7770813" cy="1273175"/>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br>
              <a:rPr lang="en-GB" sz="1400" b="1">
                <a:solidFill>
                  <a:srgbClr val="FFFFFF"/>
                </a:solidFill>
              </a:rPr>
            </a:br>
            <a:endParaRPr lang="en-GB" sz="1400" b="1">
              <a:solidFill>
                <a:srgbClr val="FFFFFF"/>
              </a:solidFill>
            </a:endParaRPr>
          </a:p>
        </p:txBody>
      </p:sp>
      <p:sp>
        <p:nvSpPr>
          <p:cNvPr id="72706" name="Rectangle 2"/>
          <p:cNvSpPr>
            <a:spLocks noGrp="1" noChangeArrowheads="1"/>
          </p:cNvSpPr>
          <p:nvPr>
            <p:ph type="body" idx="1"/>
          </p:nvPr>
        </p:nvSpPr>
        <p:spPr>
          <a:xfrm>
            <a:off x="685800" y="1677988"/>
            <a:ext cx="7770813" cy="4113212"/>
          </a:xfrm>
        </p:spPr>
        <p:txBody>
          <a:bodyPr lIns="18000" tIns="46800" rIns="18000" bIns="46800"/>
          <a:lstStyle/>
          <a:p>
            <a:pPr>
              <a:spcBef>
                <a:spcPts val="800"/>
              </a:spcBef>
            </a:pPr>
            <a:r>
              <a:rPr lang="en-GB" sz="4000"/>
              <a:t>When a program is developed by a single programmer --- </a:t>
            </a:r>
            <a:endParaRPr lang="en-GB" sz="4000"/>
          </a:p>
          <a:p>
            <a:pPr lvl="1">
              <a:spcBef>
                <a:spcPts val="725"/>
              </a:spcBef>
            </a:pPr>
            <a:r>
              <a:rPr lang="en-GB" sz="3600"/>
              <a:t>he has the freedom to decide his exact steps. </a:t>
            </a:r>
            <a:endParaRPr lang="en-GB" sz="36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A405250-933A-4D11-88A4-C564BB778A73}" type="slidenum">
              <a:rPr lang="en-US"/>
            </a:fld>
            <a:endParaRPr lang="en-US"/>
          </a:p>
        </p:txBody>
      </p:sp>
      <p:sp>
        <p:nvSpPr>
          <p:cNvPr id="7372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3730" name="Rectangle 2"/>
          <p:cNvSpPr>
            <a:spLocks noGrp="1" noChangeArrowheads="1"/>
          </p:cNvSpPr>
          <p:nvPr>
            <p:ph type="body" idx="1"/>
          </p:nvPr>
        </p:nvSpPr>
        <p:spPr>
          <a:xfrm>
            <a:off x="685800" y="1677988"/>
            <a:ext cx="7770813" cy="4113212"/>
          </a:xfrm>
        </p:spPr>
        <p:txBody>
          <a:bodyPr lIns="18000" tIns="46800" rIns="18000" bIns="46800"/>
          <a:lstStyle/>
          <a:p>
            <a:pPr>
              <a:spcBef>
                <a:spcPts val="1000"/>
              </a:spcBef>
            </a:pPr>
            <a:r>
              <a:rPr lang="en-GB" sz="3600"/>
              <a:t>When a software product is being developed by a team:  </a:t>
            </a:r>
            <a:endParaRPr lang="en-GB" sz="3600"/>
          </a:p>
          <a:p>
            <a:pPr lvl="1">
              <a:spcBef>
                <a:spcPts val="725"/>
              </a:spcBef>
            </a:pPr>
            <a:r>
              <a:rPr lang="en-GB" sz="3200"/>
              <a:t>there must be a precise understanding among team members as to when to do what, </a:t>
            </a:r>
            <a:endParaRPr lang="en-GB" sz="3200"/>
          </a:p>
          <a:p>
            <a:pPr lvl="1">
              <a:spcBef>
                <a:spcPts val="725"/>
              </a:spcBef>
            </a:pPr>
            <a:r>
              <a:rPr lang="en-GB" sz="3200"/>
              <a:t>otherwise it would lead to chaos and project  failure.</a:t>
            </a:r>
            <a:r>
              <a:rPr lang="en-GB" sz="3200" b="1"/>
              <a:t> </a:t>
            </a:r>
            <a:endParaRPr lang="en-GB" sz="32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CD878B-8D38-4808-A854-840274F519BF}" type="slidenum">
              <a:rPr lang="en-US"/>
            </a:fld>
            <a:endParaRPr lang="en-US"/>
          </a:p>
        </p:txBody>
      </p:sp>
      <p:sp>
        <p:nvSpPr>
          <p:cNvPr id="7475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4754" name="Rectangle 2"/>
          <p:cNvSpPr>
            <a:spLocks noGrp="1" noChangeArrowheads="1"/>
          </p:cNvSpPr>
          <p:nvPr>
            <p:ph type="body" idx="1"/>
          </p:nvPr>
        </p:nvSpPr>
        <p:spPr>
          <a:xfrm>
            <a:off x="685800" y="1744663"/>
            <a:ext cx="7770813" cy="4198937"/>
          </a:xfrm>
        </p:spPr>
        <p:txBody>
          <a:bodyPr lIns="18000" tIns="46800" rIns="18000" bIns="46800"/>
          <a:lstStyle/>
          <a:p>
            <a:pPr>
              <a:spcBef>
                <a:spcPct val="0"/>
              </a:spcBef>
            </a:pPr>
            <a:r>
              <a:rPr lang="en-GB"/>
              <a:t> </a:t>
            </a:r>
            <a:r>
              <a:rPr lang="en-GB" sz="4000"/>
              <a:t>A software project will never succeed if: </a:t>
            </a:r>
            <a:endParaRPr lang="en-GB" sz="4000"/>
          </a:p>
          <a:p>
            <a:pPr lvl="1">
              <a:spcBef>
                <a:spcPct val="0"/>
              </a:spcBef>
            </a:pPr>
            <a:r>
              <a:rPr lang="en-GB" sz="3200"/>
              <a:t>one engineer starts writing code,</a:t>
            </a:r>
            <a:endParaRPr lang="en-GB" sz="3200"/>
          </a:p>
          <a:p>
            <a:pPr lvl="1">
              <a:spcBef>
                <a:spcPct val="0"/>
              </a:spcBef>
            </a:pPr>
            <a:r>
              <a:rPr lang="en-GB" sz="3200"/>
              <a:t>another concentrates on writing the test document first, </a:t>
            </a:r>
            <a:endParaRPr lang="en-GB" sz="3200"/>
          </a:p>
          <a:p>
            <a:pPr lvl="1">
              <a:spcBef>
                <a:spcPct val="0"/>
              </a:spcBef>
            </a:pPr>
            <a:r>
              <a:rPr lang="en-GB" sz="3200"/>
              <a:t>yet another engineer first defines the file structure</a:t>
            </a:r>
            <a:endParaRPr lang="en-GB" sz="3200"/>
          </a:p>
          <a:p>
            <a:pPr lvl="1">
              <a:spcBef>
                <a:spcPct val="0"/>
              </a:spcBef>
            </a:pPr>
            <a:r>
              <a:rPr lang="en-GB" sz="3200"/>
              <a:t>another defines the I/O for his portion first.</a:t>
            </a:r>
            <a:endParaRPr lang="en-GB" sz="3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E639D-7B33-4A5B-AD3B-205B22DB3130}" type="slidenum">
              <a:rPr lang="en-US"/>
            </a:fld>
            <a:endParaRPr lang="en-US"/>
          </a:p>
        </p:txBody>
      </p:sp>
      <p:sp>
        <p:nvSpPr>
          <p:cNvPr id="7577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5778" name="Rectangle 2"/>
          <p:cNvSpPr>
            <a:spLocks noGrp="1" noChangeArrowheads="1"/>
          </p:cNvSpPr>
          <p:nvPr>
            <p:ph type="body" idx="1"/>
          </p:nvPr>
        </p:nvSpPr>
        <p:spPr>
          <a:xfrm>
            <a:off x="685800" y="1601788"/>
            <a:ext cx="7770813" cy="4113212"/>
          </a:xfrm>
        </p:spPr>
        <p:txBody>
          <a:bodyPr lIns="18000" tIns="46800" rIns="18000" bIns="46800"/>
          <a:lstStyle/>
          <a:p>
            <a:pPr>
              <a:spcBef>
                <a:spcPct val="0"/>
              </a:spcBef>
            </a:pPr>
            <a:r>
              <a:rPr lang="en-GB" sz="4000"/>
              <a:t>A life cycle model:</a:t>
            </a:r>
            <a:endParaRPr lang="en-GB" sz="4000"/>
          </a:p>
          <a:p>
            <a:pPr lvl="1">
              <a:spcBef>
                <a:spcPct val="0"/>
              </a:spcBef>
            </a:pPr>
            <a:r>
              <a:rPr lang="en-GB" sz="3600"/>
              <a:t>defines  entry and exit criteria for every phase. </a:t>
            </a:r>
            <a:endParaRPr lang="en-GB" sz="3600"/>
          </a:p>
          <a:p>
            <a:pPr lvl="1">
              <a:spcBef>
                <a:spcPct val="0"/>
              </a:spcBef>
            </a:pPr>
            <a:r>
              <a:rPr lang="en-GB" sz="3600"/>
              <a:t>A phase is considered to be complete:</a:t>
            </a:r>
            <a:endParaRPr lang="en-GB" sz="3600"/>
          </a:p>
          <a:p>
            <a:pPr lvl="2">
              <a:spcBef>
                <a:spcPct val="0"/>
              </a:spcBef>
            </a:pPr>
            <a:r>
              <a:rPr lang="en-GB" sz="3200"/>
              <a:t>only when all its exit criteria are satisfied. </a:t>
            </a:r>
            <a:endParaRPr lang="en-GB" sz="3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76D3F8-F769-45BB-8E2B-BFE7CC72565B}" type="slidenum">
              <a:rPr lang="en-US"/>
            </a:fld>
            <a:endParaRPr lang="en-US"/>
          </a:p>
        </p:txBody>
      </p:sp>
      <p:sp>
        <p:nvSpPr>
          <p:cNvPr id="7680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6802" name="Rectangle 2"/>
          <p:cNvSpPr>
            <a:spLocks noGrp="1" noChangeArrowheads="1"/>
          </p:cNvSpPr>
          <p:nvPr>
            <p:ph type="body" idx="1"/>
          </p:nvPr>
        </p:nvSpPr>
        <p:spPr>
          <a:xfrm>
            <a:off x="685800" y="1677988"/>
            <a:ext cx="7770813" cy="4113212"/>
          </a:xfrm>
        </p:spPr>
        <p:txBody>
          <a:bodyPr lIns="18000" tIns="46800" rIns="18000" bIns="46800"/>
          <a:lstStyle/>
          <a:p>
            <a:pPr>
              <a:spcBef>
                <a:spcPts val="1000"/>
              </a:spcBef>
            </a:pPr>
            <a:r>
              <a:rPr lang="en-GB"/>
              <a:t>The phase exit criteria for the software requirements specification phase: </a:t>
            </a:r>
            <a:endParaRPr lang="en-GB"/>
          </a:p>
          <a:p>
            <a:pPr lvl="1">
              <a:spcBef>
                <a:spcPts val="725"/>
              </a:spcBef>
            </a:pPr>
            <a:r>
              <a:rPr lang="en-GB"/>
              <a:t>Software Requirements Specification (SRS) document is complete, reviewed, and approved by the customer.</a:t>
            </a:r>
            <a:r>
              <a:rPr lang="en-GB" sz="3200"/>
              <a:t> </a:t>
            </a:r>
            <a:endParaRPr lang="en-GB" sz="3200"/>
          </a:p>
          <a:p>
            <a:pPr>
              <a:spcBef>
                <a:spcPts val="1000"/>
              </a:spcBef>
            </a:pPr>
            <a:r>
              <a:rPr lang="en-GB"/>
              <a:t>A phase can start: </a:t>
            </a:r>
            <a:endParaRPr lang="en-GB"/>
          </a:p>
          <a:p>
            <a:pPr lvl="1">
              <a:spcBef>
                <a:spcPts val="725"/>
              </a:spcBef>
            </a:pPr>
            <a:r>
              <a:rPr lang="en-GB"/>
              <a:t>only if its phase-entry criteria have been satisfied. </a:t>
            </a:r>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82510D-6A50-4A5F-A45A-9E9118BA32BC}" type="slidenum">
              <a:rPr lang="en-US"/>
            </a:fld>
            <a:endParaRPr lang="en-US"/>
          </a:p>
        </p:txBody>
      </p:sp>
      <p:sp>
        <p:nvSpPr>
          <p:cNvPr id="7782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7826" name="Rectangle 2"/>
          <p:cNvSpPr>
            <a:spLocks noGrp="1" noChangeArrowheads="1"/>
          </p:cNvSpPr>
          <p:nvPr>
            <p:ph type="body" idx="1"/>
          </p:nvPr>
        </p:nvSpPr>
        <p:spPr>
          <a:xfrm>
            <a:off x="685800" y="1601788"/>
            <a:ext cx="7770813" cy="4113212"/>
          </a:xfrm>
        </p:spPr>
        <p:txBody>
          <a:bodyPr lIns="18000" tIns="46800" rIns="18000" bIns="46800"/>
          <a:lstStyle/>
          <a:p>
            <a:pPr>
              <a:spcBef>
                <a:spcPts val="890"/>
              </a:spcBef>
            </a:pPr>
            <a:r>
              <a:rPr lang="en-GB" sz="4000"/>
              <a:t>It becomes easier for software project managers:</a:t>
            </a:r>
            <a:endParaRPr lang="en-GB" sz="4000"/>
          </a:p>
          <a:p>
            <a:pPr lvl="1">
              <a:spcBef>
                <a:spcPts val="800"/>
              </a:spcBef>
            </a:pPr>
            <a:r>
              <a:rPr lang="en-GB" sz="3600"/>
              <a:t>to monitor the progress of the project. </a:t>
            </a:r>
            <a:endParaRPr lang="en-GB" sz="3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39A63C-528D-40C8-AC6F-22E6437DD0F3}" type="slidenum">
              <a:rPr lang="en-US"/>
            </a:fld>
            <a:endParaRPr lang="en-US"/>
          </a:p>
        </p:txBody>
      </p:sp>
      <p:sp>
        <p:nvSpPr>
          <p:cNvPr id="7884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8850" name="Rectangle 2"/>
          <p:cNvSpPr>
            <a:spLocks noGrp="1" noChangeArrowheads="1"/>
          </p:cNvSpPr>
          <p:nvPr>
            <p:ph type="body" idx="1"/>
          </p:nvPr>
        </p:nvSpPr>
        <p:spPr>
          <a:xfrm>
            <a:off x="381000" y="1678305"/>
            <a:ext cx="8227695" cy="4737735"/>
          </a:xfrm>
        </p:spPr>
        <p:txBody>
          <a:bodyPr lIns="18000" tIns="46800" rIns="18000" bIns="46800"/>
          <a:lstStyle/>
          <a:p>
            <a:pPr>
              <a:spcBef>
                <a:spcPts val="625"/>
              </a:spcBef>
            </a:pPr>
            <a:r>
              <a:rPr lang="en-GB" sz="3600"/>
              <a:t>When a life cycle model is adhered to, </a:t>
            </a:r>
            <a:endParaRPr lang="en-GB" sz="3600"/>
          </a:p>
          <a:p>
            <a:pPr lvl="1">
              <a:spcBef>
                <a:spcPts val="540"/>
              </a:spcBef>
            </a:pPr>
            <a:r>
              <a:rPr lang="en-GB" sz="3200"/>
              <a:t>the project manager can at any time fairly accurately tell, </a:t>
            </a:r>
            <a:endParaRPr lang="en-GB" sz="3200"/>
          </a:p>
          <a:p>
            <a:pPr lvl="2">
              <a:spcBef>
                <a:spcPts val="465"/>
              </a:spcBef>
            </a:pPr>
            <a:r>
              <a:rPr lang="en-GB" sz="2800"/>
              <a:t>at which stage  (e.g., design, code, test, etc. ) of the project is. </a:t>
            </a:r>
            <a:endParaRPr lang="en-GB" sz="2800"/>
          </a:p>
          <a:p>
            <a:pPr lvl="1">
              <a:spcBef>
                <a:spcPts val="540"/>
              </a:spcBef>
            </a:pPr>
            <a:r>
              <a:rPr lang="en-GB" sz="3200"/>
              <a:t>Otherwise, it becomes very difficult to track the progress of the project  </a:t>
            </a:r>
            <a:endParaRPr lang="en-GB" sz="3200"/>
          </a:p>
          <a:p>
            <a:pPr lvl="2">
              <a:spcBef>
                <a:spcPts val="465"/>
              </a:spcBef>
            </a:pPr>
            <a:r>
              <a:rPr lang="en-GB" sz="2800"/>
              <a:t>the project manager would have to depend on the guesses of the team members.</a:t>
            </a:r>
            <a:endParaRPr lang="en-GB" sz="2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pic>
        <p:nvPicPr>
          <p:cNvPr id="8" name="Content Placeholder 7"/>
          <p:cNvPicPr>
            <a:picLocks noChangeAspect="1"/>
          </p:cNvPicPr>
          <p:nvPr>
            <p:ph idx="1"/>
          </p:nvPr>
        </p:nvPicPr>
        <p:blipFill>
          <a:blip r:embed="rId1"/>
          <a:stretch>
            <a:fillRect/>
          </a:stretch>
        </p:blipFill>
        <p:spPr>
          <a:xfrm>
            <a:off x="184150" y="402590"/>
            <a:ext cx="8964930" cy="562800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pic>
        <p:nvPicPr>
          <p:cNvPr id="5" name="Content Placeholder 4"/>
          <p:cNvPicPr>
            <a:picLocks noChangeAspect="1"/>
          </p:cNvPicPr>
          <p:nvPr>
            <p:ph idx="1"/>
          </p:nvPr>
        </p:nvPicPr>
        <p:blipFill>
          <a:blip r:embed="rId1"/>
          <a:stretch>
            <a:fillRect/>
          </a:stretch>
        </p:blipFill>
        <p:spPr>
          <a:xfrm>
            <a:off x="194945" y="480695"/>
            <a:ext cx="8907145" cy="582993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3DCFB07-E135-4D75-B018-D22B308EF0D1}" type="slidenum">
              <a:rPr lang="en-US"/>
            </a:fld>
            <a:endParaRPr lang="en-US"/>
          </a:p>
        </p:txBody>
      </p:sp>
      <p:pic>
        <p:nvPicPr>
          <p:cNvPr id="5" name="Content Placeholder 4"/>
          <p:cNvPicPr>
            <a:picLocks noChangeAspect="1"/>
          </p:cNvPicPr>
          <p:nvPr>
            <p:ph sz="half" idx="1"/>
          </p:nvPr>
        </p:nvPicPr>
        <p:blipFill>
          <a:blip r:embed="rId1"/>
          <a:stretch>
            <a:fillRect/>
          </a:stretch>
        </p:blipFill>
        <p:spPr>
          <a:xfrm>
            <a:off x="278765" y="95885"/>
            <a:ext cx="8825865" cy="3076575"/>
          </a:xfrm>
          <a:prstGeom prst="rect">
            <a:avLst/>
          </a:prstGeom>
        </p:spPr>
      </p:pic>
      <p:pic>
        <p:nvPicPr>
          <p:cNvPr id="7" name="Content Placeholder 6"/>
          <p:cNvPicPr>
            <a:picLocks noChangeAspect="1"/>
          </p:cNvPicPr>
          <p:nvPr>
            <p:ph sz="half" idx="2"/>
          </p:nvPr>
        </p:nvPicPr>
        <p:blipFill>
          <a:blip r:embed="rId2"/>
          <a:stretch>
            <a:fillRect/>
          </a:stretch>
        </p:blipFill>
        <p:spPr>
          <a:xfrm>
            <a:off x="3407410" y="3101975"/>
            <a:ext cx="5521325" cy="3649980"/>
          </a:xfrm>
          <a:prstGeom prst="rect">
            <a:avLst/>
          </a:prstGeom>
        </p:spPr>
      </p:pic>
      <p:pic>
        <p:nvPicPr>
          <p:cNvPr id="9" name="Picture 8"/>
          <p:cNvPicPr>
            <a:picLocks noChangeAspect="1"/>
          </p:cNvPicPr>
          <p:nvPr/>
        </p:nvPicPr>
        <p:blipFill>
          <a:blip r:embed="rId3"/>
          <a:stretch>
            <a:fillRect/>
          </a:stretch>
        </p:blipFill>
        <p:spPr>
          <a:xfrm>
            <a:off x="278765" y="4809490"/>
            <a:ext cx="3638550" cy="334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17E1E6-AC62-410C-9043-6B83C886B009}" type="slidenum">
              <a:rPr lang="en-US"/>
            </a:fld>
            <a:endParaRPr lang="en-US"/>
          </a:p>
        </p:txBody>
      </p:sp>
      <p:sp>
        <p:nvSpPr>
          <p:cNvPr id="9217" name="Rectangle 1"/>
          <p:cNvSpPr>
            <a:spLocks noGrp="1" noChangeArrowheads="1"/>
          </p:cNvSpPr>
          <p:nvPr>
            <p:ph type="title"/>
          </p:nvPr>
        </p:nvSpPr>
        <p:spPr>
          <a:xfrm>
            <a:off x="406400" y="228600"/>
            <a:ext cx="7770813" cy="1141413"/>
          </a:xfrm>
        </p:spPr>
        <p:txBody>
          <a:bodyPr lIns="18000" tIns="46800" rIns="18000" bIns="46800" anchor="ctr"/>
          <a:lstStyle/>
          <a:p>
            <a:pPr>
              <a:spcBef>
                <a:spcPts val="725"/>
              </a:spcBef>
            </a:pPr>
            <a:r>
              <a:rPr lang="en-GB" sz="3200">
                <a:solidFill>
                  <a:srgbClr val="0000CC"/>
                </a:solidFill>
              </a:rPr>
              <a:t>Why Study Software Engineering? (1)</a:t>
            </a:r>
            <a:endParaRPr lang="en-GB" sz="3200">
              <a:solidFill>
                <a:srgbClr val="0000CC"/>
              </a:solidFill>
            </a:endParaRPr>
          </a:p>
        </p:txBody>
      </p:sp>
      <p:sp>
        <p:nvSpPr>
          <p:cNvPr id="9218" name="Rectangle 2"/>
          <p:cNvSpPr>
            <a:spLocks noGrp="1" noChangeArrowheads="1"/>
          </p:cNvSpPr>
          <p:nvPr>
            <p:ph type="body" idx="1"/>
          </p:nvPr>
        </p:nvSpPr>
        <p:spPr>
          <a:xfrm>
            <a:off x="685800" y="1510030"/>
            <a:ext cx="8267065" cy="4281170"/>
          </a:xfrm>
        </p:spPr>
        <p:txBody>
          <a:bodyPr lIns="18000" tIns="46800" rIns="18000" bIns="46800"/>
          <a:lstStyle/>
          <a:p>
            <a:pPr>
              <a:spcBef>
                <a:spcPts val="1000"/>
              </a:spcBef>
            </a:pPr>
            <a:r>
              <a:rPr lang="en-GB" sz="4000"/>
              <a:t>To acquire skills to develop large programs.</a:t>
            </a:r>
            <a:r>
              <a:rPr lang="en-GB" sz="3600"/>
              <a:t> 	</a:t>
            </a:r>
            <a:endParaRPr lang="en-GB" sz="3600"/>
          </a:p>
          <a:p>
            <a:pPr lvl="1">
              <a:spcBef>
                <a:spcPts val="725"/>
              </a:spcBef>
            </a:pPr>
            <a:r>
              <a:rPr lang="en-GB" sz="3200"/>
              <a:t>Exponential growth in complexity and difficulty level with size.	</a:t>
            </a:r>
            <a:endParaRPr lang="en-GB" sz="3200"/>
          </a:p>
          <a:p>
            <a:pPr lvl="1">
              <a:spcBef>
                <a:spcPts val="725"/>
              </a:spcBef>
            </a:pPr>
            <a:r>
              <a:rPr lang="en-GB" sz="3200"/>
              <a:t>The ad hoc approach breaks down when </a:t>
            </a:r>
            <a:br>
              <a:rPr lang="en-GB" sz="3200"/>
            </a:br>
            <a:r>
              <a:rPr lang="en-GB" sz="3200"/>
              <a:t>size of software increases: ---	</a:t>
            </a:r>
            <a:r>
              <a:rPr lang="en-GB" sz="3200">
                <a:solidFill>
                  <a:srgbClr val="000099"/>
                </a:solidFill>
              </a:rPr>
              <a:t>“</a:t>
            </a:r>
            <a:r>
              <a:rPr lang="en-GB" sz="3200">
                <a:solidFill>
                  <a:srgbClr val="000099"/>
                </a:solidFill>
                <a:latin typeface="Arial Narrow" panose="020B0606020202030204" pitchFamily="34" charset="0"/>
              </a:rPr>
              <a:t>One thorn of experience is worth a whole wilderness of warning</a:t>
            </a:r>
            <a:r>
              <a:rPr lang="en-GB" sz="3200">
                <a:solidFill>
                  <a:srgbClr val="000099"/>
                </a:solidFill>
              </a:rPr>
              <a:t>.”</a:t>
            </a:r>
            <a:endParaRPr lang="en-GB" sz="32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P spid="921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3501F8-A902-4578-9785-46E6AC168F4D}" type="slidenum">
              <a:rPr lang="en-US"/>
            </a:fld>
            <a:endParaRPr lang="en-US"/>
          </a:p>
        </p:txBody>
      </p:sp>
      <p:sp>
        <p:nvSpPr>
          <p:cNvPr id="7987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79874" name="Rectangle 2"/>
          <p:cNvSpPr>
            <a:spLocks noGrp="1" noChangeArrowheads="1"/>
          </p:cNvSpPr>
          <p:nvPr>
            <p:ph type="body" idx="1"/>
          </p:nvPr>
        </p:nvSpPr>
        <p:spPr>
          <a:xfrm>
            <a:off x="253365" y="1525905"/>
            <a:ext cx="8507730" cy="4112895"/>
          </a:xfrm>
        </p:spPr>
        <p:txBody>
          <a:bodyPr lIns="18000" tIns="46800" rIns="18000" bIns="46800"/>
          <a:lstStyle/>
          <a:p>
            <a:pPr algn="just">
              <a:spcBef>
                <a:spcPts val="890"/>
              </a:spcBef>
            </a:pPr>
            <a:r>
              <a:rPr lang="en-GB" sz="3200"/>
              <a:t>This usually leads to a problem:</a:t>
            </a:r>
            <a:endParaRPr lang="en-GB" sz="3200"/>
          </a:p>
          <a:p>
            <a:pPr lvl="1" algn="just">
              <a:spcBef>
                <a:spcPts val="800"/>
              </a:spcBef>
            </a:pPr>
            <a:r>
              <a:rPr lang="en-GB" sz="3200"/>
              <a:t>known as the  </a:t>
            </a:r>
            <a:r>
              <a:rPr lang="en-GB" sz="3200">
                <a:solidFill>
                  <a:srgbClr val="0000CC"/>
                </a:solidFill>
              </a:rPr>
              <a:t>99% complete syndrome.</a:t>
            </a:r>
            <a:endParaRPr lang="en-GB" sz="3200">
              <a:solidFill>
                <a:srgbClr val="0000CC"/>
              </a:solidFill>
            </a:endParaRPr>
          </a:p>
          <a:p>
            <a:pPr lvl="1" algn="just">
              <a:spcBef>
                <a:spcPts val="800"/>
              </a:spcBef>
            </a:pPr>
            <a:endParaRPr lang="en-GB" sz="1200">
              <a:solidFill>
                <a:srgbClr val="0000CC"/>
              </a:solidFill>
            </a:endParaRPr>
          </a:p>
          <a:p>
            <a:pPr lvl="1" algn="just">
              <a:spcBef>
                <a:spcPts val="800"/>
              </a:spcBef>
            </a:pPr>
            <a:r>
              <a:rPr lang="en-US" altLang="en-GB" sz="2000">
                <a:solidFill>
                  <a:srgbClr val="0000CC"/>
                </a:solidFill>
              </a:rPr>
              <a:t>L</a:t>
            </a:r>
            <a:r>
              <a:rPr lang="en-GB" sz="2000">
                <a:solidFill>
                  <a:srgbClr val="0000CC"/>
                </a:solidFill>
              </a:rPr>
              <a:t>ast 1% takes longer than the completed 99%. There are many examples to support this statement. For example progress bars we see on computers, the last period last minute, last minute of a match etc. The 90+ percent it runs fast and rest is sluggish.</a:t>
            </a:r>
            <a:endParaRPr lang="en-GB" sz="2000">
              <a:solidFill>
                <a:srgbClr val="0000CC"/>
              </a:solidFill>
            </a:endParaRPr>
          </a:p>
          <a:p>
            <a:pPr lvl="1" algn="just">
              <a:spcBef>
                <a:spcPts val="800"/>
              </a:spcBef>
            </a:pPr>
            <a:endParaRPr lang="en-GB" sz="2000">
              <a:solidFill>
                <a:srgbClr val="0000CC"/>
              </a:solidFill>
            </a:endParaRPr>
          </a:p>
          <a:p>
            <a:pPr lvl="1" algn="just">
              <a:spcBef>
                <a:spcPts val="800"/>
              </a:spcBef>
            </a:pPr>
            <a:r>
              <a:rPr lang="en-GB" sz="2000">
                <a:solidFill>
                  <a:srgbClr val="0000CC"/>
                </a:solidFill>
              </a:rPr>
              <a:t>In software development if you do not follow SDLC (Software Development Life Cycle) 99% complete syndrome happens. If you ask developer about the progress he/she may say development is in final stage of just 1% is left .Most probably, this last 1% will drag on to days, weeks, and even few months. Either something was wrong in the SDLC or they failed to follow up. </a:t>
            </a:r>
            <a:endParaRPr lang="en-GB" sz="2000">
              <a:solidFill>
                <a:srgbClr val="0000CC"/>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60977E-6D37-4864-8BF8-F3FF61D13311}" type="slidenum">
              <a:rPr lang="en-US"/>
            </a:fld>
            <a:endParaRPr lang="en-US"/>
          </a:p>
        </p:txBody>
      </p:sp>
      <p:sp>
        <p:nvSpPr>
          <p:cNvPr id="8089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0000CC"/>
                </a:solidFill>
              </a:rPr>
              <a:t>Life Cycle Model </a:t>
            </a:r>
            <a:r>
              <a:rPr lang="en-GB" sz="1400">
                <a:solidFill>
                  <a:srgbClr val="0000CC"/>
                </a:solidFill>
              </a:rPr>
              <a:t>(CONT.)</a:t>
            </a:r>
            <a:endParaRPr lang="en-GB" sz="1400">
              <a:solidFill>
                <a:srgbClr val="0000CC"/>
              </a:solidFill>
            </a:endParaRPr>
          </a:p>
        </p:txBody>
      </p:sp>
      <p:sp>
        <p:nvSpPr>
          <p:cNvPr id="80898" name="Rectangle 2"/>
          <p:cNvSpPr>
            <a:spLocks noGrp="1" noChangeArrowheads="1"/>
          </p:cNvSpPr>
          <p:nvPr>
            <p:ph type="body" idx="1"/>
          </p:nvPr>
        </p:nvSpPr>
        <p:spPr>
          <a:xfrm>
            <a:off x="685800" y="1763713"/>
            <a:ext cx="7770813" cy="4332287"/>
          </a:xfrm>
        </p:spPr>
        <p:txBody>
          <a:bodyPr lIns="18000" tIns="46800" rIns="18000" bIns="46800"/>
          <a:lstStyle/>
          <a:p>
            <a:pPr>
              <a:spcBef>
                <a:spcPts val="1000"/>
              </a:spcBef>
            </a:pPr>
            <a:r>
              <a:rPr lang="en-GB"/>
              <a:t>Many life cycle models have been </a:t>
            </a:r>
            <a:r>
              <a:rPr lang="en-GB" sz="3600"/>
              <a:t>proposed. </a:t>
            </a:r>
            <a:endParaRPr lang="en-GB" sz="3600"/>
          </a:p>
          <a:p>
            <a:pPr>
              <a:spcBef>
                <a:spcPts val="625"/>
              </a:spcBef>
            </a:pPr>
            <a:r>
              <a:rPr lang="en-GB"/>
              <a:t>We will confine our attention to a few important and commonly used models. </a:t>
            </a:r>
            <a:endParaRPr lang="en-GB"/>
          </a:p>
          <a:p>
            <a:pPr lvl="1">
              <a:spcBef>
                <a:spcPts val="540"/>
              </a:spcBef>
            </a:pPr>
            <a:r>
              <a:rPr lang="en-GB"/>
              <a:t>classical waterfall model</a:t>
            </a:r>
            <a:endParaRPr lang="en-GB"/>
          </a:p>
          <a:p>
            <a:pPr lvl="1">
              <a:spcBef>
                <a:spcPts val="540"/>
              </a:spcBef>
            </a:pPr>
            <a:r>
              <a:rPr lang="en-GB"/>
              <a:t>iterative waterfall, </a:t>
            </a:r>
            <a:endParaRPr lang="en-GB"/>
          </a:p>
          <a:p>
            <a:pPr lvl="1">
              <a:spcBef>
                <a:spcPts val="540"/>
              </a:spcBef>
            </a:pPr>
            <a:r>
              <a:rPr lang="en-GB"/>
              <a:t>evolutionary, </a:t>
            </a:r>
            <a:endParaRPr lang="en-GB"/>
          </a:p>
          <a:p>
            <a:pPr lvl="1">
              <a:spcBef>
                <a:spcPts val="540"/>
              </a:spcBef>
            </a:pPr>
            <a:r>
              <a:rPr lang="en-GB"/>
              <a:t>prototyping, and </a:t>
            </a:r>
            <a:endParaRPr lang="en-GB"/>
          </a:p>
          <a:p>
            <a:pPr lvl="1">
              <a:spcBef>
                <a:spcPts val="540"/>
              </a:spcBef>
            </a:pPr>
            <a:r>
              <a:rPr lang="en-GB"/>
              <a:t>spiral model</a:t>
            </a:r>
            <a:endParaRPr lang="en-GB"/>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EE46CB3-16A1-4686-9E99-677CC3119F0F}" type="slidenum">
              <a:rPr lang="en-US"/>
            </a:fld>
            <a:endParaRPr lang="en-US"/>
          </a:p>
        </p:txBody>
      </p:sp>
      <p:sp>
        <p:nvSpPr>
          <p:cNvPr id="8192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t> </a:t>
            </a:r>
            <a:r>
              <a:rPr lang="en-GB">
                <a:solidFill>
                  <a:srgbClr val="0000CC"/>
                </a:solidFill>
              </a:rPr>
              <a:t>Summary</a:t>
            </a:r>
            <a:endParaRPr lang="en-GB">
              <a:solidFill>
                <a:srgbClr val="0000CC"/>
              </a:solidFill>
            </a:endParaRPr>
          </a:p>
        </p:txBody>
      </p:sp>
      <p:sp>
        <p:nvSpPr>
          <p:cNvPr id="81922" name="Rectangle 2"/>
          <p:cNvSpPr>
            <a:spLocks noGrp="1" noChangeArrowheads="1"/>
          </p:cNvSpPr>
          <p:nvPr>
            <p:ph type="body" idx="1"/>
          </p:nvPr>
        </p:nvSpPr>
        <p:spPr>
          <a:xfrm>
            <a:off x="685800" y="1677988"/>
            <a:ext cx="7770813" cy="4113212"/>
          </a:xfrm>
        </p:spPr>
        <p:txBody>
          <a:bodyPr lIns="18000" tIns="46800" rIns="18000" bIns="46800"/>
          <a:lstStyle/>
          <a:p>
            <a:pPr>
              <a:spcBef>
                <a:spcPts val="890"/>
              </a:spcBef>
            </a:pPr>
            <a:r>
              <a:rPr lang="en-GB" sz="4000"/>
              <a:t>Software engineering is:</a:t>
            </a:r>
            <a:endParaRPr lang="en-GB" sz="4000"/>
          </a:p>
          <a:p>
            <a:pPr lvl="1">
              <a:spcBef>
                <a:spcPts val="800"/>
              </a:spcBef>
            </a:pPr>
            <a:r>
              <a:rPr lang="en-GB" sz="3600">
                <a:solidFill>
                  <a:srgbClr val="0000CC"/>
                </a:solidFill>
              </a:rPr>
              <a:t>systematic collection of decades of programming experience </a:t>
            </a:r>
            <a:endParaRPr lang="en-GB" sz="3600">
              <a:solidFill>
                <a:srgbClr val="0000CC"/>
              </a:solidFill>
            </a:endParaRPr>
          </a:p>
          <a:p>
            <a:pPr lvl="1">
              <a:spcBef>
                <a:spcPts val="800"/>
              </a:spcBef>
            </a:pPr>
            <a:r>
              <a:rPr lang="en-GB" sz="3600">
                <a:solidFill>
                  <a:srgbClr val="0000CC"/>
                </a:solidFill>
              </a:rPr>
              <a:t>together with the innovations made by researchers.</a:t>
            </a:r>
            <a:endParaRPr lang="en-GB" sz="3600">
              <a:solidFill>
                <a:srgbClr val="0000CC"/>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AC29CEC-5506-4272-8ABA-C50217C4807B}" type="slidenum">
              <a:rPr lang="en-US"/>
            </a:fld>
            <a:endParaRPr lang="en-US"/>
          </a:p>
        </p:txBody>
      </p:sp>
      <p:sp>
        <p:nvSpPr>
          <p:cNvPr id="8294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FFFFFF"/>
                </a:solidFill>
              </a:rPr>
              <a:t> </a:t>
            </a:r>
            <a:r>
              <a:rPr lang="en-GB">
                <a:solidFill>
                  <a:srgbClr val="0000CC"/>
                </a:solidFill>
              </a:rPr>
              <a:t>Summary</a:t>
            </a:r>
            <a:endParaRPr lang="en-GB">
              <a:solidFill>
                <a:srgbClr val="0000CC"/>
              </a:solidFill>
            </a:endParaRPr>
          </a:p>
        </p:txBody>
      </p:sp>
      <p:sp>
        <p:nvSpPr>
          <p:cNvPr id="82946" name="Rectangle 2"/>
          <p:cNvSpPr>
            <a:spLocks noGrp="1" noChangeArrowheads="1"/>
          </p:cNvSpPr>
          <p:nvPr>
            <p:ph type="body" idx="1"/>
          </p:nvPr>
        </p:nvSpPr>
        <p:spPr>
          <a:xfrm>
            <a:off x="685800" y="1601788"/>
            <a:ext cx="7770813" cy="4113212"/>
          </a:xfrm>
        </p:spPr>
        <p:txBody>
          <a:bodyPr lIns="18000" tIns="46800" rIns="18000" bIns="46800"/>
          <a:lstStyle/>
          <a:p>
            <a:pPr>
              <a:spcBef>
                <a:spcPts val="890"/>
              </a:spcBef>
            </a:pPr>
            <a:r>
              <a:rPr lang="en-GB" sz="4000"/>
              <a:t>A fundamental necessity while developing any large software product: </a:t>
            </a:r>
            <a:endParaRPr lang="en-GB" sz="4000"/>
          </a:p>
          <a:p>
            <a:pPr lvl="1">
              <a:spcBef>
                <a:spcPts val="800"/>
              </a:spcBef>
            </a:pPr>
            <a:r>
              <a:rPr lang="en-GB" sz="3600"/>
              <a:t>adoption of  a life cycle model. </a:t>
            </a:r>
            <a:endParaRPr lang="en-GB" sz="36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41EE5F-F9E2-46D1-A6CC-28C2432C1ABC}" type="slidenum">
              <a:rPr lang="en-US"/>
            </a:fld>
            <a:endParaRPr lang="en-US"/>
          </a:p>
        </p:txBody>
      </p:sp>
      <p:sp>
        <p:nvSpPr>
          <p:cNvPr id="8396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solidFill>
                  <a:srgbClr val="FFFFFF"/>
                </a:solidFill>
              </a:rPr>
              <a:t> </a:t>
            </a:r>
            <a:r>
              <a:rPr lang="en-GB">
                <a:solidFill>
                  <a:srgbClr val="0000CC"/>
                </a:solidFill>
              </a:rPr>
              <a:t>Summary</a:t>
            </a:r>
            <a:endParaRPr lang="en-GB">
              <a:solidFill>
                <a:srgbClr val="0000CC"/>
              </a:solidFill>
            </a:endParaRPr>
          </a:p>
        </p:txBody>
      </p:sp>
      <p:sp>
        <p:nvSpPr>
          <p:cNvPr id="83970" name="Rectangle 2"/>
          <p:cNvSpPr>
            <a:spLocks noGrp="1" noChangeArrowheads="1"/>
          </p:cNvSpPr>
          <p:nvPr>
            <p:ph type="body" idx="1"/>
          </p:nvPr>
        </p:nvSpPr>
        <p:spPr>
          <a:xfrm>
            <a:off x="685800" y="1449388"/>
            <a:ext cx="7770813" cy="4113212"/>
          </a:xfrm>
        </p:spPr>
        <p:txBody>
          <a:bodyPr lIns="18000" tIns="46800" rIns="18000" bIns="46800"/>
          <a:lstStyle/>
          <a:p>
            <a:pPr>
              <a:spcBef>
                <a:spcPts val="1000"/>
              </a:spcBef>
            </a:pPr>
            <a:r>
              <a:rPr lang="en-GB" sz="3600">
                <a:solidFill>
                  <a:srgbClr val="0000CC"/>
                </a:solidFill>
              </a:rPr>
              <a:t>Adherence to a software life cycle model:</a:t>
            </a:r>
            <a:endParaRPr lang="en-GB" sz="3600">
              <a:solidFill>
                <a:srgbClr val="0000CC"/>
              </a:solidFill>
            </a:endParaRPr>
          </a:p>
          <a:p>
            <a:pPr lvl="1">
              <a:spcBef>
                <a:spcPts val="725"/>
              </a:spcBef>
            </a:pPr>
            <a:r>
              <a:rPr lang="en-GB" sz="3200">
                <a:solidFill>
                  <a:srgbClr val="0000CC"/>
                </a:solidFill>
              </a:rPr>
              <a:t>helps to do various development activities  in a systematic and disciplined manner.  </a:t>
            </a:r>
            <a:endParaRPr lang="en-GB" sz="3200">
              <a:solidFill>
                <a:srgbClr val="0000CC"/>
              </a:solidFill>
            </a:endParaRPr>
          </a:p>
          <a:p>
            <a:pPr lvl="1">
              <a:spcBef>
                <a:spcPts val="725"/>
              </a:spcBef>
            </a:pPr>
            <a:r>
              <a:rPr lang="en-GB" sz="3200">
                <a:solidFill>
                  <a:srgbClr val="0000CC"/>
                </a:solidFill>
              </a:rPr>
              <a:t>also makes it easier to manage a software development effort.</a:t>
            </a:r>
            <a:endParaRPr lang="en-GB" sz="3200">
              <a:solidFill>
                <a:srgbClr val="0000CC"/>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297D5D-6632-422B-91D5-82E41516389B}" type="slidenum">
              <a:rPr lang="en-US"/>
            </a:fld>
            <a:endParaRPr lang="en-US"/>
          </a:p>
        </p:txBody>
      </p:sp>
      <p:sp>
        <p:nvSpPr>
          <p:cNvPr id="84993" name="Rectangle 1"/>
          <p:cNvSpPr>
            <a:spLocks noGrp="1" noChangeArrowheads="1"/>
          </p:cNvSpPr>
          <p:nvPr>
            <p:ph type="title"/>
          </p:nvPr>
        </p:nvSpPr>
        <p:spPr>
          <a:xfrm>
            <a:off x="406400" y="228600"/>
            <a:ext cx="7770813" cy="1141413"/>
          </a:xfrm>
        </p:spPr>
        <p:txBody>
          <a:bodyPr lIns="18000" tIns="46800" rIns="18000" bIns="46800" anchor="ctr"/>
          <a:lstStyle/>
          <a:p>
            <a:pPr>
              <a:spcBef>
                <a:spcPts val="540"/>
              </a:spcBef>
            </a:pPr>
            <a:r>
              <a:rPr lang="en-GB"/>
              <a:t>Reference</a:t>
            </a:r>
            <a:endParaRPr lang="en-GB"/>
          </a:p>
        </p:txBody>
      </p:sp>
      <p:sp>
        <p:nvSpPr>
          <p:cNvPr id="84994" name="Rectangle 2"/>
          <p:cNvSpPr>
            <a:spLocks noGrp="1" noChangeArrowheads="1"/>
          </p:cNvSpPr>
          <p:nvPr>
            <p:ph type="body" idx="1"/>
          </p:nvPr>
        </p:nvSpPr>
        <p:spPr/>
        <p:txBody>
          <a:bodyPr lIns="18000" tIns="46800" rIns="18000" bIns="46800"/>
          <a:lstStyle/>
          <a:p>
            <a:pPr>
              <a:spcBef>
                <a:spcPts val="1000"/>
              </a:spcBef>
            </a:pPr>
            <a:r>
              <a:rPr lang="en-GB"/>
              <a:t>R. Mall, “Fundamentals of Software Engineering,” Prentice-Hall of India, 1999, </a:t>
            </a:r>
            <a:r>
              <a:rPr lang="en-GB" u="sng"/>
              <a:t>CHAPTER 1.</a:t>
            </a:r>
            <a:endParaRPr lang="en-GB" u="sng"/>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chemeClr val="tx1"/>
            </a:solidFill>
            <a:effectLst/>
            <a:latin typeface="Arial Black" panose="020B0A040201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chemeClr val="tx1"/>
            </a:solidFill>
            <a:effectLst/>
            <a:latin typeface="Arial Black" panose="020B0A04020102020204"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0</TotalTime>
  <Words>19884</Words>
  <Application>WPS Presentation</Application>
  <PresentationFormat>On-screen Show (4:3)</PresentationFormat>
  <Paragraphs>865</Paragraphs>
  <Slides>95</Slides>
  <Notes>80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9" baseType="lpstr">
      <vt:lpstr>Arial</vt:lpstr>
      <vt:lpstr>SimSun</vt:lpstr>
      <vt:lpstr>Wingdings</vt:lpstr>
      <vt:lpstr>Arial Black</vt:lpstr>
      <vt:lpstr>Symbol</vt:lpstr>
      <vt:lpstr>Times New Roman</vt:lpstr>
      <vt:lpstr>times</vt:lpstr>
      <vt:lpstr>Arial Narrow</vt:lpstr>
      <vt:lpstr>Tahoma</vt:lpstr>
      <vt:lpstr>Bookman Old Style</vt:lpstr>
      <vt:lpstr>Lucida Console</vt:lpstr>
      <vt:lpstr>Liberation Mono</vt:lpstr>
      <vt:lpstr>Contemporary Portrait</vt:lpstr>
      <vt:lpstr>Paint.Picture</vt:lpstr>
      <vt:lpstr>Software Engineering 		      (Reference: Prof. Rajib Mall)			</vt:lpstr>
      <vt:lpstr>Syllabus</vt:lpstr>
      <vt:lpstr>Text Books</vt:lpstr>
      <vt:lpstr>Subject Assessments </vt:lpstr>
      <vt:lpstr>Organization of this Lecture:</vt:lpstr>
      <vt:lpstr>What is Software Engineering?</vt:lpstr>
      <vt:lpstr>Engineering Practice</vt:lpstr>
      <vt:lpstr>Technology Development Pattern</vt:lpstr>
      <vt:lpstr>Why Study Software Engineering? (1)</vt:lpstr>
      <vt:lpstr>Why Study Software Engineering? (2)</vt:lpstr>
      <vt:lpstr>Why Study Software Engineering? (3)</vt:lpstr>
      <vt:lpstr>Software Crisis</vt:lpstr>
      <vt:lpstr>Software Crisis (cont.)</vt:lpstr>
      <vt:lpstr>Factors contributing to the software crisis</vt:lpstr>
      <vt:lpstr>Programs versus Software Products</vt:lpstr>
      <vt:lpstr>Computer Systems Engineering</vt:lpstr>
      <vt:lpstr>Computer Systems Engineering</vt:lpstr>
      <vt:lpstr>Computer Systems Engineering (CONT.) </vt:lpstr>
      <vt:lpstr>Computer Systems Engineering (CONT.) </vt:lpstr>
      <vt:lpstr>Emergence of Software Engineering</vt:lpstr>
      <vt:lpstr>Early Computer Programming (50s)</vt:lpstr>
      <vt:lpstr>High-Level Language Programming (Early 60s)</vt:lpstr>
      <vt:lpstr>High-Level Language Programming (Early 60s)</vt:lpstr>
      <vt:lpstr>Control Flow-Based Design (late 60s)</vt:lpstr>
      <vt:lpstr>Control Flow-Based Design (late 60s)</vt:lpstr>
      <vt:lpstr>Control Flow-Based Design (late 60s) </vt:lpstr>
      <vt:lpstr>Control Flow-Based Design (late 60s) </vt:lpstr>
      <vt:lpstr>Control Flow-Based Design  							(Late 60s)</vt:lpstr>
      <vt:lpstr>Control Flow-Based Design (Late 60s)</vt:lpstr>
      <vt:lpstr>Control Flow-Based Design (Late 60s) </vt:lpstr>
      <vt:lpstr>Control-flow Based Design (Late 60s)</vt:lpstr>
      <vt:lpstr>Control Flow-Based Design (Late 60s) </vt:lpstr>
      <vt:lpstr>Control Flow-Based Design (Late 60s) </vt:lpstr>
      <vt:lpstr>Control-flow Based Design (Late 60s)</vt:lpstr>
      <vt:lpstr>Structured Programming</vt:lpstr>
      <vt:lpstr>Structured programs</vt:lpstr>
      <vt:lpstr>Structured programs</vt:lpstr>
      <vt:lpstr>Structured programs</vt:lpstr>
      <vt:lpstr>Structured Programming</vt:lpstr>
      <vt:lpstr>Data Structure-Oriented Design (Early 70s)</vt:lpstr>
      <vt:lpstr>Data Structure-Oriented Design (Early 70s)</vt:lpstr>
      <vt:lpstr>Data Structure Oriented Design (Early 70s)</vt:lpstr>
      <vt:lpstr>Data Structure Oriented Design (Early 70s)</vt:lpstr>
      <vt:lpstr>Data Structure Oriented Design (Early 70s)</vt:lpstr>
      <vt:lpstr>Data Structure Oriented Design (Early 70s)</vt:lpstr>
      <vt:lpstr>Data Flow-Oriented Design  (Late 70s) </vt:lpstr>
      <vt:lpstr>Data Flow-Oriented Design (Late 70s)</vt:lpstr>
      <vt:lpstr>Data Flow-Oriented Design (Late 70s)</vt:lpstr>
      <vt:lpstr>Data Flow Model of a Car Assembly Unit</vt:lpstr>
      <vt:lpstr>Object-Oriented Design (80s)</vt:lpstr>
      <vt:lpstr>Object-Oriented Design (80s)</vt:lpstr>
      <vt:lpstr>Object-Oriented Design (80s)</vt:lpstr>
      <vt:lpstr>Evolution of Design Techniques</vt:lpstr>
      <vt:lpstr>Evolution of Other Software Engineering Techniques</vt:lpstr>
      <vt:lpstr>Evolution of Other Software Engineering Techniques</vt:lpstr>
      <vt:lpstr>Differences between the exploratory style and modern software development practices</vt:lpstr>
      <vt:lpstr>Differences between the exploratory style and modern software development practices</vt:lpstr>
      <vt:lpstr>Differences between the exploratory style and modern software development practices  (CONT.)</vt:lpstr>
      <vt:lpstr>Differences between the exploratory style and modern software development practices  (CONT.)</vt:lpstr>
      <vt:lpstr>Differences between the exploratory style and modern software development practices  (CONT.)</vt:lpstr>
      <vt:lpstr>Differences between the exploratory style and modern software development practices (CONT.)</vt:lpstr>
      <vt:lpstr>Differences between the exploratory style and modern software development practices (CONT.)</vt:lpstr>
      <vt:lpstr>Differences between the exploratory style and modern software development practices (CONT.)</vt:lpstr>
      <vt:lpstr>Differences between the exploratory style and modern software development practices (CONT.)</vt:lpstr>
      <vt:lpstr>Software Life Cycle</vt:lpstr>
      <vt:lpstr>PowerPoint 演示文稿</vt:lpstr>
      <vt:lpstr>Requirement gathering</vt:lpstr>
      <vt:lpstr>Requirement gathering</vt:lpstr>
      <vt:lpstr>Design </vt:lpstr>
      <vt:lpstr>Development or Coding</vt:lpstr>
      <vt:lpstr>Testing</vt:lpstr>
      <vt:lpstr>Testing (cont..)</vt:lpstr>
      <vt:lpstr>Deployment/Maintenance</vt:lpstr>
      <vt:lpstr>PowerPoint 演示文稿</vt:lpstr>
      <vt:lpstr>Life Cycle Model</vt:lpstr>
      <vt:lpstr>Life Cycle Model (CONT.)</vt:lpstr>
      <vt:lpstr>Why Model  Life Cycle ?</vt:lpstr>
      <vt:lpstr>Why Model  Life Cycle ?</vt:lpstr>
      <vt:lpstr>Life Cycle Model (CONT.)</vt:lpstr>
      <vt:lpstr>Life Cycle Model (CONT.) </vt:lpstr>
      <vt:lpstr>Life Cycle Model (CONT.)</vt:lpstr>
      <vt:lpstr>Life Cycle Model (CONT.)</vt:lpstr>
      <vt:lpstr>Life Cycle Model (CONT.)</vt:lpstr>
      <vt:lpstr>Life Cycle Model (CONT.)</vt:lpstr>
      <vt:lpstr>Life Cycle Model (CONT.)</vt:lpstr>
      <vt:lpstr>Life Cycle Model (CONT.)</vt:lpstr>
      <vt:lpstr>PowerPoint 演示文稿</vt:lpstr>
      <vt:lpstr>PowerPoint 演示文稿</vt:lpstr>
      <vt:lpstr>PowerPoint 演示文稿</vt:lpstr>
      <vt:lpstr>Life Cycle Model (CONT.)</vt:lpstr>
      <vt:lpstr>Life Cycle Model (CONT.)</vt:lpstr>
      <vt:lpstr> Summary</vt:lpstr>
      <vt:lpstr> Summary</vt:lpstr>
      <vt:lpstr> Summary</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rajib</dc:creator>
  <cp:lastModifiedBy>nEW u</cp:lastModifiedBy>
  <cp:revision>21</cp:revision>
  <cp:lastPrinted>2001-08-01T06:58:00Z</cp:lastPrinted>
  <dcterms:created xsi:type="dcterms:W3CDTF">1999-02-05T17:08:00Z</dcterms:created>
  <dcterms:modified xsi:type="dcterms:W3CDTF">2017-07-12T04:16:25Z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