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013"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FC02B5-F3CC-40A6-9DAC-3BE780DD1FC2}" type="datetimeFigureOut">
              <a:rPr lang="en-US" smtClean="0"/>
              <a:t>04-Feb-14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C02B5-F3CC-40A6-9DAC-3BE780DD1FC2}" type="datetimeFigureOut">
              <a:rPr lang="en-US" smtClean="0"/>
              <a:t>04-Feb-14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C02B5-F3CC-40A6-9DAC-3BE780DD1FC2}" type="datetimeFigureOut">
              <a:rPr lang="en-US" smtClean="0"/>
              <a:t>04-Feb-14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C02B5-F3CC-40A6-9DAC-3BE780DD1FC2}" type="datetimeFigureOut">
              <a:rPr lang="en-US" smtClean="0"/>
              <a:t>04-Feb-14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C02B5-F3CC-40A6-9DAC-3BE780DD1FC2}" type="datetimeFigureOut">
              <a:rPr lang="en-US" smtClean="0"/>
              <a:t>04-Feb-14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FC02B5-F3CC-40A6-9DAC-3BE780DD1FC2}" type="datetimeFigureOut">
              <a:rPr lang="en-US" smtClean="0"/>
              <a:t>04-Feb-14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FC02B5-F3CC-40A6-9DAC-3BE780DD1FC2}" type="datetimeFigureOut">
              <a:rPr lang="en-US" smtClean="0"/>
              <a:t>04-Feb-14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FC02B5-F3CC-40A6-9DAC-3BE780DD1FC2}" type="datetimeFigureOut">
              <a:rPr lang="en-US" smtClean="0"/>
              <a:t>04-Feb-14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C02B5-F3CC-40A6-9DAC-3BE780DD1FC2}" type="datetimeFigureOut">
              <a:rPr lang="en-US" smtClean="0"/>
              <a:t>04-Feb-14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C02B5-F3CC-40A6-9DAC-3BE780DD1FC2}" type="datetimeFigureOut">
              <a:rPr lang="en-US" smtClean="0"/>
              <a:t>04-Feb-14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C02B5-F3CC-40A6-9DAC-3BE780DD1FC2}" type="datetimeFigureOut">
              <a:rPr lang="en-US" smtClean="0"/>
              <a:t>04-Feb-14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0B91C-8D94-4030-936F-1BAD0B608E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C02B5-F3CC-40A6-9DAC-3BE780DD1FC2}" type="datetimeFigureOut">
              <a:rPr lang="en-US" smtClean="0"/>
              <a:t>04-Feb-14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0B91C-8D94-4030-936F-1BAD0B608E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228600"/>
            <a:ext cx="8382000" cy="2985433"/>
          </a:xfrm>
          <a:prstGeom prst="rect">
            <a:avLst/>
          </a:prstGeom>
        </p:spPr>
        <p:txBody>
          <a:bodyPr wrap="square">
            <a:spAutoFit/>
          </a:bodyPr>
          <a:lstStyle/>
          <a:p>
            <a:r>
              <a:rPr lang="en-US" sz="3200" b="1" u="sng" dirty="0"/>
              <a:t>Software Development is a Layered </a:t>
            </a:r>
            <a:r>
              <a:rPr lang="en-US" sz="3200" b="1" u="sng" dirty="0" smtClean="0"/>
              <a:t>Technology</a:t>
            </a:r>
          </a:p>
          <a:p>
            <a:endParaRPr lang="en-US" sz="1600" b="1" u="sng" dirty="0" smtClean="0"/>
          </a:p>
          <a:p>
            <a:pPr indent="350838" algn="just">
              <a:buClr>
                <a:srgbClr val="FF0000"/>
              </a:buClr>
              <a:buSzPct val="153000"/>
              <a:buFont typeface="Arial" pitchFamily="34" charset="0"/>
              <a:buChar char="•"/>
            </a:pPr>
            <a:r>
              <a:rPr lang="en-US" sz="2800" dirty="0"/>
              <a:t> Software development is totally a layered technology. </a:t>
            </a:r>
            <a:endParaRPr lang="en-US" sz="2800" dirty="0" smtClean="0"/>
          </a:p>
          <a:p>
            <a:pPr indent="350838" algn="just">
              <a:buClr>
                <a:srgbClr val="FF0000"/>
              </a:buClr>
              <a:buSzPct val="153000"/>
              <a:buFont typeface="Arial" pitchFamily="34" charset="0"/>
              <a:buChar char="•"/>
            </a:pPr>
            <a:r>
              <a:rPr lang="en-US" sz="2800" dirty="0" smtClean="0"/>
              <a:t>That </a:t>
            </a:r>
            <a:r>
              <a:rPr lang="en-US" sz="2800" dirty="0"/>
              <a:t>means, to develop software one will have to go </a:t>
            </a:r>
            <a:r>
              <a:rPr lang="en-US" sz="2800" dirty="0" smtClean="0"/>
              <a:t>   from </a:t>
            </a:r>
            <a:r>
              <a:rPr lang="en-US" sz="2800" dirty="0"/>
              <a:t>one layer to another. </a:t>
            </a:r>
            <a:endParaRPr lang="en-US" sz="2800" dirty="0" smtClean="0"/>
          </a:p>
          <a:p>
            <a:pPr indent="350838" algn="just">
              <a:buClr>
                <a:srgbClr val="FF0000"/>
              </a:buClr>
              <a:buSzPct val="153000"/>
              <a:buFont typeface="Arial" pitchFamily="34" charset="0"/>
              <a:buChar char="•"/>
            </a:pPr>
            <a:r>
              <a:rPr lang="en-US" sz="2800" dirty="0" smtClean="0"/>
              <a:t>The </a:t>
            </a:r>
            <a:r>
              <a:rPr lang="en-US" sz="2800" dirty="0"/>
              <a:t>layers are related and each layer demands the fulfillment of the previous layer. </a:t>
            </a:r>
          </a:p>
        </p:txBody>
      </p:sp>
      <p:grpSp>
        <p:nvGrpSpPr>
          <p:cNvPr id="6" name="Group 16"/>
          <p:cNvGrpSpPr>
            <a:grpSpLocks/>
          </p:cNvGrpSpPr>
          <p:nvPr/>
        </p:nvGrpSpPr>
        <p:grpSpPr bwMode="auto">
          <a:xfrm>
            <a:off x="990600" y="3276600"/>
            <a:ext cx="7010400" cy="3200400"/>
            <a:chOff x="720" y="1584"/>
            <a:chExt cx="4944" cy="1632"/>
          </a:xfrm>
        </p:grpSpPr>
        <p:sp>
          <p:nvSpPr>
            <p:cNvPr id="7" name="Rectangle 14"/>
            <p:cNvSpPr>
              <a:spLocks noChangeArrowheads="1"/>
            </p:cNvSpPr>
            <p:nvPr/>
          </p:nvSpPr>
          <p:spPr bwMode="auto">
            <a:xfrm>
              <a:off x="720" y="1584"/>
              <a:ext cx="4944" cy="1632"/>
            </a:xfrm>
            <a:prstGeom prst="rect">
              <a:avLst/>
            </a:prstGeom>
            <a:solidFill>
              <a:schemeClr val="accent1">
                <a:lumMod val="20000"/>
                <a:lumOff val="80000"/>
              </a:schemeClr>
            </a:solidFill>
            <a:ln w="9525">
              <a:solidFill>
                <a:schemeClr val="tx1"/>
              </a:solidFill>
              <a:miter lim="800000"/>
              <a:headEnd/>
              <a:tailEnd/>
            </a:ln>
          </p:spPr>
          <p:txBody>
            <a:bodyPr wrap="none" anchor="ctr"/>
            <a:lstStyle/>
            <a:p>
              <a:endParaRPr lang="en-US"/>
            </a:p>
          </p:txBody>
        </p:sp>
        <p:sp>
          <p:nvSpPr>
            <p:cNvPr id="8" name="Oval 5"/>
            <p:cNvSpPr>
              <a:spLocks noChangeArrowheads="1"/>
            </p:cNvSpPr>
            <p:nvPr/>
          </p:nvSpPr>
          <p:spPr bwMode="auto">
            <a:xfrm>
              <a:off x="768" y="2352"/>
              <a:ext cx="4800" cy="720"/>
            </a:xfrm>
            <a:prstGeom prst="ellipse">
              <a:avLst/>
            </a:prstGeom>
            <a:solidFill>
              <a:schemeClr val="bg1"/>
            </a:solidFill>
            <a:ln w="12700">
              <a:noFill/>
              <a:round/>
              <a:headEnd/>
              <a:tailEnd/>
            </a:ln>
            <a:effectLst>
              <a:outerShdw dist="107763" dir="2700000" algn="ctr" rotWithShape="0">
                <a:srgbClr val="000000"/>
              </a:outerShdw>
            </a:effectLst>
          </p:spPr>
          <p:txBody>
            <a:bodyPr wrap="none" anchor="ctr"/>
            <a:lstStyle/>
            <a:p>
              <a:pPr>
                <a:defRPr/>
              </a:pPr>
              <a:endParaRPr lang="en-US"/>
            </a:p>
          </p:txBody>
        </p:sp>
        <p:sp>
          <p:nvSpPr>
            <p:cNvPr id="9" name="Oval 6"/>
            <p:cNvSpPr>
              <a:spLocks noChangeArrowheads="1"/>
            </p:cNvSpPr>
            <p:nvPr/>
          </p:nvSpPr>
          <p:spPr bwMode="auto">
            <a:xfrm>
              <a:off x="1056" y="2112"/>
              <a:ext cx="4176" cy="672"/>
            </a:xfrm>
            <a:prstGeom prst="ellipse">
              <a:avLst/>
            </a:prstGeom>
            <a:solidFill>
              <a:srgbClr val="BC3700"/>
            </a:solidFill>
            <a:ln w="12700">
              <a:noFill/>
              <a:round/>
              <a:headEnd/>
              <a:tailEnd/>
            </a:ln>
            <a:effectLst>
              <a:outerShdw dist="107763" dir="2700000" algn="ctr" rotWithShape="0">
                <a:srgbClr val="000000"/>
              </a:outerShdw>
            </a:effectLst>
          </p:spPr>
          <p:txBody>
            <a:bodyPr wrap="none" anchor="ctr"/>
            <a:lstStyle/>
            <a:p>
              <a:pPr>
                <a:defRPr/>
              </a:pPr>
              <a:endParaRPr lang="en-US"/>
            </a:p>
          </p:txBody>
        </p:sp>
        <p:sp>
          <p:nvSpPr>
            <p:cNvPr id="10" name="Oval 7"/>
            <p:cNvSpPr>
              <a:spLocks noChangeArrowheads="1"/>
            </p:cNvSpPr>
            <p:nvPr/>
          </p:nvSpPr>
          <p:spPr bwMode="auto">
            <a:xfrm>
              <a:off x="1392" y="1872"/>
              <a:ext cx="3456" cy="576"/>
            </a:xfrm>
            <a:prstGeom prst="ellipse">
              <a:avLst/>
            </a:prstGeom>
            <a:solidFill>
              <a:schemeClr val="accent1"/>
            </a:solidFill>
            <a:ln w="12700">
              <a:noFill/>
              <a:round/>
              <a:headEnd/>
              <a:tailEnd/>
            </a:ln>
            <a:effectLst>
              <a:outerShdw dist="107763" dir="2700000" algn="ctr" rotWithShape="0">
                <a:srgbClr val="000000"/>
              </a:outerShdw>
            </a:effectLst>
          </p:spPr>
          <p:txBody>
            <a:bodyPr wrap="none" anchor="ctr"/>
            <a:lstStyle/>
            <a:p>
              <a:pPr>
                <a:defRPr/>
              </a:pPr>
              <a:endParaRPr lang="en-US"/>
            </a:p>
          </p:txBody>
        </p:sp>
        <p:sp>
          <p:nvSpPr>
            <p:cNvPr id="11" name="Oval 8"/>
            <p:cNvSpPr>
              <a:spLocks noChangeArrowheads="1"/>
            </p:cNvSpPr>
            <p:nvPr/>
          </p:nvSpPr>
          <p:spPr bwMode="auto">
            <a:xfrm>
              <a:off x="1632" y="1728"/>
              <a:ext cx="2976" cy="384"/>
            </a:xfrm>
            <a:prstGeom prst="ellipse">
              <a:avLst/>
            </a:prstGeom>
            <a:solidFill>
              <a:srgbClr val="790015"/>
            </a:solidFill>
            <a:ln w="12700">
              <a:noFill/>
              <a:round/>
              <a:headEnd/>
              <a:tailEnd/>
            </a:ln>
            <a:effectLst>
              <a:outerShdw dist="107763" dir="2700000" algn="ctr" rotWithShape="0">
                <a:srgbClr val="000000"/>
              </a:outerShdw>
            </a:effectLst>
          </p:spPr>
          <p:txBody>
            <a:bodyPr wrap="none" anchor="ctr"/>
            <a:lstStyle/>
            <a:p>
              <a:pPr>
                <a:defRPr/>
              </a:pPr>
              <a:endParaRPr lang="en-US"/>
            </a:p>
          </p:txBody>
        </p:sp>
        <p:sp>
          <p:nvSpPr>
            <p:cNvPr id="12" name="Rectangle 9"/>
            <p:cNvSpPr>
              <a:spLocks noChangeArrowheads="1"/>
            </p:cNvSpPr>
            <p:nvPr/>
          </p:nvSpPr>
          <p:spPr bwMode="auto">
            <a:xfrm>
              <a:off x="2544" y="2823"/>
              <a:ext cx="1260" cy="24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b="1" dirty="0">
                  <a:effectLst>
                    <a:outerShdw blurRad="38100" dist="38100" dir="2700000" algn="tl">
                      <a:srgbClr val="C0C0C0"/>
                    </a:outerShdw>
                  </a:effectLst>
                  <a:latin typeface="Palatino" pitchFamily="18" charset="0"/>
                </a:rPr>
                <a:t>A quality focus</a:t>
              </a:r>
            </a:p>
          </p:txBody>
        </p:sp>
        <p:sp>
          <p:nvSpPr>
            <p:cNvPr id="13" name="Rectangle 10"/>
            <p:cNvSpPr>
              <a:spLocks noChangeArrowheads="1"/>
            </p:cNvSpPr>
            <p:nvPr/>
          </p:nvSpPr>
          <p:spPr bwMode="auto">
            <a:xfrm>
              <a:off x="2784" y="2487"/>
              <a:ext cx="737" cy="24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b="1">
                  <a:solidFill>
                    <a:srgbClr val="DADADA"/>
                  </a:solidFill>
                  <a:effectLst>
                    <a:outerShdw blurRad="38100" dist="38100" dir="2700000" algn="tl">
                      <a:srgbClr val="C0C0C0"/>
                    </a:outerShdw>
                  </a:effectLst>
                  <a:latin typeface="Palatino" pitchFamily="18" charset="0"/>
                </a:rPr>
                <a:t>Process</a:t>
              </a:r>
            </a:p>
          </p:txBody>
        </p:sp>
        <p:sp>
          <p:nvSpPr>
            <p:cNvPr id="14" name="Rectangle 11"/>
            <p:cNvSpPr>
              <a:spLocks noChangeArrowheads="1"/>
            </p:cNvSpPr>
            <p:nvPr/>
          </p:nvSpPr>
          <p:spPr bwMode="auto">
            <a:xfrm>
              <a:off x="2780" y="2151"/>
              <a:ext cx="772" cy="24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b="1">
                  <a:solidFill>
                    <a:srgbClr val="DADADA"/>
                  </a:solidFill>
                  <a:effectLst>
                    <a:outerShdw blurRad="38100" dist="38100" dir="2700000" algn="tl">
                      <a:srgbClr val="C0C0C0"/>
                    </a:outerShdw>
                  </a:effectLst>
                  <a:latin typeface="Palatino" pitchFamily="18" charset="0"/>
                </a:rPr>
                <a:t>Methods</a:t>
              </a:r>
            </a:p>
          </p:txBody>
        </p:sp>
        <p:sp>
          <p:nvSpPr>
            <p:cNvPr id="15" name="Rectangle 12"/>
            <p:cNvSpPr>
              <a:spLocks noChangeArrowheads="1"/>
            </p:cNvSpPr>
            <p:nvPr/>
          </p:nvSpPr>
          <p:spPr bwMode="auto">
            <a:xfrm>
              <a:off x="2867" y="1815"/>
              <a:ext cx="541" cy="24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b="1">
                  <a:solidFill>
                    <a:srgbClr val="DADADA"/>
                  </a:solidFill>
                  <a:effectLst>
                    <a:outerShdw blurRad="38100" dist="38100" dir="2700000" algn="tl">
                      <a:srgbClr val="C0C0C0"/>
                    </a:outerShdw>
                  </a:effectLst>
                  <a:latin typeface="Palatino" pitchFamily="18" charset="0"/>
                </a:rPr>
                <a:t>Tools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228600" y="1"/>
            <a:ext cx="8686800" cy="652486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alibri" pitchFamily="34" charset="0"/>
                <a:cs typeface="Calibri" pitchFamily="34" charset="0"/>
              </a:rPr>
              <a:t>01.</a:t>
            </a:r>
            <a:r>
              <a:rPr kumimoji="0" lang="en-US" sz="2400" b="0" i="0" u="none" strike="noStrike" cap="none" normalizeH="0" baseline="0" dirty="0" smtClean="0">
                <a:ln>
                  <a:noFill/>
                </a:ln>
                <a:solidFill>
                  <a:srgbClr val="000000"/>
                </a:solidFill>
                <a:effectLst/>
                <a:latin typeface="Calibri" pitchFamily="34" charset="0"/>
                <a:cs typeface="Calibri" pitchFamily="34" charset="0"/>
              </a:rPr>
              <a:t> </a:t>
            </a:r>
            <a:r>
              <a:rPr kumimoji="0" lang="en-US" sz="2400" b="1" i="0" u="sng" strike="noStrike" cap="none" normalizeH="0" baseline="0" dirty="0" smtClean="0">
                <a:ln>
                  <a:noFill/>
                </a:ln>
                <a:solidFill>
                  <a:srgbClr val="000000"/>
                </a:solidFill>
                <a:effectLst/>
                <a:latin typeface="Calibri" pitchFamily="34" charset="0"/>
                <a:cs typeface="Calibri" pitchFamily="34" charset="0"/>
              </a:rPr>
              <a:t>A Quality Focus :</a:t>
            </a:r>
            <a:r>
              <a:rPr kumimoji="0" lang="en-US" sz="2400" b="0" i="0" u="none" strike="noStrike" cap="none" normalizeH="0" baseline="0" dirty="0" smtClean="0">
                <a:ln>
                  <a:noFill/>
                </a:ln>
                <a:solidFill>
                  <a:srgbClr val="000000"/>
                </a:solidFill>
                <a:effectLst/>
                <a:latin typeface="Calibri" pitchFamily="34" charset="0"/>
                <a:cs typeface="Calibri"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alibri" pitchFamily="34" charset="0"/>
              <a:cs typeface="Calibri" pitchFamily="34" charset="0"/>
            </a:endParaRPr>
          </a:p>
          <a:p>
            <a:pPr marL="288925" marR="0" lvl="0" indent="-288925" algn="just" defTabSz="914400" rtl="0" eaLnBrk="1" fontAlgn="base" latinLnBrk="0" hangingPunct="1">
              <a:lnSpc>
                <a:spcPct val="100000"/>
              </a:lnSpc>
              <a:spcBef>
                <a:spcPct val="0"/>
              </a:spcBef>
              <a:spcAft>
                <a:spcPct val="0"/>
              </a:spcAft>
              <a:buClr>
                <a:srgbClr val="FF0000"/>
              </a:buClr>
              <a:buSzPct val="151000"/>
              <a:buFont typeface="Arial" pitchFamily="34" charset="0"/>
              <a:buChar char="•"/>
              <a:tabLst/>
            </a:pPr>
            <a:r>
              <a:rPr kumimoji="0" lang="en-US" sz="2400" b="0" i="0" u="none" strike="noStrike" cap="none" normalizeH="0" baseline="0" dirty="0" smtClean="0">
                <a:ln>
                  <a:noFill/>
                </a:ln>
                <a:solidFill>
                  <a:srgbClr val="000000"/>
                </a:solidFill>
                <a:effectLst/>
                <a:latin typeface="Calibri" pitchFamily="34" charset="0"/>
                <a:cs typeface="Calibri" pitchFamily="34" charset="0"/>
              </a:rPr>
              <a:t>Software engineering must rest on an organizational commitment to quality. </a:t>
            </a:r>
          </a:p>
          <a:p>
            <a:pPr marL="288925" marR="0" lvl="0" indent="-288925" algn="just" defTabSz="914400" rtl="0" eaLnBrk="1" fontAlgn="base" latinLnBrk="0" hangingPunct="1">
              <a:lnSpc>
                <a:spcPct val="100000"/>
              </a:lnSpc>
              <a:spcBef>
                <a:spcPct val="0"/>
              </a:spcBef>
              <a:spcAft>
                <a:spcPct val="0"/>
              </a:spcAft>
              <a:buClr>
                <a:srgbClr val="FF0000"/>
              </a:buClr>
              <a:buSzPct val="151000"/>
              <a:buFont typeface="Arial" pitchFamily="34" charset="0"/>
              <a:buChar char="•"/>
              <a:tabLst/>
            </a:pPr>
            <a:r>
              <a:rPr kumimoji="0" lang="en-US" sz="2400" b="0" i="0" strike="noStrike" cap="none" normalizeH="0" baseline="0" dirty="0" smtClean="0">
                <a:ln>
                  <a:noFill/>
                </a:ln>
                <a:effectLst/>
                <a:latin typeface="Calibri" pitchFamily="34" charset="0"/>
                <a:cs typeface="Calibri" pitchFamily="34" charset="0"/>
              </a:rPr>
              <a:t>Total quality management is a continuous process improvement culture.</a:t>
            </a:r>
          </a:p>
          <a:p>
            <a:pPr marL="288925" marR="0" lvl="0" indent="-288925" algn="just" defTabSz="914400" rtl="0" eaLnBrk="1" fontAlgn="base" latinLnBrk="0" hangingPunct="1">
              <a:lnSpc>
                <a:spcPct val="100000"/>
              </a:lnSpc>
              <a:spcBef>
                <a:spcPct val="0"/>
              </a:spcBef>
              <a:spcAft>
                <a:spcPct val="0"/>
              </a:spcAft>
              <a:buClr>
                <a:srgbClr val="FF0000"/>
              </a:buClr>
              <a:buSzPct val="151000"/>
              <a:buFont typeface="Arial" pitchFamily="34" charset="0"/>
              <a:buChar char="•"/>
              <a:tabLst/>
            </a:pPr>
            <a:r>
              <a:rPr kumimoji="0" lang="en-US" sz="2400" b="0" i="0" strike="noStrike" cap="none" normalizeH="0" baseline="0" dirty="0" smtClean="0">
                <a:ln>
                  <a:noFill/>
                </a:ln>
                <a:effectLst/>
                <a:latin typeface="Calibri" pitchFamily="34" charset="0"/>
                <a:cs typeface="Calibri" pitchFamily="34" charset="0"/>
              </a:rPr>
              <a:t>This culture ultimately leads to the development of increasingly more mature approaches to software engineering.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pitchFamily="34" charset="0"/>
                <a:cs typeface="Calibri" pitchFamily="34" charset="0"/>
              </a:rPr>
              <a:t/>
            </a:r>
            <a:br>
              <a:rPr kumimoji="0" lang="en-US" sz="2400" b="0" i="0" u="none" strike="noStrike" cap="none" normalizeH="0" baseline="0" dirty="0" smtClean="0">
                <a:ln>
                  <a:noFill/>
                </a:ln>
                <a:solidFill>
                  <a:srgbClr val="000000"/>
                </a:solidFill>
                <a:effectLst/>
                <a:latin typeface="Calibri" pitchFamily="34" charset="0"/>
                <a:cs typeface="Calibri" pitchFamily="34" charset="0"/>
              </a:rPr>
            </a:br>
            <a:r>
              <a:rPr kumimoji="0" lang="en-US" sz="2400" b="1" i="0" u="none" strike="noStrike" cap="none" normalizeH="0" baseline="0" dirty="0" smtClean="0">
                <a:ln>
                  <a:noFill/>
                </a:ln>
                <a:solidFill>
                  <a:srgbClr val="000000"/>
                </a:solidFill>
                <a:effectLst/>
                <a:latin typeface="Calibri" pitchFamily="34" charset="0"/>
                <a:cs typeface="Calibri" pitchFamily="34" charset="0"/>
              </a:rPr>
              <a:t>02.</a:t>
            </a:r>
            <a:r>
              <a:rPr kumimoji="0" lang="en-US" sz="2400" b="0" i="0" u="none" strike="noStrike" cap="none" normalizeH="0" baseline="0" dirty="0" smtClean="0">
                <a:ln>
                  <a:noFill/>
                </a:ln>
                <a:solidFill>
                  <a:srgbClr val="000000"/>
                </a:solidFill>
                <a:effectLst/>
                <a:latin typeface="Calibri" pitchFamily="34" charset="0"/>
                <a:cs typeface="Calibri" pitchFamily="34" charset="0"/>
              </a:rPr>
              <a:t> </a:t>
            </a:r>
            <a:r>
              <a:rPr kumimoji="0" lang="en-US" sz="2400" b="1" i="0" u="sng" strike="noStrike" cap="none" normalizeH="0" baseline="0" dirty="0" smtClean="0">
                <a:ln>
                  <a:noFill/>
                </a:ln>
                <a:solidFill>
                  <a:srgbClr val="000000"/>
                </a:solidFill>
                <a:effectLst/>
                <a:latin typeface="Calibri" pitchFamily="34" charset="0"/>
                <a:cs typeface="Calibri" pitchFamily="34" charset="0"/>
              </a:rPr>
              <a:t>Process :</a:t>
            </a:r>
          </a:p>
          <a:p>
            <a:pPr marL="288925" marR="0" lvl="0" indent="-288925" algn="just" defTabSz="914400" rtl="0" eaLnBrk="0" fontAlgn="base" latinLnBrk="0" hangingPunct="0">
              <a:lnSpc>
                <a:spcPct val="100000"/>
              </a:lnSpc>
              <a:spcBef>
                <a:spcPct val="0"/>
              </a:spcBef>
              <a:spcAft>
                <a:spcPct val="0"/>
              </a:spcAft>
              <a:buClr>
                <a:srgbClr val="FF0000"/>
              </a:buClr>
              <a:buSzPct val="159000"/>
              <a:buFont typeface="Arial" pitchFamily="34" charset="0"/>
              <a:buChar char="•"/>
              <a:tabLst/>
            </a:pPr>
            <a:r>
              <a:rPr lang="en-US" sz="2400" dirty="0">
                <a:solidFill>
                  <a:srgbClr val="000000"/>
                </a:solidFill>
                <a:latin typeface="Calibri" pitchFamily="34" charset="0"/>
                <a:cs typeface="Calibri" pitchFamily="34" charset="0"/>
              </a:rPr>
              <a:t>The foundation for software engineering is the process </a:t>
            </a:r>
            <a:r>
              <a:rPr lang="en-US" sz="2400" dirty="0" smtClean="0">
                <a:solidFill>
                  <a:srgbClr val="000000"/>
                </a:solidFill>
                <a:latin typeface="Calibri" pitchFamily="34" charset="0"/>
                <a:cs typeface="Calibri" pitchFamily="34" charset="0"/>
              </a:rPr>
              <a:t>layer.</a:t>
            </a:r>
          </a:p>
          <a:p>
            <a:pPr marL="288925" marR="0" lvl="0" indent="-288925" algn="just" defTabSz="914400" rtl="0" eaLnBrk="0" fontAlgn="base" latinLnBrk="0" hangingPunct="0">
              <a:lnSpc>
                <a:spcPct val="100000"/>
              </a:lnSpc>
              <a:spcBef>
                <a:spcPct val="0"/>
              </a:spcBef>
              <a:spcAft>
                <a:spcPct val="0"/>
              </a:spcAft>
              <a:buClr>
                <a:srgbClr val="FF0000"/>
              </a:buClr>
              <a:buSzPct val="159000"/>
              <a:buFont typeface="Arial" pitchFamily="34" charset="0"/>
              <a:buChar char="•"/>
              <a:tabLst/>
            </a:pPr>
            <a:r>
              <a:rPr lang="en-US" sz="2400" dirty="0" smtClean="0">
                <a:solidFill>
                  <a:srgbClr val="000000"/>
                </a:solidFill>
                <a:latin typeface="Calibri" pitchFamily="34" charset="0"/>
                <a:cs typeface="Calibri" pitchFamily="34" charset="0"/>
              </a:rPr>
              <a:t>Process </a:t>
            </a:r>
            <a:r>
              <a:rPr lang="en-US" sz="2400" dirty="0">
                <a:solidFill>
                  <a:srgbClr val="000000"/>
                </a:solidFill>
                <a:latin typeface="Calibri" pitchFamily="34" charset="0"/>
                <a:cs typeface="Calibri" pitchFamily="34" charset="0"/>
              </a:rPr>
              <a:t>defines a framework for a set of Key Process Areas (KPAs).</a:t>
            </a:r>
          </a:p>
          <a:p>
            <a:pPr marL="288925" marR="0" lvl="0" indent="-288925" algn="just" defTabSz="914400" rtl="0" eaLnBrk="0" fontAlgn="base" latinLnBrk="0" hangingPunct="0">
              <a:lnSpc>
                <a:spcPct val="100000"/>
              </a:lnSpc>
              <a:spcBef>
                <a:spcPct val="0"/>
              </a:spcBef>
              <a:spcAft>
                <a:spcPct val="0"/>
              </a:spcAft>
              <a:buClr>
                <a:srgbClr val="FF0000"/>
              </a:buClr>
              <a:buSzPct val="159000"/>
              <a:buFont typeface="Arial" pitchFamily="34" charset="0"/>
              <a:buChar char="•"/>
              <a:tabLst/>
            </a:pPr>
            <a:r>
              <a:rPr lang="en-US" sz="2400" dirty="0">
                <a:solidFill>
                  <a:srgbClr val="000000"/>
                </a:solidFill>
                <a:latin typeface="Calibri" pitchFamily="34" charset="0"/>
                <a:cs typeface="Calibri" pitchFamily="34" charset="0"/>
              </a:rPr>
              <a:t>It must be established for effective delivery of software engineering technology.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strike="noStrike" cap="none" normalizeH="0" baseline="0" dirty="0" smtClean="0">
                <a:ln>
                  <a:noFill/>
                </a:ln>
                <a:effectLst/>
                <a:latin typeface="Calibri" pitchFamily="34" charset="0"/>
                <a:cs typeface="Calibri" pitchFamily="34" charset="0"/>
              </a:rPr>
              <a:t>This establishes the context in which technical methods, work products such as models, documents, data, reports, forms, etc. are produced, milestones are established, quality is ensured, and change is properly managed.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6555641"/>
          </a:xfrm>
          <a:prstGeom prst="rect">
            <a:avLst/>
          </a:prstGeom>
        </p:spPr>
        <p:txBody>
          <a:bodyPr wrap="square">
            <a:spAutoFit/>
          </a:bodyPr>
          <a:lstStyle/>
          <a:p>
            <a:pPr lvl="0" algn="just" eaLnBrk="0" fontAlgn="base" hangingPunct="0">
              <a:spcBef>
                <a:spcPct val="0"/>
              </a:spcBef>
              <a:spcAft>
                <a:spcPct val="0"/>
              </a:spcAft>
            </a:pPr>
            <a:r>
              <a:rPr kumimoji="0" lang="en-US" sz="2800" b="1" i="0" u="none" strike="noStrike" cap="none" normalizeH="0" baseline="0" dirty="0" smtClean="0">
                <a:ln>
                  <a:noFill/>
                </a:ln>
                <a:solidFill>
                  <a:srgbClr val="000000"/>
                </a:solidFill>
                <a:effectLst/>
                <a:latin typeface="Calibri" pitchFamily="34" charset="0"/>
                <a:cs typeface="Calibri" pitchFamily="34" charset="0"/>
              </a:rPr>
              <a:t>03.</a:t>
            </a:r>
            <a:r>
              <a:rPr kumimoji="0" lang="en-US" sz="2800" b="0" i="0" u="none" strike="noStrike" cap="none" normalizeH="0" baseline="0" dirty="0" smtClean="0">
                <a:ln>
                  <a:noFill/>
                </a:ln>
                <a:solidFill>
                  <a:srgbClr val="000000"/>
                </a:solidFill>
                <a:effectLst/>
                <a:latin typeface="Calibri" pitchFamily="34" charset="0"/>
                <a:cs typeface="Calibri" pitchFamily="34" charset="0"/>
              </a:rPr>
              <a:t> </a:t>
            </a:r>
            <a:r>
              <a:rPr kumimoji="0" lang="en-US" sz="2800" b="1" i="0" u="sng" strike="noStrike" cap="none" normalizeH="0" baseline="0" dirty="0" smtClean="0">
                <a:ln>
                  <a:noFill/>
                </a:ln>
                <a:solidFill>
                  <a:srgbClr val="000000"/>
                </a:solidFill>
                <a:effectLst/>
                <a:latin typeface="Calibri" pitchFamily="34" charset="0"/>
                <a:cs typeface="Calibri" pitchFamily="34" charset="0"/>
              </a:rPr>
              <a:t>Methods :</a:t>
            </a:r>
            <a:r>
              <a:rPr kumimoji="0" lang="en-US" sz="2800" b="0" i="0" u="none" strike="noStrike" cap="none" normalizeH="0" baseline="0" dirty="0" smtClean="0">
                <a:ln>
                  <a:noFill/>
                </a:ln>
                <a:solidFill>
                  <a:srgbClr val="000000"/>
                </a:solidFill>
                <a:effectLst/>
                <a:latin typeface="Calibri" pitchFamily="34" charset="0"/>
                <a:cs typeface="Calibri" pitchFamily="34" charset="0"/>
              </a:rPr>
              <a:t> </a:t>
            </a:r>
          </a:p>
          <a:p>
            <a:pPr marL="350838" lvl="0" indent="-350838" algn="just" eaLnBrk="0" fontAlgn="base" hangingPunct="0">
              <a:spcBef>
                <a:spcPct val="0"/>
              </a:spcBef>
              <a:spcAft>
                <a:spcPct val="0"/>
              </a:spcAft>
              <a:buClr>
                <a:srgbClr val="FF0000"/>
              </a:buClr>
              <a:buSzPct val="154000"/>
              <a:buFont typeface="Arial" pitchFamily="34" charset="0"/>
              <a:buChar char="•"/>
            </a:pPr>
            <a:r>
              <a:rPr lang="en-US" sz="2800" i="1" dirty="0" smtClean="0">
                <a:solidFill>
                  <a:srgbClr val="000000"/>
                </a:solidFill>
                <a:latin typeface="Calibri" pitchFamily="34" charset="0"/>
                <a:cs typeface="Calibri" pitchFamily="34" charset="0"/>
              </a:rPr>
              <a:t>M</a:t>
            </a:r>
            <a:r>
              <a:rPr kumimoji="0" lang="en-US" sz="2800" b="0" i="1" u="none" strike="noStrike" cap="none" normalizeH="0" baseline="0" dirty="0" smtClean="0">
                <a:ln>
                  <a:noFill/>
                </a:ln>
                <a:solidFill>
                  <a:srgbClr val="000000"/>
                </a:solidFill>
                <a:effectLst/>
                <a:latin typeface="Calibri" pitchFamily="34" charset="0"/>
                <a:cs typeface="Calibri" pitchFamily="34" charset="0"/>
              </a:rPr>
              <a:t>ethods </a:t>
            </a:r>
            <a:r>
              <a:rPr kumimoji="0" lang="en-US" sz="2800" b="0" i="0" u="none" strike="noStrike" cap="none" normalizeH="0" baseline="0" dirty="0" smtClean="0">
                <a:ln>
                  <a:noFill/>
                </a:ln>
                <a:solidFill>
                  <a:srgbClr val="000000"/>
                </a:solidFill>
                <a:effectLst/>
                <a:latin typeface="Calibri" pitchFamily="34" charset="0"/>
                <a:cs typeface="Calibri" pitchFamily="34" charset="0"/>
              </a:rPr>
              <a:t>provide the technical how-to's for </a:t>
            </a:r>
            <a:r>
              <a:rPr kumimoji="0" lang="en-US" sz="2800" b="0" i="0" strike="noStrike" cap="none" normalizeH="0" baseline="0" dirty="0" smtClean="0">
                <a:ln>
                  <a:noFill/>
                </a:ln>
                <a:effectLst/>
                <a:latin typeface="Calibri" pitchFamily="34" charset="0"/>
                <a:cs typeface="Calibri" pitchFamily="34" charset="0"/>
              </a:rPr>
              <a:t>building software.</a:t>
            </a:r>
            <a:r>
              <a:rPr kumimoji="0" lang="en-US" sz="2800" b="0" i="0" u="none" strike="noStrike" cap="none" normalizeH="0" baseline="0" dirty="0" smtClean="0">
                <a:ln>
                  <a:noFill/>
                </a:ln>
                <a:solidFill>
                  <a:srgbClr val="000000"/>
                </a:solidFill>
                <a:effectLst/>
                <a:latin typeface="Calibri" pitchFamily="34" charset="0"/>
                <a:cs typeface="Calibri" pitchFamily="34" charset="0"/>
              </a:rPr>
              <a:t> </a:t>
            </a:r>
          </a:p>
          <a:p>
            <a:pPr marL="350838" lvl="0" indent="-350838" algn="just" eaLnBrk="0" fontAlgn="base" hangingPunct="0">
              <a:spcBef>
                <a:spcPct val="0"/>
              </a:spcBef>
              <a:spcAft>
                <a:spcPct val="0"/>
              </a:spcAft>
              <a:buClr>
                <a:srgbClr val="FF0000"/>
              </a:buClr>
              <a:buSzPct val="154000"/>
              <a:buFont typeface="Arial" pitchFamily="34" charset="0"/>
              <a:buChar char="•"/>
            </a:pPr>
            <a:r>
              <a:rPr kumimoji="0" lang="en-US" sz="2800" b="0" i="0" u="none" strike="noStrike" cap="none" normalizeH="0" baseline="0" dirty="0" smtClean="0">
                <a:ln>
                  <a:noFill/>
                </a:ln>
                <a:solidFill>
                  <a:srgbClr val="000000"/>
                </a:solidFill>
                <a:effectLst/>
                <a:latin typeface="Calibri" pitchFamily="34" charset="0"/>
                <a:cs typeface="Calibri" pitchFamily="34" charset="0"/>
              </a:rPr>
              <a:t>Methods will include requirements analysis, design, program construction, testing, and support. </a:t>
            </a:r>
          </a:p>
          <a:p>
            <a:pPr lvl="0" algn="just" eaLnBrk="0" fontAlgn="base" hangingPunct="0">
              <a:spcBef>
                <a:spcPct val="0"/>
              </a:spcBef>
              <a:spcAft>
                <a:spcPct val="0"/>
              </a:spcAft>
            </a:pPr>
            <a:r>
              <a:rPr kumimoji="0" lang="en-US" sz="2800" b="0" i="0" u="none" strike="noStrike" cap="none" normalizeH="0" baseline="0" dirty="0" smtClean="0">
                <a:ln>
                  <a:noFill/>
                </a:ln>
                <a:solidFill>
                  <a:srgbClr val="000000"/>
                </a:solidFill>
                <a:effectLst/>
                <a:latin typeface="Calibri" pitchFamily="34" charset="0"/>
                <a:cs typeface="Calibri" pitchFamily="34" charset="0"/>
              </a:rPr>
              <a:t/>
            </a:r>
            <a:br>
              <a:rPr kumimoji="0" lang="en-US" sz="2800" b="0" i="0" u="none" strike="noStrike" cap="none" normalizeH="0" baseline="0" dirty="0" smtClean="0">
                <a:ln>
                  <a:noFill/>
                </a:ln>
                <a:solidFill>
                  <a:srgbClr val="000000"/>
                </a:solidFill>
                <a:effectLst/>
                <a:latin typeface="Calibri" pitchFamily="34" charset="0"/>
                <a:cs typeface="Calibri" pitchFamily="34" charset="0"/>
              </a:rPr>
            </a:br>
            <a:r>
              <a:rPr kumimoji="0" lang="en-US" sz="2800" b="1" i="0" u="none" strike="noStrike" cap="none" normalizeH="0" baseline="0" dirty="0" smtClean="0">
                <a:ln>
                  <a:noFill/>
                </a:ln>
                <a:solidFill>
                  <a:srgbClr val="000000"/>
                </a:solidFill>
                <a:effectLst/>
                <a:latin typeface="Calibri" pitchFamily="34" charset="0"/>
                <a:cs typeface="Calibri" pitchFamily="34" charset="0"/>
              </a:rPr>
              <a:t>04.</a:t>
            </a:r>
            <a:r>
              <a:rPr kumimoji="0" lang="en-US" sz="2800" b="0" i="0" u="none" strike="noStrike" cap="none" normalizeH="0" baseline="0" dirty="0" smtClean="0">
                <a:ln>
                  <a:noFill/>
                </a:ln>
                <a:solidFill>
                  <a:srgbClr val="000000"/>
                </a:solidFill>
                <a:effectLst/>
                <a:latin typeface="Calibri" pitchFamily="34" charset="0"/>
                <a:cs typeface="Calibri" pitchFamily="34" charset="0"/>
              </a:rPr>
              <a:t> </a:t>
            </a:r>
            <a:r>
              <a:rPr kumimoji="0" lang="en-US" sz="2800" b="1" i="0" u="sng" strike="noStrike" cap="none" normalizeH="0" baseline="0" dirty="0" smtClean="0">
                <a:ln>
                  <a:noFill/>
                </a:ln>
                <a:solidFill>
                  <a:srgbClr val="000000"/>
                </a:solidFill>
                <a:effectLst/>
                <a:latin typeface="Calibri" pitchFamily="34" charset="0"/>
                <a:cs typeface="Calibri" pitchFamily="34" charset="0"/>
              </a:rPr>
              <a:t>Tools :</a:t>
            </a:r>
            <a:r>
              <a:rPr kumimoji="0" lang="en-US" sz="2800" b="0" i="0" u="none" strike="noStrike" cap="none" normalizeH="0" baseline="0" dirty="0" smtClean="0">
                <a:ln>
                  <a:noFill/>
                </a:ln>
                <a:solidFill>
                  <a:srgbClr val="000000"/>
                </a:solidFill>
                <a:effectLst/>
                <a:latin typeface="Calibri" pitchFamily="34" charset="0"/>
                <a:cs typeface="Calibri" pitchFamily="34" charset="0"/>
              </a:rPr>
              <a:t> </a:t>
            </a:r>
          </a:p>
          <a:p>
            <a:pPr marL="350838" lvl="0" indent="-350838" algn="just" eaLnBrk="0" fontAlgn="base" hangingPunct="0">
              <a:spcBef>
                <a:spcPct val="0"/>
              </a:spcBef>
              <a:spcAft>
                <a:spcPct val="0"/>
              </a:spcAft>
              <a:buClr>
                <a:srgbClr val="FF0000"/>
              </a:buClr>
              <a:buSzPct val="155000"/>
              <a:buFont typeface="Arial" pitchFamily="34" charset="0"/>
              <a:buChar char="•"/>
            </a:pPr>
            <a:r>
              <a:rPr kumimoji="0" lang="en-US" sz="2800" b="0" i="0" u="none" strike="noStrike" cap="none" normalizeH="0" baseline="0" dirty="0" smtClean="0">
                <a:ln>
                  <a:noFill/>
                </a:ln>
                <a:solidFill>
                  <a:srgbClr val="000000"/>
                </a:solidFill>
                <a:effectLst/>
                <a:latin typeface="Calibri" pitchFamily="34" charset="0"/>
                <a:cs typeface="Calibri" pitchFamily="34" charset="0"/>
              </a:rPr>
              <a:t>It</a:t>
            </a:r>
            <a:r>
              <a:rPr kumimoji="0" lang="en-US" sz="2800" b="0" i="1" u="none" strike="noStrike" cap="none" normalizeH="0" baseline="0" dirty="0" smtClean="0">
                <a:ln>
                  <a:noFill/>
                </a:ln>
                <a:solidFill>
                  <a:srgbClr val="000000"/>
                </a:solidFill>
                <a:effectLst/>
                <a:latin typeface="Calibri" pitchFamily="34" charset="0"/>
                <a:cs typeface="Calibri" pitchFamily="34" charset="0"/>
              </a:rPr>
              <a:t> </a:t>
            </a:r>
            <a:r>
              <a:rPr kumimoji="0" lang="en-US" sz="2800" b="0" i="0" u="none" strike="noStrike" cap="none" normalizeH="0" baseline="0" dirty="0" smtClean="0">
                <a:ln>
                  <a:noFill/>
                </a:ln>
                <a:solidFill>
                  <a:srgbClr val="000000"/>
                </a:solidFill>
                <a:effectLst/>
                <a:latin typeface="Calibri" pitchFamily="34" charset="0"/>
                <a:cs typeface="Calibri" pitchFamily="34" charset="0"/>
              </a:rPr>
              <a:t>provide automated or semi-automated support for the process and the methods. </a:t>
            </a:r>
          </a:p>
          <a:p>
            <a:pPr marL="350838" lvl="0" indent="-350838" algn="just" eaLnBrk="0" fontAlgn="base" hangingPunct="0">
              <a:spcBef>
                <a:spcPct val="0"/>
              </a:spcBef>
              <a:spcAft>
                <a:spcPct val="0"/>
              </a:spcAft>
              <a:buClr>
                <a:srgbClr val="FF0000"/>
              </a:buClr>
              <a:buSzPct val="155000"/>
              <a:buFont typeface="Arial" pitchFamily="34" charset="0"/>
              <a:buChar char="•"/>
            </a:pPr>
            <a:r>
              <a:rPr kumimoji="0" lang="en-US" sz="2800" b="0" i="0" strike="noStrike" cap="none" normalizeH="0" baseline="0" dirty="0" smtClean="0">
                <a:ln>
                  <a:noFill/>
                </a:ln>
                <a:effectLst/>
                <a:latin typeface="Calibri" pitchFamily="34" charset="0"/>
                <a:cs typeface="Calibri" pitchFamily="34" charset="0"/>
              </a:rPr>
              <a:t>When tools are integrated so that information created by one tool can be used by another.</a:t>
            </a:r>
          </a:p>
          <a:p>
            <a:pPr lvl="0" algn="just" eaLnBrk="0" fontAlgn="base" hangingPunct="0">
              <a:spcBef>
                <a:spcPct val="0"/>
              </a:spcBef>
              <a:spcAft>
                <a:spcPct val="0"/>
              </a:spcAft>
            </a:pPr>
            <a:endParaRPr kumimoji="0" lang="en-US" sz="2800" b="0" i="0" strike="noStrike" cap="none" normalizeH="0" baseline="0" dirty="0" smtClean="0">
              <a:ln>
                <a:noFill/>
              </a:ln>
              <a:effectLst/>
              <a:latin typeface="Calibri" pitchFamily="34" charset="0"/>
              <a:cs typeface="Calibri" pitchFamily="34" charset="0"/>
            </a:endParaRPr>
          </a:p>
          <a:p>
            <a:pPr lvl="0" algn="just" eaLnBrk="0" fontAlgn="base" hangingPunct="0">
              <a:spcBef>
                <a:spcPct val="0"/>
              </a:spcBef>
              <a:spcAft>
                <a:spcPct val="0"/>
              </a:spcAft>
            </a:pPr>
            <a:r>
              <a:rPr kumimoji="0" lang="en-US" sz="2800" b="0" i="0" strike="noStrike" cap="none" normalizeH="0" baseline="0" dirty="0" smtClean="0">
                <a:ln>
                  <a:noFill/>
                </a:ln>
                <a:effectLst/>
                <a:latin typeface="Calibri" pitchFamily="34" charset="0"/>
                <a:cs typeface="Calibri" pitchFamily="34" charset="0"/>
              </a:rPr>
              <a:t>A system for the support of software development, called computer-aided software engineering,</a:t>
            </a:r>
            <a:r>
              <a:rPr kumimoji="0" lang="en-US" sz="2800" b="0" i="1" strike="noStrike" cap="none" normalizeH="0" baseline="0" dirty="0" smtClean="0">
                <a:ln>
                  <a:noFill/>
                </a:ln>
                <a:effectLst/>
                <a:latin typeface="Calibri" pitchFamily="34" charset="0"/>
                <a:cs typeface="Calibri" pitchFamily="34" charset="0"/>
              </a:rPr>
              <a:t> </a:t>
            </a:r>
            <a:r>
              <a:rPr kumimoji="0" lang="en-US" sz="2800" b="0" i="0" strike="noStrike" cap="none" normalizeH="0" baseline="0" dirty="0" smtClean="0">
                <a:ln>
                  <a:noFill/>
                </a:ln>
                <a:effectLst/>
                <a:latin typeface="Calibri" pitchFamily="34" charset="0"/>
                <a:cs typeface="Calibri" pitchFamily="34" charset="0"/>
              </a:rPr>
              <a:t>is established. </a:t>
            </a:r>
            <a:endParaRPr kumimoji="0" lang="en-US" sz="2800" b="0" i="0" strike="noStrike" cap="none" normalizeH="0" baseline="0" dirty="0" smtClean="0">
              <a:ln>
                <a:noFill/>
              </a:ln>
              <a:effectLst/>
              <a:latin typeface="Calibri" pitchFamily="34" charset="0"/>
              <a:cs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Words>
  <Application>Microsoft Office PowerPoint</Application>
  <PresentationFormat>On-screen Show (4:3)</PresentationFormat>
  <Paragraphs>27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HKTripathy</dc:creator>
  <cp:lastModifiedBy>HKTripathy</cp:lastModifiedBy>
  <cp:revision>3</cp:revision>
  <dcterms:created xsi:type="dcterms:W3CDTF">2014-02-04T10:50:20Z</dcterms:created>
  <dcterms:modified xsi:type="dcterms:W3CDTF">2014-02-04T11:16:30Z</dcterms:modified>
</cp:coreProperties>
</file>