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4"/>
  </p:notesMasterIdLst>
  <p:sldIdLst>
    <p:sldId id="256" r:id="rId2"/>
    <p:sldId id="257" r:id="rId3"/>
    <p:sldId id="258" r:id="rId4"/>
    <p:sldId id="259" r:id="rId5"/>
    <p:sldId id="352" r:id="rId6"/>
    <p:sldId id="344" r:id="rId7"/>
    <p:sldId id="345" r:id="rId8"/>
    <p:sldId id="346" r:id="rId9"/>
    <p:sldId id="347" r:id="rId10"/>
    <p:sldId id="351" r:id="rId11"/>
    <p:sldId id="260" r:id="rId12"/>
    <p:sldId id="261" r:id="rId13"/>
    <p:sldId id="349" r:id="rId14"/>
    <p:sldId id="350" r:id="rId15"/>
    <p:sldId id="361" r:id="rId16"/>
    <p:sldId id="362" r:id="rId17"/>
    <p:sldId id="363" r:id="rId18"/>
    <p:sldId id="369" r:id="rId19"/>
    <p:sldId id="370" r:id="rId20"/>
    <p:sldId id="364" r:id="rId21"/>
    <p:sldId id="365" r:id="rId22"/>
    <p:sldId id="366" r:id="rId23"/>
    <p:sldId id="367" r:id="rId24"/>
    <p:sldId id="368" r:id="rId25"/>
    <p:sldId id="353" r:id="rId26"/>
    <p:sldId id="354" r:id="rId27"/>
    <p:sldId id="355" r:id="rId28"/>
    <p:sldId id="357" r:id="rId29"/>
    <p:sldId id="358" r:id="rId30"/>
    <p:sldId id="356" r:id="rId31"/>
    <p:sldId id="359" r:id="rId32"/>
    <p:sldId id="360" r:id="rId3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602" y="2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990600" y="303213"/>
            <a:ext cx="4873625" cy="3560762"/>
          </a:xfrm>
          <a:prstGeom prst="rect">
            <a:avLst/>
          </a:prstGeom>
          <a:solidFill>
            <a:srgbClr val="FFFFFF"/>
          </a:solidFill>
          <a:ln w="9525">
            <a:solidFill>
              <a:srgbClr val="000000"/>
            </a:solidFill>
            <a:miter lim="800000"/>
            <a:headEnd/>
            <a:tailEnd/>
          </a:ln>
          <a:effectLst/>
        </p:spPr>
      </p:sp>
      <p:sp>
        <p:nvSpPr>
          <p:cNvPr id="2050"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733160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93186"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1028161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103426"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276632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104450"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943110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4100" y="303213"/>
            <a:ext cx="4746625" cy="3560762"/>
          </a:xfr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extLst>
      <p:ext uri="{BB962C8B-B14F-4D97-AF65-F5344CB8AC3E}">
        <p14:creationId xmlns:p14="http://schemas.microsoft.com/office/powerpoint/2010/main" val="261604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94210"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867365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95234"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260237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96258"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32273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97282"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1171471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98306"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255421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99330"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129446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100354"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117920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a:spLocks noGrp="1" noRot="1" noChangeAspect="1" noChangeArrowheads="1" noTextEdit="1"/>
          </p:cNvSpPr>
          <p:nvPr>
            <p:ph type="sldImg"/>
          </p:nvPr>
        </p:nvSpPr>
        <p:spPr bwMode="auto">
          <a:xfrm>
            <a:off x="1054100" y="303213"/>
            <a:ext cx="4746625" cy="3560762"/>
          </a:xfrm>
          <a:prstGeom prst="rect">
            <a:avLst/>
          </a:prstGeom>
          <a:solidFill>
            <a:srgbClr val="FFFFFF"/>
          </a:solidFill>
          <a:ln>
            <a:solidFill>
              <a:srgbClr val="000000"/>
            </a:solidFill>
            <a:miter lim="800000"/>
            <a:headEnd/>
            <a:tailEnd/>
          </a:ln>
        </p:spPr>
      </p:sp>
      <p:sp>
        <p:nvSpPr>
          <p:cNvPr id="101378" name="Text Box 2"/>
          <p:cNvSpPr txBox="1">
            <a:spLocks noChangeArrowheads="1"/>
          </p:cNvSpPr>
          <p:nvPr/>
        </p:nvSpPr>
        <p:spPr bwMode="auto">
          <a:xfrm>
            <a:off x="503238" y="4316413"/>
            <a:ext cx="5853112" cy="4057650"/>
          </a:xfrm>
          <a:prstGeom prst="rect">
            <a:avLst/>
          </a:prstGeom>
          <a:no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1896880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3298"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183299"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183300"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US"/>
          </a:p>
        </p:txBody>
      </p:sp>
      <p:sp>
        <p:nvSpPr>
          <p:cNvPr id="183301"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en-US"/>
          </a:p>
        </p:txBody>
      </p:sp>
      <p:sp>
        <p:nvSpPr>
          <p:cNvPr id="183302"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71377B7B-F131-4A68-B9A6-AB726695A035}" type="slidenum">
              <a:rPr lang="en-US"/>
              <a:pPr/>
              <a:t>‹#›</a:t>
            </a:fld>
            <a:endParaRPr lang="en-US"/>
          </a:p>
        </p:txBody>
      </p:sp>
      <p:pic>
        <p:nvPicPr>
          <p:cNvPr id="183303" name="Picture 7" descr="A:\paint.GIF"/>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4EF485-B078-4C2C-8F29-3E69166C9AF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15088DB-F027-4C73-8A51-7DA37E0C2E9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885950"/>
            <a:ext cx="4013200" cy="4171950"/>
          </a:xfrm>
        </p:spPr>
        <p:txBody>
          <a:bodyPr/>
          <a:lstStyle/>
          <a:p>
            <a:endParaRPr lang="en-US"/>
          </a:p>
        </p:txBody>
      </p:sp>
      <p:sp>
        <p:nvSpPr>
          <p:cNvPr id="5" name="Date Placeholder 4"/>
          <p:cNvSpPr>
            <a:spLocks noGrp="1"/>
          </p:cNvSpPr>
          <p:nvPr>
            <p:ph type="dt" sz="half" idx="10"/>
          </p:nvPr>
        </p:nvSpPr>
        <p:spPr>
          <a:xfrm>
            <a:off x="431800" y="622935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2935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31000" y="6229350"/>
            <a:ext cx="1905000" cy="457200"/>
          </a:xfrm>
        </p:spPr>
        <p:txBody>
          <a:bodyPr/>
          <a:lstStyle>
            <a:lvl1pPr>
              <a:defRPr/>
            </a:lvl1pPr>
          </a:lstStyle>
          <a:p>
            <a:fld id="{56D3E9A6-4393-4D12-82A5-D130E36D052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E888D7-2EC8-4232-A64B-5C6AF984E71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C3EE125-5419-4645-AB40-3D4C6EB7BD0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0D53B1-316F-44E3-841E-711901BAF73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63A46BB-4B4C-47E1-AF5C-8E152734CFE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3FA926D-7FD9-437C-A307-561F40F5416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5DEA86E-21E0-4487-9316-3EEBB8242B4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2620BA9-CA3D-485A-86E4-27E2FFC7802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F224CF-1C3C-4B9C-8590-C9D5C9AF766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406400" y="2286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82275" name="Rectangle 3"/>
          <p:cNvSpPr>
            <a:spLocks noGrp="1" noChangeArrowheads="1"/>
          </p:cNvSpPr>
          <p:nvPr>
            <p:ph type="body" idx="1"/>
          </p:nvPr>
        </p:nvSpPr>
        <p:spPr bwMode="auto">
          <a:xfrm>
            <a:off x="457200" y="1885950"/>
            <a:ext cx="8178800"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2276"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pitchFamily="34" charset="0"/>
              </a:defRPr>
            </a:lvl1pPr>
          </a:lstStyle>
          <a:p>
            <a:endParaRPr lang="en-US"/>
          </a:p>
        </p:txBody>
      </p:sp>
      <p:sp>
        <p:nvSpPr>
          <p:cNvPr id="182277"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pitchFamily="34" charset="0"/>
              </a:defRPr>
            </a:lvl1pPr>
          </a:lstStyle>
          <a:p>
            <a:endParaRPr lang="en-US"/>
          </a:p>
        </p:txBody>
      </p:sp>
      <p:sp>
        <p:nvSpPr>
          <p:cNvPr id="182278"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pitchFamily="34" charset="0"/>
              </a:defRPr>
            </a:lvl1pPr>
          </a:lstStyle>
          <a:p>
            <a:fld id="{85559C5F-D515-40D7-87E9-D135C380A9E9}" type="slidenum">
              <a:rPr lang="en-US"/>
              <a:pPr/>
              <a:t>‹#›</a:t>
            </a:fld>
            <a:endParaRPr lang="en-US"/>
          </a:p>
        </p:txBody>
      </p:sp>
      <p:pic>
        <p:nvPicPr>
          <p:cNvPr id="182279" name="Picture 7" descr="A:\paint.GIF"/>
          <p:cNvPicPr>
            <a:picLocks noChangeAspect="1" noChangeArrowheads="1"/>
          </p:cNvPicPr>
          <p:nvPr/>
        </p:nvPicPr>
        <p:blipFill>
          <a:blip r:embed="rId14">
            <a:clrChange>
              <a:clrFrom>
                <a:srgbClr val="C0C0C0"/>
              </a:clrFrom>
              <a:clrTo>
                <a:srgbClr val="C0C0C0">
                  <a:alpha val="0"/>
                </a:srgbClr>
              </a:clrTo>
            </a:clrChange>
          </a:blip>
          <a:srcRect/>
          <a:stretch>
            <a:fillRect/>
          </a:stretch>
        </p:blipFill>
        <p:spPr bwMode="auto">
          <a:xfrm>
            <a:off x="914400" y="1314450"/>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D30F93B-34CA-4F6D-BF36-6C70F486DFD2}" type="slidenum">
              <a:rPr lang="en-US"/>
              <a:pPr/>
              <a:t>1</a:t>
            </a:fld>
            <a:endParaRPr lang="en-US"/>
          </a:p>
        </p:txBody>
      </p:sp>
      <p:sp>
        <p:nvSpPr>
          <p:cNvPr id="4097" name="Rectangle 1"/>
          <p:cNvSpPr>
            <a:spLocks noGrp="1" noChangeArrowheads="1"/>
          </p:cNvSpPr>
          <p:nvPr>
            <p:ph type="title"/>
          </p:nvPr>
        </p:nvSpPr>
        <p:spPr>
          <a:xfrm>
            <a:off x="228600" y="2514600"/>
            <a:ext cx="7772400" cy="903287"/>
          </a:xfrm>
          <a:ln/>
        </p:spPr>
        <p:txBody>
          <a:bodyPr lIns="18000" tIns="46800" rIns="18000" bIns="46800" anchor="ctr"/>
          <a:lstStyle/>
          <a:p>
            <a:pPr algn="ctr">
              <a:lnSpc>
                <a:spcPct val="150000"/>
              </a:lnSpc>
              <a:spcBef>
                <a:spcPts val="1213"/>
              </a:spcBef>
            </a:pPr>
            <a:r>
              <a:rPr lang="en-GB" b="1" dirty="0"/>
              <a:t>Software Project </a:t>
            </a:r>
            <a:r>
              <a:rPr lang="en-GB" b="1" dirty="0" smtClean="0"/>
              <a:t>Management</a:t>
            </a:r>
            <a:endParaRPr lang="en-GB"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10</a:t>
            </a:fld>
            <a:endParaRPr lang="en-US"/>
          </a:p>
        </p:txBody>
      </p:sp>
      <p:sp>
        <p:nvSpPr>
          <p:cNvPr id="3" name="Rectangle 3"/>
          <p:cNvSpPr txBox="1">
            <a:spLocks noChangeArrowheads="1"/>
          </p:cNvSpPr>
          <p:nvPr/>
        </p:nvSpPr>
        <p:spPr bwMode="auto">
          <a:xfrm>
            <a:off x="685800" y="1600200"/>
            <a:ext cx="84582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a:pPr>
            <a:r>
              <a:rPr kumimoji="1" lang="en-US" altLang="en-US" sz="2800" b="0" i="0" u="none" strike="noStrike" kern="0" cap="none" spc="0" normalizeH="0" baseline="0" noProof="0" dirty="0" smtClean="0">
                <a:ln>
                  <a:noFill/>
                </a:ln>
                <a:solidFill>
                  <a:schemeClr val="tx1"/>
                </a:solidFill>
                <a:effectLst/>
                <a:uLnTx/>
                <a:uFillTx/>
                <a:latin typeface="+mn-lt"/>
                <a:ea typeface="+mn-ea"/>
                <a:cs typeface="+mn-cs"/>
              </a:rPr>
              <a:t>Project</a:t>
            </a:r>
          </a:p>
          <a:p>
            <a:pPr marL="742950" marR="0" lvl="1" indent="-285750" algn="l"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kumimoji="1" lang="en-US" altLang="en-US" sz="2200" b="0" i="0" u="none" strike="noStrike" kern="0" cap="none" spc="0" normalizeH="0" baseline="0" noProof="0" dirty="0" smtClean="0">
                <a:ln>
                  <a:noFill/>
                </a:ln>
                <a:solidFill>
                  <a:schemeClr val="tx1"/>
                </a:solidFill>
                <a:effectLst/>
                <a:uLnTx/>
                <a:uFillTx/>
                <a:latin typeface="+mn-lt"/>
              </a:rPr>
              <a:t>The objective of the project to build a </a:t>
            </a:r>
            <a:r>
              <a:rPr kumimoji="1" lang="en-US" altLang="zh-CN" sz="2200" b="0" i="0" u="none" strike="noStrike" kern="0" cap="none" spc="0" normalizeH="0" baseline="0" noProof="0" dirty="0" smtClean="0">
                <a:ln>
                  <a:noFill/>
                </a:ln>
                <a:solidFill>
                  <a:schemeClr val="tx1"/>
                </a:solidFill>
                <a:effectLst/>
                <a:uLnTx/>
                <a:uFillTx/>
                <a:latin typeface="+mn-lt"/>
              </a:rPr>
              <a:t>program system product</a:t>
            </a:r>
            <a:r>
              <a:rPr kumimoji="1" lang="en-US" altLang="en-US" sz="2200" b="0" i="0" u="none" strike="noStrike" kern="0" cap="none" spc="0" normalizeH="0" baseline="0" noProof="0" dirty="0" smtClean="0">
                <a:ln>
                  <a:noFill/>
                </a:ln>
                <a:solidFill>
                  <a:schemeClr val="tx1"/>
                </a:solidFill>
                <a:effectLst/>
                <a:uLnTx/>
                <a:uFillTx/>
                <a:latin typeface="+mn-lt"/>
              </a:rPr>
              <a:t> </a:t>
            </a:r>
            <a:r>
              <a:rPr kumimoji="1" lang="en-US" altLang="zh-CN" sz="2200" b="0" i="0" u="none" strike="noStrike" kern="0" cap="none" spc="0" normalizeH="0" baseline="0" noProof="0" dirty="0" smtClean="0">
                <a:ln>
                  <a:noFill/>
                </a:ln>
                <a:solidFill>
                  <a:schemeClr val="tx1"/>
                </a:solidFill>
                <a:effectLst/>
                <a:uLnTx/>
                <a:uFillTx/>
                <a:latin typeface="+mn-lt"/>
              </a:rPr>
              <a:t>is to</a:t>
            </a:r>
            <a:r>
              <a:rPr kumimoji="1" lang="en-US" altLang="en-US" sz="2200" b="0" i="0" u="none" strike="noStrike" kern="0" cap="none" spc="0" normalizeH="0" baseline="0" noProof="0" dirty="0" smtClean="0">
                <a:ln>
                  <a:noFill/>
                </a:ln>
                <a:solidFill>
                  <a:schemeClr val="tx1"/>
                </a:solidFill>
                <a:effectLst/>
                <a:uLnTx/>
                <a:uFillTx/>
                <a:latin typeface="+mn-lt"/>
              </a:rPr>
              <a:t> make sure that all the necessary junk </a:t>
            </a:r>
            <a:r>
              <a:rPr kumimoji="1" lang="en-US" altLang="zh-CN" sz="2200" b="0" i="0" u="none" strike="noStrike" kern="0" cap="none" spc="0" normalizeH="0" baseline="0" noProof="0" dirty="0" smtClean="0">
                <a:ln>
                  <a:noFill/>
                </a:ln>
                <a:solidFill>
                  <a:schemeClr val="tx1"/>
                </a:solidFill>
                <a:effectLst/>
                <a:uLnTx/>
                <a:uFillTx/>
                <a:latin typeface="+mn-lt"/>
              </a:rPr>
              <a:t>gets planned</a:t>
            </a:r>
            <a:r>
              <a:rPr kumimoji="1" lang="en-US" altLang="en-US" sz="2200" b="0" i="0" u="none" strike="noStrike" kern="0" cap="none" spc="0" normalizeH="0" baseline="0" noProof="0" dirty="0" smtClean="0">
                <a:ln>
                  <a:noFill/>
                </a:ln>
                <a:solidFill>
                  <a:schemeClr val="tx1"/>
                </a:solidFill>
                <a:effectLst/>
                <a:uLnTx/>
                <a:uFillTx/>
                <a:latin typeface="+mn-lt"/>
              </a:rPr>
              <a:t> in.</a:t>
            </a:r>
            <a:endParaRPr kumimoji="1" lang="en-US" altLang="zh-CN" sz="22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a:pPr>
            <a:r>
              <a:rPr kumimoji="1" lang="en-US" altLang="en-US" sz="2800" b="0" i="0" u="none" strike="noStrike" kern="0" cap="none" spc="0" normalizeH="0" baseline="0" noProof="0" dirty="0" smtClean="0">
                <a:ln>
                  <a:noFill/>
                </a:ln>
                <a:solidFill>
                  <a:schemeClr val="tx1"/>
                </a:solidFill>
                <a:effectLst/>
                <a:uLnTx/>
                <a:uFillTx/>
                <a:latin typeface="+mn-lt"/>
                <a:ea typeface="+mn-ea"/>
                <a:cs typeface="+mn-cs"/>
              </a:rPr>
              <a:t>Projects have plans:</a:t>
            </a:r>
          </a:p>
          <a:p>
            <a:pPr marL="742950" marR="0" lvl="1" indent="-285750" algn="l"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kumimoji="1" lang="en-US" altLang="en-US" sz="2400" b="0" i="0" u="none" strike="noStrike" kern="0" cap="none" spc="0" normalizeH="0" baseline="0" noProof="0" dirty="0" smtClean="0">
                <a:ln>
                  <a:noFill/>
                </a:ln>
                <a:solidFill>
                  <a:schemeClr val="tx1"/>
                </a:solidFill>
                <a:effectLst/>
                <a:uLnTx/>
                <a:uFillTx/>
                <a:latin typeface="+mn-lt"/>
              </a:rPr>
              <a:t>Resources</a:t>
            </a:r>
          </a:p>
          <a:p>
            <a:pPr marL="1143000" marR="0" lvl="2" indent="-228600" algn="l"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kumimoji="1" lang="en-US" altLang="en-US" sz="2200" b="0" i="0" u="none" strike="noStrike" kern="0" cap="none" spc="0" normalizeH="0" baseline="0" noProof="0" dirty="0" smtClean="0">
                <a:ln>
                  <a:noFill/>
                </a:ln>
                <a:solidFill>
                  <a:schemeClr val="tx1"/>
                </a:solidFill>
                <a:effectLst/>
                <a:uLnTx/>
                <a:uFillTx/>
                <a:latin typeface="+mn-lt"/>
              </a:rPr>
              <a:t>Multiple People</a:t>
            </a:r>
          </a:p>
          <a:p>
            <a:pPr marL="1143000" marR="0" lvl="2" indent="-228600" algn="l"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kumimoji="1" lang="en-US" altLang="en-US" sz="2200" b="0" i="0" u="none" strike="noStrike" kern="0" cap="none" spc="0" normalizeH="0" baseline="0" noProof="0" dirty="0" smtClean="0">
                <a:ln>
                  <a:noFill/>
                </a:ln>
                <a:solidFill>
                  <a:schemeClr val="tx1"/>
                </a:solidFill>
                <a:effectLst/>
                <a:uLnTx/>
                <a:uFillTx/>
                <a:latin typeface="+mn-lt"/>
              </a:rPr>
              <a:t>Schedule</a:t>
            </a:r>
          </a:p>
          <a:p>
            <a:pPr marL="1143000" marR="0" lvl="2" indent="-228600" algn="l"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kumimoji="1" lang="en-US" altLang="en-US" sz="2200" b="0" i="0" u="none" strike="noStrike" kern="0" cap="none" spc="0" normalizeH="0" baseline="0" noProof="0" dirty="0" smtClean="0">
                <a:ln>
                  <a:noFill/>
                </a:ln>
                <a:solidFill>
                  <a:schemeClr val="tx1"/>
                </a:solidFill>
                <a:effectLst/>
                <a:uLnTx/>
                <a:uFillTx/>
                <a:latin typeface="+mn-lt"/>
              </a:rPr>
              <a:t>Budget</a:t>
            </a:r>
            <a:endParaRPr kumimoji="1" lang="en-US" altLang="zh-CN" sz="22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kumimoji="1" lang="en-US" altLang="zh-CN" sz="2200" kern="0" dirty="0" smtClean="0">
                <a:latin typeface="+mn-lt"/>
              </a:rPr>
              <a:t>Others</a:t>
            </a:r>
            <a:endParaRPr kumimoji="1" lang="en-US" altLang="en-US" sz="2200" kern="0" dirty="0" smtClean="0">
              <a:latin typeface="+mn-lt"/>
            </a:endParaRPr>
          </a:p>
          <a:p>
            <a:pPr marL="742950" marR="0" lvl="1" indent="-285750" algn="l"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kumimoji="1" lang="en-US" altLang="en-US" sz="2400" b="0" i="0" u="none" strike="noStrike" kern="0" cap="none" spc="0" normalizeH="0" baseline="0" noProof="0" dirty="0" smtClean="0">
                <a:ln>
                  <a:noFill/>
                </a:ln>
                <a:solidFill>
                  <a:schemeClr val="tx1"/>
                </a:solidFill>
                <a:effectLst/>
                <a:uLnTx/>
                <a:uFillTx/>
                <a:latin typeface="+mn-lt"/>
              </a:rPr>
              <a:t>Specific work to do</a:t>
            </a:r>
          </a:p>
          <a:p>
            <a:pPr marL="742950" marR="0" lvl="1" indent="-285750" algn="l"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kumimoji="1" lang="en-US" altLang="en-US" sz="2400" b="0" i="0" u="none" strike="noStrike" kern="0" cap="none" spc="0" normalizeH="0" baseline="0" noProof="0" dirty="0" smtClean="0">
                <a:ln>
                  <a:noFill/>
                </a:ln>
                <a:solidFill>
                  <a:schemeClr val="tx1"/>
                </a:solidFill>
                <a:effectLst/>
                <a:uLnTx/>
                <a:uFillTx/>
                <a:latin typeface="+mn-lt"/>
              </a:rPr>
              <a:t>Deliverables</a:t>
            </a:r>
            <a:endParaRPr kumimoji="1" lang="en-US" altLang="en-US" sz="2400" b="0" i="0" u="none" strike="noStrike" kern="0" cap="none" spc="0" normalizeH="0" baseline="0" noProof="0" dirty="0">
              <a:ln>
                <a:noFill/>
              </a:ln>
              <a:solidFill>
                <a:schemeClr val="tx1"/>
              </a:solidFill>
              <a:effectLst/>
              <a:uLnTx/>
              <a:uFillTx/>
              <a:latin typeface="+mn-lt"/>
            </a:endParaRPr>
          </a:p>
        </p:txBody>
      </p:sp>
      <p:sp>
        <p:nvSpPr>
          <p:cNvPr id="4" name="Rectangle 2"/>
          <p:cNvSpPr txBox="1">
            <a:spLocks noChangeArrowheads="1"/>
          </p:cNvSpPr>
          <p:nvPr/>
        </p:nvSpPr>
        <p:spPr>
          <a:xfrm>
            <a:off x="533400" y="457200"/>
            <a:ext cx="77724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4000" kern="0" dirty="0" smtClean="0">
                <a:latin typeface="+mj-lt"/>
                <a:ea typeface="+mj-ea"/>
                <a:cs typeface="+mj-cs"/>
              </a:rPr>
              <a:t>4</a:t>
            </a:r>
            <a:r>
              <a:rPr kumimoji="1" lang="en-US" sz="4000" b="0" i="0" u="none" strike="noStrike" kern="0" cap="none" spc="0" normalizeH="0" baseline="0" noProof="0" dirty="0" smtClean="0">
                <a:ln>
                  <a:noFill/>
                </a:ln>
                <a:solidFill>
                  <a:schemeClr val="tx1"/>
                </a:solidFill>
                <a:effectLst/>
                <a:uLnTx/>
                <a:uFillTx/>
                <a:latin typeface="+mj-lt"/>
                <a:ea typeface="+mj-ea"/>
                <a:cs typeface="+mj-cs"/>
              </a:rPr>
              <a:t>.	Project</a:t>
            </a:r>
            <a:endParaRPr kumimoji="1" lang="en-US" sz="40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6F41F7-3B92-4BFD-B0B0-C367032BD3E7}" type="slidenum">
              <a:rPr lang="en-US"/>
              <a:pPr/>
              <a:t>11</a:t>
            </a:fld>
            <a:endParaRPr lang="en-US"/>
          </a:p>
        </p:txBody>
      </p:sp>
      <p:sp>
        <p:nvSpPr>
          <p:cNvPr id="8193" name="Rectangle 1"/>
          <p:cNvSpPr>
            <a:spLocks noGrp="1" noChangeArrowheads="1"/>
          </p:cNvSpPr>
          <p:nvPr>
            <p:ph type="title"/>
          </p:nvPr>
        </p:nvSpPr>
        <p:spPr>
          <a:xfrm>
            <a:off x="406400" y="163513"/>
            <a:ext cx="7769225" cy="1406525"/>
          </a:xfrm>
          <a:ln/>
        </p:spPr>
        <p:txBody>
          <a:bodyPr lIns="18000" tIns="46800" rIns="18000" bIns="46800" anchor="ctr"/>
          <a:lstStyle/>
          <a:p>
            <a:pPr>
              <a:spcBef>
                <a:spcPts val="988"/>
              </a:spcBef>
            </a:pPr>
            <a:r>
              <a:rPr lang="en-GB" sz="3600" b="1" dirty="0"/>
              <a:t>Responsibility of project managers</a:t>
            </a:r>
          </a:p>
        </p:txBody>
      </p:sp>
      <p:sp>
        <p:nvSpPr>
          <p:cNvPr id="8194" name="Rectangle 2"/>
          <p:cNvSpPr>
            <a:spLocks noGrp="1" noChangeArrowheads="1"/>
          </p:cNvSpPr>
          <p:nvPr>
            <p:ph type="body" idx="1"/>
          </p:nvPr>
        </p:nvSpPr>
        <p:spPr>
          <a:xfrm>
            <a:off x="457200" y="2017712"/>
            <a:ext cx="8175625" cy="4459288"/>
          </a:xfrm>
          <a:ln/>
        </p:spPr>
        <p:txBody>
          <a:bodyPr lIns="18000" tIns="46800" rIns="18000" bIns="46800"/>
          <a:lstStyle/>
          <a:p>
            <a:pPr>
              <a:spcBef>
                <a:spcPts val="300"/>
              </a:spcBef>
              <a:buClr>
                <a:srgbClr val="FF0000"/>
              </a:buClr>
              <a:buSzPct val="150000"/>
              <a:buFont typeface="Arial" pitchFamily="34" charset="0"/>
              <a:buChar char="•"/>
            </a:pPr>
            <a:r>
              <a:rPr lang="en-GB" sz="2800" dirty="0"/>
              <a:t>Project proposal writing,</a:t>
            </a:r>
          </a:p>
          <a:p>
            <a:pPr>
              <a:spcBef>
                <a:spcPts val="300"/>
              </a:spcBef>
              <a:buClr>
                <a:srgbClr val="FF0000"/>
              </a:buClr>
              <a:buSzPct val="150000"/>
              <a:buFont typeface="Arial" pitchFamily="34" charset="0"/>
              <a:buChar char="•"/>
            </a:pPr>
            <a:r>
              <a:rPr lang="en-GB" sz="2800" dirty="0"/>
              <a:t>Project cost estimation, </a:t>
            </a:r>
          </a:p>
          <a:p>
            <a:pPr>
              <a:spcBef>
                <a:spcPts val="300"/>
              </a:spcBef>
              <a:buClr>
                <a:srgbClr val="FF0000"/>
              </a:buClr>
              <a:buSzPct val="150000"/>
              <a:buFont typeface="Arial" pitchFamily="34" charset="0"/>
              <a:buChar char="•"/>
            </a:pPr>
            <a:r>
              <a:rPr lang="en-GB" sz="2800" dirty="0"/>
              <a:t>Scheduling, </a:t>
            </a:r>
          </a:p>
          <a:p>
            <a:pPr>
              <a:spcBef>
                <a:spcPts val="300"/>
              </a:spcBef>
              <a:buClr>
                <a:srgbClr val="FF0000"/>
              </a:buClr>
              <a:buSzPct val="150000"/>
              <a:buFont typeface="Arial" pitchFamily="34" charset="0"/>
              <a:buChar char="•"/>
            </a:pPr>
            <a:r>
              <a:rPr lang="en-GB" sz="2800" dirty="0"/>
              <a:t>Project staffing, </a:t>
            </a:r>
          </a:p>
          <a:p>
            <a:pPr>
              <a:spcBef>
                <a:spcPts val="300"/>
              </a:spcBef>
              <a:buClr>
                <a:srgbClr val="FF0000"/>
              </a:buClr>
              <a:buSzPct val="150000"/>
              <a:buFont typeface="Arial" pitchFamily="34" charset="0"/>
              <a:buChar char="•"/>
            </a:pPr>
            <a:r>
              <a:rPr lang="en-GB" sz="2800" dirty="0"/>
              <a:t>Project monitoring and control, </a:t>
            </a:r>
          </a:p>
          <a:p>
            <a:pPr>
              <a:spcBef>
                <a:spcPts val="300"/>
              </a:spcBef>
              <a:buClr>
                <a:srgbClr val="FF0000"/>
              </a:buClr>
              <a:buSzPct val="150000"/>
              <a:buFont typeface="Arial" pitchFamily="34" charset="0"/>
              <a:buChar char="•"/>
            </a:pPr>
            <a:r>
              <a:rPr lang="en-GB" sz="2800" dirty="0"/>
              <a:t>Software configuration management, </a:t>
            </a:r>
          </a:p>
          <a:p>
            <a:pPr>
              <a:spcBef>
                <a:spcPts val="300"/>
              </a:spcBef>
              <a:buClr>
                <a:srgbClr val="FF0000"/>
              </a:buClr>
              <a:buSzPct val="150000"/>
              <a:buFont typeface="Arial" pitchFamily="34" charset="0"/>
              <a:buChar char="•"/>
            </a:pPr>
            <a:r>
              <a:rPr lang="en-GB" sz="2800" dirty="0"/>
              <a:t>Risk management, </a:t>
            </a:r>
          </a:p>
          <a:p>
            <a:pPr>
              <a:spcBef>
                <a:spcPts val="300"/>
              </a:spcBef>
              <a:buClr>
                <a:srgbClr val="FF0000"/>
              </a:buClr>
              <a:buSzPct val="150000"/>
              <a:buFont typeface="Arial" pitchFamily="34" charset="0"/>
              <a:buChar char="•"/>
            </a:pPr>
            <a:r>
              <a:rPr lang="en-GB" sz="2800" dirty="0"/>
              <a:t>Managerial report writing and presentations, etc.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7471A8-BDD8-4A01-A058-966A64B2FFB5}" type="slidenum">
              <a:rPr lang="en-US"/>
              <a:pPr/>
              <a:t>12</a:t>
            </a:fld>
            <a:endParaRPr lang="en-US"/>
          </a:p>
        </p:txBody>
      </p:sp>
      <p:sp>
        <p:nvSpPr>
          <p:cNvPr id="9217" name="Rectangle 1"/>
          <p:cNvSpPr>
            <a:spLocks noGrp="1" noChangeArrowheads="1"/>
          </p:cNvSpPr>
          <p:nvPr>
            <p:ph type="title"/>
          </p:nvPr>
        </p:nvSpPr>
        <p:spPr>
          <a:xfrm>
            <a:off x="406400" y="174625"/>
            <a:ext cx="7769225" cy="1157288"/>
          </a:xfrm>
          <a:ln/>
        </p:spPr>
        <p:txBody>
          <a:bodyPr lIns="18000" tIns="46800" rIns="18000" bIns="46800" anchor="ctr"/>
          <a:lstStyle/>
          <a:p>
            <a:pPr>
              <a:spcBef>
                <a:spcPts val="1613"/>
              </a:spcBef>
            </a:pPr>
            <a:r>
              <a:rPr lang="en-GB" sz="6600"/>
              <a:t>Introduction</a:t>
            </a:r>
          </a:p>
        </p:txBody>
      </p:sp>
      <p:sp>
        <p:nvSpPr>
          <p:cNvPr id="9218" name="Rectangle 2"/>
          <p:cNvSpPr>
            <a:spLocks noGrp="1" noChangeArrowheads="1"/>
          </p:cNvSpPr>
          <p:nvPr>
            <p:ph type="body" idx="1"/>
          </p:nvPr>
        </p:nvSpPr>
        <p:spPr>
          <a:xfrm>
            <a:off x="457200" y="1600200"/>
            <a:ext cx="8178800" cy="4171950"/>
          </a:xfrm>
          <a:ln/>
        </p:spPr>
        <p:txBody>
          <a:bodyPr lIns="18000" tIns="46800" rIns="18000" bIns="46800"/>
          <a:lstStyle/>
          <a:p>
            <a:pPr>
              <a:spcBef>
                <a:spcPts val="788"/>
              </a:spcBef>
            </a:pPr>
            <a:r>
              <a:rPr lang="en-GB" dirty="0"/>
              <a:t>A project manager’s activities are varied.</a:t>
            </a:r>
          </a:p>
          <a:p>
            <a:pPr lvl="1">
              <a:spcBef>
                <a:spcPts val="713"/>
              </a:spcBef>
            </a:pPr>
            <a:r>
              <a:rPr lang="en-GB" sz="3200" dirty="0"/>
              <a:t>can be broadly classified into:  </a:t>
            </a:r>
          </a:p>
          <a:p>
            <a:pPr lvl="2">
              <a:spcBef>
                <a:spcPts val="613"/>
              </a:spcBef>
            </a:pPr>
            <a:r>
              <a:rPr lang="en-GB" sz="3200" dirty="0">
                <a:solidFill>
                  <a:srgbClr val="0000FF"/>
                </a:solidFill>
              </a:rPr>
              <a:t>project planning,  </a:t>
            </a:r>
          </a:p>
          <a:p>
            <a:pPr lvl="2">
              <a:spcBef>
                <a:spcPts val="713"/>
              </a:spcBef>
            </a:pPr>
            <a:r>
              <a:rPr lang="en-GB" sz="3200" dirty="0">
                <a:solidFill>
                  <a:srgbClr val="0000FF"/>
                </a:solidFill>
              </a:rPr>
              <a:t>project monitoring and control activities.</a:t>
            </a:r>
          </a:p>
        </p:txBody>
      </p:sp>
      <p:sp>
        <p:nvSpPr>
          <p:cNvPr id="5" name="Rectangle 3"/>
          <p:cNvSpPr txBox="1">
            <a:spLocks noChangeArrowheads="1"/>
          </p:cNvSpPr>
          <p:nvPr/>
        </p:nvSpPr>
        <p:spPr bwMode="auto">
          <a:xfrm>
            <a:off x="228600" y="4343400"/>
            <a:ext cx="8610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dirty="0" smtClean="0">
                <a:ln>
                  <a:noFill/>
                </a:ln>
                <a:solidFill>
                  <a:schemeClr val="tx1"/>
                </a:solidFill>
                <a:effectLst/>
                <a:uLnTx/>
                <a:uFillTx/>
                <a:latin typeface="+mn-lt"/>
                <a:ea typeface="+mn-ea"/>
                <a:cs typeface="+mn-cs"/>
              </a:rPr>
              <a:t>decide on process model</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dirty="0" smtClean="0">
                <a:ln>
                  <a:noFill/>
                </a:ln>
                <a:solidFill>
                  <a:schemeClr val="tx1"/>
                </a:solidFill>
                <a:effectLst/>
                <a:uLnTx/>
                <a:uFillTx/>
                <a:latin typeface="+mn-lt"/>
                <a:ea typeface="+mn-ea"/>
                <a:cs typeface="+mn-cs"/>
              </a:rPr>
              <a:t>define preliminary plan based on process model</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dirty="0" smtClean="0">
                <a:ln>
                  <a:noFill/>
                </a:ln>
                <a:solidFill>
                  <a:schemeClr val="tx1"/>
                </a:solidFill>
                <a:effectLst/>
                <a:uLnTx/>
                <a:uFillTx/>
                <a:latin typeface="+mn-lt"/>
                <a:ea typeface="+mn-ea"/>
                <a:cs typeface="+mn-cs"/>
              </a:rPr>
              <a:t>decompose process (add details to the plan)</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a:pPr>
            <a:endParaRPr kumimoji="1"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13</a:t>
            </a:fld>
            <a:endParaRPr lang="en-US"/>
          </a:p>
        </p:txBody>
      </p:sp>
      <p:sp>
        <p:nvSpPr>
          <p:cNvPr id="3" name="Rectangle 2"/>
          <p:cNvSpPr txBox="1">
            <a:spLocks noChangeArrowheads="1"/>
          </p:cNvSpPr>
          <p:nvPr/>
        </p:nvSpPr>
        <p:spPr>
          <a:xfrm>
            <a:off x="304800" y="96838"/>
            <a:ext cx="8028690" cy="141287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4000" b="0" i="0" u="none" strike="noStrike" kern="0" cap="none" spc="0" normalizeH="0" baseline="0" noProof="0" smtClean="0">
                <a:ln>
                  <a:noFill/>
                </a:ln>
                <a:solidFill>
                  <a:schemeClr val="tx2"/>
                </a:solidFill>
                <a:effectLst/>
                <a:uLnTx/>
                <a:uFillTx/>
                <a:latin typeface="+mj-lt"/>
                <a:ea typeface="+mj-ea"/>
                <a:cs typeface="+mj-cs"/>
              </a:rPr>
              <a:t>W</a:t>
            </a:r>
            <a:r>
              <a:rPr kumimoji="1" lang="en-US" sz="4000" b="0" i="0" u="none" strike="noStrike" kern="0" cap="none" spc="0" normalizeH="0" baseline="30000" noProof="0" smtClean="0">
                <a:ln>
                  <a:noFill/>
                </a:ln>
                <a:solidFill>
                  <a:schemeClr val="tx2"/>
                </a:solidFill>
                <a:effectLst/>
                <a:uLnTx/>
                <a:uFillTx/>
                <a:latin typeface="+mj-lt"/>
                <a:ea typeface="+mj-ea"/>
                <a:cs typeface="+mj-cs"/>
              </a:rPr>
              <a:t>5</a:t>
            </a:r>
            <a:r>
              <a:rPr kumimoji="1" lang="en-US" sz="4000" b="0" i="0" u="none" strike="noStrike" kern="0" cap="none" spc="0" normalizeH="0" baseline="0" noProof="0" smtClean="0">
                <a:ln>
                  <a:noFill/>
                </a:ln>
                <a:solidFill>
                  <a:schemeClr val="tx2"/>
                </a:solidFill>
                <a:effectLst/>
                <a:uLnTx/>
                <a:uFillTx/>
                <a:latin typeface="+mj-lt"/>
                <a:ea typeface="+mj-ea"/>
                <a:cs typeface="+mj-cs"/>
              </a:rPr>
              <a:t>HH principle</a:t>
            </a:r>
            <a:endParaRPr kumimoji="1" lang="en-US" sz="40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Rectangle 3"/>
          <p:cNvSpPr txBox="1">
            <a:spLocks noChangeArrowheads="1"/>
          </p:cNvSpPr>
          <p:nvPr/>
        </p:nvSpPr>
        <p:spPr>
          <a:xfrm>
            <a:off x="322262" y="1676400"/>
            <a:ext cx="8593138" cy="4876800"/>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rgbClr val="FF0000"/>
              </a:buClr>
              <a:buSzPct val="150000"/>
              <a:buFont typeface="Arial" pitchFamily="34" charset="0"/>
              <a:buChar char="•"/>
              <a:tabLst/>
              <a:defRPr/>
            </a:pPr>
            <a:r>
              <a:rPr kumimoji="1" lang="en-US" sz="2800" b="1" u="none" strike="noStrike" kern="0" cap="none" spc="0" normalizeH="0" baseline="0" noProof="0" dirty="0" smtClean="0">
                <a:ln>
                  <a:noFill/>
                </a:ln>
                <a:solidFill>
                  <a:schemeClr val="accent1"/>
                </a:solidFill>
                <a:effectLst/>
                <a:uLnTx/>
                <a:uFillTx/>
                <a:latin typeface="+mn-lt"/>
                <a:ea typeface="+mn-ea"/>
                <a:cs typeface="+mn-cs"/>
              </a:rPr>
              <a:t>W</a:t>
            </a:r>
            <a:r>
              <a:rPr kumimoji="1" lang="en-US" sz="2800" b="0" u="none" strike="noStrike" kern="0" cap="none" spc="0" normalizeH="0" baseline="0" noProof="0" dirty="0" smtClean="0">
                <a:ln>
                  <a:noFill/>
                </a:ln>
                <a:solidFill>
                  <a:schemeClr val="tx1"/>
                </a:solidFill>
                <a:effectLst/>
                <a:uLnTx/>
                <a:uFillTx/>
                <a:latin typeface="+mn-lt"/>
                <a:ea typeface="+mn-ea"/>
                <a:cs typeface="+mn-cs"/>
              </a:rPr>
              <a:t>hy is the system being  develop?</a:t>
            </a:r>
          </a:p>
          <a:p>
            <a:pPr marL="742950" marR="0" lvl="1" indent="-285750" algn="l" defTabSz="914400" rtl="0" eaLnBrk="1" fontAlgn="base" latinLnBrk="0" hangingPunct="1">
              <a:lnSpc>
                <a:spcPct val="90000"/>
              </a:lnSpc>
              <a:spcBef>
                <a:spcPct val="20000"/>
              </a:spcBef>
              <a:spcAft>
                <a:spcPct val="0"/>
              </a:spcAft>
              <a:buClr>
                <a:srgbClr val="FF0000"/>
              </a:buClr>
              <a:buSzTx/>
              <a:buFont typeface="Arial" pitchFamily="34" charset="0"/>
              <a:buChar char="•"/>
              <a:tabLst/>
              <a:defRPr/>
            </a:pPr>
            <a:r>
              <a:rPr kumimoji="1" lang="en-US" b="0" i="0" u="none" strike="noStrike" kern="0" cap="none" spc="0" normalizeH="0" baseline="0" noProof="0" dirty="0" smtClean="0">
                <a:ln>
                  <a:noFill/>
                </a:ln>
                <a:solidFill>
                  <a:schemeClr val="tx1"/>
                </a:solidFill>
                <a:effectLst/>
                <a:uLnTx/>
                <a:uFillTx/>
                <a:latin typeface="+mn-lt"/>
              </a:rPr>
              <a:t>Answer to this questions help assess validity of business reason for the software work.</a:t>
            </a:r>
          </a:p>
          <a:p>
            <a:pPr marL="742950" lvl="1" indent="-285750" algn="just" eaLnBrk="1" hangingPunct="1">
              <a:lnSpc>
                <a:spcPct val="90000"/>
              </a:lnSpc>
              <a:spcBef>
                <a:spcPct val="20000"/>
              </a:spcBef>
              <a:buClr>
                <a:srgbClr val="FF0000"/>
              </a:buClr>
              <a:buFont typeface="Arial" pitchFamily="34" charset="0"/>
              <a:buChar char="•"/>
            </a:pPr>
            <a:r>
              <a:rPr kumimoji="1" lang="en-US" kern="0" dirty="0" smtClean="0">
                <a:latin typeface="+mn-lt"/>
              </a:rPr>
              <a:t>It answers if the business purpose justifies the expenditure of people, time and money</a:t>
            </a:r>
          </a:p>
          <a:p>
            <a:pPr marL="342900" marR="0" lvl="0" indent="-342900" algn="l" defTabSz="914400" rtl="0" eaLnBrk="1" fontAlgn="base" latinLnBrk="0" hangingPunct="1">
              <a:lnSpc>
                <a:spcPct val="90000"/>
              </a:lnSpc>
              <a:spcBef>
                <a:spcPct val="20000"/>
              </a:spcBef>
              <a:spcAft>
                <a:spcPct val="0"/>
              </a:spcAft>
              <a:buClr>
                <a:srgbClr val="FF0000"/>
              </a:buClr>
              <a:buSzPct val="150000"/>
              <a:buFont typeface="Arial" pitchFamily="34" charset="0"/>
              <a:buChar char="•"/>
              <a:tabLst/>
              <a:defRPr/>
            </a:pPr>
            <a:r>
              <a:rPr kumimoji="1" lang="en-US" sz="2800" b="1" i="0" u="none" strike="noStrike" kern="0" cap="none" spc="0" normalizeH="0" baseline="0" noProof="0" dirty="0" smtClean="0">
                <a:ln>
                  <a:noFill/>
                </a:ln>
                <a:solidFill>
                  <a:schemeClr val="accent1"/>
                </a:solidFill>
                <a:effectLst/>
                <a:uLnTx/>
                <a:uFillTx/>
                <a:latin typeface="+mn-lt"/>
                <a:ea typeface="+mn-ea"/>
                <a:cs typeface="+mn-cs"/>
              </a:rPr>
              <a:t>W</a:t>
            </a:r>
            <a:r>
              <a:rPr kumimoji="1" lang="en-US" sz="2800" b="0" i="0" u="none" strike="noStrike" kern="0" cap="none" spc="0" normalizeH="0" baseline="0" noProof="0" dirty="0" smtClean="0">
                <a:ln>
                  <a:noFill/>
                </a:ln>
                <a:solidFill>
                  <a:schemeClr val="tx1"/>
                </a:solidFill>
                <a:effectLst/>
                <a:uLnTx/>
                <a:uFillTx/>
                <a:latin typeface="+mn-lt"/>
                <a:ea typeface="+mn-ea"/>
                <a:cs typeface="+mn-cs"/>
              </a:rPr>
              <a:t>hat will be done?</a:t>
            </a:r>
          </a:p>
          <a:p>
            <a:pPr marL="742950" marR="0" lvl="1" indent="-285750" algn="just" defTabSz="914400" eaLnBrk="1" latinLnBrk="0" hangingPunct="1">
              <a:lnSpc>
                <a:spcPct val="90000"/>
              </a:lnSpc>
              <a:spcBef>
                <a:spcPct val="20000"/>
              </a:spcBef>
              <a:buClr>
                <a:srgbClr val="FF0000"/>
              </a:buClr>
              <a:buSzTx/>
              <a:buFont typeface="Arial" pitchFamily="34" charset="0"/>
              <a:buChar char="•"/>
              <a:tabLst/>
              <a:defRPr/>
            </a:pPr>
            <a:r>
              <a:rPr kumimoji="1" lang="en-US" kern="0" dirty="0" smtClean="0">
                <a:latin typeface="+mn-lt"/>
              </a:rPr>
              <a:t>Answer to this question establishes the task set required for project</a:t>
            </a:r>
          </a:p>
          <a:p>
            <a:pPr marL="342900" marR="0" lvl="0" indent="-342900" algn="l" defTabSz="914400" rtl="0" eaLnBrk="1" fontAlgn="base" latinLnBrk="0" hangingPunct="1">
              <a:lnSpc>
                <a:spcPct val="90000"/>
              </a:lnSpc>
              <a:spcBef>
                <a:spcPct val="20000"/>
              </a:spcBef>
              <a:spcAft>
                <a:spcPct val="0"/>
              </a:spcAft>
              <a:buClr>
                <a:srgbClr val="FF0000"/>
              </a:buClr>
              <a:buSzPct val="150000"/>
              <a:buFont typeface="Arial" pitchFamily="34" charset="0"/>
              <a:buChar char="•"/>
              <a:tabLst/>
              <a:defRPr/>
            </a:pPr>
            <a:r>
              <a:rPr kumimoji="1" lang="en-US" sz="2800" b="1" i="0" u="none" strike="noStrike" kern="0" cap="none" spc="0" normalizeH="0" baseline="0" noProof="0" dirty="0" smtClean="0">
                <a:ln>
                  <a:noFill/>
                </a:ln>
                <a:solidFill>
                  <a:schemeClr val="accent1"/>
                </a:solidFill>
                <a:effectLst/>
                <a:uLnTx/>
                <a:uFillTx/>
                <a:latin typeface="+mn-lt"/>
                <a:ea typeface="+mn-ea"/>
                <a:cs typeface="+mn-cs"/>
              </a:rPr>
              <a:t>W</a:t>
            </a:r>
            <a:r>
              <a:rPr kumimoji="1" lang="en-US" sz="2800" b="0" i="0" u="none" strike="noStrike" kern="0" cap="none" spc="0" normalizeH="0" baseline="0" noProof="0" dirty="0" smtClean="0">
                <a:ln>
                  <a:noFill/>
                </a:ln>
                <a:solidFill>
                  <a:schemeClr val="tx1"/>
                </a:solidFill>
                <a:effectLst/>
                <a:uLnTx/>
                <a:uFillTx/>
                <a:latin typeface="+mn-lt"/>
                <a:ea typeface="+mn-ea"/>
                <a:cs typeface="+mn-cs"/>
              </a:rPr>
              <a:t>hen will it be done?</a:t>
            </a:r>
          </a:p>
          <a:p>
            <a:pPr marL="742950" lvl="1" indent="-285750" algn="just" eaLnBrk="1" hangingPunct="1">
              <a:lnSpc>
                <a:spcPct val="90000"/>
              </a:lnSpc>
              <a:spcBef>
                <a:spcPct val="20000"/>
              </a:spcBef>
              <a:buClr>
                <a:srgbClr val="FF0000"/>
              </a:buClr>
              <a:buFont typeface="Arial" pitchFamily="34" charset="0"/>
              <a:buChar char="•"/>
            </a:pPr>
            <a:r>
              <a:rPr kumimoji="1" lang="en-US" kern="0" dirty="0" smtClean="0">
                <a:latin typeface="+mn-lt"/>
              </a:rPr>
              <a:t>Answer to this question helps the team establish a project schedule by identifying when tasks have to be conducted and when milestones are to be reached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20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20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2000"/>
                                        <p:tgtEl>
                                          <p:spTgt spid="4">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14</a:t>
            </a:fld>
            <a:endParaRPr lang="en-US"/>
          </a:p>
        </p:txBody>
      </p:sp>
      <p:sp>
        <p:nvSpPr>
          <p:cNvPr id="3" name="Rectangle 2"/>
          <p:cNvSpPr txBox="1">
            <a:spLocks noChangeArrowheads="1"/>
          </p:cNvSpPr>
          <p:nvPr/>
        </p:nvSpPr>
        <p:spPr>
          <a:xfrm>
            <a:off x="931863" y="96838"/>
            <a:ext cx="7158037" cy="141287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4000" b="0" i="0" u="none" strike="noStrike" kern="0" cap="none" spc="0" normalizeH="0" baseline="0" noProof="0" smtClean="0">
                <a:ln>
                  <a:noFill/>
                </a:ln>
                <a:solidFill>
                  <a:schemeClr val="tx2"/>
                </a:solidFill>
                <a:effectLst/>
                <a:uLnTx/>
                <a:uFillTx/>
                <a:latin typeface="+mj-lt"/>
                <a:ea typeface="+mj-ea"/>
                <a:cs typeface="+mj-cs"/>
              </a:rPr>
              <a:t>W</a:t>
            </a:r>
            <a:r>
              <a:rPr kumimoji="1" lang="en-US" sz="4000" b="0" i="0" u="none" strike="noStrike" kern="0" cap="none" spc="0" normalizeH="0" baseline="30000" noProof="0" smtClean="0">
                <a:ln>
                  <a:noFill/>
                </a:ln>
                <a:solidFill>
                  <a:schemeClr val="tx2"/>
                </a:solidFill>
                <a:effectLst/>
                <a:uLnTx/>
                <a:uFillTx/>
                <a:latin typeface="+mj-lt"/>
                <a:ea typeface="+mj-ea"/>
                <a:cs typeface="+mj-cs"/>
              </a:rPr>
              <a:t>5</a:t>
            </a:r>
            <a:r>
              <a:rPr kumimoji="1" lang="en-US" sz="4000" b="0" i="0" u="none" strike="noStrike" kern="0" cap="none" spc="0" normalizeH="0" baseline="0" noProof="0" smtClean="0">
                <a:ln>
                  <a:noFill/>
                </a:ln>
                <a:solidFill>
                  <a:schemeClr val="tx2"/>
                </a:solidFill>
                <a:effectLst/>
                <a:uLnTx/>
                <a:uFillTx/>
                <a:latin typeface="+mj-lt"/>
                <a:ea typeface="+mj-ea"/>
                <a:cs typeface="+mj-cs"/>
              </a:rPr>
              <a:t>HH principle (Contd.)</a:t>
            </a:r>
          </a:p>
        </p:txBody>
      </p:sp>
      <p:sp>
        <p:nvSpPr>
          <p:cNvPr id="4" name="Rectangle 3"/>
          <p:cNvSpPr txBox="1">
            <a:spLocks noChangeArrowheads="1"/>
          </p:cNvSpPr>
          <p:nvPr/>
        </p:nvSpPr>
        <p:spPr>
          <a:xfrm>
            <a:off x="228600" y="1752600"/>
            <a:ext cx="8686800" cy="4419600"/>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rgbClr val="FF0000"/>
              </a:buClr>
              <a:buSzPct val="150000"/>
              <a:buFont typeface="Arial" pitchFamily="34" charset="0"/>
              <a:buChar char="•"/>
              <a:tabLst/>
              <a:defRPr/>
            </a:pPr>
            <a:r>
              <a:rPr kumimoji="1" lang="en-US" sz="2800" b="1" i="0" u="none" strike="noStrike" kern="0" cap="none" spc="0" normalizeH="0" baseline="0" noProof="0" dirty="0" smtClean="0">
                <a:ln>
                  <a:noFill/>
                </a:ln>
                <a:solidFill>
                  <a:schemeClr val="accent1"/>
                </a:solidFill>
                <a:effectLst/>
                <a:uLnTx/>
                <a:uFillTx/>
                <a:latin typeface="+mn-lt"/>
                <a:ea typeface="+mn-ea"/>
                <a:cs typeface="+mn-cs"/>
              </a:rPr>
              <a:t>W</a:t>
            </a:r>
            <a:r>
              <a:rPr kumimoji="1" lang="en-US" sz="2800" b="0" i="0" u="none" strike="noStrike" kern="0" cap="none" spc="0" normalizeH="0" baseline="0" noProof="0" dirty="0" smtClean="0">
                <a:ln>
                  <a:noFill/>
                </a:ln>
                <a:solidFill>
                  <a:schemeClr val="tx1"/>
                </a:solidFill>
                <a:effectLst/>
                <a:uLnTx/>
                <a:uFillTx/>
                <a:latin typeface="+mn-lt"/>
                <a:ea typeface="+mn-ea"/>
                <a:cs typeface="+mn-cs"/>
              </a:rPr>
              <a:t>ho is responsible for a function ?</a:t>
            </a:r>
          </a:p>
          <a:p>
            <a:pPr marL="742950" marR="0" lvl="1" indent="-285750" algn="just" defTabSz="914400" rtl="0" eaLnBrk="1" fontAlgn="base" latinLnBrk="0" hangingPunct="1">
              <a:lnSpc>
                <a:spcPct val="80000"/>
              </a:lnSpc>
              <a:spcBef>
                <a:spcPct val="20000"/>
              </a:spcBef>
              <a:spcAft>
                <a:spcPct val="0"/>
              </a:spcAft>
              <a:buClr>
                <a:srgbClr val="FF0000"/>
              </a:buClr>
              <a:buSzTx/>
              <a:buFont typeface="Arial" pitchFamily="34" charset="0"/>
              <a:buChar char="•"/>
              <a:tabLst/>
              <a:defRPr/>
            </a:pPr>
            <a:r>
              <a:rPr kumimoji="1" lang="en-US" b="0" i="0" u="none" strike="noStrike" kern="0" cap="none" spc="0" normalizeH="0" baseline="0" noProof="0" dirty="0" smtClean="0">
                <a:ln>
                  <a:noFill/>
                </a:ln>
                <a:solidFill>
                  <a:schemeClr val="tx1"/>
                </a:solidFill>
                <a:effectLst/>
                <a:uLnTx/>
                <a:uFillTx/>
                <a:latin typeface="+mn-lt"/>
              </a:rPr>
              <a:t>Answer to this question establishes roles and responsibility of each team member</a:t>
            </a:r>
          </a:p>
          <a:p>
            <a:pPr marL="342900" marR="0" lvl="0" indent="-342900" algn="just" defTabSz="914400" rtl="0" eaLnBrk="1" fontAlgn="base" latinLnBrk="0" hangingPunct="1">
              <a:lnSpc>
                <a:spcPct val="80000"/>
              </a:lnSpc>
              <a:spcBef>
                <a:spcPct val="20000"/>
              </a:spcBef>
              <a:spcAft>
                <a:spcPct val="0"/>
              </a:spcAft>
              <a:buClr>
                <a:srgbClr val="FF0000"/>
              </a:buClr>
              <a:buSzPct val="150000"/>
              <a:buFont typeface="Arial" pitchFamily="34" charset="0"/>
              <a:buChar char="•"/>
              <a:tabLst/>
              <a:defRPr/>
            </a:pPr>
            <a:r>
              <a:rPr kumimoji="1" lang="en-US" sz="2800" b="1" i="0" u="none" strike="noStrike" kern="0" cap="none" spc="0" normalizeH="0" baseline="0" noProof="0" dirty="0" smtClean="0">
                <a:ln>
                  <a:noFill/>
                </a:ln>
                <a:solidFill>
                  <a:schemeClr val="accent1"/>
                </a:solidFill>
                <a:effectLst/>
                <a:uLnTx/>
                <a:uFillTx/>
                <a:latin typeface="+mn-lt"/>
                <a:ea typeface="+mn-ea"/>
                <a:cs typeface="+mn-cs"/>
              </a:rPr>
              <a:t>W</a:t>
            </a:r>
            <a:r>
              <a:rPr kumimoji="1" lang="en-US" sz="2800" b="0" i="0" u="none" strike="noStrike" kern="0" cap="none" spc="0" normalizeH="0" baseline="0" noProof="0" dirty="0" smtClean="0">
                <a:ln>
                  <a:noFill/>
                </a:ln>
                <a:solidFill>
                  <a:schemeClr val="tx1"/>
                </a:solidFill>
                <a:effectLst/>
                <a:uLnTx/>
                <a:uFillTx/>
                <a:latin typeface="+mn-lt"/>
                <a:ea typeface="+mn-ea"/>
                <a:cs typeface="+mn-cs"/>
              </a:rPr>
              <a:t>here are they organizationally located ?</a:t>
            </a:r>
          </a:p>
          <a:p>
            <a:pPr marL="742950" marR="0" lvl="1" indent="-285750" algn="just" defTabSz="914400" rtl="0" eaLnBrk="1" fontAlgn="base" latinLnBrk="0" hangingPunct="1">
              <a:lnSpc>
                <a:spcPct val="80000"/>
              </a:lnSpc>
              <a:spcBef>
                <a:spcPct val="20000"/>
              </a:spcBef>
              <a:spcAft>
                <a:spcPct val="0"/>
              </a:spcAft>
              <a:buClr>
                <a:srgbClr val="FF0000"/>
              </a:buClr>
              <a:buSzTx/>
              <a:buFont typeface="Arial" pitchFamily="34" charset="0"/>
              <a:buChar char="•"/>
              <a:tabLst/>
              <a:defRPr/>
            </a:pPr>
            <a:r>
              <a:rPr kumimoji="1" lang="en-US" b="0" i="0" u="none" strike="noStrike" kern="0" cap="none" spc="0" normalizeH="0" baseline="0" noProof="0" dirty="0" smtClean="0">
                <a:ln>
                  <a:noFill/>
                </a:ln>
                <a:solidFill>
                  <a:schemeClr val="tx1"/>
                </a:solidFill>
                <a:effectLst/>
                <a:uLnTx/>
                <a:uFillTx/>
                <a:latin typeface="+mn-lt"/>
              </a:rPr>
              <a:t>Answer to this question indicates that all roles and responsibilities are not limited to the software team itself, the customers, users and stakeholders also have responsibilities.</a:t>
            </a:r>
          </a:p>
          <a:p>
            <a:pPr marL="342900" marR="0" lvl="0" indent="-342900" algn="l" defTabSz="914400" rtl="0" eaLnBrk="1" fontAlgn="base" latinLnBrk="0" hangingPunct="1">
              <a:lnSpc>
                <a:spcPct val="80000"/>
              </a:lnSpc>
              <a:spcBef>
                <a:spcPct val="20000"/>
              </a:spcBef>
              <a:spcAft>
                <a:spcPct val="0"/>
              </a:spcAft>
              <a:buClr>
                <a:srgbClr val="FF0000"/>
              </a:buClr>
              <a:buSzPct val="150000"/>
              <a:buFont typeface="Arial" pitchFamily="34" charset="0"/>
              <a:buChar char="•"/>
              <a:tabLst/>
              <a:defRPr/>
            </a:pPr>
            <a:r>
              <a:rPr kumimoji="1" lang="en-US" sz="2800" b="1" i="0" u="none" strike="noStrike" kern="0" cap="none" spc="0" normalizeH="0" baseline="0" noProof="0" dirty="0" smtClean="0">
                <a:ln>
                  <a:noFill/>
                </a:ln>
                <a:solidFill>
                  <a:schemeClr val="accent1"/>
                </a:solidFill>
                <a:effectLst/>
                <a:uLnTx/>
                <a:uFillTx/>
                <a:latin typeface="+mn-lt"/>
                <a:ea typeface="+mn-ea"/>
                <a:cs typeface="+mn-cs"/>
              </a:rPr>
              <a:t>H</a:t>
            </a:r>
            <a:r>
              <a:rPr kumimoji="1" lang="en-US" sz="2800" b="0" i="0" u="none" strike="noStrike" kern="0" cap="none" spc="0" normalizeH="0" baseline="0" noProof="0" dirty="0" smtClean="0">
                <a:ln>
                  <a:noFill/>
                </a:ln>
                <a:solidFill>
                  <a:schemeClr val="tx1"/>
                </a:solidFill>
                <a:effectLst/>
                <a:uLnTx/>
                <a:uFillTx/>
                <a:latin typeface="+mn-lt"/>
                <a:ea typeface="+mn-ea"/>
                <a:cs typeface="+mn-cs"/>
              </a:rPr>
              <a:t>ow will be job done technically and managerially ?</a:t>
            </a:r>
          </a:p>
          <a:p>
            <a:pPr marL="742950" marR="0" lvl="1" indent="-285750" algn="just" defTabSz="914400" rtl="0" eaLnBrk="1" fontAlgn="base" latinLnBrk="0" hangingPunct="1">
              <a:lnSpc>
                <a:spcPct val="80000"/>
              </a:lnSpc>
              <a:spcBef>
                <a:spcPct val="20000"/>
              </a:spcBef>
              <a:spcAft>
                <a:spcPct val="0"/>
              </a:spcAft>
              <a:buClr>
                <a:srgbClr val="FF0000"/>
              </a:buClr>
              <a:buSzTx/>
              <a:buFont typeface="Arial" pitchFamily="34" charset="0"/>
              <a:buChar char="•"/>
              <a:tabLst/>
              <a:defRPr/>
            </a:pPr>
            <a:r>
              <a:rPr kumimoji="1" lang="en-US" b="0" i="0" u="none" strike="noStrike" kern="0" cap="none" spc="0" normalizeH="0" baseline="0" noProof="0" dirty="0" smtClean="0">
                <a:ln>
                  <a:noFill/>
                </a:ln>
                <a:solidFill>
                  <a:schemeClr val="tx1"/>
                </a:solidFill>
                <a:effectLst/>
                <a:uLnTx/>
                <a:uFillTx/>
                <a:latin typeface="+mn-lt"/>
              </a:rPr>
              <a:t>Once product scope is establishes, a technical and management strategy must be defined for it.</a:t>
            </a:r>
          </a:p>
          <a:p>
            <a:pPr marL="342900" marR="0" lvl="0" indent="-342900" algn="l" defTabSz="914400" rtl="0" eaLnBrk="1" fontAlgn="base" latinLnBrk="0" hangingPunct="1">
              <a:lnSpc>
                <a:spcPct val="80000"/>
              </a:lnSpc>
              <a:spcBef>
                <a:spcPct val="20000"/>
              </a:spcBef>
              <a:spcAft>
                <a:spcPct val="0"/>
              </a:spcAft>
              <a:buClr>
                <a:srgbClr val="FF0000"/>
              </a:buClr>
              <a:buSzPct val="150000"/>
              <a:buFont typeface="Arial" pitchFamily="34" charset="0"/>
              <a:buChar char="•"/>
              <a:tabLst/>
              <a:defRPr/>
            </a:pPr>
            <a:r>
              <a:rPr kumimoji="1" lang="en-US" sz="2800" b="1" i="0" u="none" strike="noStrike" kern="0" cap="none" spc="0" normalizeH="0" baseline="0" noProof="0" dirty="0" smtClean="0">
                <a:ln>
                  <a:noFill/>
                </a:ln>
                <a:solidFill>
                  <a:schemeClr val="accent1"/>
                </a:solidFill>
                <a:effectLst/>
                <a:uLnTx/>
                <a:uFillTx/>
                <a:latin typeface="+mn-lt"/>
                <a:ea typeface="+mn-ea"/>
                <a:cs typeface="+mn-cs"/>
              </a:rPr>
              <a:t>H</a:t>
            </a:r>
            <a:r>
              <a:rPr kumimoji="1" lang="en-US" sz="2800" b="0" i="0" u="none" strike="noStrike" kern="0" cap="none" spc="0" normalizeH="0" baseline="0" noProof="0" dirty="0" smtClean="0">
                <a:ln>
                  <a:noFill/>
                </a:ln>
                <a:solidFill>
                  <a:schemeClr val="tx1"/>
                </a:solidFill>
                <a:effectLst/>
                <a:uLnTx/>
                <a:uFillTx/>
                <a:latin typeface="+mn-lt"/>
                <a:ea typeface="+mn-ea"/>
                <a:cs typeface="+mn-cs"/>
              </a:rPr>
              <a:t>ow much of each resource is needed ?</a:t>
            </a:r>
          </a:p>
          <a:p>
            <a:pPr marL="742950" marR="0" lvl="1" indent="-285750" algn="just" defTabSz="914400" rtl="0" eaLnBrk="1" fontAlgn="base" latinLnBrk="0" hangingPunct="1">
              <a:lnSpc>
                <a:spcPct val="80000"/>
              </a:lnSpc>
              <a:spcBef>
                <a:spcPct val="20000"/>
              </a:spcBef>
              <a:spcAft>
                <a:spcPct val="0"/>
              </a:spcAft>
              <a:buClr>
                <a:srgbClr val="FF0000"/>
              </a:buClr>
              <a:buSzTx/>
              <a:buFont typeface="Arial" pitchFamily="34" charset="0"/>
              <a:buChar char="•"/>
              <a:tabLst/>
              <a:defRPr/>
            </a:pPr>
            <a:r>
              <a:rPr kumimoji="1" lang="en-US" b="0" i="0" u="none" strike="noStrike" kern="0" cap="none" spc="0" normalizeH="0" baseline="0" noProof="0" dirty="0" smtClean="0">
                <a:ln>
                  <a:noFill/>
                </a:ln>
                <a:solidFill>
                  <a:schemeClr val="tx1"/>
                </a:solidFill>
                <a:effectLst/>
                <a:uLnTx/>
                <a:uFillTx/>
                <a:latin typeface="+mn-lt"/>
              </a:rPr>
              <a:t>Answer to this question is derived by developing estimates based on answers to earlier questions.</a:t>
            </a:r>
          </a:p>
          <a:p>
            <a:pPr marL="342900" marR="0" lvl="0" indent="-342900" algn="l" defTabSz="914400" rtl="0" eaLnBrk="1" fontAlgn="base" latinLnBrk="0" hangingPunct="1">
              <a:lnSpc>
                <a:spcPct val="80000"/>
              </a:lnSpc>
              <a:spcBef>
                <a:spcPct val="20000"/>
              </a:spcBef>
              <a:spcAft>
                <a:spcPct val="0"/>
              </a:spcAft>
              <a:buClr>
                <a:schemeClr val="accent2"/>
              </a:buClr>
              <a:buSzTx/>
              <a:buFont typeface="Monotype Sorts" pitchFamily="2" charset="2"/>
              <a:buChar char="z"/>
              <a:tabLst/>
              <a:defRPr/>
            </a:pPr>
            <a:endParaRPr kumimoji="1"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accent2"/>
              </a:buClr>
              <a:buSzTx/>
              <a:buFont typeface="Monotype Sorts" pitchFamily="2" charset="2"/>
              <a:buChar char="z"/>
              <a:tabLst/>
              <a:defRPr/>
            </a:pPr>
            <a:endParaRPr kumimoji="1"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20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20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20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20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20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7B8694-2911-462F-B5AF-05613E158891}" type="slidenum">
              <a:rPr lang="en-US"/>
              <a:pPr/>
              <a:t>15</a:t>
            </a:fld>
            <a:endParaRPr lang="en-US"/>
          </a:p>
        </p:txBody>
      </p:sp>
      <p:sp>
        <p:nvSpPr>
          <p:cNvPr id="10241" name="Rectangle 1"/>
          <p:cNvSpPr>
            <a:spLocks noGrp="1" noChangeArrowheads="1"/>
          </p:cNvSpPr>
          <p:nvPr>
            <p:ph type="title"/>
          </p:nvPr>
        </p:nvSpPr>
        <p:spPr>
          <a:xfrm>
            <a:off x="406400" y="182563"/>
            <a:ext cx="7769225" cy="1139825"/>
          </a:xfrm>
          <a:ln/>
        </p:spPr>
        <p:txBody>
          <a:bodyPr lIns="18000" tIns="46800" rIns="18000" bIns="46800" anchor="ctr"/>
          <a:lstStyle/>
          <a:p>
            <a:pPr>
              <a:spcBef>
                <a:spcPts val="1213"/>
              </a:spcBef>
            </a:pPr>
            <a:r>
              <a:rPr lang="en-GB" sz="4800" b="1"/>
              <a:t>Project</a:t>
            </a:r>
            <a:r>
              <a:rPr lang="en-GB" sz="4800"/>
              <a:t> </a:t>
            </a:r>
            <a:r>
              <a:rPr lang="en-GB" sz="4800" b="1"/>
              <a:t>Planning</a:t>
            </a:r>
          </a:p>
        </p:txBody>
      </p:sp>
      <p:sp>
        <p:nvSpPr>
          <p:cNvPr id="10242" name="Rectangle 2"/>
          <p:cNvSpPr>
            <a:spLocks noGrp="1" noChangeArrowheads="1"/>
          </p:cNvSpPr>
          <p:nvPr>
            <p:ph type="body" idx="1"/>
          </p:nvPr>
        </p:nvSpPr>
        <p:spPr>
          <a:ln/>
        </p:spPr>
        <p:txBody>
          <a:bodyPr lIns="18000" tIns="46800" rIns="18000" bIns="46800"/>
          <a:lstStyle/>
          <a:p>
            <a:pPr>
              <a:spcBef>
                <a:spcPts val="875"/>
              </a:spcBef>
            </a:pPr>
            <a:r>
              <a:rPr lang="en-GB" sz="4000"/>
              <a:t>Once a project is found to be feasible, </a:t>
            </a:r>
          </a:p>
          <a:p>
            <a:pPr lvl="1">
              <a:spcBef>
                <a:spcPts val="788"/>
              </a:spcBef>
            </a:pPr>
            <a:r>
              <a:rPr lang="en-GB" sz="3600"/>
              <a:t>project managers undertake project planning.</a:t>
            </a:r>
          </a:p>
        </p:txBody>
      </p:sp>
    </p:spTree>
    <p:extLst>
      <p:ext uri="{BB962C8B-B14F-4D97-AF65-F5344CB8AC3E}">
        <p14:creationId xmlns:p14="http://schemas.microsoft.com/office/powerpoint/2010/main" val="3260735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3BB7A91-430E-4C6E-AF89-49C060ADF934}" type="slidenum">
              <a:rPr lang="en-US"/>
              <a:pPr/>
              <a:t>16</a:t>
            </a:fld>
            <a:endParaRPr lang="en-US"/>
          </a:p>
        </p:txBody>
      </p:sp>
      <p:sp>
        <p:nvSpPr>
          <p:cNvPr id="11265" name="Rectangle 1"/>
          <p:cNvSpPr>
            <a:spLocks noGrp="1" noChangeArrowheads="1"/>
          </p:cNvSpPr>
          <p:nvPr>
            <p:ph type="title"/>
          </p:nvPr>
        </p:nvSpPr>
        <p:spPr>
          <a:xfrm>
            <a:off x="406400" y="182563"/>
            <a:ext cx="7769225" cy="1139825"/>
          </a:xfrm>
          <a:ln/>
        </p:spPr>
        <p:txBody>
          <a:bodyPr lIns="18000" tIns="46800" rIns="18000" bIns="46800" anchor="ctr"/>
          <a:lstStyle/>
          <a:p>
            <a:pPr>
              <a:spcBef>
                <a:spcPts val="525"/>
              </a:spcBef>
            </a:pPr>
            <a:r>
              <a:rPr lang="en-GB"/>
              <a:t>Project Planning Activities</a:t>
            </a:r>
          </a:p>
        </p:txBody>
      </p:sp>
      <p:sp>
        <p:nvSpPr>
          <p:cNvPr id="11266" name="Rectangle 2"/>
          <p:cNvSpPr>
            <a:spLocks noGrp="1" noChangeArrowheads="1"/>
          </p:cNvSpPr>
          <p:nvPr>
            <p:ph type="body" idx="1"/>
          </p:nvPr>
        </p:nvSpPr>
        <p:spPr>
          <a:xfrm>
            <a:off x="457200" y="1676400"/>
            <a:ext cx="8175625" cy="4629150"/>
          </a:xfrm>
          <a:ln/>
        </p:spPr>
        <p:txBody>
          <a:bodyPr lIns="18000" tIns="46800" rIns="18000" bIns="46800"/>
          <a:lstStyle/>
          <a:p>
            <a:pPr>
              <a:lnSpc>
                <a:spcPct val="90000"/>
              </a:lnSpc>
              <a:spcBef>
                <a:spcPts val="300"/>
              </a:spcBef>
            </a:pPr>
            <a:r>
              <a:rPr lang="en-GB" dirty="0">
                <a:solidFill>
                  <a:srgbClr val="0000FF"/>
                </a:solidFill>
              </a:rPr>
              <a:t>Estimation:</a:t>
            </a:r>
            <a:r>
              <a:rPr lang="en-GB" dirty="0"/>
              <a:t> </a:t>
            </a:r>
          </a:p>
          <a:p>
            <a:pPr lvl="1">
              <a:lnSpc>
                <a:spcPct val="90000"/>
              </a:lnSpc>
              <a:spcBef>
                <a:spcPts val="250"/>
              </a:spcBef>
            </a:pPr>
            <a:r>
              <a:rPr lang="en-GB" dirty="0"/>
              <a:t>Effort, cost, resource, and project duration</a:t>
            </a:r>
          </a:p>
          <a:p>
            <a:pPr>
              <a:lnSpc>
                <a:spcPct val="90000"/>
              </a:lnSpc>
              <a:spcBef>
                <a:spcPts val="300"/>
              </a:spcBef>
            </a:pPr>
            <a:r>
              <a:rPr lang="en-GB" dirty="0"/>
              <a:t>Project </a:t>
            </a:r>
            <a:r>
              <a:rPr lang="en-GB" dirty="0">
                <a:solidFill>
                  <a:srgbClr val="0000FF"/>
                </a:solidFill>
              </a:rPr>
              <a:t>scheduling:</a:t>
            </a:r>
          </a:p>
          <a:p>
            <a:pPr>
              <a:lnSpc>
                <a:spcPct val="90000"/>
              </a:lnSpc>
              <a:spcBef>
                <a:spcPts val="300"/>
              </a:spcBef>
            </a:pPr>
            <a:r>
              <a:rPr lang="en-GB" dirty="0"/>
              <a:t>Staff organization: </a:t>
            </a:r>
          </a:p>
          <a:p>
            <a:pPr lvl="1">
              <a:lnSpc>
                <a:spcPct val="90000"/>
              </a:lnSpc>
              <a:spcBef>
                <a:spcPts val="250"/>
              </a:spcBef>
            </a:pPr>
            <a:r>
              <a:rPr lang="en-GB" dirty="0">
                <a:solidFill>
                  <a:srgbClr val="0000FF"/>
                </a:solidFill>
              </a:rPr>
              <a:t>staffing</a:t>
            </a:r>
            <a:r>
              <a:rPr lang="en-GB" dirty="0"/>
              <a:t> plans</a:t>
            </a:r>
          </a:p>
          <a:p>
            <a:pPr>
              <a:lnSpc>
                <a:spcPct val="90000"/>
              </a:lnSpc>
              <a:spcBef>
                <a:spcPts val="300"/>
              </a:spcBef>
            </a:pPr>
            <a:r>
              <a:rPr lang="en-GB" dirty="0">
                <a:solidFill>
                  <a:srgbClr val="0000FF"/>
                </a:solidFill>
              </a:rPr>
              <a:t>Risk</a:t>
            </a:r>
            <a:r>
              <a:rPr lang="en-GB" dirty="0"/>
              <a:t> handling:</a:t>
            </a:r>
          </a:p>
          <a:p>
            <a:pPr lvl="1">
              <a:lnSpc>
                <a:spcPct val="90000"/>
              </a:lnSpc>
              <a:spcBef>
                <a:spcPts val="250"/>
              </a:spcBef>
            </a:pPr>
            <a:r>
              <a:rPr lang="en-GB" dirty="0"/>
              <a:t>identification, analysis, and abatement procedures</a:t>
            </a:r>
          </a:p>
          <a:p>
            <a:pPr>
              <a:lnSpc>
                <a:spcPct val="90000"/>
              </a:lnSpc>
              <a:spcBef>
                <a:spcPts val="300"/>
              </a:spcBef>
            </a:pPr>
            <a:r>
              <a:rPr lang="en-GB" dirty="0">
                <a:solidFill>
                  <a:srgbClr val="0000FF"/>
                </a:solidFill>
              </a:rPr>
              <a:t>Miscellaneous plans</a:t>
            </a:r>
            <a:r>
              <a:rPr lang="en-GB" dirty="0"/>
              <a:t>:</a:t>
            </a:r>
          </a:p>
          <a:p>
            <a:pPr lvl="1">
              <a:lnSpc>
                <a:spcPct val="90000"/>
              </a:lnSpc>
              <a:spcBef>
                <a:spcPts val="250"/>
              </a:spcBef>
            </a:pPr>
            <a:r>
              <a:rPr lang="en-GB" dirty="0"/>
              <a:t>quality assurance plan, configuration management plan, etc.</a:t>
            </a:r>
          </a:p>
        </p:txBody>
      </p:sp>
    </p:spTree>
    <p:extLst>
      <p:ext uri="{BB962C8B-B14F-4D97-AF65-F5344CB8AC3E}">
        <p14:creationId xmlns:p14="http://schemas.microsoft.com/office/powerpoint/2010/main" val="3983119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5234C0E-743E-4C61-920A-1213836ECAF7}" type="slidenum">
              <a:rPr lang="en-US"/>
              <a:pPr/>
              <a:t>17</a:t>
            </a:fld>
            <a:endParaRPr lang="en-US"/>
          </a:p>
        </p:txBody>
      </p:sp>
      <p:sp>
        <p:nvSpPr>
          <p:cNvPr id="12289" name="Rectangle 1"/>
          <p:cNvSpPr>
            <a:spLocks noGrp="1" noChangeArrowheads="1"/>
          </p:cNvSpPr>
          <p:nvPr>
            <p:ph type="title"/>
          </p:nvPr>
        </p:nvSpPr>
        <p:spPr>
          <a:xfrm>
            <a:off x="406400" y="182563"/>
            <a:ext cx="7769225" cy="1139825"/>
          </a:xfrm>
          <a:ln/>
        </p:spPr>
        <p:txBody>
          <a:bodyPr lIns="18000" tIns="46800" rIns="18000" bIns="46800" anchor="ctr"/>
          <a:lstStyle/>
          <a:p>
            <a:pPr>
              <a:spcBef>
                <a:spcPts val="1213"/>
              </a:spcBef>
            </a:pPr>
            <a:r>
              <a:rPr lang="en-GB" sz="4800" dirty="0"/>
              <a:t>Project planning</a:t>
            </a:r>
          </a:p>
        </p:txBody>
      </p:sp>
      <p:sp>
        <p:nvSpPr>
          <p:cNvPr id="12290" name="Rectangle 2"/>
          <p:cNvSpPr>
            <a:spLocks noGrp="1" noChangeArrowheads="1"/>
          </p:cNvSpPr>
          <p:nvPr>
            <p:ph type="body" idx="1"/>
          </p:nvPr>
        </p:nvSpPr>
        <p:spPr>
          <a:ln/>
        </p:spPr>
        <p:txBody>
          <a:bodyPr lIns="18000" tIns="46800" rIns="18000" bIns="46800"/>
          <a:lstStyle/>
          <a:p>
            <a:pPr>
              <a:spcBef>
                <a:spcPts val="988"/>
              </a:spcBef>
            </a:pPr>
            <a:r>
              <a:rPr lang="en-GB"/>
              <a:t>Requires utmost care and attention --- commitments to unrealistic time  and resource estimates result in: </a:t>
            </a:r>
          </a:p>
          <a:p>
            <a:pPr lvl="1">
              <a:spcBef>
                <a:spcPts val="713"/>
              </a:spcBef>
            </a:pPr>
            <a:r>
              <a:rPr lang="en-GB">
                <a:solidFill>
                  <a:srgbClr val="0000FF"/>
                </a:solidFill>
              </a:rPr>
              <a:t>irritating delays.</a:t>
            </a:r>
          </a:p>
          <a:p>
            <a:pPr lvl="1">
              <a:spcBef>
                <a:spcPts val="713"/>
              </a:spcBef>
            </a:pPr>
            <a:r>
              <a:rPr lang="en-GB">
                <a:solidFill>
                  <a:srgbClr val="0000FF"/>
                </a:solidFill>
              </a:rPr>
              <a:t>customer dissatisfaction </a:t>
            </a:r>
          </a:p>
          <a:p>
            <a:pPr lvl="1">
              <a:spcBef>
                <a:spcPts val="713"/>
              </a:spcBef>
            </a:pPr>
            <a:r>
              <a:rPr lang="en-GB">
                <a:solidFill>
                  <a:srgbClr val="0000FF"/>
                </a:solidFill>
              </a:rPr>
              <a:t>adverse affect on team morale</a:t>
            </a:r>
          </a:p>
          <a:p>
            <a:pPr lvl="2">
              <a:spcBef>
                <a:spcPts val="613"/>
              </a:spcBef>
            </a:pPr>
            <a:r>
              <a:rPr lang="en-GB">
                <a:solidFill>
                  <a:srgbClr val="0000FF"/>
                </a:solidFill>
              </a:rPr>
              <a:t>poor quality work </a:t>
            </a:r>
          </a:p>
          <a:p>
            <a:pPr lvl="1">
              <a:spcBef>
                <a:spcPts val="713"/>
              </a:spcBef>
            </a:pPr>
            <a:r>
              <a:rPr lang="en-GB">
                <a:solidFill>
                  <a:srgbClr val="0000FF"/>
                </a:solidFill>
              </a:rPr>
              <a:t>project failure.</a:t>
            </a:r>
          </a:p>
        </p:txBody>
      </p:sp>
    </p:spTree>
    <p:extLst>
      <p:ext uri="{BB962C8B-B14F-4D97-AF65-F5344CB8AC3E}">
        <p14:creationId xmlns:p14="http://schemas.microsoft.com/office/powerpoint/2010/main" val="2543826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772400" cy="1143000"/>
          </a:xfrm>
        </p:spPr>
        <p:txBody>
          <a:bodyPr/>
          <a:lstStyle/>
          <a:p>
            <a:r>
              <a:rPr lang="en-IN" dirty="0" smtClean="0"/>
              <a:t>Sliding Window Planning</a:t>
            </a:r>
            <a:endParaRPr lang="en-IN" dirty="0"/>
          </a:p>
        </p:txBody>
      </p:sp>
      <p:sp>
        <p:nvSpPr>
          <p:cNvPr id="3" name="Content Placeholder 2"/>
          <p:cNvSpPr>
            <a:spLocks noGrp="1"/>
          </p:cNvSpPr>
          <p:nvPr>
            <p:ph idx="1"/>
          </p:nvPr>
        </p:nvSpPr>
        <p:spPr>
          <a:xfrm>
            <a:off x="381000" y="1676400"/>
            <a:ext cx="8458200" cy="4171950"/>
          </a:xfrm>
        </p:spPr>
        <p:txBody>
          <a:bodyPr/>
          <a:lstStyle/>
          <a:p>
            <a:pPr algn="just"/>
            <a:r>
              <a:rPr lang="en-IN" dirty="0" smtClean="0"/>
              <a:t>It is usually very difficult to make accurate plans for large projects at project initiation. A part of the difficulty arises from the fact that large projects may take several years to complete.</a:t>
            </a:r>
          </a:p>
          <a:p>
            <a:pPr algn="just"/>
            <a:endParaRPr lang="en-IN" sz="1200" dirty="0" smtClean="0"/>
          </a:p>
          <a:p>
            <a:pPr algn="just"/>
            <a:r>
              <a:rPr lang="en-IN" dirty="0" smtClean="0"/>
              <a:t>In order to overcome this problem, sometimes project managers undertake project planning over several stages.</a:t>
            </a:r>
            <a:endParaRPr lang="en-IN" dirty="0"/>
          </a:p>
        </p:txBody>
      </p:sp>
      <p:sp>
        <p:nvSpPr>
          <p:cNvPr id="4" name="Slide Number Placeholder 3"/>
          <p:cNvSpPr>
            <a:spLocks noGrp="1"/>
          </p:cNvSpPr>
          <p:nvPr>
            <p:ph type="sldNum" sz="quarter" idx="12"/>
          </p:nvPr>
        </p:nvSpPr>
        <p:spPr/>
        <p:txBody>
          <a:bodyPr/>
          <a:lstStyle/>
          <a:p>
            <a:fld id="{68E888D7-2EC8-4232-A64B-5C6AF984E717}" type="slidenum">
              <a:rPr lang="en-US" smtClean="0"/>
              <a:pPr/>
              <a:t>18</a:t>
            </a:fld>
            <a:endParaRPr lang="en-US"/>
          </a:p>
        </p:txBody>
      </p:sp>
    </p:spTree>
    <p:extLst>
      <p:ext uri="{BB962C8B-B14F-4D97-AF65-F5344CB8AC3E}">
        <p14:creationId xmlns:p14="http://schemas.microsoft.com/office/powerpoint/2010/main" val="1467693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382000" cy="4305300"/>
          </a:xfrm>
        </p:spPr>
        <p:txBody>
          <a:bodyPr/>
          <a:lstStyle/>
          <a:p>
            <a:r>
              <a:rPr lang="en-IN" dirty="0" smtClean="0"/>
              <a:t>Planning a project over a number of stages protects managers from making big commitments at the start of the project.</a:t>
            </a:r>
          </a:p>
          <a:p>
            <a:endParaRPr lang="en-IN" sz="1200" dirty="0" smtClean="0"/>
          </a:p>
          <a:p>
            <a:r>
              <a:rPr lang="en-IN" dirty="0" smtClean="0"/>
              <a:t>This technique of staggered planning is known as </a:t>
            </a:r>
            <a:r>
              <a:rPr lang="en-IN" i="1" dirty="0" smtClean="0">
                <a:solidFill>
                  <a:srgbClr val="FF0000"/>
                </a:solidFill>
              </a:rPr>
              <a:t>Sliding Window Planning</a:t>
            </a:r>
            <a:r>
              <a:rPr lang="en-IN" dirty="0" smtClean="0"/>
              <a:t>.</a:t>
            </a:r>
          </a:p>
          <a:p>
            <a:endParaRPr lang="en-IN" sz="1400" dirty="0" smtClean="0"/>
          </a:p>
          <a:p>
            <a:pPr marL="0" indent="0">
              <a:buNone/>
            </a:pPr>
            <a:r>
              <a:rPr lang="en-IN" sz="2400" b="1" i="1" dirty="0" smtClean="0"/>
              <a:t>(In this technique, starting with an initial plan, the project is planned more accurately over a number of stages.)</a:t>
            </a:r>
            <a:endParaRPr lang="en-IN" sz="2400" b="1" i="1" dirty="0"/>
          </a:p>
        </p:txBody>
      </p:sp>
      <p:sp>
        <p:nvSpPr>
          <p:cNvPr id="4" name="Slide Number Placeholder 3"/>
          <p:cNvSpPr>
            <a:spLocks noGrp="1"/>
          </p:cNvSpPr>
          <p:nvPr>
            <p:ph type="sldNum" sz="quarter" idx="12"/>
          </p:nvPr>
        </p:nvSpPr>
        <p:spPr/>
        <p:txBody>
          <a:bodyPr/>
          <a:lstStyle/>
          <a:p>
            <a:fld id="{68E888D7-2EC8-4232-A64B-5C6AF984E717}" type="slidenum">
              <a:rPr lang="en-US" smtClean="0"/>
              <a:pPr/>
              <a:t>19</a:t>
            </a:fld>
            <a:endParaRPr lang="en-US"/>
          </a:p>
        </p:txBody>
      </p:sp>
      <p:sp>
        <p:nvSpPr>
          <p:cNvPr id="5" name="Title 1"/>
          <p:cNvSpPr>
            <a:spLocks noGrp="1"/>
          </p:cNvSpPr>
          <p:nvPr>
            <p:ph type="title"/>
          </p:nvPr>
        </p:nvSpPr>
        <p:spPr/>
        <p:txBody>
          <a:bodyPr/>
          <a:lstStyle/>
          <a:p>
            <a:r>
              <a:rPr lang="en-IN" dirty="0" smtClean="0"/>
              <a:t>Sliding Window Planning (cont.)</a:t>
            </a:r>
            <a:endParaRPr lang="en-IN" dirty="0"/>
          </a:p>
        </p:txBody>
      </p:sp>
    </p:spTree>
    <p:extLst>
      <p:ext uri="{BB962C8B-B14F-4D97-AF65-F5344CB8AC3E}">
        <p14:creationId xmlns:p14="http://schemas.microsoft.com/office/powerpoint/2010/main" val="630147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58607F-260D-4CDA-BD13-ACBC636AD9F3}" type="slidenum">
              <a:rPr lang="en-US"/>
              <a:pPr/>
              <a:t>2</a:t>
            </a:fld>
            <a:endParaRPr lang="en-US" dirty="0"/>
          </a:p>
        </p:txBody>
      </p:sp>
      <p:sp>
        <p:nvSpPr>
          <p:cNvPr id="5121" name="Rectangle 1"/>
          <p:cNvSpPr>
            <a:spLocks noGrp="1" noChangeArrowheads="1"/>
          </p:cNvSpPr>
          <p:nvPr>
            <p:ph type="title"/>
          </p:nvPr>
        </p:nvSpPr>
        <p:spPr>
          <a:xfrm>
            <a:off x="406400" y="182563"/>
            <a:ext cx="8356600" cy="1139825"/>
          </a:xfrm>
          <a:ln/>
        </p:spPr>
        <p:txBody>
          <a:bodyPr lIns="18000" tIns="46800" rIns="18000" bIns="46800" anchor="ctr"/>
          <a:lstStyle/>
          <a:p>
            <a:pPr>
              <a:spcBef>
                <a:spcPts val="988"/>
              </a:spcBef>
            </a:pPr>
            <a:r>
              <a:rPr lang="en-GB" dirty="0"/>
              <a:t>Organization of this Lecture:</a:t>
            </a:r>
          </a:p>
        </p:txBody>
      </p:sp>
      <p:sp>
        <p:nvSpPr>
          <p:cNvPr id="5122" name="Rectangle 2"/>
          <p:cNvSpPr>
            <a:spLocks noGrp="1" noChangeArrowheads="1"/>
          </p:cNvSpPr>
          <p:nvPr>
            <p:ph type="body" idx="1"/>
          </p:nvPr>
        </p:nvSpPr>
        <p:spPr>
          <a:xfrm>
            <a:off x="457200" y="1447800"/>
            <a:ext cx="8175625" cy="3981450"/>
          </a:xfrm>
          <a:ln/>
        </p:spPr>
        <p:txBody>
          <a:bodyPr lIns="18000" tIns="46800" rIns="18000" bIns="46800"/>
          <a:lstStyle/>
          <a:p>
            <a:pPr>
              <a:lnSpc>
                <a:spcPct val="150000"/>
              </a:lnSpc>
              <a:spcBef>
                <a:spcPts val="525"/>
              </a:spcBef>
            </a:pPr>
            <a:r>
              <a:rPr lang="en-GB" sz="2400" dirty="0"/>
              <a:t>Introduction to Project Planning</a:t>
            </a:r>
          </a:p>
          <a:p>
            <a:pPr>
              <a:lnSpc>
                <a:spcPct val="150000"/>
              </a:lnSpc>
              <a:spcBef>
                <a:spcPts val="525"/>
              </a:spcBef>
            </a:pPr>
            <a:r>
              <a:rPr lang="en-GB" sz="2400" dirty="0"/>
              <a:t>Software Cost Estimation</a:t>
            </a:r>
          </a:p>
          <a:p>
            <a:pPr lvl="1">
              <a:lnSpc>
                <a:spcPct val="150000"/>
              </a:lnSpc>
              <a:spcBef>
                <a:spcPts val="450"/>
              </a:spcBef>
              <a:buClr>
                <a:srgbClr val="FF0000"/>
              </a:buClr>
              <a:buFont typeface="Arial" pitchFamily="34" charset="0"/>
              <a:buChar char="•"/>
            </a:pPr>
            <a:r>
              <a:rPr lang="en-GB" sz="2200" dirty="0"/>
              <a:t>Cost Estimation Models</a:t>
            </a:r>
          </a:p>
          <a:p>
            <a:pPr lvl="1">
              <a:lnSpc>
                <a:spcPct val="150000"/>
              </a:lnSpc>
              <a:spcBef>
                <a:spcPts val="450"/>
              </a:spcBef>
              <a:buClr>
                <a:srgbClr val="FF0000"/>
              </a:buClr>
              <a:buFont typeface="Arial" pitchFamily="34" charset="0"/>
              <a:buChar char="•"/>
            </a:pPr>
            <a:r>
              <a:rPr lang="en-GB" sz="2200" dirty="0"/>
              <a:t>Software Size Metrics</a:t>
            </a:r>
          </a:p>
          <a:p>
            <a:pPr lvl="1">
              <a:lnSpc>
                <a:spcPct val="150000"/>
              </a:lnSpc>
              <a:spcBef>
                <a:spcPts val="450"/>
              </a:spcBef>
              <a:buClr>
                <a:srgbClr val="FF0000"/>
              </a:buClr>
              <a:buFont typeface="Arial" pitchFamily="34" charset="0"/>
              <a:buChar char="•"/>
            </a:pPr>
            <a:r>
              <a:rPr lang="en-GB" sz="2200" dirty="0"/>
              <a:t>Empirical Estimation</a:t>
            </a:r>
          </a:p>
          <a:p>
            <a:pPr lvl="1">
              <a:lnSpc>
                <a:spcPct val="150000"/>
              </a:lnSpc>
              <a:spcBef>
                <a:spcPts val="450"/>
              </a:spcBef>
              <a:buClr>
                <a:srgbClr val="FF0000"/>
              </a:buClr>
              <a:buFont typeface="Arial" pitchFamily="34" charset="0"/>
              <a:buChar char="•"/>
            </a:pPr>
            <a:r>
              <a:rPr lang="en-GB" sz="2200" dirty="0"/>
              <a:t>Heuristic Estimation</a:t>
            </a:r>
          </a:p>
          <a:p>
            <a:pPr lvl="1">
              <a:lnSpc>
                <a:spcPct val="150000"/>
              </a:lnSpc>
              <a:spcBef>
                <a:spcPts val="450"/>
              </a:spcBef>
              <a:buClr>
                <a:srgbClr val="FF0000"/>
              </a:buClr>
              <a:buFont typeface="Arial" pitchFamily="34" charset="0"/>
              <a:buChar char="•"/>
            </a:pPr>
            <a:r>
              <a:rPr lang="en-GB" sz="2200" dirty="0"/>
              <a:t>COCOMO</a:t>
            </a:r>
          </a:p>
          <a:p>
            <a:pPr>
              <a:lnSpc>
                <a:spcPct val="150000"/>
              </a:lnSpc>
              <a:spcBef>
                <a:spcPts val="525"/>
              </a:spcBef>
            </a:pPr>
            <a:r>
              <a:rPr lang="en-GB" sz="2400" dirty="0"/>
              <a:t>Staffing Level Estimation</a:t>
            </a:r>
          </a:p>
          <a:p>
            <a:pPr>
              <a:lnSpc>
                <a:spcPct val="150000"/>
              </a:lnSpc>
              <a:spcBef>
                <a:spcPts val="525"/>
              </a:spcBef>
            </a:pPr>
            <a:r>
              <a:rPr lang="en-GB" sz="2400" dirty="0"/>
              <a:t>Effect of Schedule Compression on </a:t>
            </a:r>
            <a:r>
              <a:rPr lang="en-GB" sz="2400" dirty="0" smtClean="0"/>
              <a:t>Cost</a:t>
            </a:r>
            <a:endParaRPr lang="en-GB"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356350"/>
            <a:ext cx="2133600" cy="365125"/>
          </a:xfrm>
        </p:spPr>
        <p:txBody>
          <a:bodyPr/>
          <a:lstStyle/>
          <a:p>
            <a:fld id="{9A960474-DE89-4E99-8ACE-E79C11EF8C63}" type="slidenum">
              <a:rPr lang="en-US"/>
              <a:pPr/>
              <a:t>20</a:t>
            </a:fld>
            <a:endParaRPr lang="en-US" dirty="0"/>
          </a:p>
        </p:txBody>
      </p:sp>
      <p:sp>
        <p:nvSpPr>
          <p:cNvPr id="3" name="Text Box 2"/>
          <p:cNvSpPr txBox="1">
            <a:spLocks noChangeArrowheads="1"/>
          </p:cNvSpPr>
          <p:nvPr/>
        </p:nvSpPr>
        <p:spPr bwMode="auto">
          <a:xfrm>
            <a:off x="304800" y="3724275"/>
            <a:ext cx="1676400" cy="831850"/>
          </a:xfrm>
          <a:prstGeom prst="rect">
            <a:avLst/>
          </a:prstGeom>
          <a:solidFill>
            <a:srgbClr val="92D050"/>
          </a:solidFill>
          <a:ln w="9525">
            <a:solidFill>
              <a:schemeClr val="tx1"/>
            </a:solidFill>
            <a:miter lim="800000"/>
            <a:headEnd/>
            <a:tailEnd/>
          </a:ln>
          <a:effectLst/>
        </p:spPr>
        <p:txBody>
          <a:bodyPr>
            <a:spAutoFit/>
          </a:bodyPr>
          <a:lstStyle/>
          <a:p>
            <a:pPr algn="ctr">
              <a:spcBef>
                <a:spcPct val="50000"/>
              </a:spcBef>
            </a:pPr>
            <a:r>
              <a:rPr lang="en-US" b="1" dirty="0">
                <a:latin typeface="Aharoni" panose="02010803020104030203" pitchFamily="2" charset="-79"/>
                <a:cs typeface="Aharoni" panose="02010803020104030203" pitchFamily="2" charset="-79"/>
              </a:rPr>
              <a:t>Size Estimation</a:t>
            </a:r>
          </a:p>
        </p:txBody>
      </p:sp>
      <p:sp>
        <p:nvSpPr>
          <p:cNvPr id="4" name="Text Box 3"/>
          <p:cNvSpPr txBox="1">
            <a:spLocks noChangeArrowheads="1"/>
          </p:cNvSpPr>
          <p:nvPr/>
        </p:nvSpPr>
        <p:spPr bwMode="auto">
          <a:xfrm>
            <a:off x="2286000" y="2362200"/>
            <a:ext cx="1905000" cy="831850"/>
          </a:xfrm>
          <a:prstGeom prst="rect">
            <a:avLst/>
          </a:prstGeom>
          <a:solidFill>
            <a:srgbClr val="66CCFF"/>
          </a:solidFill>
          <a:ln w="9525">
            <a:solidFill>
              <a:schemeClr val="tx1"/>
            </a:solidFill>
            <a:miter lim="800000"/>
            <a:headEnd/>
            <a:tailEnd/>
          </a:ln>
          <a:effectLst/>
        </p:spPr>
        <p:txBody>
          <a:bodyPr>
            <a:spAutoFit/>
          </a:bodyPr>
          <a:lstStyle/>
          <a:p>
            <a:pPr algn="ctr">
              <a:spcBef>
                <a:spcPct val="50000"/>
              </a:spcBef>
            </a:pPr>
            <a:r>
              <a:rPr lang="en-US" b="1" dirty="0">
                <a:latin typeface="Aharoni" panose="02010803020104030203" pitchFamily="2" charset="-79"/>
                <a:cs typeface="Aharoni" panose="02010803020104030203" pitchFamily="2" charset="-79"/>
              </a:rPr>
              <a:t>Effort Estimation</a:t>
            </a:r>
          </a:p>
        </p:txBody>
      </p:sp>
      <p:sp>
        <p:nvSpPr>
          <p:cNvPr id="5" name="Text Box 4"/>
          <p:cNvSpPr txBox="1">
            <a:spLocks noChangeArrowheads="1"/>
          </p:cNvSpPr>
          <p:nvPr/>
        </p:nvSpPr>
        <p:spPr bwMode="auto">
          <a:xfrm>
            <a:off x="5638800" y="2368550"/>
            <a:ext cx="1676400" cy="831850"/>
          </a:xfrm>
          <a:prstGeom prst="rect">
            <a:avLst/>
          </a:prstGeom>
          <a:solidFill>
            <a:srgbClr val="FFC000"/>
          </a:solidFill>
          <a:ln w="9525">
            <a:solidFill>
              <a:schemeClr val="tx1"/>
            </a:solidFill>
            <a:miter lim="800000"/>
            <a:headEnd/>
            <a:tailEnd/>
          </a:ln>
          <a:effectLst/>
        </p:spPr>
        <p:txBody>
          <a:bodyPr>
            <a:spAutoFit/>
          </a:bodyPr>
          <a:lstStyle/>
          <a:p>
            <a:pPr algn="ctr">
              <a:spcBef>
                <a:spcPct val="50000"/>
              </a:spcBef>
            </a:pPr>
            <a:r>
              <a:rPr lang="en-US" b="1" dirty="0">
                <a:latin typeface="Aharoni" panose="02010803020104030203" pitchFamily="2" charset="-79"/>
                <a:cs typeface="Aharoni" panose="02010803020104030203" pitchFamily="2" charset="-79"/>
              </a:rPr>
              <a:t>Cost Estimation</a:t>
            </a:r>
          </a:p>
        </p:txBody>
      </p:sp>
      <p:sp>
        <p:nvSpPr>
          <p:cNvPr id="6" name="Text Box 5"/>
          <p:cNvSpPr txBox="1">
            <a:spLocks noChangeArrowheads="1"/>
          </p:cNvSpPr>
          <p:nvPr/>
        </p:nvSpPr>
        <p:spPr bwMode="auto">
          <a:xfrm>
            <a:off x="2286000" y="5187950"/>
            <a:ext cx="1905000" cy="831850"/>
          </a:xfrm>
          <a:prstGeom prst="rect">
            <a:avLst/>
          </a:prstGeom>
          <a:solidFill>
            <a:schemeClr val="accent1">
              <a:lumMod val="20000"/>
              <a:lumOff val="80000"/>
            </a:schemeClr>
          </a:solidFill>
          <a:ln w="9525">
            <a:solidFill>
              <a:schemeClr val="tx1"/>
            </a:solidFill>
            <a:miter lim="800000"/>
            <a:headEnd/>
            <a:tailEnd/>
          </a:ln>
          <a:effectLst/>
        </p:spPr>
        <p:txBody>
          <a:bodyPr>
            <a:spAutoFit/>
          </a:bodyPr>
          <a:lstStyle/>
          <a:p>
            <a:pPr algn="ctr">
              <a:spcBef>
                <a:spcPct val="50000"/>
              </a:spcBef>
            </a:pPr>
            <a:r>
              <a:rPr lang="en-US" b="1" dirty="0">
                <a:latin typeface="Aharoni" panose="02010803020104030203" pitchFamily="2" charset="-79"/>
                <a:cs typeface="Aharoni" panose="02010803020104030203" pitchFamily="2" charset="-79"/>
              </a:rPr>
              <a:t>Duration Estimation</a:t>
            </a:r>
          </a:p>
        </p:txBody>
      </p:sp>
      <p:sp>
        <p:nvSpPr>
          <p:cNvPr id="7" name="Text Box 6"/>
          <p:cNvSpPr txBox="1">
            <a:spLocks noChangeArrowheads="1"/>
          </p:cNvSpPr>
          <p:nvPr/>
        </p:nvSpPr>
        <p:spPr bwMode="auto">
          <a:xfrm>
            <a:off x="4724400" y="3810000"/>
            <a:ext cx="1905000" cy="831850"/>
          </a:xfrm>
          <a:prstGeom prst="rect">
            <a:avLst/>
          </a:prstGeom>
          <a:solidFill>
            <a:srgbClr val="FF0000"/>
          </a:solidFill>
          <a:ln w="9525">
            <a:solidFill>
              <a:schemeClr val="tx1"/>
            </a:solidFill>
            <a:miter lim="800000"/>
            <a:headEnd/>
            <a:tailEnd/>
          </a:ln>
          <a:effectLst/>
        </p:spPr>
        <p:txBody>
          <a:bodyPr>
            <a:spAutoFit/>
          </a:bodyPr>
          <a:lstStyle/>
          <a:p>
            <a:pPr algn="ctr">
              <a:spcBef>
                <a:spcPct val="50000"/>
              </a:spcBef>
            </a:pPr>
            <a:r>
              <a:rPr lang="en-US" b="1" dirty="0">
                <a:latin typeface="Aharoni" panose="02010803020104030203" pitchFamily="2" charset="-79"/>
                <a:cs typeface="Aharoni" panose="02010803020104030203" pitchFamily="2" charset="-79"/>
              </a:rPr>
              <a:t>Staffing Estimation</a:t>
            </a:r>
          </a:p>
        </p:txBody>
      </p:sp>
      <p:sp>
        <p:nvSpPr>
          <p:cNvPr id="8" name="Text Box 7"/>
          <p:cNvSpPr txBox="1">
            <a:spLocks noChangeArrowheads="1"/>
          </p:cNvSpPr>
          <p:nvPr/>
        </p:nvSpPr>
        <p:spPr bwMode="auto">
          <a:xfrm>
            <a:off x="6934200" y="5476875"/>
            <a:ext cx="1905000" cy="466725"/>
          </a:xfrm>
          <a:prstGeom prst="rect">
            <a:avLst/>
          </a:prstGeom>
          <a:solidFill>
            <a:srgbClr val="FF99FF"/>
          </a:solidFill>
          <a:ln w="9525">
            <a:solidFill>
              <a:schemeClr val="tx1"/>
            </a:solidFill>
            <a:miter lim="800000"/>
            <a:headEnd/>
            <a:tailEnd/>
          </a:ln>
          <a:effectLst/>
        </p:spPr>
        <p:txBody>
          <a:bodyPr>
            <a:spAutoFit/>
          </a:bodyPr>
          <a:lstStyle/>
          <a:p>
            <a:pPr algn="ctr">
              <a:spcBef>
                <a:spcPct val="50000"/>
              </a:spcBef>
            </a:pPr>
            <a:r>
              <a:rPr lang="en-US" b="1" dirty="0">
                <a:latin typeface="Aharoni" panose="02010803020104030203" pitchFamily="2" charset="-79"/>
                <a:cs typeface="Aharoni" panose="02010803020104030203" pitchFamily="2" charset="-79"/>
              </a:rPr>
              <a:t>Scheduling</a:t>
            </a:r>
          </a:p>
        </p:txBody>
      </p:sp>
      <p:sp>
        <p:nvSpPr>
          <p:cNvPr id="9" name="Line 8"/>
          <p:cNvSpPr>
            <a:spLocks noChangeShapeType="1"/>
          </p:cNvSpPr>
          <p:nvPr/>
        </p:nvSpPr>
        <p:spPr bwMode="auto">
          <a:xfrm flipV="1">
            <a:off x="1981200" y="3200400"/>
            <a:ext cx="1143000" cy="9144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0" name="Line 9"/>
          <p:cNvSpPr>
            <a:spLocks noChangeShapeType="1"/>
          </p:cNvSpPr>
          <p:nvPr/>
        </p:nvSpPr>
        <p:spPr bwMode="auto">
          <a:xfrm>
            <a:off x="1981200" y="4114800"/>
            <a:ext cx="1219200" cy="10668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1" name="Line 10"/>
          <p:cNvSpPr>
            <a:spLocks noChangeShapeType="1"/>
          </p:cNvSpPr>
          <p:nvPr/>
        </p:nvSpPr>
        <p:spPr bwMode="auto">
          <a:xfrm>
            <a:off x="4191000" y="2819400"/>
            <a:ext cx="1447800" cy="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2" name="Line 11"/>
          <p:cNvSpPr>
            <a:spLocks noChangeShapeType="1"/>
          </p:cNvSpPr>
          <p:nvPr/>
        </p:nvSpPr>
        <p:spPr bwMode="auto">
          <a:xfrm>
            <a:off x="4191000" y="3124200"/>
            <a:ext cx="533400" cy="9906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3" name="Line 13"/>
          <p:cNvSpPr>
            <a:spLocks noChangeShapeType="1"/>
          </p:cNvSpPr>
          <p:nvPr/>
        </p:nvSpPr>
        <p:spPr bwMode="auto">
          <a:xfrm flipV="1">
            <a:off x="4191000" y="4343400"/>
            <a:ext cx="533400" cy="12192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4" name="Line 14"/>
          <p:cNvSpPr>
            <a:spLocks noChangeShapeType="1"/>
          </p:cNvSpPr>
          <p:nvPr/>
        </p:nvSpPr>
        <p:spPr bwMode="auto">
          <a:xfrm>
            <a:off x="4191000" y="5715000"/>
            <a:ext cx="2743200" cy="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5" name="Line 15"/>
          <p:cNvSpPr>
            <a:spLocks noChangeShapeType="1"/>
          </p:cNvSpPr>
          <p:nvPr/>
        </p:nvSpPr>
        <p:spPr bwMode="auto">
          <a:xfrm>
            <a:off x="6629400" y="4191000"/>
            <a:ext cx="1219200" cy="12954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6" name="Rectangle 15"/>
          <p:cNvSpPr/>
          <p:nvPr/>
        </p:nvSpPr>
        <p:spPr>
          <a:xfrm>
            <a:off x="304800" y="0"/>
            <a:ext cx="9083641" cy="1446550"/>
          </a:xfrm>
          <a:prstGeom prst="rect">
            <a:avLst/>
          </a:prstGeom>
        </p:spPr>
        <p:txBody>
          <a:bodyPr wrap="none">
            <a:spAutoFit/>
          </a:bodyPr>
          <a:lstStyle/>
          <a:p>
            <a:r>
              <a:rPr lang="en-US" sz="4400" dirty="0" smtClean="0">
                <a:latin typeface="+mj-lt"/>
                <a:ea typeface="+mj-ea"/>
                <a:cs typeface="+mj-cs"/>
              </a:rPr>
              <a:t>Precedence ordering among </a:t>
            </a:r>
          </a:p>
          <a:p>
            <a:r>
              <a:rPr lang="en-US" sz="4400" dirty="0" smtClean="0">
                <a:latin typeface="+mj-lt"/>
                <a:ea typeface="+mj-ea"/>
                <a:cs typeface="+mj-cs"/>
              </a:rPr>
              <a:t>planning activities</a:t>
            </a:r>
            <a:endParaRPr lang="en-US" sz="4400" dirty="0">
              <a:latin typeface="+mj-lt"/>
              <a:ea typeface="+mj-ea"/>
              <a:cs typeface="+mj-cs"/>
            </a:endParaRPr>
          </a:p>
        </p:txBody>
      </p:sp>
    </p:spTree>
    <p:extLst>
      <p:ext uri="{BB962C8B-B14F-4D97-AF65-F5344CB8AC3E}">
        <p14:creationId xmlns:p14="http://schemas.microsoft.com/office/powerpoint/2010/main" val="1180257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6B4405-79A6-432D-9220-853D2D0A5844}" type="slidenum">
              <a:rPr lang="en-US"/>
              <a:pPr/>
              <a:t>21</a:t>
            </a:fld>
            <a:endParaRPr lang="en-US"/>
          </a:p>
        </p:txBody>
      </p:sp>
      <p:sp>
        <p:nvSpPr>
          <p:cNvPr id="14337" name="Rectangle 1"/>
          <p:cNvSpPr>
            <a:spLocks noGrp="1" noChangeArrowheads="1"/>
          </p:cNvSpPr>
          <p:nvPr>
            <p:ph type="title"/>
          </p:nvPr>
        </p:nvSpPr>
        <p:spPr>
          <a:xfrm>
            <a:off x="406400" y="182563"/>
            <a:ext cx="7769225" cy="1139825"/>
          </a:xfrm>
          <a:ln/>
        </p:spPr>
        <p:txBody>
          <a:bodyPr lIns="18000" tIns="46800" rIns="18000" bIns="46800" anchor="ctr"/>
          <a:lstStyle/>
          <a:p>
            <a:pPr>
              <a:spcBef>
                <a:spcPts val="1213"/>
              </a:spcBef>
            </a:pPr>
            <a:r>
              <a:rPr lang="en-GB" sz="4800"/>
              <a:t>SPMP Document</a:t>
            </a:r>
          </a:p>
        </p:txBody>
      </p:sp>
      <p:sp>
        <p:nvSpPr>
          <p:cNvPr id="14338" name="Rectangle 2"/>
          <p:cNvSpPr>
            <a:spLocks noGrp="1" noChangeArrowheads="1"/>
          </p:cNvSpPr>
          <p:nvPr>
            <p:ph type="body" idx="1"/>
          </p:nvPr>
        </p:nvSpPr>
        <p:spPr>
          <a:xfrm>
            <a:off x="381000" y="1447800"/>
            <a:ext cx="8686800" cy="2838450"/>
          </a:xfrm>
          <a:ln/>
        </p:spPr>
        <p:txBody>
          <a:bodyPr lIns="18000" tIns="46800" rIns="18000" bIns="46800"/>
          <a:lstStyle/>
          <a:p>
            <a:pPr>
              <a:spcBef>
                <a:spcPts val="788"/>
              </a:spcBef>
            </a:pPr>
            <a:r>
              <a:rPr lang="en-GB" sz="2800" dirty="0"/>
              <a:t>After planning is complete:</a:t>
            </a:r>
          </a:p>
          <a:p>
            <a:pPr lvl="1">
              <a:spcBef>
                <a:spcPts val="713"/>
              </a:spcBef>
            </a:pPr>
            <a:r>
              <a:rPr lang="en-GB" dirty="0"/>
              <a:t> Document the plans: </a:t>
            </a:r>
          </a:p>
          <a:p>
            <a:pPr lvl="1">
              <a:spcBef>
                <a:spcPts val="713"/>
              </a:spcBef>
            </a:pPr>
            <a:r>
              <a:rPr lang="en-GB" dirty="0"/>
              <a:t>in a </a:t>
            </a:r>
            <a:r>
              <a:rPr lang="en-GB" b="1" dirty="0">
                <a:solidFill>
                  <a:srgbClr val="FF0000"/>
                </a:solidFill>
              </a:rPr>
              <a:t>Software Project Management Plan(SPMP) </a:t>
            </a:r>
            <a:r>
              <a:rPr lang="en-GB" dirty="0"/>
              <a:t>document.</a:t>
            </a:r>
          </a:p>
        </p:txBody>
      </p:sp>
      <p:sp>
        <p:nvSpPr>
          <p:cNvPr id="5" name="Rectangle 4"/>
          <p:cNvSpPr/>
          <p:nvPr/>
        </p:nvSpPr>
        <p:spPr>
          <a:xfrm>
            <a:off x="457200" y="3429000"/>
            <a:ext cx="8458200" cy="3347840"/>
          </a:xfrm>
          <a:prstGeom prst="rect">
            <a:avLst/>
          </a:prstGeom>
        </p:spPr>
        <p:txBody>
          <a:bodyPr wrap="square">
            <a:spAutoFit/>
          </a:bodyPr>
          <a:lstStyle/>
          <a:p>
            <a:pPr eaLnBrk="1" hangingPunct="1">
              <a:lnSpc>
                <a:spcPct val="150000"/>
              </a:lnSpc>
              <a:buFontTx/>
              <a:buChar char="•"/>
              <a:defRPr/>
            </a:pPr>
            <a:r>
              <a:rPr lang="en-US" dirty="0" smtClean="0"/>
              <a:t>The controlling document for a software project. </a:t>
            </a:r>
          </a:p>
          <a:p>
            <a:pPr eaLnBrk="1" hangingPunct="1">
              <a:lnSpc>
                <a:spcPct val="150000"/>
              </a:lnSpc>
              <a:buFontTx/>
              <a:buChar char="•"/>
              <a:defRPr/>
            </a:pPr>
            <a:r>
              <a:rPr lang="en-US" dirty="0" smtClean="0"/>
              <a:t>Specifies the technical and managerial approaches to develop the software product.</a:t>
            </a:r>
          </a:p>
          <a:p>
            <a:pPr eaLnBrk="1" hangingPunct="1">
              <a:lnSpc>
                <a:spcPct val="150000"/>
              </a:lnSpc>
              <a:buFontTx/>
              <a:buChar char="•"/>
              <a:defRPr/>
            </a:pPr>
            <a:r>
              <a:rPr lang="en-US" dirty="0" smtClean="0"/>
              <a:t>Companion document to requirements analysis document: Changes in either may imply changes in the other document.</a:t>
            </a:r>
          </a:p>
          <a:p>
            <a:pPr eaLnBrk="1" hangingPunct="1">
              <a:lnSpc>
                <a:spcPct val="150000"/>
              </a:lnSpc>
              <a:buFontTx/>
              <a:buChar char="•"/>
              <a:defRPr/>
            </a:pPr>
            <a:r>
              <a:rPr lang="en-US" dirty="0" smtClean="0"/>
              <a:t>SPMP may be part of project agreement.</a:t>
            </a:r>
          </a:p>
        </p:txBody>
      </p:sp>
    </p:spTree>
    <p:extLst>
      <p:ext uri="{BB962C8B-B14F-4D97-AF65-F5344CB8AC3E}">
        <p14:creationId xmlns:p14="http://schemas.microsoft.com/office/powerpoint/2010/main" val="29935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E888D7-2EC8-4232-A64B-5C6AF984E717}" type="slidenum">
              <a:rPr lang="en-US" smtClean="0"/>
              <a:pPr/>
              <a:t>22</a:t>
            </a:fld>
            <a:endParaRPr lang="en-US"/>
          </a:p>
        </p:txBody>
      </p:sp>
      <p:sp>
        <p:nvSpPr>
          <p:cNvPr id="5" name="Rectangle 2"/>
          <p:cNvSpPr>
            <a:spLocks noGrp="1" noChangeArrowheads="1"/>
          </p:cNvSpPr>
          <p:nvPr>
            <p:ph type="title"/>
          </p:nvPr>
        </p:nvSpPr>
        <p:spPr>
          <a:xfrm>
            <a:off x="609600" y="0"/>
            <a:ext cx="7772400" cy="8382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defRPr/>
            </a:pPr>
            <a:r>
              <a:rPr lang="en-US" sz="3600" dirty="0" smtClean="0"/>
              <a:t>Project Agreement</a:t>
            </a:r>
          </a:p>
        </p:txBody>
      </p:sp>
      <p:sp>
        <p:nvSpPr>
          <p:cNvPr id="6" name="Rectangle 3"/>
          <p:cNvSpPr txBox="1">
            <a:spLocks noChangeArrowheads="1"/>
          </p:cNvSpPr>
          <p:nvPr/>
        </p:nvSpPr>
        <p:spPr bwMode="auto">
          <a:xfrm>
            <a:off x="355600" y="1685925"/>
            <a:ext cx="8788400" cy="4714875"/>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7" tIns="44450" rIns="90487" bIns="4445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2"/>
              </a:buClr>
              <a:buSzTx/>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Document written for a client that defines</a:t>
            </a:r>
          </a:p>
          <a:p>
            <a:pPr marL="0" marR="0" lvl="0" indent="0" algn="l" defTabSz="914400" rtl="0" eaLnBrk="1" fontAlgn="base" latinLnBrk="0" hangingPunct="1">
              <a:lnSpc>
                <a:spcPct val="100000"/>
              </a:lnSpc>
              <a:spcBef>
                <a:spcPct val="20000"/>
              </a:spcBef>
              <a:spcAft>
                <a:spcPct val="0"/>
              </a:spcAft>
              <a:buClr>
                <a:srgbClr val="FF0000"/>
              </a:buClr>
              <a:buSzPct val="150000"/>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  the scope, duration, cost and deliverables for the </a:t>
            </a:r>
            <a:br>
              <a:rPr kumimoji="1" lang="en-US" sz="2800" b="0" i="0" u="none" strike="noStrike" kern="0" cap="none" spc="0" normalizeH="0" baseline="0" noProof="0" dirty="0" smtClean="0">
                <a:ln>
                  <a:noFill/>
                </a:ln>
                <a:solidFill>
                  <a:schemeClr val="tx1"/>
                </a:solidFill>
                <a:effectLst/>
                <a:uLnTx/>
                <a:uFillTx/>
                <a:latin typeface="+mn-lt"/>
                <a:ea typeface="+mn-ea"/>
                <a:cs typeface="+mn-cs"/>
              </a:rPr>
            </a:br>
            <a:r>
              <a:rPr kumimoji="1" lang="en-US" sz="2800" b="0" i="0" u="none" strike="noStrike" kern="0" cap="none" spc="0" normalizeH="0" baseline="0" noProof="0" dirty="0" smtClean="0">
                <a:ln>
                  <a:noFill/>
                </a:ln>
                <a:solidFill>
                  <a:schemeClr val="tx1"/>
                </a:solidFill>
                <a:effectLst/>
                <a:uLnTx/>
                <a:uFillTx/>
                <a:latin typeface="+mn-lt"/>
                <a:ea typeface="+mn-ea"/>
                <a:cs typeface="+mn-cs"/>
              </a:rPr>
              <a:t>   project, </a:t>
            </a:r>
          </a:p>
          <a:p>
            <a:pPr marL="0" marR="0" lvl="0" indent="0" algn="l" defTabSz="914400" rtl="0" eaLnBrk="1" fontAlgn="base" latinLnBrk="0" hangingPunct="1">
              <a:lnSpc>
                <a:spcPct val="100000"/>
              </a:lnSpc>
              <a:spcBef>
                <a:spcPct val="20000"/>
              </a:spcBef>
              <a:spcAft>
                <a:spcPct val="0"/>
              </a:spcAft>
              <a:buClr>
                <a:srgbClr val="FF0000"/>
              </a:buClr>
              <a:buSzPct val="150000"/>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  the exact items, quantities, delivery dates, </a:t>
            </a:r>
            <a:br>
              <a:rPr kumimoji="1" lang="en-US" sz="2800" b="0" i="0" u="none" strike="noStrike" kern="0" cap="none" spc="0" normalizeH="0" baseline="0" noProof="0" dirty="0" smtClean="0">
                <a:ln>
                  <a:noFill/>
                </a:ln>
                <a:solidFill>
                  <a:schemeClr val="tx1"/>
                </a:solidFill>
                <a:effectLst/>
                <a:uLnTx/>
                <a:uFillTx/>
                <a:latin typeface="+mn-lt"/>
                <a:ea typeface="+mn-ea"/>
                <a:cs typeface="+mn-cs"/>
              </a:rPr>
            </a:br>
            <a:r>
              <a:rPr kumimoji="1" lang="en-US" sz="2800" b="0" i="0" u="none" strike="noStrike" kern="0" cap="none" spc="0" normalizeH="0" baseline="0" noProof="0" dirty="0" smtClean="0">
                <a:ln>
                  <a:noFill/>
                </a:ln>
                <a:solidFill>
                  <a:schemeClr val="tx1"/>
                </a:solidFill>
                <a:effectLst/>
                <a:uLnTx/>
                <a:uFillTx/>
                <a:latin typeface="+mn-lt"/>
                <a:ea typeface="+mn-ea"/>
                <a:cs typeface="+mn-cs"/>
              </a:rPr>
              <a:t>   delivery location.</a:t>
            </a: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Char char="z"/>
              <a:tabLst/>
              <a:defRPr/>
            </a:pPr>
            <a:endParaRPr kumimoji="1" lang="en-US"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
                <a:schemeClr val="accent2"/>
              </a:buClr>
              <a:buSzTx/>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Can be a contract, a statement of work, a business plan, or a project charter.</a:t>
            </a:r>
            <a:r>
              <a:rPr kumimoji="1" lang="en-US" sz="3200" b="0" i="0" u="none" strike="noStrike" kern="0" cap="none" spc="0" normalizeH="0" baseline="0" noProof="0" dirty="0" smtClean="0">
                <a:ln>
                  <a:noFill/>
                </a:ln>
                <a:solidFill>
                  <a:schemeClr val="tx1"/>
                </a:solidFill>
                <a:effectLst/>
                <a:uLnTx/>
                <a:uFillTx/>
                <a:latin typeface="+mn-lt"/>
                <a:ea typeface="+mn-ea"/>
                <a:cs typeface="+mn-cs"/>
              </a:rPr>
              <a:t> </a:t>
            </a:r>
          </a:p>
        </p:txBody>
      </p:sp>
    </p:spTree>
    <p:extLst>
      <p:ext uri="{BB962C8B-B14F-4D97-AF65-F5344CB8AC3E}">
        <p14:creationId xmlns:p14="http://schemas.microsoft.com/office/powerpoint/2010/main" val="284646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FF4DF0-1162-4B55-8B68-CCE7CC4C4C15}" type="slidenum">
              <a:rPr lang="en-US"/>
              <a:pPr/>
              <a:t>23</a:t>
            </a:fld>
            <a:endParaRPr lang="en-US"/>
          </a:p>
        </p:txBody>
      </p:sp>
      <p:sp>
        <p:nvSpPr>
          <p:cNvPr id="15361" name="Rectangle 1"/>
          <p:cNvSpPr>
            <a:spLocks noGrp="1" noChangeArrowheads="1"/>
          </p:cNvSpPr>
          <p:nvPr>
            <p:ph type="title"/>
          </p:nvPr>
        </p:nvSpPr>
        <p:spPr>
          <a:xfrm>
            <a:off x="304800" y="152400"/>
            <a:ext cx="7769225" cy="609600"/>
          </a:xfrm>
          <a:ln/>
        </p:spPr>
        <p:txBody>
          <a:bodyPr lIns="18000" tIns="46800" rIns="18000" bIns="46800" anchor="ctr"/>
          <a:lstStyle/>
          <a:p>
            <a:pPr>
              <a:spcBef>
                <a:spcPts val="788"/>
              </a:spcBef>
            </a:pPr>
            <a:r>
              <a:rPr lang="en-GB" sz="3200" dirty="0"/>
              <a:t>Organization of SPMP Document</a:t>
            </a:r>
          </a:p>
        </p:txBody>
      </p:sp>
      <p:sp>
        <p:nvSpPr>
          <p:cNvPr id="15362" name="Rectangle 2"/>
          <p:cNvSpPr>
            <a:spLocks noGrp="1" noChangeArrowheads="1"/>
          </p:cNvSpPr>
          <p:nvPr>
            <p:ph type="body" idx="1"/>
          </p:nvPr>
        </p:nvSpPr>
        <p:spPr>
          <a:xfrm>
            <a:off x="152400" y="1676400"/>
            <a:ext cx="8839200" cy="5867400"/>
          </a:xfrm>
          <a:ln/>
        </p:spPr>
        <p:txBody>
          <a:bodyPr lIns="18000" tIns="46800" rIns="18000" bIns="46800">
            <a:normAutofit/>
          </a:bodyPr>
          <a:lstStyle/>
          <a:p>
            <a:pPr lvl="1" algn="just">
              <a:lnSpc>
                <a:spcPts val="4000"/>
              </a:lnSpc>
              <a:spcBef>
                <a:spcPts val="525"/>
              </a:spcBef>
              <a:buClr>
                <a:srgbClr val="FF0000"/>
              </a:buClr>
              <a:buSzPct val="150000"/>
              <a:buFont typeface="Arial" pitchFamily="34" charset="0"/>
              <a:buChar char="•"/>
            </a:pPr>
            <a:r>
              <a:rPr lang="en-GB" b="1" dirty="0"/>
              <a:t>Introduction</a:t>
            </a:r>
            <a:r>
              <a:rPr lang="en-GB" dirty="0"/>
              <a:t> </a:t>
            </a:r>
            <a:endParaRPr lang="en-GB" dirty="0" smtClean="0"/>
          </a:p>
          <a:p>
            <a:pPr marL="457200" lvl="1" indent="0" algn="just">
              <a:lnSpc>
                <a:spcPts val="4000"/>
              </a:lnSpc>
              <a:spcBef>
                <a:spcPts val="525"/>
              </a:spcBef>
              <a:buClr>
                <a:srgbClr val="FF0000"/>
              </a:buClr>
              <a:buSzPct val="150000"/>
              <a:buNone/>
            </a:pPr>
            <a:r>
              <a:rPr lang="en-GB" dirty="0" smtClean="0"/>
              <a:t>(</a:t>
            </a:r>
            <a:r>
              <a:rPr lang="en-GB" dirty="0"/>
              <a:t>Objectives</a:t>
            </a:r>
            <a:r>
              <a:rPr lang="en-GB" dirty="0" smtClean="0"/>
              <a:t>, Major </a:t>
            </a:r>
            <a:r>
              <a:rPr lang="en-GB" dirty="0"/>
              <a:t>Functions</a:t>
            </a:r>
            <a:r>
              <a:rPr lang="en-GB" dirty="0" smtClean="0"/>
              <a:t>, Performance </a:t>
            </a:r>
            <a:r>
              <a:rPr lang="en-GB" dirty="0"/>
              <a:t>Issues</a:t>
            </a:r>
            <a:r>
              <a:rPr lang="en-GB" dirty="0" smtClean="0"/>
              <a:t>, Management </a:t>
            </a:r>
            <a:r>
              <a:rPr lang="en-GB" dirty="0"/>
              <a:t>and Technical Constraints)</a:t>
            </a:r>
          </a:p>
          <a:p>
            <a:pPr lvl="1" algn="just">
              <a:lnSpc>
                <a:spcPts val="4000"/>
              </a:lnSpc>
              <a:spcBef>
                <a:spcPts val="525"/>
              </a:spcBef>
              <a:buClr>
                <a:srgbClr val="FF0000"/>
              </a:buClr>
              <a:buSzPct val="150000"/>
              <a:buFont typeface="Arial" pitchFamily="34" charset="0"/>
              <a:buChar char="•"/>
            </a:pPr>
            <a:r>
              <a:rPr lang="en-GB" b="1" dirty="0"/>
              <a:t>Project Estimates </a:t>
            </a:r>
            <a:endParaRPr lang="en-GB" b="1" dirty="0" smtClean="0"/>
          </a:p>
          <a:p>
            <a:pPr marL="457200" lvl="1" indent="0" algn="just">
              <a:lnSpc>
                <a:spcPts val="4000"/>
              </a:lnSpc>
              <a:spcBef>
                <a:spcPts val="525"/>
              </a:spcBef>
              <a:buClr>
                <a:srgbClr val="FF0000"/>
              </a:buClr>
              <a:buSzPct val="150000"/>
              <a:buNone/>
            </a:pPr>
            <a:r>
              <a:rPr lang="en-GB" dirty="0" smtClean="0"/>
              <a:t>(</a:t>
            </a:r>
            <a:r>
              <a:rPr lang="en-GB" dirty="0"/>
              <a:t>Historical Data</a:t>
            </a:r>
            <a:r>
              <a:rPr lang="en-GB" dirty="0" smtClean="0"/>
              <a:t>, Estimation </a:t>
            </a:r>
            <a:r>
              <a:rPr lang="en-GB" dirty="0"/>
              <a:t>Techniques</a:t>
            </a:r>
            <a:r>
              <a:rPr lang="en-GB" dirty="0" smtClean="0"/>
              <a:t>, Effort</a:t>
            </a:r>
            <a:r>
              <a:rPr lang="en-GB" dirty="0"/>
              <a:t>, Cost, and Project Duration Estimates)</a:t>
            </a:r>
          </a:p>
          <a:p>
            <a:pPr lvl="1" algn="just">
              <a:lnSpc>
                <a:spcPts val="4000"/>
              </a:lnSpc>
              <a:spcBef>
                <a:spcPts val="525"/>
              </a:spcBef>
              <a:buClr>
                <a:srgbClr val="FF0000"/>
              </a:buClr>
              <a:buSzPct val="150000"/>
              <a:buFont typeface="Arial" pitchFamily="34" charset="0"/>
              <a:buChar char="•"/>
            </a:pPr>
            <a:r>
              <a:rPr lang="en-GB" b="1" dirty="0"/>
              <a:t>Project Resources Plan </a:t>
            </a:r>
            <a:endParaRPr lang="en-GB" b="1" dirty="0" smtClean="0"/>
          </a:p>
          <a:p>
            <a:pPr marL="457200" lvl="1" indent="0" algn="just">
              <a:lnSpc>
                <a:spcPts val="4000"/>
              </a:lnSpc>
              <a:spcBef>
                <a:spcPts val="525"/>
              </a:spcBef>
              <a:buClr>
                <a:srgbClr val="FF0000"/>
              </a:buClr>
              <a:buSzPct val="150000"/>
              <a:buNone/>
            </a:pPr>
            <a:r>
              <a:rPr lang="en-GB" dirty="0" smtClean="0"/>
              <a:t>(</a:t>
            </a:r>
            <a:r>
              <a:rPr lang="en-GB" dirty="0"/>
              <a:t>People</a:t>
            </a:r>
            <a:r>
              <a:rPr lang="en-GB" dirty="0" smtClean="0"/>
              <a:t>, Hardware </a:t>
            </a:r>
            <a:r>
              <a:rPr lang="en-GB" dirty="0"/>
              <a:t>and Software</a:t>
            </a:r>
            <a:r>
              <a:rPr lang="en-GB" dirty="0" smtClean="0"/>
              <a:t>, Special </a:t>
            </a:r>
            <a:r>
              <a:rPr lang="en-GB" dirty="0"/>
              <a:t>Resources</a:t>
            </a:r>
            <a:r>
              <a:rPr lang="en-GB" dirty="0" smtClean="0"/>
              <a:t>)</a:t>
            </a:r>
            <a:endParaRPr lang="en-GB" dirty="0"/>
          </a:p>
        </p:txBody>
      </p:sp>
    </p:spTree>
    <p:extLst>
      <p:ext uri="{BB962C8B-B14F-4D97-AF65-F5344CB8AC3E}">
        <p14:creationId xmlns:p14="http://schemas.microsoft.com/office/powerpoint/2010/main" val="4230155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8585200" cy="1143000"/>
          </a:xfrm>
        </p:spPr>
        <p:txBody>
          <a:bodyPr/>
          <a:lstStyle/>
          <a:p>
            <a:r>
              <a:rPr lang="en-GB" sz="3600" dirty="0"/>
              <a:t>Organization of SPMP </a:t>
            </a:r>
            <a:r>
              <a:rPr lang="en-GB" sz="3600" dirty="0" smtClean="0"/>
              <a:t>Document (cont.)</a:t>
            </a:r>
            <a:endParaRPr lang="en-IN" sz="3600" dirty="0"/>
          </a:p>
        </p:txBody>
      </p:sp>
      <p:sp>
        <p:nvSpPr>
          <p:cNvPr id="3" name="Content Placeholder 2"/>
          <p:cNvSpPr>
            <a:spLocks noGrp="1"/>
          </p:cNvSpPr>
          <p:nvPr>
            <p:ph idx="1"/>
          </p:nvPr>
        </p:nvSpPr>
        <p:spPr>
          <a:xfrm>
            <a:off x="304800" y="1524000"/>
            <a:ext cx="8686800" cy="4171950"/>
          </a:xfrm>
        </p:spPr>
        <p:txBody>
          <a:bodyPr/>
          <a:lstStyle/>
          <a:p>
            <a:pPr lvl="1" algn="just">
              <a:lnSpc>
                <a:spcPts val="3700"/>
              </a:lnSpc>
              <a:spcBef>
                <a:spcPts val="525"/>
              </a:spcBef>
              <a:buClr>
                <a:srgbClr val="FF0000"/>
              </a:buClr>
              <a:buSzPct val="150000"/>
              <a:buFont typeface="Arial" pitchFamily="34" charset="0"/>
              <a:buChar char="•"/>
            </a:pPr>
            <a:r>
              <a:rPr lang="en-GB" b="1" dirty="0"/>
              <a:t>Schedules</a:t>
            </a:r>
            <a:r>
              <a:rPr lang="en-GB" dirty="0"/>
              <a:t> </a:t>
            </a:r>
          </a:p>
          <a:p>
            <a:pPr marL="457200" lvl="1" indent="0" algn="just">
              <a:lnSpc>
                <a:spcPts val="3700"/>
              </a:lnSpc>
              <a:spcBef>
                <a:spcPts val="525"/>
              </a:spcBef>
              <a:buClr>
                <a:srgbClr val="FF0000"/>
              </a:buClr>
              <a:buSzPct val="150000"/>
              <a:buNone/>
            </a:pPr>
            <a:r>
              <a:rPr lang="en-GB" dirty="0"/>
              <a:t>(Work Breakdown Structure, Task Network, Gantt Chart Representation, PERT Chart Representation)</a:t>
            </a:r>
          </a:p>
          <a:p>
            <a:pPr lvl="1" algn="just">
              <a:lnSpc>
                <a:spcPts val="3700"/>
              </a:lnSpc>
              <a:spcBef>
                <a:spcPts val="525"/>
              </a:spcBef>
              <a:buClr>
                <a:srgbClr val="FF0000"/>
              </a:buClr>
              <a:buSzPct val="150000"/>
              <a:buFont typeface="Arial" pitchFamily="34" charset="0"/>
              <a:buChar char="•"/>
            </a:pPr>
            <a:r>
              <a:rPr lang="en-GB" b="1" dirty="0"/>
              <a:t>Risk Management Plan </a:t>
            </a:r>
          </a:p>
          <a:p>
            <a:pPr marL="457200" lvl="1" indent="0" algn="just">
              <a:lnSpc>
                <a:spcPts val="3700"/>
              </a:lnSpc>
              <a:spcBef>
                <a:spcPts val="525"/>
              </a:spcBef>
              <a:buClr>
                <a:srgbClr val="FF0000"/>
              </a:buClr>
              <a:buSzPct val="150000"/>
              <a:buNone/>
            </a:pPr>
            <a:r>
              <a:rPr lang="en-GB" dirty="0"/>
              <a:t>(Risk Analysis, Risk Identification, Risk Estimation, Abatement Procedures)</a:t>
            </a:r>
          </a:p>
          <a:p>
            <a:pPr lvl="1" algn="just">
              <a:lnSpc>
                <a:spcPts val="3700"/>
              </a:lnSpc>
              <a:spcBef>
                <a:spcPts val="525"/>
              </a:spcBef>
              <a:buClr>
                <a:srgbClr val="FF0000"/>
              </a:buClr>
              <a:buSzPct val="150000"/>
              <a:buFont typeface="Arial" pitchFamily="34" charset="0"/>
              <a:buChar char="•"/>
            </a:pPr>
            <a:r>
              <a:rPr lang="en-GB" b="1" dirty="0"/>
              <a:t>Project Tracking and Control Plan</a:t>
            </a:r>
          </a:p>
          <a:p>
            <a:pPr lvl="1" algn="just">
              <a:lnSpc>
                <a:spcPts val="3700"/>
              </a:lnSpc>
              <a:spcBef>
                <a:spcPts val="525"/>
              </a:spcBef>
              <a:buClr>
                <a:srgbClr val="FF0000"/>
              </a:buClr>
              <a:buSzPct val="150000"/>
              <a:buFont typeface="Arial" pitchFamily="34" charset="0"/>
              <a:buChar char="•"/>
            </a:pPr>
            <a:r>
              <a:rPr lang="en-GB" b="1" dirty="0"/>
              <a:t>Miscellaneous Plans </a:t>
            </a:r>
          </a:p>
          <a:p>
            <a:pPr lvl="1" algn="just">
              <a:lnSpc>
                <a:spcPts val="3700"/>
              </a:lnSpc>
              <a:spcBef>
                <a:spcPts val="525"/>
              </a:spcBef>
              <a:buClr>
                <a:srgbClr val="FF0000"/>
              </a:buClr>
              <a:buSzPct val="150000"/>
              <a:buFont typeface="Arial" pitchFamily="34" charset="0"/>
              <a:buChar char="•"/>
            </a:pPr>
            <a:r>
              <a:rPr lang="en-GB" dirty="0"/>
              <a:t>(Process Tailoring, Quality Assurance)</a:t>
            </a:r>
          </a:p>
          <a:p>
            <a:pPr>
              <a:lnSpc>
                <a:spcPts val="3700"/>
              </a:lnSpc>
            </a:pPr>
            <a:endParaRPr lang="en-IN" sz="2800" dirty="0"/>
          </a:p>
        </p:txBody>
      </p:sp>
      <p:sp>
        <p:nvSpPr>
          <p:cNvPr id="4" name="Slide Number Placeholder 3"/>
          <p:cNvSpPr>
            <a:spLocks noGrp="1"/>
          </p:cNvSpPr>
          <p:nvPr>
            <p:ph type="sldNum" sz="quarter" idx="12"/>
          </p:nvPr>
        </p:nvSpPr>
        <p:spPr/>
        <p:txBody>
          <a:bodyPr/>
          <a:lstStyle/>
          <a:p>
            <a:fld id="{68E888D7-2EC8-4232-A64B-5C6AF984E717}" type="slidenum">
              <a:rPr lang="en-US" smtClean="0"/>
              <a:pPr/>
              <a:t>24</a:t>
            </a:fld>
            <a:endParaRPr lang="en-US"/>
          </a:p>
        </p:txBody>
      </p:sp>
    </p:spTree>
    <p:extLst>
      <p:ext uri="{BB962C8B-B14F-4D97-AF65-F5344CB8AC3E}">
        <p14:creationId xmlns:p14="http://schemas.microsoft.com/office/powerpoint/2010/main" val="1275678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25</a:t>
            </a:fld>
            <a:endParaRPr lang="en-US"/>
          </a:p>
        </p:txBody>
      </p:sp>
      <p:sp>
        <p:nvSpPr>
          <p:cNvPr id="3" name="Rectangle 2"/>
          <p:cNvSpPr txBox="1">
            <a:spLocks noChangeArrowheads="1"/>
          </p:cNvSpPr>
          <p:nvPr/>
        </p:nvSpPr>
        <p:spPr bwMode="auto">
          <a:xfrm>
            <a:off x="381000" y="274638"/>
            <a:ext cx="83058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Staffing</a:t>
            </a:r>
            <a:endParaRPr kumimoji="1" lang="en-US" altLang="zh-CN" sz="4000" b="0" i="0" u="none" strike="noStrike" kern="0" cap="none" spc="0" normalizeH="0" baseline="0" noProof="0" dirty="0">
              <a:ln>
                <a:noFill/>
              </a:ln>
              <a:solidFill>
                <a:schemeClr val="tx2"/>
              </a:solidFill>
              <a:effectLst/>
              <a:uLnTx/>
              <a:uFillTx/>
              <a:latin typeface="+mj-lt"/>
              <a:ea typeface="+mj-ea"/>
              <a:cs typeface="+mj-cs"/>
            </a:endParaRPr>
          </a:p>
        </p:txBody>
      </p:sp>
      <p:sp>
        <p:nvSpPr>
          <p:cNvPr id="4" name="Rectangle 3"/>
          <p:cNvSpPr txBox="1">
            <a:spLocks noChangeArrowheads="1"/>
          </p:cNvSpPr>
          <p:nvPr/>
        </p:nvSpPr>
        <p:spPr bwMode="auto">
          <a:xfrm>
            <a:off x="381000" y="2133600"/>
            <a:ext cx="8305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
                <a:srgbClr val="FF0000"/>
              </a:buClr>
              <a:buSzPct val="150000"/>
              <a:buFont typeface="Arial" pitchFamily="34" charset="0"/>
              <a:buChar char="•"/>
              <a:tabLst/>
              <a:defRPr/>
            </a:pPr>
            <a:r>
              <a:rPr kumimoji="1" lang="en-GB" altLang="zh-CN" sz="2800" b="0" i="0" u="none" strike="noStrike" kern="0" cap="none" spc="0" normalizeH="0" baseline="0" noProof="0" dirty="0" smtClean="0">
                <a:ln>
                  <a:noFill/>
                </a:ln>
                <a:solidFill>
                  <a:schemeClr val="tx1"/>
                </a:solidFill>
                <a:effectLst/>
                <a:uLnTx/>
                <a:uFillTx/>
                <a:latin typeface="+mn-lt"/>
                <a:ea typeface="+mn-ea"/>
                <a:cs typeface="+mn-cs"/>
              </a:rPr>
              <a:t>People are an organisation’s most important assets.</a:t>
            </a:r>
          </a:p>
          <a:p>
            <a:pPr marL="342900" marR="0" lvl="0" indent="-342900" algn="just" defTabSz="914400" rtl="0" eaLnBrk="0" fontAlgn="base" latinLnBrk="0" hangingPunct="0">
              <a:lnSpc>
                <a:spcPct val="100000"/>
              </a:lnSpc>
              <a:spcBef>
                <a:spcPct val="20000"/>
              </a:spcBef>
              <a:spcAft>
                <a:spcPct val="0"/>
              </a:spcAft>
              <a:buClr>
                <a:srgbClr val="FF0000"/>
              </a:buClr>
              <a:buSzPct val="150000"/>
              <a:buFont typeface="Arial" pitchFamily="34" charset="0"/>
              <a:buChar char="•"/>
              <a:tabLst/>
              <a:defRPr/>
            </a:pPr>
            <a:r>
              <a:rPr kumimoji="1" lang="en-GB" altLang="zh-CN" sz="2800" b="0" i="0" u="none" strike="noStrike" kern="0" cap="none" spc="0" normalizeH="0" baseline="0" noProof="0" dirty="0" smtClean="0">
                <a:ln>
                  <a:noFill/>
                </a:ln>
                <a:solidFill>
                  <a:schemeClr val="tx1"/>
                </a:solidFill>
                <a:effectLst/>
                <a:uLnTx/>
                <a:uFillTx/>
                <a:latin typeface="+mn-lt"/>
                <a:ea typeface="+mn-ea"/>
                <a:cs typeface="+mn-cs"/>
              </a:rPr>
              <a:t>The tasks of a manager are essentially people-oriented. Unless there is some understanding of people, management will be unsuccessful.</a:t>
            </a:r>
          </a:p>
          <a:p>
            <a:pPr marL="342900" marR="0" lvl="0" indent="-342900" algn="just" defTabSz="914400" rtl="0" eaLnBrk="0" fontAlgn="base" latinLnBrk="0" hangingPunct="0">
              <a:lnSpc>
                <a:spcPct val="100000"/>
              </a:lnSpc>
              <a:spcBef>
                <a:spcPct val="20000"/>
              </a:spcBef>
              <a:spcAft>
                <a:spcPct val="0"/>
              </a:spcAft>
              <a:buClr>
                <a:srgbClr val="FF0000"/>
              </a:buClr>
              <a:buSzPct val="150000"/>
              <a:buFont typeface="Arial" pitchFamily="34" charset="0"/>
              <a:buChar char="•"/>
              <a:tabLst/>
              <a:defRPr/>
            </a:pPr>
            <a:r>
              <a:rPr kumimoji="1" lang="en-GB" altLang="zh-CN" sz="2800" b="0" i="0" u="none" strike="noStrike" kern="0" cap="none" spc="0" normalizeH="0" baseline="0" noProof="0" dirty="0" smtClean="0">
                <a:ln>
                  <a:noFill/>
                </a:ln>
                <a:solidFill>
                  <a:schemeClr val="tx1"/>
                </a:solidFill>
                <a:effectLst/>
                <a:uLnTx/>
                <a:uFillTx/>
                <a:latin typeface="+mn-lt"/>
                <a:ea typeface="+mn-ea"/>
                <a:cs typeface="+mn-cs"/>
              </a:rPr>
              <a:t>Poor people management is an important contributor to project failure.</a:t>
            </a: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26</a:t>
            </a:fld>
            <a:endParaRPr lang="en-US"/>
          </a:p>
        </p:txBody>
      </p:sp>
      <p:sp>
        <p:nvSpPr>
          <p:cNvPr id="3" name="Rectangle 2"/>
          <p:cNvSpPr txBox="1">
            <a:spLocks noChangeArrowheads="1"/>
          </p:cNvSpPr>
          <p:nvPr/>
        </p:nvSpPr>
        <p:spPr bwMode="auto">
          <a:xfrm>
            <a:off x="381000" y="276225"/>
            <a:ext cx="8305800" cy="1141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Staffing </a:t>
            </a:r>
            <a:b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b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		---Staffing Activities</a:t>
            </a:r>
            <a:endParaRPr kumimoji="1" lang="en-US" altLang="zh-CN" sz="4000" b="0" i="0" u="none" strike="noStrike" kern="0" cap="none" spc="0" normalizeH="0" baseline="0" noProof="0" dirty="0">
              <a:ln>
                <a:noFill/>
              </a:ln>
              <a:solidFill>
                <a:schemeClr val="tx2"/>
              </a:solidFill>
              <a:effectLst/>
              <a:uLnTx/>
              <a:uFillTx/>
              <a:latin typeface="+mj-lt"/>
              <a:ea typeface="+mj-ea"/>
              <a:cs typeface="+mj-cs"/>
            </a:endParaRPr>
          </a:p>
        </p:txBody>
      </p:sp>
      <p:pic>
        <p:nvPicPr>
          <p:cNvPr id="4" name="Picture 3"/>
          <p:cNvPicPr>
            <a:picLocks noChangeAspect="1" noChangeArrowheads="1"/>
          </p:cNvPicPr>
          <p:nvPr/>
        </p:nvPicPr>
        <p:blipFill>
          <a:blip r:embed="rId2"/>
          <a:srcRect/>
          <a:stretch>
            <a:fillRect/>
          </a:stretch>
        </p:blipFill>
        <p:spPr bwMode="auto">
          <a:xfrm>
            <a:off x="2435225" y="2403475"/>
            <a:ext cx="4041775" cy="3017838"/>
          </a:xfrm>
          <a:prstGeom prst="rect">
            <a:avLst/>
          </a:prstGeom>
          <a:noFill/>
          <a:ln w="9525">
            <a:noFill/>
            <a:miter lim="800000"/>
            <a:headEnd/>
            <a:tailEnd/>
          </a:ln>
        </p:spPr>
      </p:pic>
      <p:sp>
        <p:nvSpPr>
          <p:cNvPr id="5" name="Text Box 4"/>
          <p:cNvSpPr txBox="1">
            <a:spLocks noChangeArrowheads="1"/>
          </p:cNvSpPr>
          <p:nvPr/>
        </p:nvSpPr>
        <p:spPr bwMode="auto">
          <a:xfrm>
            <a:off x="3333750" y="1946275"/>
            <a:ext cx="1898650" cy="339725"/>
          </a:xfrm>
          <a:prstGeom prst="rect">
            <a:avLst/>
          </a:prstGeom>
          <a:noFill/>
          <a:ln w="12700">
            <a:noFill/>
            <a:miter lim="800000"/>
            <a:headEnd/>
            <a:tailEnd/>
          </a:ln>
        </p:spPr>
        <p:txBody>
          <a:bodyPr wrap="none">
            <a:spAutoFit/>
          </a:bodyPr>
          <a:lstStyle/>
          <a:p>
            <a:pPr eaLnBrk="0" hangingPunct="0">
              <a:lnSpc>
                <a:spcPct val="90000"/>
              </a:lnSpc>
            </a:pPr>
            <a:r>
              <a:rPr lang="en-US" altLang="zh-CN" b="1" dirty="0">
                <a:latin typeface="Helvetica" charset="0"/>
              </a:rPr>
              <a:t>Selecting Staffs</a:t>
            </a:r>
          </a:p>
        </p:txBody>
      </p:sp>
      <p:sp>
        <p:nvSpPr>
          <p:cNvPr id="6" name="Text Box 5"/>
          <p:cNvSpPr txBox="1">
            <a:spLocks noChangeArrowheads="1"/>
          </p:cNvSpPr>
          <p:nvPr/>
        </p:nvSpPr>
        <p:spPr bwMode="auto">
          <a:xfrm>
            <a:off x="6064250" y="3013075"/>
            <a:ext cx="2165350" cy="339725"/>
          </a:xfrm>
          <a:prstGeom prst="rect">
            <a:avLst/>
          </a:prstGeom>
          <a:noFill/>
          <a:ln w="12700">
            <a:noFill/>
            <a:miter lim="800000"/>
            <a:headEnd/>
            <a:tailEnd/>
          </a:ln>
        </p:spPr>
        <p:txBody>
          <a:bodyPr wrap="none">
            <a:spAutoFit/>
          </a:bodyPr>
          <a:lstStyle/>
          <a:p>
            <a:pPr eaLnBrk="0" hangingPunct="0">
              <a:lnSpc>
                <a:spcPct val="90000"/>
              </a:lnSpc>
            </a:pPr>
            <a:r>
              <a:rPr lang="en-US" altLang="zh-CN" b="1" dirty="0">
                <a:latin typeface="Helvetica" charset="0"/>
              </a:rPr>
              <a:t>Organizing Teams</a:t>
            </a:r>
          </a:p>
        </p:txBody>
      </p:sp>
      <p:sp>
        <p:nvSpPr>
          <p:cNvPr id="7" name="Text Box 6"/>
          <p:cNvSpPr txBox="1">
            <a:spLocks noChangeArrowheads="1"/>
          </p:cNvSpPr>
          <p:nvPr/>
        </p:nvSpPr>
        <p:spPr bwMode="auto">
          <a:xfrm>
            <a:off x="76200" y="2860675"/>
            <a:ext cx="2127250" cy="339725"/>
          </a:xfrm>
          <a:prstGeom prst="rect">
            <a:avLst/>
          </a:prstGeom>
          <a:noFill/>
          <a:ln w="12700">
            <a:noFill/>
            <a:miter lim="800000"/>
            <a:headEnd/>
            <a:tailEnd/>
          </a:ln>
        </p:spPr>
        <p:txBody>
          <a:bodyPr wrap="none">
            <a:spAutoFit/>
          </a:bodyPr>
          <a:lstStyle/>
          <a:p>
            <a:pPr eaLnBrk="0" hangingPunct="0">
              <a:lnSpc>
                <a:spcPct val="90000"/>
              </a:lnSpc>
            </a:pPr>
            <a:r>
              <a:rPr lang="en-US" altLang="zh-CN" b="1" dirty="0">
                <a:latin typeface="Helvetica" charset="0"/>
              </a:rPr>
              <a:t>Managing Groups</a:t>
            </a:r>
          </a:p>
        </p:txBody>
      </p:sp>
      <p:sp>
        <p:nvSpPr>
          <p:cNvPr id="8" name="Text Box 7"/>
          <p:cNvSpPr txBox="1">
            <a:spLocks noChangeArrowheads="1"/>
          </p:cNvSpPr>
          <p:nvPr/>
        </p:nvSpPr>
        <p:spPr bwMode="auto">
          <a:xfrm>
            <a:off x="4781550" y="5603875"/>
            <a:ext cx="3371850" cy="339725"/>
          </a:xfrm>
          <a:prstGeom prst="rect">
            <a:avLst/>
          </a:prstGeom>
          <a:noFill/>
          <a:ln w="12700">
            <a:noFill/>
            <a:miter lim="800000"/>
            <a:headEnd/>
            <a:tailEnd/>
          </a:ln>
        </p:spPr>
        <p:txBody>
          <a:bodyPr wrap="none">
            <a:spAutoFit/>
          </a:bodyPr>
          <a:lstStyle/>
          <a:p>
            <a:pPr eaLnBrk="0" hangingPunct="0">
              <a:lnSpc>
                <a:spcPct val="90000"/>
              </a:lnSpc>
            </a:pPr>
            <a:r>
              <a:rPr lang="en-US" altLang="zh-CN" b="1">
                <a:latin typeface="Helvetica" charset="0"/>
              </a:rPr>
              <a:t>Arranging Work Environment</a:t>
            </a:r>
          </a:p>
        </p:txBody>
      </p:sp>
      <p:sp>
        <p:nvSpPr>
          <p:cNvPr id="9" name="Text Box 8"/>
          <p:cNvSpPr txBox="1">
            <a:spLocks noChangeArrowheads="1"/>
          </p:cNvSpPr>
          <p:nvPr/>
        </p:nvSpPr>
        <p:spPr bwMode="auto">
          <a:xfrm>
            <a:off x="819150" y="5375275"/>
            <a:ext cx="2139950" cy="339725"/>
          </a:xfrm>
          <a:prstGeom prst="rect">
            <a:avLst/>
          </a:prstGeom>
          <a:noFill/>
          <a:ln w="12700">
            <a:noFill/>
            <a:miter lim="800000"/>
            <a:headEnd/>
            <a:tailEnd/>
          </a:ln>
        </p:spPr>
        <p:txBody>
          <a:bodyPr wrap="none">
            <a:spAutoFit/>
          </a:bodyPr>
          <a:lstStyle/>
          <a:p>
            <a:pPr eaLnBrk="0" hangingPunct="0">
              <a:lnSpc>
                <a:spcPct val="90000"/>
              </a:lnSpc>
            </a:pPr>
            <a:r>
              <a:rPr lang="en-US" altLang="zh-CN" b="1">
                <a:latin typeface="Helvetica" charset="0"/>
              </a:rPr>
              <a:t>Motivating People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27</a:t>
            </a:fld>
            <a:endParaRPr lang="en-US"/>
          </a:p>
        </p:txBody>
      </p:sp>
      <p:sp>
        <p:nvSpPr>
          <p:cNvPr id="10" name="Rectangle 2"/>
          <p:cNvSpPr txBox="1">
            <a:spLocks noChangeArrowheads="1"/>
          </p:cNvSpPr>
          <p:nvPr/>
        </p:nvSpPr>
        <p:spPr bwMode="auto">
          <a:xfrm>
            <a:off x="228600" y="276225"/>
            <a:ext cx="8763000" cy="1141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600" b="0" i="0" u="none" strike="noStrike" kern="0" cap="none" spc="0" normalizeH="0" baseline="0" noProof="0" dirty="0" smtClean="0">
                <a:ln>
                  <a:noFill/>
                </a:ln>
                <a:solidFill>
                  <a:schemeClr val="tx2"/>
                </a:solidFill>
                <a:effectLst/>
                <a:uLnTx/>
                <a:uFillTx/>
                <a:latin typeface="+mj-lt"/>
                <a:ea typeface="+mj-ea"/>
                <a:cs typeface="+mj-cs"/>
              </a:rPr>
              <a:t>Staffing </a:t>
            </a:r>
            <a:br>
              <a:rPr kumimoji="1" lang="en-US" altLang="zh-CN" sz="3600" b="0" i="0" u="none" strike="noStrike" kern="0" cap="none" spc="0" normalizeH="0" baseline="0" noProof="0" dirty="0" smtClean="0">
                <a:ln>
                  <a:noFill/>
                </a:ln>
                <a:solidFill>
                  <a:schemeClr val="tx2"/>
                </a:solidFill>
                <a:effectLst/>
                <a:uLnTx/>
                <a:uFillTx/>
                <a:latin typeface="+mj-lt"/>
                <a:ea typeface="+mj-ea"/>
                <a:cs typeface="+mj-cs"/>
              </a:rPr>
            </a:br>
            <a:r>
              <a:rPr kumimoji="1" lang="en-US" altLang="zh-CN" sz="3600" b="0" i="0" u="none" strike="noStrike" kern="0" cap="none" spc="0" normalizeH="0" baseline="0" noProof="0" dirty="0" smtClean="0">
                <a:ln>
                  <a:noFill/>
                </a:ln>
                <a:solidFill>
                  <a:schemeClr val="tx2"/>
                </a:solidFill>
                <a:effectLst/>
                <a:uLnTx/>
                <a:uFillTx/>
                <a:latin typeface="+mj-lt"/>
                <a:ea typeface="+mj-ea"/>
                <a:cs typeface="+mj-cs"/>
              </a:rPr>
              <a:t>		</a:t>
            </a:r>
            <a:r>
              <a:rPr kumimoji="1" lang="en-US" altLang="zh-CN" sz="2800" b="0" i="0" u="none" strike="noStrike" kern="0" cap="none" spc="0" normalizeH="0" baseline="0" noProof="0" dirty="0" smtClean="0">
                <a:ln>
                  <a:noFill/>
                </a:ln>
                <a:solidFill>
                  <a:schemeClr val="tx2"/>
                </a:solidFill>
                <a:effectLst/>
                <a:uLnTx/>
                <a:uFillTx/>
                <a:latin typeface="+mj-lt"/>
                <a:ea typeface="+mj-ea"/>
                <a:cs typeface="+mj-cs"/>
              </a:rPr>
              <a:t>--- Selecting Staffs / Team Leader</a:t>
            </a:r>
            <a:endParaRPr kumimoji="1" lang="en-US" altLang="zh-CN" sz="2800" b="0" i="0" u="none" strike="noStrike" kern="0" cap="none" spc="0" normalizeH="0" baseline="0" noProof="0" dirty="0">
              <a:ln>
                <a:noFill/>
              </a:ln>
              <a:solidFill>
                <a:schemeClr val="tx2"/>
              </a:solidFill>
              <a:effectLst/>
              <a:uLnTx/>
              <a:uFillTx/>
              <a:latin typeface="+mj-lt"/>
              <a:ea typeface="+mj-ea"/>
              <a:cs typeface="+mj-cs"/>
            </a:endParaRPr>
          </a:p>
        </p:txBody>
      </p:sp>
      <p:sp>
        <p:nvSpPr>
          <p:cNvPr id="11" name="Rectangle 3"/>
          <p:cNvSpPr txBox="1">
            <a:spLocks noChangeArrowheads="1"/>
          </p:cNvSpPr>
          <p:nvPr/>
        </p:nvSpPr>
        <p:spPr bwMode="auto">
          <a:xfrm>
            <a:off x="381000" y="1447800"/>
            <a:ext cx="84582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Wingdings" pitchFamily="2" charset="2"/>
              <a:buChar char="Ø"/>
              <a:tabLst/>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The MOI Model:</a:t>
            </a:r>
          </a:p>
          <a:p>
            <a:pPr marL="742950" marR="0" lvl="1" indent="-285750" algn="l" defTabSz="914400" rtl="0" eaLnBrk="0" fontAlgn="base" latinLnBrk="0" hangingPunct="0">
              <a:lnSpc>
                <a:spcPct val="100000"/>
              </a:lnSpc>
              <a:spcBef>
                <a:spcPts val="600"/>
              </a:spcBef>
              <a:spcAft>
                <a:spcPct val="0"/>
              </a:spcAft>
              <a:buClr>
                <a:schemeClr val="accent2"/>
              </a:buClr>
              <a:buSzTx/>
              <a:buFont typeface="Wingdings" pitchFamily="2" charset="2"/>
              <a:buChar char="§"/>
              <a:tabLst/>
              <a:defRPr/>
            </a:pPr>
            <a:r>
              <a:rPr kumimoji="1" lang="en-US" altLang="zh-CN" sz="2400" b="1" i="0" u="none" strike="noStrike" kern="0" cap="none" spc="0" normalizeH="0" baseline="0" noProof="0" dirty="0" smtClean="0">
                <a:ln>
                  <a:noFill/>
                </a:ln>
                <a:solidFill>
                  <a:schemeClr val="tx1"/>
                </a:solidFill>
                <a:effectLst/>
                <a:uLnTx/>
                <a:uFillTx/>
                <a:latin typeface="+mn-lt"/>
              </a:rPr>
              <a:t>Motivation.</a:t>
            </a:r>
            <a:r>
              <a:rPr kumimoji="1" lang="en-US" altLang="zh-CN" sz="2400" b="0" i="0" u="none" strike="noStrike" kern="0" cap="none" spc="0" normalizeH="0" baseline="0" noProof="0" dirty="0" smtClean="0">
                <a:ln>
                  <a:noFill/>
                </a:ln>
                <a:solidFill>
                  <a:schemeClr val="tx1"/>
                </a:solidFill>
                <a:effectLst/>
                <a:uLnTx/>
                <a:uFillTx/>
                <a:latin typeface="+mn-lt"/>
              </a:rPr>
              <a:t>  The ability to encourage (by </a:t>
            </a:r>
            <a:r>
              <a:rPr kumimoji="1" lang="en-US" altLang="zh-CN" sz="2400" b="0" i="0" u="none" strike="noStrike" kern="0" cap="none" spc="0" normalizeH="0" baseline="0" noProof="0" dirty="0" smtClean="0">
                <a:ln>
                  <a:noFill/>
                </a:ln>
                <a:solidFill>
                  <a:schemeClr val="tx1"/>
                </a:solidFill>
                <a:effectLst/>
                <a:uLnTx/>
                <a:uFillTx/>
                <a:latin typeface="Palatino" charset="0"/>
              </a:rPr>
              <a:t>“</a:t>
            </a:r>
            <a:r>
              <a:rPr kumimoji="1" lang="en-US" altLang="zh-CN" sz="2400" b="0" i="0" u="none" strike="noStrike" kern="0" cap="none" spc="0" normalizeH="0" baseline="0" noProof="0" dirty="0" smtClean="0">
                <a:ln>
                  <a:noFill/>
                </a:ln>
                <a:solidFill>
                  <a:schemeClr val="tx1"/>
                </a:solidFill>
                <a:effectLst/>
                <a:uLnTx/>
                <a:uFillTx/>
                <a:latin typeface="+mn-lt"/>
              </a:rPr>
              <a:t>push or pull</a:t>
            </a:r>
            <a:r>
              <a:rPr kumimoji="1" lang="en-US" altLang="zh-CN" sz="2400" b="0" i="0" u="none" strike="noStrike" kern="0" cap="none" spc="0" normalizeH="0" baseline="0" noProof="0" dirty="0" smtClean="0">
                <a:ln>
                  <a:noFill/>
                </a:ln>
                <a:solidFill>
                  <a:schemeClr val="tx1"/>
                </a:solidFill>
                <a:effectLst/>
                <a:uLnTx/>
                <a:uFillTx/>
                <a:latin typeface="Palatino" charset="0"/>
              </a:rPr>
              <a:t>”</a:t>
            </a:r>
            <a:r>
              <a:rPr kumimoji="1" lang="en-US" altLang="zh-CN" sz="2400" b="0" i="0" u="none" strike="noStrike" kern="0" cap="none" spc="0" normalizeH="0" baseline="0" noProof="0" dirty="0" smtClean="0">
                <a:ln>
                  <a:noFill/>
                </a:ln>
                <a:solidFill>
                  <a:schemeClr val="tx1"/>
                </a:solidFill>
                <a:effectLst/>
                <a:uLnTx/>
                <a:uFillTx/>
                <a:latin typeface="+mn-lt"/>
              </a:rPr>
              <a:t>) technical people to produce to their best ability.</a:t>
            </a:r>
            <a:br>
              <a:rPr kumimoji="1" lang="en-US" altLang="zh-CN" sz="2400" b="0" i="0" u="none" strike="noStrike" kern="0" cap="none" spc="0" normalizeH="0" baseline="0" noProof="0" dirty="0" smtClean="0">
                <a:ln>
                  <a:noFill/>
                </a:ln>
                <a:solidFill>
                  <a:schemeClr val="tx1"/>
                </a:solidFill>
                <a:effectLst/>
                <a:uLnTx/>
                <a:uFillTx/>
                <a:latin typeface="+mn-lt"/>
              </a:rPr>
            </a:br>
            <a:endParaRPr kumimoji="1"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ts val="300"/>
              </a:spcBef>
              <a:spcAft>
                <a:spcPct val="0"/>
              </a:spcAft>
              <a:buClr>
                <a:schemeClr val="accent2"/>
              </a:buClr>
              <a:buSzTx/>
              <a:buFont typeface="Wingdings" pitchFamily="2" charset="2"/>
              <a:buChar char="§"/>
              <a:tabLst/>
              <a:defRPr/>
            </a:pPr>
            <a:r>
              <a:rPr kumimoji="1" lang="en-US" altLang="zh-CN" sz="2400" b="1" i="0" u="none" strike="noStrike" kern="0" cap="none" spc="0" normalizeH="0" baseline="0" noProof="0" dirty="0" smtClean="0">
                <a:ln>
                  <a:noFill/>
                </a:ln>
                <a:solidFill>
                  <a:schemeClr val="tx1"/>
                </a:solidFill>
                <a:effectLst/>
                <a:uLnTx/>
                <a:uFillTx/>
                <a:latin typeface="+mn-lt"/>
              </a:rPr>
              <a:t>Organization.</a:t>
            </a:r>
            <a:r>
              <a:rPr kumimoji="1" lang="en-US" altLang="zh-CN" sz="2400" b="0" i="0" u="none" strike="noStrike" kern="0" cap="none" spc="0" normalizeH="0" baseline="0" noProof="0" dirty="0" smtClean="0">
                <a:ln>
                  <a:noFill/>
                </a:ln>
                <a:solidFill>
                  <a:schemeClr val="tx1"/>
                </a:solidFill>
                <a:effectLst/>
                <a:uLnTx/>
                <a:uFillTx/>
                <a:latin typeface="+mn-lt"/>
              </a:rPr>
              <a:t>  The ability to mold existing processes (or invent new ones) that will enable the initial concept to be translated into a final product.</a:t>
            </a:r>
            <a:br>
              <a:rPr kumimoji="1" lang="en-US" altLang="zh-CN" sz="2400" b="0" i="0" u="none" strike="noStrike" kern="0" cap="none" spc="0" normalizeH="0" baseline="0" noProof="0" dirty="0" smtClean="0">
                <a:ln>
                  <a:noFill/>
                </a:ln>
                <a:solidFill>
                  <a:schemeClr val="tx1"/>
                </a:solidFill>
                <a:effectLst/>
                <a:uLnTx/>
                <a:uFillTx/>
                <a:latin typeface="+mn-lt"/>
              </a:rPr>
            </a:br>
            <a:endParaRPr kumimoji="1" lang="en-US" altLang="zh-CN" sz="24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ts val="300"/>
              </a:spcBef>
              <a:spcAft>
                <a:spcPct val="0"/>
              </a:spcAft>
              <a:buClr>
                <a:schemeClr val="accent2"/>
              </a:buClr>
              <a:buSzTx/>
              <a:buFont typeface="Wingdings" pitchFamily="2" charset="2"/>
              <a:buChar char="§"/>
              <a:tabLst/>
              <a:defRPr/>
            </a:pPr>
            <a:r>
              <a:rPr kumimoji="1" lang="en-US" altLang="zh-CN" sz="2400" b="1" i="0" u="none" strike="noStrike" kern="0" cap="none" spc="0" normalizeH="0" baseline="0" noProof="0" dirty="0" smtClean="0">
                <a:ln>
                  <a:noFill/>
                </a:ln>
                <a:solidFill>
                  <a:schemeClr val="tx1"/>
                </a:solidFill>
                <a:effectLst/>
                <a:uLnTx/>
                <a:uFillTx/>
                <a:latin typeface="+mn-lt"/>
              </a:rPr>
              <a:t>Ideas or innovation.</a:t>
            </a:r>
            <a:r>
              <a:rPr kumimoji="1" lang="en-US" altLang="zh-CN" sz="2400" b="0" i="0" u="none" strike="noStrike" kern="0" cap="none" spc="0" normalizeH="0" baseline="0" noProof="0" dirty="0" smtClean="0">
                <a:ln>
                  <a:noFill/>
                </a:ln>
                <a:solidFill>
                  <a:schemeClr val="tx1"/>
                </a:solidFill>
                <a:effectLst/>
                <a:uLnTx/>
                <a:uFillTx/>
                <a:latin typeface="+mn-lt"/>
              </a:rPr>
              <a:t>  The ability to encourage people to create and feel creative even when they must work within bounds established for a particular software product or application.</a:t>
            </a:r>
            <a:endParaRPr kumimoji="1" lang="en-US" altLang="zh-CN" sz="24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28</a:t>
            </a:fld>
            <a:endParaRPr lang="en-US"/>
          </a:p>
        </p:txBody>
      </p:sp>
      <p:sp>
        <p:nvSpPr>
          <p:cNvPr id="3" name="Rectangle 2"/>
          <p:cNvSpPr txBox="1">
            <a:spLocks noChangeArrowheads="1"/>
          </p:cNvSpPr>
          <p:nvPr/>
        </p:nvSpPr>
        <p:spPr bwMode="auto">
          <a:xfrm>
            <a:off x="533400" y="279400"/>
            <a:ext cx="8077200" cy="1097736"/>
          </a:xfrm>
          <a:prstGeom prst="rect">
            <a:avLst/>
          </a:prstGeom>
          <a:noFill/>
          <a:ln w="9525">
            <a:noFill/>
            <a:miter lim="800000"/>
            <a:headEnd/>
            <a:tailEnd/>
          </a:ln>
        </p:spPr>
        <p:txBody>
          <a:bodyPr vert="horz" wrap="square" lIns="63500" tIns="25400" rIns="63500" bIns="2540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Staffing </a:t>
            </a:r>
            <a:b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br>
            <a:r>
              <a:rPr kumimoji="1" lang="en-US" altLang="zh-CN" sz="2800" b="0" i="0" u="none" strike="noStrike" kern="0" cap="none" spc="0" normalizeH="0" baseline="0" noProof="0" dirty="0" smtClean="0">
                <a:ln>
                  <a:noFill/>
                </a:ln>
                <a:solidFill>
                  <a:schemeClr val="tx2"/>
                </a:solidFill>
                <a:effectLst/>
                <a:uLnTx/>
                <a:uFillTx/>
                <a:latin typeface="+mj-lt"/>
                <a:ea typeface="+mj-ea"/>
                <a:cs typeface="+mj-cs"/>
              </a:rPr>
              <a:t>--- Organizing Teams/ Software Teams</a:t>
            </a:r>
            <a:endParaRPr kumimoji="1" lang="en-US" altLang="zh-CN" sz="2800" b="0" i="0" u="none" strike="noStrike" kern="0" cap="none" spc="0" normalizeH="0" baseline="0" noProof="0" dirty="0">
              <a:ln>
                <a:noFill/>
              </a:ln>
              <a:solidFill>
                <a:schemeClr val="tx2"/>
              </a:solidFill>
              <a:effectLst/>
              <a:uLnTx/>
              <a:uFillTx/>
              <a:latin typeface="+mj-lt"/>
              <a:ea typeface="+mj-ea"/>
              <a:cs typeface="+mj-cs"/>
            </a:endParaRPr>
          </a:p>
        </p:txBody>
      </p:sp>
      <p:sp>
        <p:nvSpPr>
          <p:cNvPr id="4" name="Rectangle 3"/>
          <p:cNvSpPr txBox="1">
            <a:spLocks noChangeArrowheads="1"/>
          </p:cNvSpPr>
          <p:nvPr/>
        </p:nvSpPr>
        <p:spPr bwMode="auto">
          <a:xfrm>
            <a:off x="228600" y="2717800"/>
            <a:ext cx="8534400" cy="3987800"/>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The difficulty of the problem to be solved</a:t>
            </a:r>
          </a:p>
          <a:p>
            <a:pPr marL="342900" marR="0" lvl="0" indent="-34290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The size of the resultant program(s) in lines of code or function points</a:t>
            </a:r>
          </a:p>
          <a:p>
            <a:pPr marL="342900" marR="0" lvl="0" indent="-34290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The time that the team will stay together (team lifetime)</a:t>
            </a:r>
          </a:p>
          <a:p>
            <a:pPr marL="342900" marR="0" lvl="0" indent="-34290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The degree to which the problem can be modularized</a:t>
            </a:r>
          </a:p>
          <a:p>
            <a:pPr marL="342900" marR="0" lvl="0" indent="-34290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The required quality and reliability of the system to be built</a:t>
            </a:r>
          </a:p>
          <a:p>
            <a:pPr marL="342900" marR="0" lvl="0" indent="-34290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The rigidity of the delivery date</a:t>
            </a:r>
          </a:p>
          <a:p>
            <a:pPr marL="342900" marR="0" lvl="0" indent="-34290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The degree of sociability (communication) required for the project</a:t>
            </a:r>
            <a:endParaRPr kumimoji="1" lang="en-US" altLang="zh-CN" sz="2300" b="0" i="0" u="none" strike="noStrike" kern="0" cap="none" spc="0" normalizeH="0" baseline="0" noProof="0" dirty="0">
              <a:ln>
                <a:noFill/>
              </a:ln>
              <a:solidFill>
                <a:schemeClr val="tx1"/>
              </a:solidFill>
              <a:effectLst/>
              <a:uLnTx/>
              <a:uFillTx/>
              <a:latin typeface="+mn-lt"/>
              <a:ea typeface="+mn-ea"/>
              <a:cs typeface="+mn-cs"/>
            </a:endParaRPr>
          </a:p>
        </p:txBody>
      </p:sp>
      <p:sp>
        <p:nvSpPr>
          <p:cNvPr id="5" name="Rectangle 4"/>
          <p:cNvSpPr>
            <a:spLocks noChangeArrowheads="1"/>
          </p:cNvSpPr>
          <p:nvPr/>
        </p:nvSpPr>
        <p:spPr bwMode="auto">
          <a:xfrm>
            <a:off x="1371600" y="1828800"/>
            <a:ext cx="6403975" cy="584200"/>
          </a:xfrm>
          <a:prstGeom prst="rect">
            <a:avLst/>
          </a:prstGeom>
          <a:noFill/>
          <a:ln w="12700">
            <a:noFill/>
            <a:miter lim="800000"/>
            <a:headEnd/>
            <a:tailEnd/>
          </a:ln>
          <a:effectLst/>
        </p:spPr>
        <p:txBody>
          <a:bodyPr wrap="none" lIns="90487" tIns="44450" rIns="90487" bIns="44450">
            <a:spAutoFit/>
          </a:bodyPr>
          <a:lstStyle/>
          <a:p>
            <a:pPr algn="ctr" eaLnBrk="0" hangingPunct="0">
              <a:lnSpc>
                <a:spcPct val="90000"/>
              </a:lnSpc>
            </a:pPr>
            <a:r>
              <a:rPr lang="en-US" altLang="zh-CN" b="1" i="1" dirty="0">
                <a:effectLst>
                  <a:outerShdw blurRad="38100" dist="38100" dir="2700000" algn="tl">
                    <a:srgbClr val="C0C0C0"/>
                  </a:outerShdw>
                </a:effectLst>
                <a:latin typeface="Helvetica" charset="0"/>
              </a:rPr>
              <a:t>The following factors must be considered when selecting</a:t>
            </a:r>
            <a:br>
              <a:rPr lang="en-US" altLang="zh-CN" b="1" i="1" dirty="0">
                <a:effectLst>
                  <a:outerShdw blurRad="38100" dist="38100" dir="2700000" algn="tl">
                    <a:srgbClr val="C0C0C0"/>
                  </a:outerShdw>
                </a:effectLst>
                <a:latin typeface="Helvetica" charset="0"/>
              </a:rPr>
            </a:br>
            <a:r>
              <a:rPr lang="en-US" altLang="zh-CN" b="1" i="1" dirty="0">
                <a:effectLst>
                  <a:outerShdw blurRad="38100" dist="38100" dir="2700000" algn="tl">
                    <a:srgbClr val="C0C0C0"/>
                  </a:outerShdw>
                </a:effectLst>
                <a:latin typeface="Helvetica" charset="0"/>
              </a:rPr>
              <a:t>a software project team structure ...</a:t>
            </a:r>
            <a:endParaRPr lang="en-US" altLang="zh-CN" b="1" dirty="0">
              <a:effectLst>
                <a:outerShdw blurRad="38100" dist="38100" dir="2700000" algn="tl">
                  <a:srgbClr val="C0C0C0"/>
                </a:outerShdw>
              </a:effectLst>
              <a:latin typeface="Helvetica"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29</a:t>
            </a:fld>
            <a:endParaRPr lang="en-US"/>
          </a:p>
        </p:txBody>
      </p:sp>
      <p:sp>
        <p:nvSpPr>
          <p:cNvPr id="3" name="Rectangle 2"/>
          <p:cNvSpPr txBox="1">
            <a:spLocks noChangeArrowheads="1"/>
          </p:cNvSpPr>
          <p:nvPr/>
        </p:nvSpPr>
        <p:spPr bwMode="auto">
          <a:xfrm>
            <a:off x="381000" y="1714500"/>
            <a:ext cx="8305800" cy="4686300"/>
          </a:xfrm>
          <a:prstGeom prst="rect">
            <a:avLst/>
          </a:prstGeom>
          <a:noFill/>
          <a:ln w="9525">
            <a:noFill/>
            <a:miter lim="800000"/>
            <a:headEnd/>
            <a:tailEnd/>
          </a:ln>
        </p:spPr>
        <p:txBody>
          <a:bodyPr vert="horz" wrap="square" lIns="90840" tIns="44623" rIns="90840" bIns="44623"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
                <a:srgbClr val="FF0000"/>
              </a:buClr>
              <a:buSzPct val="150000"/>
              <a:buFont typeface="Arial" pitchFamily="34" charset="0"/>
              <a:buChar char="•"/>
              <a:tabLst/>
              <a:defRPr/>
            </a:pPr>
            <a:r>
              <a:rPr kumimoji="1" lang="en-GB" altLang="zh-CN" sz="2800" b="0" i="0" u="none" strike="noStrike" kern="0" cap="none" spc="0" normalizeH="0" baseline="0" noProof="0" dirty="0" smtClean="0">
                <a:ln>
                  <a:noFill/>
                </a:ln>
                <a:solidFill>
                  <a:schemeClr val="tx1"/>
                </a:solidFill>
                <a:effectLst/>
                <a:uLnTx/>
                <a:uFillTx/>
                <a:latin typeface="+mn-lt"/>
                <a:ea typeface="+mn-ea"/>
                <a:cs typeface="+mn-cs"/>
              </a:rPr>
              <a:t>The physical workplace provision has an important effect on individual productivity and satisfaction</a:t>
            </a:r>
          </a:p>
          <a:p>
            <a:pPr marL="742950" marR="0" lvl="1" indent="-28575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GB" altLang="zh-CN" sz="2400" b="0" i="0" u="none" strike="noStrike" kern="0" cap="none" spc="0" normalizeH="0" baseline="0" noProof="0" dirty="0" smtClean="0">
                <a:ln>
                  <a:noFill/>
                </a:ln>
                <a:solidFill>
                  <a:schemeClr val="tx1"/>
                </a:solidFill>
                <a:effectLst/>
                <a:uLnTx/>
                <a:uFillTx/>
                <a:latin typeface="+mn-lt"/>
              </a:rPr>
              <a:t>Room size</a:t>
            </a:r>
          </a:p>
          <a:p>
            <a:pPr marL="742950" marR="0" lvl="1" indent="-28575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GB" altLang="zh-CN" sz="2400" b="0" i="0" u="none" strike="noStrike" kern="0" cap="none" spc="0" normalizeH="0" baseline="0" noProof="0" dirty="0" smtClean="0">
                <a:ln>
                  <a:noFill/>
                </a:ln>
                <a:solidFill>
                  <a:schemeClr val="tx1"/>
                </a:solidFill>
                <a:effectLst/>
                <a:uLnTx/>
                <a:uFillTx/>
                <a:latin typeface="+mn-lt"/>
              </a:rPr>
              <a:t>Furniture</a:t>
            </a:r>
          </a:p>
          <a:p>
            <a:pPr marL="742950" marR="0" lvl="1" indent="-28575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GB" altLang="zh-CN" sz="2400" b="0" i="0" u="none" strike="noStrike" kern="0" cap="none" spc="0" normalizeH="0" baseline="0" noProof="0" dirty="0" smtClean="0">
                <a:ln>
                  <a:noFill/>
                </a:ln>
                <a:solidFill>
                  <a:schemeClr val="tx1"/>
                </a:solidFill>
                <a:effectLst/>
                <a:uLnTx/>
                <a:uFillTx/>
                <a:latin typeface="+mn-lt"/>
              </a:rPr>
              <a:t>Equipment</a:t>
            </a:r>
          </a:p>
          <a:p>
            <a:pPr marL="742950" marR="0" lvl="1" indent="-28575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GB" altLang="zh-CN" sz="2400" b="0" i="0" u="none" strike="noStrike" kern="0" cap="none" spc="0" normalizeH="0" baseline="0" noProof="0" dirty="0" smtClean="0">
                <a:ln>
                  <a:noFill/>
                </a:ln>
                <a:solidFill>
                  <a:schemeClr val="tx1"/>
                </a:solidFill>
                <a:effectLst/>
                <a:uLnTx/>
                <a:uFillTx/>
                <a:latin typeface="+mn-lt"/>
              </a:rPr>
              <a:t>Temperature</a:t>
            </a:r>
          </a:p>
          <a:p>
            <a:pPr marL="742950" marR="0" lvl="1" indent="-28575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GB" altLang="zh-CN" sz="2400" b="0" i="0" u="none" strike="noStrike" kern="0" cap="none" spc="0" normalizeH="0" baseline="0" noProof="0" dirty="0" smtClean="0">
                <a:ln>
                  <a:noFill/>
                </a:ln>
                <a:solidFill>
                  <a:schemeClr val="tx1"/>
                </a:solidFill>
                <a:effectLst/>
                <a:uLnTx/>
                <a:uFillTx/>
                <a:latin typeface="+mn-lt"/>
              </a:rPr>
              <a:t>Humidity</a:t>
            </a:r>
          </a:p>
          <a:p>
            <a:pPr marL="742950" marR="0" lvl="1" indent="-28575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GB" altLang="zh-CN" sz="2400" b="0" i="0" u="none" strike="noStrike" kern="0" cap="none" spc="0" normalizeH="0" baseline="0" noProof="0" dirty="0" smtClean="0">
                <a:ln>
                  <a:noFill/>
                </a:ln>
                <a:solidFill>
                  <a:schemeClr val="tx1"/>
                </a:solidFill>
                <a:effectLst/>
                <a:uLnTx/>
                <a:uFillTx/>
                <a:latin typeface="+mn-lt"/>
              </a:rPr>
              <a:t>Brightness</a:t>
            </a:r>
          </a:p>
          <a:p>
            <a:pPr marL="742950" marR="0" lvl="1" indent="-28575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GB" altLang="zh-CN" sz="2400" b="0" i="0" u="none" strike="noStrike" kern="0" cap="none" spc="0" normalizeH="0" baseline="0" noProof="0" dirty="0" smtClean="0">
                <a:ln>
                  <a:noFill/>
                </a:ln>
                <a:solidFill>
                  <a:schemeClr val="tx1"/>
                </a:solidFill>
                <a:effectLst/>
                <a:uLnTx/>
                <a:uFillTx/>
                <a:latin typeface="+mn-lt"/>
              </a:rPr>
              <a:t>Noise</a:t>
            </a:r>
          </a:p>
          <a:p>
            <a:pPr marL="742950" marR="0" lvl="1" indent="-285750" algn="just" defTabSz="914400" rtl="0" eaLnBrk="0" fontAlgn="base" latinLnBrk="0" hangingPunct="0">
              <a:lnSpc>
                <a:spcPct val="100000"/>
              </a:lnSpc>
              <a:spcBef>
                <a:spcPct val="20000"/>
              </a:spcBef>
              <a:spcAft>
                <a:spcPct val="0"/>
              </a:spcAft>
              <a:buClr>
                <a:srgbClr val="FF0000"/>
              </a:buClr>
              <a:buSzTx/>
              <a:buFont typeface="Arial" pitchFamily="34" charset="0"/>
              <a:buChar char="•"/>
              <a:tabLst/>
              <a:defRPr/>
            </a:pPr>
            <a:r>
              <a:rPr kumimoji="1" lang="en-GB" altLang="zh-CN" sz="2400" b="0" i="0" u="none" strike="noStrike" kern="0" cap="none" spc="0" normalizeH="0" baseline="0" noProof="0" dirty="0" smtClean="0">
                <a:ln>
                  <a:noFill/>
                </a:ln>
                <a:solidFill>
                  <a:schemeClr val="tx1"/>
                </a:solidFill>
                <a:effectLst/>
                <a:uLnTx/>
                <a:uFillTx/>
                <a:latin typeface="+mn-lt"/>
              </a:rPr>
              <a:t>…</a:t>
            </a:r>
            <a:endParaRPr kumimoji="1" lang="en-GB" altLang="zh-CN" sz="2400" b="0" i="0" u="none" strike="noStrike" kern="0" cap="none" spc="0" normalizeH="0" baseline="0" noProof="0" dirty="0">
              <a:ln>
                <a:noFill/>
              </a:ln>
              <a:solidFill>
                <a:schemeClr val="tx1"/>
              </a:solidFill>
              <a:effectLst/>
              <a:uLnTx/>
              <a:uFillTx/>
              <a:latin typeface="+mn-lt"/>
            </a:endParaRPr>
          </a:p>
        </p:txBody>
      </p:sp>
      <p:sp>
        <p:nvSpPr>
          <p:cNvPr id="4" name="Rectangle 3"/>
          <p:cNvSpPr txBox="1">
            <a:spLocks noChangeArrowheads="1"/>
          </p:cNvSpPr>
          <p:nvPr/>
        </p:nvSpPr>
        <p:spPr bwMode="auto">
          <a:xfrm>
            <a:off x="228600" y="274638"/>
            <a:ext cx="8458200" cy="1143000"/>
          </a:xfrm>
          <a:prstGeom prst="rect">
            <a:avLst/>
          </a:prstGeom>
          <a:noFill/>
          <a:ln w="9525">
            <a:noFill/>
            <a:miter lim="800000"/>
            <a:headEnd/>
            <a:tailEnd/>
          </a:ln>
        </p:spPr>
        <p:txBody>
          <a:bodyPr vert="horz" wrap="square" lIns="90840" tIns="44623" rIns="90840" bIns="44623"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Staffing </a:t>
            </a:r>
            <a:b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b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			--- </a:t>
            </a:r>
            <a:r>
              <a:rPr kumimoji="1" lang="en-GB" altLang="zh-CN" sz="2900" b="0" i="0" u="none" strike="noStrike" kern="0" cap="none" spc="0" normalizeH="0" baseline="0" noProof="0" dirty="0" smtClean="0">
                <a:ln>
                  <a:noFill/>
                </a:ln>
                <a:solidFill>
                  <a:schemeClr val="tx2"/>
                </a:solidFill>
                <a:effectLst/>
                <a:uLnTx/>
                <a:uFillTx/>
                <a:latin typeface="+mj-lt"/>
                <a:ea typeface="+mj-ea"/>
                <a:cs typeface="+mj-cs"/>
              </a:rPr>
              <a:t>Working environments</a:t>
            </a:r>
            <a:endParaRPr kumimoji="1" lang="en-GB" altLang="zh-CN" sz="29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B8F065-9C96-4CA3-B98D-78647ECA8C6C}" type="slidenum">
              <a:rPr lang="en-US"/>
              <a:pPr/>
              <a:t>3</a:t>
            </a:fld>
            <a:endParaRPr lang="en-US" dirty="0"/>
          </a:p>
        </p:txBody>
      </p:sp>
      <p:sp>
        <p:nvSpPr>
          <p:cNvPr id="6145" name="Rectangle 1"/>
          <p:cNvSpPr>
            <a:spLocks noGrp="1" noChangeArrowheads="1"/>
          </p:cNvSpPr>
          <p:nvPr>
            <p:ph type="title"/>
          </p:nvPr>
        </p:nvSpPr>
        <p:spPr>
          <a:xfrm>
            <a:off x="406400" y="182563"/>
            <a:ext cx="7769225" cy="1139825"/>
          </a:xfrm>
          <a:ln/>
        </p:spPr>
        <p:txBody>
          <a:bodyPr lIns="18000" tIns="46800" rIns="18000" bIns="46800" anchor="ctr"/>
          <a:lstStyle/>
          <a:p>
            <a:pPr>
              <a:spcBef>
                <a:spcPts val="1475"/>
              </a:spcBef>
            </a:pPr>
            <a:r>
              <a:rPr lang="en-GB" sz="6000"/>
              <a:t>Introduction</a:t>
            </a:r>
          </a:p>
        </p:txBody>
      </p:sp>
      <p:sp>
        <p:nvSpPr>
          <p:cNvPr id="6146" name="Rectangle 2"/>
          <p:cNvSpPr>
            <a:spLocks noGrp="1" noChangeArrowheads="1"/>
          </p:cNvSpPr>
          <p:nvPr>
            <p:ph type="body" idx="1"/>
          </p:nvPr>
        </p:nvSpPr>
        <p:spPr>
          <a:xfrm>
            <a:off x="0" y="1550988"/>
            <a:ext cx="8763000" cy="4111625"/>
          </a:xfrm>
          <a:ln/>
        </p:spPr>
        <p:txBody>
          <a:bodyPr lIns="18000" tIns="46800" rIns="18000" bIns="46800"/>
          <a:lstStyle/>
          <a:p>
            <a:pPr>
              <a:spcBef>
                <a:spcPts val="788"/>
              </a:spcBef>
              <a:buNone/>
            </a:pPr>
            <a:r>
              <a:rPr lang="en-GB" sz="4400" dirty="0" smtClean="0"/>
              <a:t>	Many </a:t>
            </a:r>
            <a:r>
              <a:rPr lang="en-GB" sz="4400" dirty="0"/>
              <a:t>software projects fail: </a:t>
            </a:r>
            <a:endParaRPr lang="en-GB" sz="4400" dirty="0" smtClean="0"/>
          </a:p>
          <a:p>
            <a:pPr>
              <a:spcBef>
                <a:spcPts val="788"/>
              </a:spcBef>
              <a:buNone/>
            </a:pPr>
            <a:endParaRPr lang="en-GB" sz="2000" dirty="0"/>
          </a:p>
          <a:p>
            <a:pPr lvl="1">
              <a:spcBef>
                <a:spcPts val="713"/>
              </a:spcBef>
              <a:buClr>
                <a:srgbClr val="FF0000"/>
              </a:buClr>
              <a:buFont typeface="Arial" pitchFamily="34" charset="0"/>
              <a:buChar char="•"/>
            </a:pPr>
            <a:r>
              <a:rPr lang="en-GB" sz="4000" dirty="0" smtClean="0"/>
              <a:t>Due </a:t>
            </a:r>
            <a:r>
              <a:rPr lang="en-GB" sz="4000" dirty="0"/>
              <a:t>to faulty  project management practices</a:t>
            </a:r>
            <a:r>
              <a:rPr lang="en-GB" sz="4000" dirty="0" smtClean="0"/>
              <a:t>:</a:t>
            </a:r>
          </a:p>
          <a:p>
            <a:pPr lvl="1">
              <a:spcBef>
                <a:spcPts val="713"/>
              </a:spcBef>
              <a:buClr>
                <a:srgbClr val="FF0000"/>
              </a:buClr>
              <a:buNone/>
            </a:pPr>
            <a:endParaRPr lang="en-GB" sz="2000" dirty="0"/>
          </a:p>
          <a:p>
            <a:pPr marL="914400" lvl="2" indent="0">
              <a:spcBef>
                <a:spcPts val="613"/>
              </a:spcBef>
              <a:buClr>
                <a:srgbClr val="FF0000"/>
              </a:buClr>
              <a:buFont typeface="Wingdings" pitchFamily="2" charset="2"/>
              <a:buChar char="§"/>
            </a:pPr>
            <a:r>
              <a:rPr lang="en-GB" sz="3200" dirty="0" smtClean="0">
                <a:solidFill>
                  <a:srgbClr val="0000FF"/>
                </a:solidFill>
              </a:rPr>
              <a:t> It </a:t>
            </a:r>
            <a:r>
              <a:rPr lang="en-GB" sz="3200" dirty="0">
                <a:solidFill>
                  <a:srgbClr val="0000FF"/>
                </a:solidFill>
              </a:rPr>
              <a:t>is important to learn different aspects of software project management.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30</a:t>
            </a:fld>
            <a:endParaRPr lang="en-US"/>
          </a:p>
        </p:txBody>
      </p:sp>
      <p:sp>
        <p:nvSpPr>
          <p:cNvPr id="3"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Staffing </a:t>
            </a:r>
            <a:b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b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			</a:t>
            </a:r>
            <a:r>
              <a:rPr kumimoji="1" lang="en-US" altLang="zh-CN" sz="3600" b="0" i="0" u="none" strike="noStrike" kern="0" cap="none" spc="0" normalizeH="0" baseline="0" noProof="0" dirty="0" smtClean="0">
                <a:ln>
                  <a:noFill/>
                </a:ln>
                <a:solidFill>
                  <a:schemeClr val="tx2"/>
                </a:solidFill>
                <a:effectLst/>
                <a:uLnTx/>
                <a:uFillTx/>
                <a:latin typeface="+mj-lt"/>
                <a:ea typeface="+mj-ea"/>
                <a:cs typeface="+mj-cs"/>
              </a:rPr>
              <a:t>---Motivating People</a:t>
            </a:r>
            <a:endParaRPr kumimoji="1" lang="en-US" altLang="zh-CN" sz="3600" b="0" i="0" u="none" strike="noStrike" kern="0" cap="none" spc="0" normalizeH="0" baseline="0" noProof="0" dirty="0">
              <a:ln>
                <a:noFill/>
              </a:ln>
              <a:solidFill>
                <a:schemeClr val="tx2"/>
              </a:solidFill>
              <a:effectLst/>
              <a:uLnTx/>
              <a:uFillTx/>
              <a:latin typeface="+mj-lt"/>
              <a:ea typeface="+mj-ea"/>
              <a:cs typeface="+mj-cs"/>
            </a:endParaRPr>
          </a:p>
        </p:txBody>
      </p:sp>
      <p:sp>
        <p:nvSpPr>
          <p:cNvPr id="4" name="Rectangle 3"/>
          <p:cNvSpPr txBox="1">
            <a:spLocks noChangeArrowheads="1"/>
          </p:cNvSpPr>
          <p:nvPr/>
        </p:nvSpPr>
        <p:spPr bwMode="auto">
          <a:xfrm>
            <a:off x="381000" y="1714500"/>
            <a:ext cx="83058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
                <a:srgbClr val="FF0000"/>
              </a:buClr>
              <a:buSzTx/>
              <a:buFont typeface="Wingdings" pitchFamily="2" charset="2"/>
              <a:buChar char="§"/>
              <a:tabLst/>
              <a:defRPr/>
            </a:pPr>
            <a:r>
              <a:rPr kumimoji="1" lang="en-GB" altLang="zh-CN" sz="3200" b="0" i="0" u="none" strike="noStrike" kern="0" cap="none" spc="0" normalizeH="0" baseline="0" noProof="0" dirty="0" smtClean="0">
                <a:ln>
                  <a:noFill/>
                </a:ln>
                <a:solidFill>
                  <a:schemeClr val="tx1"/>
                </a:solidFill>
                <a:effectLst/>
                <a:uLnTx/>
                <a:uFillTx/>
                <a:latin typeface="+mn-lt"/>
                <a:ea typeface="+mn-ea"/>
                <a:cs typeface="+mn-cs"/>
              </a:rPr>
              <a:t>An important role of a manager is to motivate the people working on a project.</a:t>
            </a:r>
          </a:p>
          <a:p>
            <a:pPr marL="342900" marR="0" lvl="0" indent="-342900" algn="just" defTabSz="914400" rtl="0" eaLnBrk="0" fontAlgn="base" latinLnBrk="0" hangingPunct="0">
              <a:lnSpc>
                <a:spcPct val="100000"/>
              </a:lnSpc>
              <a:spcBef>
                <a:spcPct val="20000"/>
              </a:spcBef>
              <a:spcAft>
                <a:spcPct val="0"/>
              </a:spcAft>
              <a:buClr>
                <a:srgbClr val="FF0000"/>
              </a:buClr>
              <a:buSzTx/>
              <a:buFont typeface="Wingdings" pitchFamily="2" charset="2"/>
              <a:buChar char="§"/>
              <a:tabLst/>
              <a:defRPr/>
            </a:pPr>
            <a:r>
              <a:rPr kumimoji="1" lang="en-GB" altLang="zh-CN" sz="3200" b="0" i="0" u="none" strike="noStrike" kern="0" cap="none" spc="0" normalizeH="0" baseline="0" noProof="0" dirty="0" smtClean="0">
                <a:ln>
                  <a:noFill/>
                </a:ln>
                <a:solidFill>
                  <a:schemeClr val="tx1"/>
                </a:solidFill>
                <a:effectLst/>
                <a:uLnTx/>
                <a:uFillTx/>
                <a:latin typeface="+mn-lt"/>
                <a:ea typeface="+mn-ea"/>
                <a:cs typeface="+mn-cs"/>
              </a:rPr>
              <a:t>Motivation is a complex issue but it appears that their are different types of motivation factors</a:t>
            </a:r>
          </a:p>
          <a:p>
            <a:pPr marL="342900" marR="0" lvl="0" indent="-342900" algn="just" defTabSz="914400" rtl="0" eaLnBrk="0" fontAlgn="base" latinLnBrk="0" hangingPunct="0">
              <a:lnSpc>
                <a:spcPct val="100000"/>
              </a:lnSpc>
              <a:spcBef>
                <a:spcPct val="20000"/>
              </a:spcBef>
              <a:spcAft>
                <a:spcPct val="0"/>
              </a:spcAft>
              <a:buClr>
                <a:srgbClr val="FF0000"/>
              </a:buClr>
              <a:buSzTx/>
              <a:buFont typeface="Wingdings" pitchFamily="2" charset="2"/>
              <a:buChar char="§"/>
              <a:tabLst/>
              <a:defRPr/>
            </a:pPr>
            <a:r>
              <a:rPr kumimoji="1" lang="en-GB" altLang="zh-CN" sz="3200" b="0" i="0" u="none" strike="noStrike" kern="0" cap="none" spc="0" normalizeH="0" baseline="0" noProof="0" dirty="0" smtClean="0">
                <a:ln>
                  <a:noFill/>
                </a:ln>
                <a:solidFill>
                  <a:schemeClr val="tx1"/>
                </a:solidFill>
                <a:effectLst/>
                <a:uLnTx/>
                <a:uFillTx/>
                <a:latin typeface="+mn-lt"/>
                <a:ea typeface="+mn-ea"/>
                <a:cs typeface="+mn-cs"/>
              </a:rPr>
              <a:t>People go to work because they are motivated by the people that they work with.</a:t>
            </a:r>
            <a:endParaRPr kumimoji="1" lang="en-GB" altLang="zh-CN"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31</a:t>
            </a:fld>
            <a:endParaRPr lang="en-US"/>
          </a:p>
        </p:txBody>
      </p:sp>
      <p:sp>
        <p:nvSpPr>
          <p:cNvPr id="3" name="Rectangle 2"/>
          <p:cNvSpPr txBox="1">
            <a:spLocks noChangeArrowheads="1"/>
          </p:cNvSpPr>
          <p:nvPr/>
        </p:nvSpPr>
        <p:spPr bwMode="auto">
          <a:xfrm>
            <a:off x="304800" y="274638"/>
            <a:ext cx="8382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Staffing </a:t>
            </a:r>
            <a:b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br>
            <a:r>
              <a:rPr kumimoji="1" lang="en-US" altLang="zh-CN" sz="4000" b="0" i="0" u="none" strike="noStrike" kern="0" cap="none" spc="0" normalizeH="0" baseline="0" noProof="0" dirty="0" smtClean="0">
                <a:ln>
                  <a:noFill/>
                </a:ln>
                <a:solidFill>
                  <a:schemeClr val="tx2"/>
                </a:solidFill>
                <a:effectLst/>
                <a:uLnTx/>
                <a:uFillTx/>
                <a:latin typeface="+mj-lt"/>
                <a:ea typeface="+mj-ea"/>
                <a:cs typeface="+mj-cs"/>
              </a:rPr>
              <a:t>			</a:t>
            </a:r>
            <a:r>
              <a:rPr kumimoji="1" lang="en-US" altLang="zh-CN" sz="3600" b="0" i="0" u="none" strike="noStrike" kern="0" cap="none" spc="0" normalizeH="0" baseline="0" noProof="0" dirty="0" smtClean="0">
                <a:ln>
                  <a:noFill/>
                </a:ln>
                <a:solidFill>
                  <a:schemeClr val="tx2"/>
                </a:solidFill>
                <a:effectLst/>
                <a:uLnTx/>
                <a:uFillTx/>
                <a:latin typeface="+mj-lt"/>
                <a:ea typeface="+mj-ea"/>
                <a:cs typeface="+mj-cs"/>
              </a:rPr>
              <a:t>---Managing groups</a:t>
            </a:r>
            <a:endParaRPr kumimoji="1" lang="en-US" altLang="zh-CN" sz="3600" b="0" i="0" u="none" strike="noStrike" kern="0" cap="none" spc="0" normalizeH="0" baseline="0" noProof="0" dirty="0">
              <a:ln>
                <a:noFill/>
              </a:ln>
              <a:solidFill>
                <a:schemeClr val="tx2"/>
              </a:solidFill>
              <a:effectLst/>
              <a:uLnTx/>
              <a:uFillTx/>
              <a:latin typeface="+mj-lt"/>
              <a:ea typeface="+mj-ea"/>
              <a:cs typeface="+mj-cs"/>
            </a:endParaRPr>
          </a:p>
        </p:txBody>
      </p:sp>
      <p:sp>
        <p:nvSpPr>
          <p:cNvPr id="4" name="Rectangle 3"/>
          <p:cNvSpPr txBox="1">
            <a:spLocks noChangeArrowheads="1"/>
          </p:cNvSpPr>
          <p:nvPr/>
        </p:nvSpPr>
        <p:spPr bwMode="auto">
          <a:xfrm>
            <a:off x="304800" y="1866900"/>
            <a:ext cx="86868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90000"/>
              </a:lnSpc>
              <a:spcBef>
                <a:spcPct val="20000"/>
              </a:spcBef>
              <a:spcAft>
                <a:spcPct val="0"/>
              </a:spcAft>
              <a:buClr>
                <a:srgbClr val="FF0000"/>
              </a:buClr>
              <a:buSzPct val="150000"/>
              <a:buFont typeface="Wingdings" pitchFamily="2" charset="2"/>
              <a:buChar char="§"/>
              <a:tabLst/>
              <a:defRPr/>
            </a:pPr>
            <a:r>
              <a:rPr kumimoji="1" lang="en-GB" altLang="zh-CN" sz="2800" b="0" i="0" u="none" strike="noStrike" kern="0" cap="none" spc="0" normalizeH="0" baseline="0" noProof="0" dirty="0" smtClean="0">
                <a:ln>
                  <a:noFill/>
                </a:ln>
                <a:solidFill>
                  <a:schemeClr val="tx1"/>
                </a:solidFill>
                <a:effectLst/>
                <a:uLnTx/>
                <a:uFillTx/>
                <a:latin typeface="+mn-lt"/>
                <a:ea typeface="+mn-ea"/>
                <a:cs typeface="+mn-cs"/>
              </a:rPr>
              <a:t>Most software engineering is a group activity</a:t>
            </a:r>
          </a:p>
          <a:p>
            <a:pPr marL="742950" marR="0" lvl="1" indent="-285750" algn="just" defTabSz="914400" rtl="0" eaLnBrk="0" fontAlgn="base" latinLnBrk="0" hangingPunct="0">
              <a:lnSpc>
                <a:spcPct val="90000"/>
              </a:lnSpc>
              <a:spcBef>
                <a:spcPct val="20000"/>
              </a:spcBef>
              <a:spcAft>
                <a:spcPct val="0"/>
              </a:spcAft>
              <a:buClr>
                <a:srgbClr val="FF0000"/>
              </a:buClr>
              <a:buSzTx/>
              <a:buFont typeface="Arial" pitchFamily="34" charset="0"/>
              <a:buChar char="•"/>
              <a:tabLst/>
              <a:defRPr/>
            </a:pPr>
            <a:r>
              <a:rPr kumimoji="1" lang="en-GB" altLang="zh-CN" sz="2400" b="0" i="0" u="none" strike="noStrike" kern="0" cap="none" spc="0" normalizeH="0" baseline="0" noProof="0" dirty="0" smtClean="0">
                <a:ln>
                  <a:noFill/>
                </a:ln>
                <a:solidFill>
                  <a:schemeClr val="tx1"/>
                </a:solidFill>
                <a:effectLst/>
                <a:uLnTx/>
                <a:uFillTx/>
                <a:latin typeface="+mn-lt"/>
              </a:rPr>
              <a:t>The development schedule for most non-trivial software projects is such that they cannot be completed by one person working alone.</a:t>
            </a:r>
          </a:p>
          <a:p>
            <a:pPr marL="342900" marR="0" lvl="0" indent="-342900" algn="just" defTabSz="914400" rtl="0" eaLnBrk="0" fontAlgn="base" latinLnBrk="0" hangingPunct="0">
              <a:lnSpc>
                <a:spcPct val="100000"/>
              </a:lnSpc>
              <a:spcBef>
                <a:spcPct val="20000"/>
              </a:spcBef>
              <a:spcAft>
                <a:spcPct val="0"/>
              </a:spcAft>
              <a:buClr>
                <a:srgbClr val="FF0000"/>
              </a:buClr>
              <a:buSzPct val="150000"/>
              <a:buFont typeface="Wingdings" pitchFamily="2" charset="2"/>
              <a:buChar char="§"/>
              <a:tabLst/>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“Schedule disaster, functional misfit and system bugs all arise because the left hand does not know what the right hand is doing”</a:t>
            </a:r>
          </a:p>
          <a:p>
            <a:pPr marL="342900" marR="0" lvl="0" indent="-342900" algn="just" defTabSz="914400" rtl="0" eaLnBrk="0" fontAlgn="base" latinLnBrk="0" hangingPunct="0">
              <a:lnSpc>
                <a:spcPct val="100000"/>
              </a:lnSpc>
              <a:spcBef>
                <a:spcPct val="20000"/>
              </a:spcBef>
              <a:spcAft>
                <a:spcPct val="0"/>
              </a:spcAft>
              <a:buClr>
                <a:srgbClr val="FF0000"/>
              </a:buClr>
              <a:buSzPct val="150000"/>
              <a:buFont typeface="Wingdings" pitchFamily="2" charset="2"/>
              <a:buChar char="§"/>
              <a:tabLst/>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Teams working on a project must communicate with one another in as many ways as possible: informally, regular project meetings email and by a shared project (electronic) workbook.</a:t>
            </a: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32</a:t>
            </a:fld>
            <a:endParaRPr lang="en-US"/>
          </a:p>
        </p:txBody>
      </p:sp>
      <p:sp>
        <p:nvSpPr>
          <p:cNvPr id="3" name="Rectangle 2"/>
          <p:cNvSpPr txBox="1">
            <a:spLocks noChangeArrowheads="1"/>
          </p:cNvSpPr>
          <p:nvPr/>
        </p:nvSpPr>
        <p:spPr>
          <a:xfrm>
            <a:off x="871539" y="533400"/>
            <a:ext cx="3776662" cy="109061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4000" b="0" i="0" u="none" strike="noStrike" kern="0" cap="none" spc="0" normalizeH="0" baseline="0" noProof="0" smtClean="0">
                <a:ln>
                  <a:noFill/>
                </a:ln>
                <a:solidFill>
                  <a:schemeClr val="tx2"/>
                </a:solidFill>
                <a:effectLst/>
                <a:uLnTx/>
                <a:uFillTx/>
                <a:latin typeface="+mj-lt"/>
                <a:ea typeface="ＭＳ Ｐゴシック" pitchFamily="28" charset="-128"/>
                <a:cs typeface="+mj-cs"/>
              </a:rPr>
              <a:t>Scheduling</a:t>
            </a:r>
          </a:p>
        </p:txBody>
      </p:sp>
      <p:sp>
        <p:nvSpPr>
          <p:cNvPr id="4" name="Rectangle 3"/>
          <p:cNvSpPr txBox="1">
            <a:spLocks noChangeArrowheads="1"/>
          </p:cNvSpPr>
          <p:nvPr/>
        </p:nvSpPr>
        <p:spPr>
          <a:xfrm>
            <a:off x="912813" y="1905000"/>
            <a:ext cx="8110537" cy="4191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z"/>
              <a:tabLst/>
              <a:defRPr/>
            </a:pPr>
            <a:r>
              <a:rPr kumimoji="1" lang="en-US" sz="3200" b="0" i="0" u="none" strike="noStrike" kern="0" cap="none" spc="0" normalizeH="0" baseline="0" noProof="0" dirty="0" smtClean="0">
                <a:ln>
                  <a:noFill/>
                </a:ln>
                <a:solidFill>
                  <a:schemeClr val="tx1"/>
                </a:solidFill>
                <a:effectLst/>
                <a:uLnTx/>
                <a:uFillTx/>
                <a:latin typeface="+mn-lt"/>
                <a:ea typeface="ＭＳ Ｐゴシック" pitchFamily="28" charset="-128"/>
                <a:cs typeface="+mn-cs"/>
              </a:rPr>
              <a:t>One of the most </a:t>
            </a:r>
            <a:r>
              <a:rPr kumimoji="1" lang="en-US" sz="3200" b="0" i="0" u="none" strike="noStrike" kern="0" cap="none" spc="0" normalizeH="0" baseline="0" noProof="0" dirty="0" smtClean="0">
                <a:ln>
                  <a:noFill/>
                </a:ln>
                <a:solidFill>
                  <a:schemeClr val="tx1"/>
                </a:solidFill>
                <a:effectLst/>
                <a:uLnTx/>
                <a:uFillTx/>
                <a:latin typeface="+mn-lt"/>
                <a:ea typeface="ＭＳ Ｐゴシック" pitchFamily="28" charset="-128"/>
                <a:cs typeface="+mn-cs"/>
              </a:rPr>
              <a:t>important </a:t>
            </a:r>
            <a:r>
              <a:rPr kumimoji="1" lang="en-US" sz="3200" b="0" i="0" u="none" strike="noStrike" kern="0" cap="none" spc="0" normalizeH="0" baseline="0" noProof="0" dirty="0" smtClean="0">
                <a:ln>
                  <a:noFill/>
                </a:ln>
                <a:solidFill>
                  <a:schemeClr val="tx1"/>
                </a:solidFill>
                <a:effectLst/>
                <a:uLnTx/>
                <a:uFillTx/>
                <a:latin typeface="+mn-lt"/>
                <a:ea typeface="ＭＳ Ｐゴシック" pitchFamily="28" charset="-128"/>
                <a:cs typeface="+mn-cs"/>
              </a:rPr>
              <a:t>things you </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itchFamily="28" charset="2"/>
              <a:buNone/>
              <a:tabLst/>
              <a:defRPr/>
            </a:pPr>
            <a:r>
              <a:rPr kumimoji="1" lang="en-US" sz="3200" b="0" i="0" u="none" strike="noStrike" kern="0" cap="none" spc="0" normalizeH="0" baseline="0" noProof="0" dirty="0" smtClean="0">
                <a:ln>
                  <a:noFill/>
                </a:ln>
                <a:solidFill>
                  <a:schemeClr val="tx1"/>
                </a:solidFill>
                <a:effectLst/>
                <a:uLnTx/>
                <a:uFillTx/>
                <a:latin typeface="+mn-lt"/>
                <a:ea typeface="ＭＳ Ｐゴシック" pitchFamily="28" charset="-128"/>
                <a:cs typeface="+mn-cs"/>
              </a:rPr>
              <a:t>	can do is schedule.</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z"/>
              <a:tabLst/>
              <a:defRPr/>
            </a:pPr>
            <a:r>
              <a:rPr kumimoji="1" lang="en-US" sz="3200" b="0" i="0" u="none" strike="noStrike" kern="0" cap="none" spc="0" normalizeH="0" baseline="0" noProof="0" dirty="0" smtClean="0">
                <a:ln>
                  <a:noFill/>
                </a:ln>
                <a:solidFill>
                  <a:schemeClr val="tx1"/>
                </a:solidFill>
                <a:effectLst/>
                <a:uLnTx/>
                <a:uFillTx/>
                <a:latin typeface="+mn-lt"/>
                <a:ea typeface="ＭＳ Ｐゴシック" pitchFamily="28" charset="-128"/>
                <a:cs typeface="+mn-cs"/>
              </a:rPr>
              <a:t>Also one of the first things you should do!</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z"/>
              <a:tabLst/>
              <a:defRPr/>
            </a:pPr>
            <a:r>
              <a:rPr kumimoji="1" lang="en-US" sz="3200" b="0" i="0" u="none" strike="noStrike" kern="0" cap="none" spc="0" normalizeH="0" baseline="0" noProof="0" dirty="0" smtClean="0">
                <a:ln>
                  <a:noFill/>
                </a:ln>
                <a:solidFill>
                  <a:schemeClr val="tx1"/>
                </a:solidFill>
                <a:effectLst/>
                <a:uLnTx/>
                <a:uFillTx/>
                <a:latin typeface="+mn-lt"/>
                <a:ea typeface="ＭＳ Ｐゴシック" pitchFamily="28" charset="-128"/>
                <a:cs typeface="+mn-cs"/>
              </a:rPr>
              <a:t>Tools help</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tabLst/>
              <a:defRPr/>
            </a:pPr>
            <a:r>
              <a:rPr kumimoji="1" lang="en-US" sz="2800" b="0" i="0" u="none" strike="noStrike" kern="0" cap="none" spc="0" normalizeH="0" baseline="0" noProof="0" dirty="0" smtClean="0">
                <a:ln>
                  <a:noFill/>
                </a:ln>
                <a:solidFill>
                  <a:schemeClr val="tx1"/>
                </a:solidFill>
                <a:effectLst/>
                <a:uLnTx/>
                <a:uFillTx/>
                <a:latin typeface="+mn-lt"/>
                <a:ea typeface="ＭＳ Ｐゴシック" pitchFamily="28" charset="-128"/>
              </a:rPr>
              <a:t>Microsoft Project</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tabLst/>
              <a:defRPr/>
            </a:pPr>
            <a:r>
              <a:rPr kumimoji="1" lang="en-US" sz="2800" b="0" i="0" u="none" strike="noStrike" kern="0" cap="none" spc="0" normalizeH="0" baseline="0" noProof="0" dirty="0" smtClean="0">
                <a:ln>
                  <a:noFill/>
                </a:ln>
                <a:solidFill>
                  <a:schemeClr val="tx1"/>
                </a:solidFill>
                <a:effectLst/>
                <a:uLnTx/>
                <a:uFillTx/>
                <a:latin typeface="+mn-lt"/>
                <a:ea typeface="ＭＳ Ｐゴシック" pitchFamily="28" charset="-128"/>
              </a:rPr>
              <a:t>OpenProj.org </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tabLst/>
              <a:defRPr/>
            </a:pPr>
            <a:r>
              <a:rPr kumimoji="1" lang="en-US" sz="2800" b="0" i="0" u="none" strike="noStrike" kern="0" cap="none" spc="0" normalizeH="0" baseline="0" noProof="0" dirty="0" smtClean="0">
                <a:ln>
                  <a:noFill/>
                </a:ln>
                <a:solidFill>
                  <a:schemeClr val="tx1"/>
                </a:solidFill>
                <a:effectLst/>
                <a:uLnTx/>
                <a:uFillTx/>
                <a:latin typeface="+mn-lt"/>
                <a:ea typeface="ＭＳ Ｐゴシック" pitchFamily="28" charset="-128"/>
              </a:rPr>
              <a:t>OpenWorkbench.org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60FB48B-4163-4556-9735-60BD0B06D8C2}" type="slidenum">
              <a:rPr lang="en-US"/>
              <a:pPr/>
              <a:t>4</a:t>
            </a:fld>
            <a:endParaRPr lang="en-US"/>
          </a:p>
        </p:txBody>
      </p:sp>
      <p:sp>
        <p:nvSpPr>
          <p:cNvPr id="7169" name="Rectangle 1"/>
          <p:cNvSpPr>
            <a:spLocks noGrp="1" noChangeArrowheads="1"/>
          </p:cNvSpPr>
          <p:nvPr>
            <p:ph type="title"/>
          </p:nvPr>
        </p:nvSpPr>
        <p:spPr>
          <a:xfrm>
            <a:off x="406400" y="174625"/>
            <a:ext cx="7769225" cy="1157288"/>
          </a:xfrm>
          <a:ln/>
        </p:spPr>
        <p:txBody>
          <a:bodyPr lIns="18000" tIns="46800" rIns="18000" bIns="46800" anchor="ctr"/>
          <a:lstStyle/>
          <a:p>
            <a:pPr>
              <a:spcBef>
                <a:spcPts val="1613"/>
              </a:spcBef>
            </a:pPr>
            <a:r>
              <a:rPr lang="en-GB" sz="6600"/>
              <a:t>Introduction</a:t>
            </a:r>
          </a:p>
        </p:txBody>
      </p:sp>
      <p:sp>
        <p:nvSpPr>
          <p:cNvPr id="7170" name="Rectangle 2"/>
          <p:cNvSpPr>
            <a:spLocks noGrp="1" noChangeArrowheads="1"/>
          </p:cNvSpPr>
          <p:nvPr>
            <p:ph type="body" idx="1"/>
          </p:nvPr>
        </p:nvSpPr>
        <p:spPr>
          <a:xfrm>
            <a:off x="152400" y="1447800"/>
            <a:ext cx="8839200" cy="4171950"/>
          </a:xfrm>
          <a:ln/>
        </p:spPr>
        <p:txBody>
          <a:bodyPr lIns="18000" tIns="46800" rIns="18000" bIns="46800"/>
          <a:lstStyle/>
          <a:p>
            <a:pPr>
              <a:spcBef>
                <a:spcPts val="788"/>
              </a:spcBef>
              <a:buNone/>
            </a:pPr>
            <a:r>
              <a:rPr lang="en-GB" sz="3600" dirty="0"/>
              <a:t>Goal of software project management:</a:t>
            </a:r>
          </a:p>
          <a:p>
            <a:pPr marL="457200" lvl="1" indent="0" algn="just">
              <a:spcBef>
                <a:spcPts val="713"/>
              </a:spcBef>
              <a:buClr>
                <a:srgbClr val="FF0000"/>
              </a:buClr>
              <a:buFont typeface="Wingdings" pitchFamily="2" charset="2"/>
              <a:buChar char="§"/>
            </a:pPr>
            <a:r>
              <a:rPr lang="en-GB" sz="3200" dirty="0" smtClean="0">
                <a:solidFill>
                  <a:srgbClr val="0000FF"/>
                </a:solidFill>
              </a:rPr>
              <a:t>Enable </a:t>
            </a:r>
            <a:r>
              <a:rPr lang="en-GB" sz="3200" dirty="0">
                <a:solidFill>
                  <a:srgbClr val="0000FF"/>
                </a:solidFill>
              </a:rPr>
              <a:t>a group of engineers to work efficiently towards successful completion of a software project.</a:t>
            </a:r>
          </a:p>
        </p:txBody>
      </p:sp>
      <p:sp>
        <p:nvSpPr>
          <p:cNvPr id="5" name="Rectangle 4"/>
          <p:cNvSpPr/>
          <p:nvPr/>
        </p:nvSpPr>
        <p:spPr>
          <a:xfrm>
            <a:off x="609600" y="3810000"/>
            <a:ext cx="8305800" cy="3293209"/>
          </a:xfrm>
          <a:prstGeom prst="rect">
            <a:avLst/>
          </a:prstGeom>
        </p:spPr>
        <p:txBody>
          <a:bodyPr wrap="square">
            <a:spAutoFit/>
          </a:bodyPr>
          <a:lstStyle/>
          <a:p>
            <a:pPr>
              <a:buClr>
                <a:srgbClr val="FF0000"/>
              </a:buClr>
              <a:buFont typeface="Wingdings" pitchFamily="2" charset="2"/>
              <a:buChar char="§"/>
            </a:pPr>
            <a:r>
              <a:rPr kumimoji="1" lang="en-US" sz="3200" dirty="0" smtClean="0">
                <a:solidFill>
                  <a:srgbClr val="0000FF"/>
                </a:solidFill>
                <a:latin typeface="+mn-lt"/>
              </a:rPr>
              <a:t> Consider management techniques required to </a:t>
            </a:r>
          </a:p>
          <a:p>
            <a:pPr marL="2057400" lvl="4" indent="-228600">
              <a:buFont typeface="Symbol" pitchFamily="18" charset="2"/>
              <a:buChar char="·"/>
            </a:pPr>
            <a:r>
              <a:rPr lang="en-US" sz="2800" dirty="0" smtClean="0"/>
              <a:t>plan</a:t>
            </a:r>
          </a:p>
          <a:p>
            <a:pPr marL="2057400" lvl="4" indent="-228600">
              <a:buFont typeface="Symbol" pitchFamily="18" charset="2"/>
              <a:buChar char="·"/>
            </a:pPr>
            <a:r>
              <a:rPr lang="en-US" sz="2800" dirty="0" smtClean="0"/>
              <a:t>organize</a:t>
            </a:r>
          </a:p>
          <a:p>
            <a:pPr marL="2057400" lvl="4" indent="-228600">
              <a:buFont typeface="Symbol" pitchFamily="18" charset="2"/>
              <a:buChar char="·"/>
            </a:pPr>
            <a:r>
              <a:rPr lang="en-US" sz="2800" dirty="0" smtClean="0"/>
              <a:t>monitor </a:t>
            </a:r>
          </a:p>
          <a:p>
            <a:pPr marL="2057400" lvl="4" indent="-228600">
              <a:buFont typeface="Symbol" pitchFamily="18" charset="2"/>
              <a:buChar char="·"/>
            </a:pPr>
            <a:r>
              <a:rPr lang="en-US" sz="2800" dirty="0" smtClean="0"/>
              <a:t>control </a:t>
            </a:r>
          </a:p>
          <a:p>
            <a:endParaRPr kumimoji="1" lang="en-US" sz="3200" dirty="0">
              <a:solidFill>
                <a:srgbClr val="0000FF"/>
              </a:solidFill>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5</a:t>
            </a:fld>
            <a:endParaRPr lang="en-US"/>
          </a:p>
        </p:txBody>
      </p:sp>
      <p:sp>
        <p:nvSpPr>
          <p:cNvPr id="3" name="Rectangle 2"/>
          <p:cNvSpPr txBox="1">
            <a:spLocks noChangeArrowheads="1"/>
          </p:cNvSpPr>
          <p:nvPr/>
        </p:nvSpPr>
        <p:spPr bwMode="auto">
          <a:xfrm>
            <a:off x="0" y="274638"/>
            <a:ext cx="86868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chemeClr val="tx2"/>
                </a:solidFill>
                <a:effectLst/>
                <a:uLnTx/>
                <a:uFillTx/>
                <a:latin typeface="+mj-lt"/>
                <a:ea typeface="+mj-ea"/>
                <a:cs typeface="+mj-cs"/>
              </a:rPr>
              <a:t>What is software project management?</a:t>
            </a:r>
            <a:br>
              <a:rPr kumimoji="1" lang="en-US" altLang="zh-CN" sz="2800" b="0" i="0" u="none" strike="noStrike" kern="0" cap="none" spc="0" normalizeH="0" baseline="0" noProof="0" dirty="0" smtClean="0">
                <a:ln>
                  <a:noFill/>
                </a:ln>
                <a:solidFill>
                  <a:schemeClr val="tx2"/>
                </a:solidFill>
                <a:effectLst/>
                <a:uLnTx/>
                <a:uFillTx/>
                <a:latin typeface="+mj-lt"/>
                <a:ea typeface="+mj-ea"/>
                <a:cs typeface="+mj-cs"/>
              </a:rPr>
            </a:br>
            <a:r>
              <a:rPr kumimoji="1" lang="en-US" altLang="zh-CN" sz="2800" b="0" i="0" u="none" strike="noStrike" kern="0" cap="none" spc="0" normalizeH="0" baseline="0" noProof="0" dirty="0" smtClean="0">
                <a:ln>
                  <a:noFill/>
                </a:ln>
                <a:solidFill>
                  <a:schemeClr val="tx2"/>
                </a:solidFill>
                <a:effectLst/>
                <a:uLnTx/>
                <a:uFillTx/>
                <a:latin typeface="+mj-lt"/>
                <a:ea typeface="+mj-ea"/>
                <a:cs typeface="+mj-cs"/>
              </a:rPr>
              <a:t>                       ---the means of </a:t>
            </a:r>
            <a:r>
              <a:rPr kumimoji="1" lang="en-US" altLang="zh-CN" sz="2800" b="0" i="0" u="none" strike="noStrike" kern="0" cap="none" spc="0" normalizeH="0" baseline="0" noProof="0" dirty="0" smtClean="0">
                <a:ln>
                  <a:noFill/>
                </a:ln>
                <a:solidFill>
                  <a:schemeClr val="tx2"/>
                </a:solidFill>
                <a:effectLst/>
                <a:uLnTx/>
                <a:uFillTx/>
                <a:latin typeface="Arial" charset="0"/>
                <a:ea typeface="+mj-ea"/>
                <a:cs typeface="+mj-cs"/>
              </a:rPr>
              <a:t>“</a:t>
            </a:r>
            <a:r>
              <a:rPr kumimoji="1" lang="en-US" altLang="zh-CN" sz="2800" b="0" i="0" u="none" strike="noStrike" kern="0" cap="none" spc="0" normalizeH="0" baseline="0" noProof="0" dirty="0" smtClean="0">
                <a:ln>
                  <a:noFill/>
                </a:ln>
                <a:solidFill>
                  <a:schemeClr val="tx2"/>
                </a:solidFill>
                <a:effectLst/>
                <a:uLnTx/>
                <a:uFillTx/>
                <a:latin typeface="+mj-lt"/>
                <a:ea typeface="+mj-ea"/>
                <a:cs typeface="+mj-cs"/>
              </a:rPr>
              <a:t>management</a:t>
            </a:r>
            <a:r>
              <a:rPr kumimoji="1" lang="en-US" altLang="zh-CN" sz="2800" b="0" i="0" u="none" strike="noStrike" kern="0" cap="none" spc="0" normalizeH="0" baseline="0" noProof="0" dirty="0" smtClean="0">
                <a:ln>
                  <a:noFill/>
                </a:ln>
                <a:solidFill>
                  <a:schemeClr val="tx2"/>
                </a:solidFill>
                <a:effectLst/>
                <a:uLnTx/>
                <a:uFillTx/>
                <a:latin typeface="Arial" charset="0"/>
                <a:ea typeface="+mj-ea"/>
                <a:cs typeface="+mj-cs"/>
              </a:rPr>
              <a:t>”</a:t>
            </a:r>
            <a:endParaRPr kumimoji="1" lang="en-US" altLang="zh-CN" sz="2800" b="0" i="0" u="none" strike="noStrike" kern="0" cap="none" spc="0" normalizeH="0" baseline="0" noProof="0" dirty="0">
              <a:ln>
                <a:noFill/>
              </a:ln>
              <a:solidFill>
                <a:schemeClr val="tx2"/>
              </a:solidFill>
              <a:effectLst/>
              <a:uLnTx/>
              <a:uFillTx/>
              <a:latin typeface="+mj-lt"/>
              <a:ea typeface="+mj-ea"/>
              <a:cs typeface="+mj-cs"/>
            </a:endParaRPr>
          </a:p>
        </p:txBody>
      </p:sp>
      <p:sp>
        <p:nvSpPr>
          <p:cNvPr id="4" name="Rectangle 3"/>
          <p:cNvSpPr txBox="1">
            <a:spLocks noChangeArrowheads="1"/>
          </p:cNvSpPr>
          <p:nvPr/>
        </p:nvSpPr>
        <p:spPr bwMode="auto">
          <a:xfrm>
            <a:off x="381000" y="1600200"/>
            <a:ext cx="84582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90000"/>
              </a:lnSpc>
              <a:spcBef>
                <a:spcPct val="20000"/>
              </a:spcBef>
              <a:spcAft>
                <a:spcPct val="0"/>
              </a:spcAft>
              <a:buClr>
                <a:srgbClr val="FF0000"/>
              </a:buClr>
              <a:buSzPct val="150000"/>
              <a:buFont typeface="Wingdings" pitchFamily="2" charset="2"/>
              <a:buChar char="§"/>
              <a:tabLst/>
              <a:defRPr/>
            </a:pP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Any project with more than one person must be managed by definition</a:t>
            </a:r>
          </a:p>
          <a:p>
            <a:pPr marL="342900" marR="0" lvl="0" indent="-342900" algn="just" defTabSz="914400" rtl="0" eaLnBrk="0" fontAlgn="base" latinLnBrk="0" hangingPunct="0">
              <a:lnSpc>
                <a:spcPct val="90000"/>
              </a:lnSpc>
              <a:spcBef>
                <a:spcPct val="20000"/>
              </a:spcBef>
              <a:spcAft>
                <a:spcPct val="0"/>
              </a:spcAft>
              <a:buClr>
                <a:srgbClr val="FF0000"/>
              </a:buClr>
              <a:buSzPct val="150000"/>
              <a:buFont typeface="Wingdings" pitchFamily="2" charset="2"/>
              <a:buChar char="§"/>
              <a:tabLst/>
              <a:defRPr/>
            </a:pP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The job of management is to make sure that the planned junk does not get left behind in the zeal to release the software when only the program in its heart has been written!</a:t>
            </a:r>
          </a:p>
          <a:p>
            <a:pPr marL="742950" marR="0" lvl="1" indent="-285750" algn="l" defTabSz="914400" rtl="0" eaLnBrk="0" fontAlgn="base" latinLnBrk="0" hangingPunct="0">
              <a:lnSpc>
                <a:spcPct val="90000"/>
              </a:lnSpc>
              <a:spcBef>
                <a:spcPct val="20000"/>
              </a:spcBef>
              <a:spcAft>
                <a:spcPct val="0"/>
              </a:spcAft>
              <a:buClr>
                <a:srgbClr val="FF0000"/>
              </a:buClr>
              <a:buSzTx/>
              <a:buFont typeface="Arial" pitchFamily="34" charset="0"/>
              <a:buChar char="•"/>
              <a:tabLst/>
              <a:defRPr/>
            </a:pPr>
            <a:r>
              <a:rPr kumimoji="1" lang="en-US" altLang="en-US" sz="2800" b="0" i="0" u="none" strike="noStrike" kern="0" cap="none" spc="0" normalizeH="0" baseline="0" noProof="0" dirty="0" smtClean="0">
                <a:ln>
                  <a:noFill/>
                </a:ln>
                <a:solidFill>
                  <a:schemeClr val="tx1"/>
                </a:solidFill>
                <a:effectLst/>
                <a:uLnTx/>
                <a:uFillTx/>
                <a:latin typeface="+mn-lt"/>
              </a:rPr>
              <a:t>Allocate resources properly. </a:t>
            </a:r>
            <a:endParaRPr kumimoji="1" lang="en-US" altLang="zh-CN" sz="2800" b="0" i="0" u="none" strike="noStrike" kern="0" cap="none" spc="0" normalizeH="0" baseline="0" noProof="0" dirty="0" smtClean="0">
              <a:ln>
                <a:noFill/>
              </a:ln>
              <a:solidFill>
                <a:schemeClr val="tx1"/>
              </a:solidFill>
              <a:effectLst/>
              <a:uLnTx/>
              <a:uFillTx/>
              <a:latin typeface="+mn-lt"/>
            </a:endParaRPr>
          </a:p>
          <a:p>
            <a:pPr marL="742950" marR="0" lvl="1" indent="-285750" algn="l" defTabSz="914400" rtl="0" eaLnBrk="0" fontAlgn="base" latinLnBrk="0" hangingPunct="0">
              <a:lnSpc>
                <a:spcPct val="90000"/>
              </a:lnSpc>
              <a:spcBef>
                <a:spcPct val="20000"/>
              </a:spcBef>
              <a:spcAft>
                <a:spcPct val="0"/>
              </a:spcAft>
              <a:buClr>
                <a:srgbClr val="FF0000"/>
              </a:buClr>
              <a:buSzTx/>
              <a:buFont typeface="Arial" pitchFamily="34" charset="0"/>
              <a:buChar char="•"/>
              <a:tabLst/>
              <a:defRPr/>
            </a:pPr>
            <a:r>
              <a:rPr kumimoji="1" lang="en-US" altLang="en-US" sz="2800" b="0" i="0" u="none" strike="noStrike" kern="0" cap="none" spc="0" normalizeH="0" baseline="0" noProof="0" dirty="0" smtClean="0">
                <a:ln>
                  <a:noFill/>
                </a:ln>
                <a:solidFill>
                  <a:schemeClr val="tx1"/>
                </a:solidFill>
                <a:effectLst/>
                <a:uLnTx/>
                <a:uFillTx/>
                <a:latin typeface="+mn-lt"/>
              </a:rPr>
              <a:t>Communicate and facilitate</a:t>
            </a:r>
            <a:r>
              <a:rPr kumimoji="1" lang="en-US" altLang="zh-CN" sz="2800" b="0" i="0" u="none" strike="noStrike" kern="0" cap="none" spc="0" normalizeH="0" baseline="0" noProof="0" dirty="0" smtClean="0">
                <a:ln>
                  <a:noFill/>
                </a:ln>
                <a:solidFill>
                  <a:schemeClr val="tx1"/>
                </a:solidFill>
                <a:effectLst/>
                <a:uLnTx/>
                <a:uFillTx/>
                <a:latin typeface="+mn-lt"/>
              </a:rPr>
              <a:t> </a:t>
            </a:r>
            <a:r>
              <a:rPr kumimoji="1" lang="en-US" altLang="en-US" sz="2800" b="0" i="0" u="none" strike="noStrike" kern="0" cap="none" spc="0" normalizeH="0" baseline="0" noProof="0" dirty="0" smtClean="0">
                <a:ln>
                  <a:noFill/>
                </a:ln>
                <a:solidFill>
                  <a:schemeClr val="tx1"/>
                </a:solidFill>
                <a:effectLst/>
                <a:uLnTx/>
                <a:uFillTx/>
                <a:latin typeface="+mn-lt"/>
              </a:rPr>
              <a:t>communication.</a:t>
            </a:r>
          </a:p>
          <a:p>
            <a:pPr marL="742950" marR="0" lvl="1" indent="-285750" algn="l" defTabSz="914400" rtl="0" eaLnBrk="0" fontAlgn="base" latinLnBrk="0" hangingPunct="0">
              <a:lnSpc>
                <a:spcPct val="90000"/>
              </a:lnSpc>
              <a:spcBef>
                <a:spcPct val="20000"/>
              </a:spcBef>
              <a:spcAft>
                <a:spcPct val="0"/>
              </a:spcAft>
              <a:buClr>
                <a:srgbClr val="FF0000"/>
              </a:buClr>
              <a:buSzTx/>
              <a:buFont typeface="Arial" pitchFamily="34" charset="0"/>
              <a:buChar char="•"/>
              <a:tabLst/>
              <a:defRPr/>
            </a:pPr>
            <a:r>
              <a:rPr kumimoji="1" lang="en-US" altLang="en-US" sz="2800" b="0" i="0" u="none" strike="noStrike" kern="0" cap="none" spc="0" normalizeH="0" baseline="0" noProof="0" dirty="0" smtClean="0">
                <a:ln>
                  <a:noFill/>
                </a:ln>
                <a:solidFill>
                  <a:schemeClr val="tx1"/>
                </a:solidFill>
                <a:effectLst/>
                <a:uLnTx/>
                <a:uFillTx/>
                <a:latin typeface="+mn-lt"/>
              </a:rPr>
              <a:t>Control leads to quality.</a:t>
            </a:r>
          </a:p>
          <a:p>
            <a:pPr marL="742950" marR="0" lvl="1" indent="-285750" algn="l" defTabSz="914400" rtl="0" eaLnBrk="0" fontAlgn="base" latinLnBrk="0" hangingPunct="0">
              <a:lnSpc>
                <a:spcPct val="90000"/>
              </a:lnSpc>
              <a:spcBef>
                <a:spcPct val="20000"/>
              </a:spcBef>
              <a:spcAft>
                <a:spcPct val="0"/>
              </a:spcAft>
              <a:buClr>
                <a:srgbClr val="FF0000"/>
              </a:buClr>
              <a:buSzTx/>
              <a:buFont typeface="Arial" pitchFamily="34" charset="0"/>
              <a:buChar char="•"/>
              <a:tabLst/>
              <a:defRPr/>
            </a:pPr>
            <a:r>
              <a:rPr kumimoji="1" lang="en-US" altLang="en-US" sz="2800" b="0" i="0" u="none" strike="noStrike" kern="0" cap="none" spc="0" normalizeH="0" baseline="0" noProof="0" dirty="0" smtClean="0">
                <a:ln>
                  <a:noFill/>
                </a:ln>
                <a:solidFill>
                  <a:schemeClr val="tx1"/>
                </a:solidFill>
                <a:effectLst/>
                <a:uLnTx/>
                <a:uFillTx/>
                <a:latin typeface="+mn-lt"/>
              </a:rPr>
              <a:t>Deliver what you promise.</a:t>
            </a:r>
            <a:endParaRPr kumimoji="1" lang="en-US" altLang="en-US" sz="28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6</a:t>
            </a:fld>
            <a:endParaRPr lang="en-US"/>
          </a:p>
        </p:txBody>
      </p:sp>
      <p:sp>
        <p:nvSpPr>
          <p:cNvPr id="3" name="Rectangle 2"/>
          <p:cNvSpPr txBox="1">
            <a:spLocks noChangeArrowheads="1"/>
          </p:cNvSpPr>
          <p:nvPr/>
        </p:nvSpPr>
        <p:spPr>
          <a:xfrm>
            <a:off x="228600" y="76200"/>
            <a:ext cx="8610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3600" b="0" i="0" u="none" strike="noStrike" kern="0" cap="none" spc="0" normalizeH="0" baseline="0" noProof="0" dirty="0" smtClean="0">
                <a:ln>
                  <a:noFill/>
                </a:ln>
                <a:solidFill>
                  <a:schemeClr val="tx1"/>
                </a:solidFill>
                <a:effectLst/>
                <a:uLnTx/>
                <a:uFillTx/>
                <a:latin typeface="+mj-lt"/>
                <a:ea typeface="+mj-ea"/>
                <a:cs typeface="+mj-cs"/>
              </a:rPr>
              <a:t>Effective SW project management focuses on 4 P’s:</a:t>
            </a:r>
            <a:endParaRPr kumimoji="1" lang="en-US" sz="3600" b="0" i="0" u="none" strike="noStrike" kern="0" cap="none" spc="0" normalizeH="0" baseline="0" noProof="0" dirty="0">
              <a:ln>
                <a:noFill/>
              </a:ln>
              <a:solidFill>
                <a:schemeClr val="tx1"/>
              </a:solidFill>
              <a:effectLst/>
              <a:uLnTx/>
              <a:uFillTx/>
              <a:latin typeface="+mj-lt"/>
              <a:ea typeface="+mj-ea"/>
              <a:cs typeface="+mj-cs"/>
            </a:endParaRPr>
          </a:p>
        </p:txBody>
      </p:sp>
      <p:sp>
        <p:nvSpPr>
          <p:cNvPr id="4" name="Rectangle 3"/>
          <p:cNvSpPr txBox="1">
            <a:spLocks noChangeArrowheads="1"/>
          </p:cNvSpPr>
          <p:nvPr/>
        </p:nvSpPr>
        <p:spPr>
          <a:xfrm>
            <a:off x="304800" y="1981200"/>
            <a:ext cx="8839199" cy="4114800"/>
          </a:xfrm>
          <a:prstGeom prst="rect">
            <a:avLst/>
          </a:prstGeom>
        </p:spPr>
        <p:txBody>
          <a:bodyPr/>
          <a:lstStyle/>
          <a:p>
            <a:pPr marL="746125" lvl="0" indent="-457200">
              <a:spcBef>
                <a:spcPct val="20000"/>
              </a:spcBef>
              <a:buClr>
                <a:srgbClr val="FF0000"/>
              </a:buClr>
              <a:buSzPct val="150000"/>
              <a:buFont typeface="Wingdings" pitchFamily="2" charset="2"/>
              <a:buChar char="§"/>
              <a:defRPr/>
            </a:pPr>
            <a:r>
              <a:rPr kumimoji="1" lang="en-US" sz="3200" b="1" i="0" u="none" strike="noStrike" kern="0" cap="none" spc="0" normalizeH="0" baseline="0" noProof="0" dirty="0" smtClean="0">
                <a:ln>
                  <a:noFill/>
                </a:ln>
                <a:solidFill>
                  <a:srgbClr val="FF0000"/>
                </a:solidFill>
                <a:effectLst/>
                <a:uLnTx/>
                <a:uFillTx/>
                <a:latin typeface="+mn-lt"/>
                <a:ea typeface="+mn-ea"/>
                <a:cs typeface="+mn-cs"/>
              </a:rPr>
              <a:t>People - </a:t>
            </a:r>
            <a:r>
              <a:rPr lang="en-US" dirty="0" smtClean="0">
                <a:ea typeface="ＭＳ Ｐゴシック" pitchFamily="28" charset="-128"/>
              </a:rPr>
              <a:t>the most important element of a successful project.</a:t>
            </a:r>
            <a:endParaRPr kumimoji="1" lang="en-US" b="0" i="0" u="none" strike="noStrike" kern="0" cap="none" spc="0" normalizeH="0" baseline="0" noProof="0" dirty="0" smtClean="0">
              <a:ln>
                <a:noFill/>
              </a:ln>
              <a:solidFill>
                <a:schemeClr val="tx1"/>
              </a:solidFill>
              <a:effectLst/>
              <a:uLnTx/>
              <a:uFillTx/>
              <a:latin typeface="+mn-lt"/>
              <a:ea typeface="+mn-ea"/>
              <a:cs typeface="+mn-cs"/>
            </a:endParaRPr>
          </a:p>
          <a:p>
            <a:pPr marL="746125" indent="-457200">
              <a:spcBef>
                <a:spcPct val="20000"/>
              </a:spcBef>
              <a:buClr>
                <a:srgbClr val="FF0000"/>
              </a:buClr>
              <a:buSzPct val="150000"/>
              <a:buFont typeface="Wingdings" pitchFamily="2" charset="2"/>
              <a:buChar char="§"/>
              <a:defRPr/>
            </a:pPr>
            <a:r>
              <a:rPr kumimoji="1" lang="en-US" sz="3200" b="1" kern="0" dirty="0" smtClean="0">
                <a:solidFill>
                  <a:srgbClr val="FF0000"/>
                </a:solidFill>
                <a:latin typeface="+mn-lt"/>
              </a:rPr>
              <a:t>Product - </a:t>
            </a:r>
            <a:r>
              <a:rPr lang="en-US" dirty="0" smtClean="0">
                <a:ea typeface="ＭＳ Ｐゴシック" pitchFamily="28" charset="-128"/>
              </a:rPr>
              <a:t>the software to be built</a:t>
            </a:r>
          </a:p>
          <a:p>
            <a:pPr marL="746125" indent="-457200">
              <a:spcBef>
                <a:spcPct val="20000"/>
              </a:spcBef>
              <a:buClr>
                <a:srgbClr val="FF0000"/>
              </a:buClr>
              <a:buSzPct val="150000"/>
              <a:buFont typeface="Wingdings" pitchFamily="2" charset="2"/>
              <a:buChar char="§"/>
            </a:pPr>
            <a:r>
              <a:rPr kumimoji="1" lang="en-US" sz="3200" b="1" kern="0" dirty="0" smtClean="0">
                <a:solidFill>
                  <a:srgbClr val="FF0000"/>
                </a:solidFill>
                <a:latin typeface="+mn-lt"/>
              </a:rPr>
              <a:t>Process - </a:t>
            </a:r>
            <a:r>
              <a:rPr lang="en-US" dirty="0" smtClean="0">
                <a:ea typeface="ＭＳ Ｐゴシック" pitchFamily="28" charset="-128"/>
              </a:rPr>
              <a:t>the set of framework activities and software engineering tasks to get the job done</a:t>
            </a:r>
          </a:p>
          <a:p>
            <a:pPr marL="746125" indent="-457200">
              <a:spcBef>
                <a:spcPct val="20000"/>
              </a:spcBef>
              <a:buClr>
                <a:srgbClr val="FF0000"/>
              </a:buClr>
              <a:buSzPct val="150000"/>
              <a:buFont typeface="Wingdings" pitchFamily="2" charset="2"/>
              <a:buChar char="§"/>
            </a:pPr>
            <a:r>
              <a:rPr kumimoji="1" lang="en-US" sz="3200" b="1" kern="0" dirty="0" smtClean="0">
                <a:solidFill>
                  <a:srgbClr val="FF0000"/>
                </a:solidFill>
                <a:latin typeface="+mn-lt"/>
              </a:rPr>
              <a:t>Project - </a:t>
            </a:r>
            <a:r>
              <a:rPr lang="en-US" dirty="0" smtClean="0">
                <a:ea typeface="ＭＳ Ｐゴシック" pitchFamily="28" charset="-128"/>
              </a:rPr>
              <a:t>all work required to make the product a reality</a:t>
            </a:r>
          </a:p>
          <a:p>
            <a:pPr marL="746125" marR="0" lvl="0" indent="-4572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a:pPr>
            <a:endParaRPr kumimoji="1"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7</a:t>
            </a:fld>
            <a:endParaRPr lang="en-US"/>
          </a:p>
        </p:txBody>
      </p:sp>
      <p:sp>
        <p:nvSpPr>
          <p:cNvPr id="3" name="Rectangle 2"/>
          <p:cNvSpPr txBox="1">
            <a:spLocks noChangeArrowheads="1"/>
          </p:cNvSpPr>
          <p:nvPr/>
        </p:nvSpPr>
        <p:spPr>
          <a:xfrm>
            <a:off x="609600" y="457200"/>
            <a:ext cx="7772400" cy="1143000"/>
          </a:xfrm>
          <a:prstGeom prst="rect">
            <a:avLst/>
          </a:prstGeom>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sz="4000" b="0" i="0" u="none" strike="noStrike" kern="0" cap="none" spc="0" normalizeH="0" baseline="0" noProof="0" dirty="0" smtClean="0">
                <a:ln>
                  <a:noFill/>
                </a:ln>
                <a:solidFill>
                  <a:schemeClr val="tx1"/>
                </a:solidFill>
                <a:effectLst/>
                <a:uLnTx/>
                <a:uFillTx/>
                <a:latin typeface="+mj-lt"/>
                <a:ea typeface="+mj-ea"/>
                <a:cs typeface="+mj-cs"/>
              </a:rPr>
              <a:t>1.	</a:t>
            </a:r>
            <a:r>
              <a:rPr kumimoji="1" lang="en-US" sz="4000" kern="0" dirty="0" smtClean="0">
                <a:latin typeface="+mj-lt"/>
                <a:ea typeface="+mj-ea"/>
                <a:cs typeface="+mj-cs"/>
              </a:rPr>
              <a:t>P</a:t>
            </a:r>
            <a:r>
              <a:rPr kumimoji="1" lang="en-US" sz="4000" b="0" i="0" u="none" strike="noStrike" kern="0" cap="none" spc="0" normalizeH="0" baseline="0" noProof="0" dirty="0" err="1" smtClean="0">
                <a:ln>
                  <a:noFill/>
                </a:ln>
                <a:solidFill>
                  <a:schemeClr val="tx1"/>
                </a:solidFill>
                <a:effectLst/>
                <a:uLnTx/>
                <a:uFillTx/>
                <a:latin typeface="+mj-lt"/>
                <a:ea typeface="+mj-ea"/>
                <a:cs typeface="+mj-cs"/>
              </a:rPr>
              <a:t>eople</a:t>
            </a:r>
            <a:endParaRPr kumimoji="1" lang="en-US" sz="4000" b="0" i="0" u="none" strike="noStrike" kern="0" cap="none" spc="0" normalizeH="0" baseline="0" noProof="0" dirty="0">
              <a:ln>
                <a:noFill/>
              </a:ln>
              <a:solidFill>
                <a:schemeClr val="tx1"/>
              </a:solidFill>
              <a:effectLst/>
              <a:uLnTx/>
              <a:uFillTx/>
              <a:latin typeface="+mj-lt"/>
              <a:ea typeface="+mj-ea"/>
              <a:cs typeface="+mj-cs"/>
            </a:endParaRPr>
          </a:p>
        </p:txBody>
      </p:sp>
      <p:sp>
        <p:nvSpPr>
          <p:cNvPr id="4" name="Rectangle 3"/>
          <p:cNvSpPr txBox="1">
            <a:spLocks noChangeArrowheads="1"/>
          </p:cNvSpPr>
          <p:nvPr/>
        </p:nvSpPr>
        <p:spPr>
          <a:xfrm>
            <a:off x="609600" y="1981200"/>
            <a:ext cx="77724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smtClean="0">
                <a:ln>
                  <a:noFill/>
                </a:ln>
                <a:solidFill>
                  <a:schemeClr val="tx1"/>
                </a:solidFill>
                <a:effectLst/>
                <a:uLnTx/>
                <a:uFillTx/>
                <a:latin typeface="+mn-lt"/>
                <a:ea typeface="+mn-ea"/>
                <a:cs typeface="+mn-cs"/>
              </a:rPr>
              <a:t>must be organized into effective teams</a:t>
            </a:r>
          </a:p>
          <a:p>
            <a:pPr marL="342900" marR="0" lvl="0" indent="-342900" algn="just"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smtClean="0">
                <a:ln>
                  <a:noFill/>
                </a:ln>
                <a:solidFill>
                  <a:schemeClr val="tx1"/>
                </a:solidFill>
                <a:effectLst/>
                <a:uLnTx/>
                <a:uFillTx/>
                <a:latin typeface="+mn-lt"/>
                <a:ea typeface="+mn-ea"/>
                <a:cs typeface="+mn-cs"/>
              </a:rPr>
              <a:t>motivated to do high-quality work</a:t>
            </a:r>
          </a:p>
          <a:p>
            <a:pPr marL="342900" marR="0" lvl="0" indent="-342900" algn="just"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smtClean="0">
                <a:ln>
                  <a:noFill/>
                </a:ln>
                <a:solidFill>
                  <a:schemeClr val="tx1"/>
                </a:solidFill>
                <a:effectLst/>
                <a:uLnTx/>
                <a:uFillTx/>
                <a:latin typeface="+mn-lt"/>
                <a:ea typeface="+mn-ea"/>
                <a:cs typeface="+mn-cs"/>
              </a:rPr>
              <a:t>coordinated to achieve effective communication and results</a:t>
            </a:r>
          </a:p>
          <a:p>
            <a:pPr marL="342900" marR="0" lvl="0" indent="-342900" algn="just"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a:pPr>
            <a:endParaRPr kumimoji="1" lang="en-US" sz="3200" b="0"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8</a:t>
            </a:fld>
            <a:endParaRPr lang="en-US"/>
          </a:p>
        </p:txBody>
      </p:sp>
      <p:sp>
        <p:nvSpPr>
          <p:cNvPr id="3" name="Rectangle 2"/>
          <p:cNvSpPr txBox="1">
            <a:spLocks noChangeArrowheads="1"/>
          </p:cNvSpPr>
          <p:nvPr/>
        </p:nvSpPr>
        <p:spPr>
          <a:xfrm>
            <a:off x="685800" y="457200"/>
            <a:ext cx="77724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4000" b="0" i="0" u="none" strike="noStrike" kern="0" cap="none" spc="0" normalizeH="0" baseline="0" noProof="0" dirty="0" smtClean="0">
                <a:ln>
                  <a:noFill/>
                </a:ln>
                <a:solidFill>
                  <a:schemeClr val="tx1"/>
                </a:solidFill>
                <a:effectLst/>
                <a:uLnTx/>
                <a:uFillTx/>
                <a:latin typeface="+mj-lt"/>
                <a:ea typeface="+mj-ea"/>
                <a:cs typeface="+mj-cs"/>
              </a:rPr>
              <a:t>2.	Product (</a:t>
            </a:r>
            <a:r>
              <a:rPr kumimoji="1" lang="en-US" sz="4000" kern="0" dirty="0" smtClean="0">
                <a:latin typeface="+mj-lt"/>
                <a:ea typeface="+mj-ea"/>
                <a:cs typeface="+mj-cs"/>
              </a:rPr>
              <a:t>Problem)</a:t>
            </a:r>
            <a:endParaRPr kumimoji="1" lang="en-US" sz="4000" b="0" i="0" u="none" strike="noStrike" kern="0" cap="none" spc="0" normalizeH="0" baseline="0" noProof="0" dirty="0">
              <a:ln>
                <a:noFill/>
              </a:ln>
              <a:solidFill>
                <a:schemeClr val="tx1"/>
              </a:solidFill>
              <a:effectLst/>
              <a:uLnTx/>
              <a:uFillTx/>
              <a:latin typeface="+mj-lt"/>
              <a:ea typeface="+mj-ea"/>
              <a:cs typeface="+mj-cs"/>
            </a:endParaRPr>
          </a:p>
        </p:txBody>
      </p:sp>
      <p:sp>
        <p:nvSpPr>
          <p:cNvPr id="4" name="Rectangle 3"/>
          <p:cNvSpPr txBox="1">
            <a:spLocks noChangeArrowheads="1"/>
          </p:cNvSpPr>
          <p:nvPr/>
        </p:nvSpPr>
        <p:spPr>
          <a:xfrm>
            <a:off x="685800" y="1981200"/>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smtClean="0">
                <a:ln>
                  <a:noFill/>
                </a:ln>
                <a:solidFill>
                  <a:schemeClr val="tx1"/>
                </a:solidFill>
                <a:effectLst/>
                <a:uLnTx/>
                <a:uFillTx/>
                <a:latin typeface="+mn-lt"/>
                <a:ea typeface="+mn-ea"/>
                <a:cs typeface="+mn-cs"/>
              </a:rPr>
              <a:t>must be communicated from customer to developer</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smtClean="0">
                <a:ln>
                  <a:noFill/>
                </a:ln>
                <a:solidFill>
                  <a:schemeClr val="tx1"/>
                </a:solidFill>
                <a:effectLst/>
                <a:uLnTx/>
                <a:uFillTx/>
                <a:latin typeface="+mn-lt"/>
                <a:ea typeface="+mn-ea"/>
                <a:cs typeface="+mn-cs"/>
              </a:rPr>
              <a:t>decomposed into its parts</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smtClean="0">
                <a:ln>
                  <a:noFill/>
                </a:ln>
                <a:solidFill>
                  <a:schemeClr val="tx1"/>
                </a:solidFill>
                <a:effectLst/>
                <a:uLnTx/>
                <a:uFillTx/>
                <a:latin typeface="+mn-lt"/>
                <a:ea typeface="+mn-ea"/>
                <a:cs typeface="+mn-cs"/>
              </a:rPr>
              <a:t>positioned for work by SW team</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a:pPr>
            <a:endParaRPr kumimoji="1" lang="en-US" sz="3200" b="0"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DEA86E-21E0-4487-9316-3EEBB8242B48}" type="slidenum">
              <a:rPr lang="en-US" smtClean="0"/>
              <a:pPr/>
              <a:t>9</a:t>
            </a:fld>
            <a:endParaRPr lang="en-US"/>
          </a:p>
        </p:txBody>
      </p:sp>
      <p:sp>
        <p:nvSpPr>
          <p:cNvPr id="3" name="Rectangle 2"/>
          <p:cNvSpPr txBox="1">
            <a:spLocks noChangeArrowheads="1"/>
          </p:cNvSpPr>
          <p:nvPr/>
        </p:nvSpPr>
        <p:spPr>
          <a:xfrm>
            <a:off x="533400" y="457200"/>
            <a:ext cx="77724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4000" b="0" i="0" u="none" strike="noStrike" kern="0" cap="none" spc="0" normalizeH="0" baseline="0" noProof="0" dirty="0" smtClean="0">
                <a:ln>
                  <a:noFill/>
                </a:ln>
                <a:solidFill>
                  <a:schemeClr val="tx1"/>
                </a:solidFill>
                <a:effectLst/>
                <a:uLnTx/>
                <a:uFillTx/>
                <a:latin typeface="+mj-lt"/>
                <a:ea typeface="+mj-ea"/>
                <a:cs typeface="+mj-cs"/>
              </a:rPr>
              <a:t>3.	Process</a:t>
            </a:r>
            <a:endParaRPr kumimoji="1" lang="en-US" sz="4000" b="0" i="0" u="none" strike="noStrike" kern="0" cap="none" spc="0" normalizeH="0" baseline="0" noProof="0" dirty="0">
              <a:ln>
                <a:noFill/>
              </a:ln>
              <a:solidFill>
                <a:schemeClr val="tx1"/>
              </a:solidFill>
              <a:effectLst/>
              <a:uLnTx/>
              <a:uFillTx/>
              <a:latin typeface="+mj-lt"/>
              <a:ea typeface="+mj-ea"/>
              <a:cs typeface="+mj-cs"/>
            </a:endParaRPr>
          </a:p>
        </p:txBody>
      </p:sp>
      <p:sp>
        <p:nvSpPr>
          <p:cNvPr id="4" name="Rectangle 3"/>
          <p:cNvSpPr txBox="1">
            <a:spLocks noChangeArrowheads="1"/>
          </p:cNvSpPr>
          <p:nvPr/>
        </p:nvSpPr>
        <p:spPr>
          <a:xfrm>
            <a:off x="533400" y="1981200"/>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dirty="0" smtClean="0">
                <a:ln>
                  <a:noFill/>
                </a:ln>
                <a:solidFill>
                  <a:schemeClr val="tx1"/>
                </a:solidFill>
                <a:effectLst/>
                <a:uLnTx/>
                <a:uFillTx/>
                <a:latin typeface="+mn-lt"/>
                <a:ea typeface="+mn-ea"/>
                <a:cs typeface="+mn-cs"/>
              </a:rPr>
              <a:t>must be adapted to the people and problem to get the SW developed:</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dirty="0" smtClean="0">
                <a:ln>
                  <a:noFill/>
                </a:ln>
                <a:solidFill>
                  <a:schemeClr val="tx1"/>
                </a:solidFill>
                <a:effectLst/>
                <a:uLnTx/>
                <a:uFillTx/>
                <a:latin typeface="+mn-lt"/>
                <a:ea typeface="+mn-ea"/>
                <a:cs typeface="+mn-cs"/>
              </a:rPr>
              <a:t>common process framework is selected</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dirty="0" smtClean="0">
                <a:ln>
                  <a:noFill/>
                </a:ln>
                <a:solidFill>
                  <a:schemeClr val="tx1"/>
                </a:solidFill>
                <a:effectLst/>
                <a:uLnTx/>
                <a:uFillTx/>
                <a:latin typeface="+mn-lt"/>
                <a:ea typeface="+mn-ea"/>
                <a:cs typeface="+mn-cs"/>
              </a:rPr>
              <a:t>appropriate SWE paradigm is applied</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Symbol" pitchFamily="18" charset="2"/>
              <a:buChar char="·"/>
              <a:tabLst/>
              <a:defRPr/>
            </a:pPr>
            <a:r>
              <a:rPr kumimoji="1" lang="en-US" sz="3200" b="0" i="0" u="none" strike="noStrike" kern="0" cap="none" spc="0" normalizeH="0" baseline="0" noProof="0" dirty="0" smtClean="0">
                <a:ln>
                  <a:noFill/>
                </a:ln>
                <a:solidFill>
                  <a:schemeClr val="tx1"/>
                </a:solidFill>
                <a:effectLst/>
                <a:uLnTx/>
                <a:uFillTx/>
                <a:latin typeface="+mn-lt"/>
                <a:ea typeface="+mn-ea"/>
                <a:cs typeface="+mn-cs"/>
              </a:rPr>
              <a:t>set of work tasks chosen</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a:pPr>
            <a:endParaRPr kumimoji="1"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1472330763</TotalTime>
  <Words>1363</Words>
  <Application>Microsoft Office PowerPoint</Application>
  <PresentationFormat>On-screen Show (4:3)</PresentationFormat>
  <Paragraphs>245</Paragraphs>
  <Slides>32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ＭＳ Ｐゴシック</vt:lpstr>
      <vt:lpstr>Aharoni</vt:lpstr>
      <vt:lpstr>Arial</vt:lpstr>
      <vt:lpstr>Arial Black</vt:lpstr>
      <vt:lpstr>Helvetica</vt:lpstr>
      <vt:lpstr>Monotype Sorts</vt:lpstr>
      <vt:lpstr>Palatino</vt:lpstr>
      <vt:lpstr>Symbol</vt:lpstr>
      <vt:lpstr>Tahoma</vt:lpstr>
      <vt:lpstr>times</vt:lpstr>
      <vt:lpstr>Wingdings</vt:lpstr>
      <vt:lpstr>Contemporary Portrait</vt:lpstr>
      <vt:lpstr>Software Project Management</vt:lpstr>
      <vt:lpstr>Organization of this Lecture:</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Responsibility of project managers</vt:lpstr>
      <vt:lpstr>Introduction</vt:lpstr>
      <vt:lpstr>PowerPoint Presentation</vt:lpstr>
      <vt:lpstr>PowerPoint Presentation</vt:lpstr>
      <vt:lpstr>Project Planning</vt:lpstr>
      <vt:lpstr>Project Planning Activities</vt:lpstr>
      <vt:lpstr>Project planning</vt:lpstr>
      <vt:lpstr>Sliding Window Planning</vt:lpstr>
      <vt:lpstr>Sliding Window Planning (cont.)</vt:lpstr>
      <vt:lpstr>PowerPoint Presentation</vt:lpstr>
      <vt:lpstr>SPMP Document</vt:lpstr>
      <vt:lpstr>Project Agreement</vt:lpstr>
      <vt:lpstr>Organization of SPMP Document</vt:lpstr>
      <vt:lpstr>Organization of SPMP Document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(Lecture 9)</dc:title>
  <dc:creator>HKTripathy</dc:creator>
  <cp:lastModifiedBy>kiit3889</cp:lastModifiedBy>
  <cp:revision>22</cp:revision>
  <cp:lastPrinted>2001-07-12T12:27:45Z</cp:lastPrinted>
  <dcterms:created xsi:type="dcterms:W3CDTF">1999-02-12T17:49:46Z</dcterms:created>
  <dcterms:modified xsi:type="dcterms:W3CDTF">2015-01-08T10:48:13Z</dcterms:modified>
</cp:coreProperties>
</file>