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313" r:id="rId3"/>
    <p:sldId id="320" r:id="rId4"/>
    <p:sldId id="321" r:id="rId5"/>
    <p:sldId id="275" r:id="rId6"/>
    <p:sldId id="276" r:id="rId8"/>
    <p:sldId id="314" r:id="rId9"/>
    <p:sldId id="315" r:id="rId10"/>
    <p:sldId id="316" r:id="rId11"/>
    <p:sldId id="323" r:id="rId12"/>
    <p:sldId id="318" r:id="rId13"/>
    <p:sldId id="317" r:id="rId14"/>
    <p:sldId id="324" r:id="rId15"/>
    <p:sldId id="325" r:id="rId16"/>
    <p:sldId id="326" r:id="rId17"/>
    <p:sldId id="328" r:id="rId18"/>
    <p:sldId id="329" r:id="rId19"/>
    <p:sldId id="327" r:id="rId20"/>
    <p:sldId id="279" r:id="rId21"/>
    <p:sldId id="330" r:id="rId22"/>
    <p:sldId id="331" r:id="rId23"/>
    <p:sldId id="280" r:id="rId24"/>
    <p:sldId id="289" r:id="rId25"/>
    <p:sldId id="332" r:id="rId26"/>
    <p:sldId id="282" r:id="rId27"/>
    <p:sldId id="283" r:id="rId28"/>
    <p:sldId id="333" r:id="rId29"/>
    <p:sldId id="334" r:id="rId30"/>
    <p:sldId id="335" r:id="rId31"/>
    <p:sldId id="336" r:id="rId32"/>
    <p:sldId id="337" r:id="rId33"/>
    <p:sldId id="338" r:id="rId34"/>
    <p:sldId id="339" r:id="rId35"/>
    <p:sldId id="340" r:id="rId36"/>
    <p:sldId id="341" r:id="rId37"/>
    <p:sldId id="342" r:id="rId38"/>
    <p:sldId id="284" r:id="rId39"/>
    <p:sldId id="285" r:id="rId40"/>
    <p:sldId id="286" r:id="rId41"/>
    <p:sldId id="343" r:id="rId42"/>
    <p:sldId id="288" r:id="rId43"/>
    <p:sldId id="257" r:id="rId44"/>
    <p:sldId id="258" r:id="rId45"/>
    <p:sldId id="259" r:id="rId46"/>
    <p:sldId id="260" r:id="rId47"/>
    <p:sldId id="261" r:id="rId48"/>
    <p:sldId id="262" r:id="rId49"/>
    <p:sldId id="263" r:id="rId50"/>
    <p:sldId id="264" r:id="rId51"/>
    <p:sldId id="266" r:id="rId52"/>
    <p:sldId id="267" r:id="rId53"/>
    <p:sldId id="268" r:id="rId54"/>
    <p:sldId id="379" r:id="rId55"/>
    <p:sldId id="381" r:id="rId56"/>
    <p:sldId id="380" r:id="rId57"/>
    <p:sldId id="344" r:id="rId58"/>
    <p:sldId id="346" r:id="rId59"/>
    <p:sldId id="350" r:id="rId60"/>
    <p:sldId id="347" r:id="rId61"/>
    <p:sldId id="392" r:id="rId62"/>
    <p:sldId id="270" r:id="rId63"/>
    <p:sldId id="393" r:id="rId64"/>
    <p:sldId id="382" r:id="rId65"/>
    <p:sldId id="271"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52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E139AD-6101-4F74-BCD5-26B4713FE958}"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F6077B-B429-42B4-83D3-3A3DEDF0B152}"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5" name="Rectangle 1"/>
          <p:cNvSpPr>
            <a:spLocks noGrp="1" noRot="1" noChangeAspect="1" noChangeArrowheads="1" noTextEdit="1"/>
          </p:cNvSpPr>
          <p:nvPr>
            <p:ph type="sldImg"/>
          </p:nvPr>
        </p:nvSpPr>
        <p:spPr bwMode="auto">
          <a:xfrm>
            <a:off x="263525" y="303213"/>
            <a:ext cx="6327775" cy="3560762"/>
          </a:xfrm>
          <a:prstGeom prst="rect">
            <a:avLst/>
          </a:prstGeom>
          <a:solidFill>
            <a:srgbClr val="FFFFFF"/>
          </a:solidFill>
          <a:ln>
            <a:solidFill>
              <a:srgbClr val="000000"/>
            </a:solidFill>
            <a:miter lim="800000"/>
          </a:ln>
        </p:spPr>
      </p:sp>
      <p:sp>
        <p:nvSpPr>
          <p:cNvPr id="108546" name="Text Box 2"/>
          <p:cNvSpPr txBox="1">
            <a:spLocks noChangeArrowheads="1"/>
          </p:cNvSpPr>
          <p:nvPr/>
        </p:nvSpPr>
        <p:spPr bwMode="auto">
          <a:xfrm>
            <a:off x="503238" y="4316413"/>
            <a:ext cx="5853112" cy="4057650"/>
          </a:xfrm>
          <a:prstGeom prst="rect">
            <a:avLst/>
          </a:prstGeom>
          <a:noFill/>
          <a:ln w="9525">
            <a:noFill/>
            <a:miter lim="800000"/>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7" name="Rectangle 1"/>
          <p:cNvSpPr>
            <a:spLocks noGrp="1" noRot="1" noChangeAspect="1" noChangeArrowheads="1" noTextEdit="1"/>
          </p:cNvSpPr>
          <p:nvPr>
            <p:ph type="sldImg"/>
          </p:nvPr>
        </p:nvSpPr>
        <p:spPr bwMode="auto">
          <a:xfrm>
            <a:off x="263525" y="303213"/>
            <a:ext cx="6327775" cy="3560762"/>
          </a:xfrm>
          <a:prstGeom prst="rect">
            <a:avLst/>
          </a:prstGeom>
          <a:solidFill>
            <a:srgbClr val="FFFFFF"/>
          </a:solidFill>
          <a:ln>
            <a:solidFill>
              <a:srgbClr val="000000"/>
            </a:solidFill>
            <a:miter lim="800000"/>
          </a:ln>
        </p:spPr>
      </p:sp>
      <p:sp>
        <p:nvSpPr>
          <p:cNvPr id="116738" name="Text Box 2"/>
          <p:cNvSpPr txBox="1">
            <a:spLocks noChangeArrowheads="1"/>
          </p:cNvSpPr>
          <p:nvPr/>
        </p:nvSpPr>
        <p:spPr bwMode="auto">
          <a:xfrm>
            <a:off x="503238" y="4316413"/>
            <a:ext cx="5853112" cy="4057650"/>
          </a:xfrm>
          <a:prstGeom prst="rect">
            <a:avLst/>
          </a:prstGeom>
          <a:noFill/>
          <a:ln w="9525">
            <a:noFill/>
            <a:miter lim="800000"/>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1" name="Rectangle 1"/>
          <p:cNvSpPr>
            <a:spLocks noGrp="1" noRot="1" noChangeAspect="1" noChangeArrowheads="1" noTextEdit="1"/>
          </p:cNvSpPr>
          <p:nvPr>
            <p:ph type="sldImg"/>
          </p:nvPr>
        </p:nvSpPr>
        <p:spPr bwMode="auto">
          <a:xfrm>
            <a:off x="263525" y="303213"/>
            <a:ext cx="6327775" cy="3560762"/>
          </a:xfrm>
          <a:prstGeom prst="rect">
            <a:avLst/>
          </a:prstGeom>
          <a:solidFill>
            <a:srgbClr val="FFFFFF"/>
          </a:solidFill>
          <a:ln>
            <a:solidFill>
              <a:srgbClr val="000000"/>
            </a:solidFill>
            <a:miter lim="800000"/>
          </a:ln>
        </p:spPr>
      </p:sp>
      <p:sp>
        <p:nvSpPr>
          <p:cNvPr id="117762" name="Text Box 2"/>
          <p:cNvSpPr txBox="1">
            <a:spLocks noChangeArrowheads="1"/>
          </p:cNvSpPr>
          <p:nvPr/>
        </p:nvSpPr>
        <p:spPr bwMode="auto">
          <a:xfrm>
            <a:off x="503238" y="4316413"/>
            <a:ext cx="5853112" cy="4057650"/>
          </a:xfrm>
          <a:prstGeom prst="rect">
            <a:avLst/>
          </a:prstGeom>
          <a:noFill/>
          <a:ln w="9525">
            <a:noFill/>
            <a:miter lim="800000"/>
          </a:ln>
        </p:spPr>
        <p:txBody>
          <a:bodyPr wrap="none" anchor="ctr"/>
          <a:lstStyle/>
          <a:p>
            <a:endParaRPr lang="en-US"/>
          </a:p>
        </p:txBody>
      </p:sp>
      <p:sp>
        <p:nvSpPr>
          <p:cNvPr id="2" name="Text Placeholder 1"/>
          <p:cNvSpPr/>
          <p:nvPr>
            <p:ph type="body" idx="3"/>
          </p:nvPr>
        </p:nvSpPr>
        <p:spPr/>
        <p:txBody>
          <a:bodyPr/>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09" name="Rectangle 1"/>
          <p:cNvSpPr>
            <a:spLocks noGrp="1" noRot="1" noChangeAspect="1" noChangeArrowheads="1" noTextEdit="1"/>
          </p:cNvSpPr>
          <p:nvPr>
            <p:ph type="sldImg"/>
          </p:nvPr>
        </p:nvSpPr>
        <p:spPr bwMode="auto">
          <a:xfrm>
            <a:off x="263525" y="303213"/>
            <a:ext cx="6327775" cy="3560762"/>
          </a:xfrm>
          <a:prstGeom prst="rect">
            <a:avLst/>
          </a:prstGeom>
          <a:solidFill>
            <a:srgbClr val="FFFFFF"/>
          </a:solidFill>
          <a:ln>
            <a:solidFill>
              <a:srgbClr val="000000"/>
            </a:solidFill>
            <a:miter lim="800000"/>
          </a:ln>
        </p:spPr>
      </p:sp>
      <p:sp>
        <p:nvSpPr>
          <p:cNvPr id="119810" name="Text Box 2"/>
          <p:cNvSpPr txBox="1">
            <a:spLocks noChangeArrowheads="1"/>
          </p:cNvSpPr>
          <p:nvPr/>
        </p:nvSpPr>
        <p:spPr bwMode="auto">
          <a:xfrm>
            <a:off x="503238" y="4316413"/>
            <a:ext cx="5853112" cy="4057650"/>
          </a:xfrm>
          <a:prstGeom prst="rect">
            <a:avLst/>
          </a:prstGeom>
          <a:noFill/>
          <a:ln w="9525">
            <a:noFill/>
            <a:miter lim="800000"/>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7" name="Rectangle 1"/>
          <p:cNvSpPr>
            <a:spLocks noGrp="1" noRot="1" noChangeAspect="1" noChangeArrowheads="1" noTextEdit="1"/>
          </p:cNvSpPr>
          <p:nvPr>
            <p:ph type="sldImg"/>
          </p:nvPr>
        </p:nvSpPr>
        <p:spPr bwMode="auto">
          <a:xfrm>
            <a:off x="263525" y="303213"/>
            <a:ext cx="6327775" cy="3560762"/>
          </a:xfrm>
          <a:prstGeom prst="rect">
            <a:avLst/>
          </a:prstGeom>
          <a:solidFill>
            <a:srgbClr val="FFFFFF"/>
          </a:solidFill>
          <a:ln>
            <a:solidFill>
              <a:srgbClr val="000000"/>
            </a:solidFill>
            <a:miter lim="800000"/>
          </a:ln>
        </p:spPr>
      </p:sp>
      <p:sp>
        <p:nvSpPr>
          <p:cNvPr id="111618" name="Text Box 2"/>
          <p:cNvSpPr txBox="1">
            <a:spLocks noChangeArrowheads="1"/>
          </p:cNvSpPr>
          <p:nvPr/>
        </p:nvSpPr>
        <p:spPr bwMode="auto">
          <a:xfrm>
            <a:off x="503238" y="4316413"/>
            <a:ext cx="5853112" cy="4057650"/>
          </a:xfrm>
          <a:prstGeom prst="rect">
            <a:avLst/>
          </a:prstGeom>
          <a:noFill/>
          <a:ln w="9525">
            <a:noFill/>
            <a:miter lim="800000"/>
          </a:ln>
        </p:spPr>
        <p:txBody>
          <a:bodyPr wrap="none" anchor="ctr"/>
          <a:lstStyle/>
          <a:p>
            <a:endParaRPr lang="en-US"/>
          </a:p>
        </p:txBody>
      </p:sp>
      <p:sp>
        <p:nvSpPr>
          <p:cNvPr id="2" name="Text Placeholder 1"/>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1" name="Rectangle 1"/>
          <p:cNvSpPr>
            <a:spLocks noGrp="1" noRot="1" noChangeAspect="1" noChangeArrowheads="1" noTextEdit="1"/>
          </p:cNvSpPr>
          <p:nvPr>
            <p:ph type="sldImg"/>
          </p:nvPr>
        </p:nvSpPr>
        <p:spPr bwMode="auto">
          <a:xfrm>
            <a:off x="263525" y="303213"/>
            <a:ext cx="6327775" cy="3560762"/>
          </a:xfrm>
          <a:prstGeom prst="rect">
            <a:avLst/>
          </a:prstGeom>
          <a:solidFill>
            <a:srgbClr val="FFFFFF"/>
          </a:solidFill>
          <a:ln>
            <a:solidFill>
              <a:srgbClr val="000000"/>
            </a:solidFill>
            <a:miter lim="800000"/>
          </a:ln>
        </p:spPr>
      </p:sp>
      <p:sp>
        <p:nvSpPr>
          <p:cNvPr id="112642" name="Text Box 2"/>
          <p:cNvSpPr txBox="1">
            <a:spLocks noChangeArrowheads="1"/>
          </p:cNvSpPr>
          <p:nvPr/>
        </p:nvSpPr>
        <p:spPr bwMode="auto">
          <a:xfrm>
            <a:off x="503238" y="4316413"/>
            <a:ext cx="5853112" cy="4057650"/>
          </a:xfrm>
          <a:prstGeom prst="rect">
            <a:avLst/>
          </a:prstGeom>
          <a:noFill/>
          <a:ln w="9525">
            <a:noFill/>
            <a:miter lim="800000"/>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5" name="Rectangle 1"/>
          <p:cNvSpPr>
            <a:spLocks noGrp="1" noRot="1" noChangeAspect="1" noChangeArrowheads="1" noTextEdit="1"/>
          </p:cNvSpPr>
          <p:nvPr>
            <p:ph type="sldImg"/>
          </p:nvPr>
        </p:nvSpPr>
        <p:spPr bwMode="auto">
          <a:xfrm>
            <a:off x="263525" y="303213"/>
            <a:ext cx="6327775" cy="3560762"/>
          </a:xfrm>
          <a:prstGeom prst="rect">
            <a:avLst/>
          </a:prstGeom>
          <a:solidFill>
            <a:srgbClr val="FFFFFF"/>
          </a:solidFill>
          <a:ln>
            <a:solidFill>
              <a:srgbClr val="000000"/>
            </a:solidFill>
            <a:miter lim="800000"/>
          </a:ln>
        </p:spPr>
      </p:sp>
      <p:sp>
        <p:nvSpPr>
          <p:cNvPr id="113666" name="Text Box 2"/>
          <p:cNvSpPr txBox="1">
            <a:spLocks noChangeArrowheads="1"/>
          </p:cNvSpPr>
          <p:nvPr/>
        </p:nvSpPr>
        <p:spPr bwMode="auto">
          <a:xfrm>
            <a:off x="503238" y="4316413"/>
            <a:ext cx="5853112" cy="4057650"/>
          </a:xfrm>
          <a:prstGeom prst="rect">
            <a:avLst/>
          </a:prstGeom>
          <a:noFill/>
          <a:ln w="9525">
            <a:noFill/>
            <a:miter lim="800000"/>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89" name="Rectangle 1"/>
          <p:cNvSpPr>
            <a:spLocks noGrp="1" noRot="1" noChangeAspect="1" noChangeArrowheads="1" noTextEdit="1"/>
          </p:cNvSpPr>
          <p:nvPr>
            <p:ph type="sldImg"/>
          </p:nvPr>
        </p:nvSpPr>
        <p:spPr bwMode="auto">
          <a:xfrm>
            <a:off x="263525" y="303213"/>
            <a:ext cx="6327775" cy="3560762"/>
          </a:xfrm>
          <a:prstGeom prst="rect">
            <a:avLst/>
          </a:prstGeom>
          <a:solidFill>
            <a:srgbClr val="FFFFFF"/>
          </a:solidFill>
          <a:ln>
            <a:solidFill>
              <a:srgbClr val="000000"/>
            </a:solidFill>
            <a:miter lim="800000"/>
          </a:ln>
        </p:spPr>
      </p:sp>
      <p:sp>
        <p:nvSpPr>
          <p:cNvPr id="114690" name="Text Box 2"/>
          <p:cNvSpPr txBox="1">
            <a:spLocks noChangeArrowheads="1"/>
          </p:cNvSpPr>
          <p:nvPr/>
        </p:nvSpPr>
        <p:spPr bwMode="auto">
          <a:xfrm>
            <a:off x="503238" y="4316413"/>
            <a:ext cx="5853112" cy="4057650"/>
          </a:xfrm>
          <a:prstGeom prst="rect">
            <a:avLst/>
          </a:prstGeom>
          <a:noFill/>
          <a:ln w="9525">
            <a:noFill/>
            <a:miter lim="800000"/>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7" name="Rectangle 1"/>
          <p:cNvSpPr>
            <a:spLocks noGrp="1" noRot="1" noChangeAspect="1" noChangeArrowheads="1" noTextEdit="1"/>
          </p:cNvSpPr>
          <p:nvPr>
            <p:ph type="sldImg"/>
          </p:nvPr>
        </p:nvSpPr>
        <p:spPr bwMode="auto">
          <a:xfrm>
            <a:off x="263525" y="303213"/>
            <a:ext cx="6327775" cy="3560762"/>
          </a:xfrm>
          <a:prstGeom prst="rect">
            <a:avLst/>
          </a:prstGeom>
          <a:solidFill>
            <a:srgbClr val="FFFFFF"/>
          </a:solidFill>
          <a:ln>
            <a:solidFill>
              <a:srgbClr val="000000"/>
            </a:solidFill>
            <a:miter lim="800000"/>
          </a:ln>
        </p:spPr>
      </p:sp>
      <p:sp>
        <p:nvSpPr>
          <p:cNvPr id="106498" name="Text Box 2"/>
          <p:cNvSpPr txBox="1">
            <a:spLocks noChangeArrowheads="1"/>
          </p:cNvSpPr>
          <p:nvPr/>
        </p:nvSpPr>
        <p:spPr bwMode="auto">
          <a:xfrm>
            <a:off x="503238" y="4316413"/>
            <a:ext cx="5853112" cy="4057650"/>
          </a:xfrm>
          <a:prstGeom prst="rect">
            <a:avLst/>
          </a:prstGeom>
          <a:noFill/>
          <a:ln w="9525">
            <a:noFill/>
            <a:miter lim="800000"/>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1" name="Rectangle 1"/>
          <p:cNvSpPr>
            <a:spLocks noGrp="1" noRot="1" noChangeAspect="1" noChangeArrowheads="1" noTextEdit="1"/>
          </p:cNvSpPr>
          <p:nvPr>
            <p:ph type="sldImg"/>
          </p:nvPr>
        </p:nvSpPr>
        <p:spPr bwMode="auto">
          <a:xfrm>
            <a:off x="263525" y="303213"/>
            <a:ext cx="6327775" cy="3560762"/>
          </a:xfrm>
          <a:prstGeom prst="rect">
            <a:avLst/>
          </a:prstGeom>
          <a:solidFill>
            <a:srgbClr val="FFFFFF"/>
          </a:solidFill>
          <a:ln>
            <a:solidFill>
              <a:srgbClr val="000000"/>
            </a:solidFill>
            <a:miter lim="800000"/>
          </a:ln>
        </p:spPr>
      </p:sp>
      <p:sp>
        <p:nvSpPr>
          <p:cNvPr id="107522" name="Text Box 2"/>
          <p:cNvSpPr txBox="1">
            <a:spLocks noChangeArrowheads="1"/>
          </p:cNvSpPr>
          <p:nvPr/>
        </p:nvSpPr>
        <p:spPr bwMode="auto">
          <a:xfrm>
            <a:off x="503238" y="4316413"/>
            <a:ext cx="5853112" cy="4057650"/>
          </a:xfrm>
          <a:prstGeom prst="rect">
            <a:avLst/>
          </a:prstGeom>
          <a:noFill/>
          <a:ln w="9525">
            <a:noFill/>
            <a:miter lim="800000"/>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3" name="Rectangle 1"/>
          <p:cNvSpPr>
            <a:spLocks noGrp="1" noRot="1" noChangeAspect="1" noChangeArrowheads="1" noTextEdit="1"/>
          </p:cNvSpPr>
          <p:nvPr>
            <p:ph type="sldImg"/>
          </p:nvPr>
        </p:nvSpPr>
        <p:spPr bwMode="auto">
          <a:xfrm>
            <a:off x="263525" y="303213"/>
            <a:ext cx="6327775" cy="3560762"/>
          </a:xfrm>
          <a:prstGeom prst="rect">
            <a:avLst/>
          </a:prstGeom>
          <a:solidFill>
            <a:srgbClr val="FFFFFF"/>
          </a:solidFill>
          <a:ln>
            <a:solidFill>
              <a:srgbClr val="000000"/>
            </a:solidFill>
            <a:miter lim="800000"/>
          </a:ln>
        </p:spPr>
      </p:sp>
      <p:sp>
        <p:nvSpPr>
          <p:cNvPr id="115714" name="Text Box 2"/>
          <p:cNvSpPr txBox="1">
            <a:spLocks noChangeArrowheads="1"/>
          </p:cNvSpPr>
          <p:nvPr/>
        </p:nvSpPr>
        <p:spPr bwMode="auto">
          <a:xfrm>
            <a:off x="503238" y="4316413"/>
            <a:ext cx="5853112" cy="4057650"/>
          </a:xfrm>
          <a:prstGeom prst="rect">
            <a:avLst/>
          </a:prstGeom>
          <a:noFill/>
          <a:ln w="9525">
            <a:noFill/>
            <a:miter lim="800000"/>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D59C943-F5F0-44E1-A3A6-0A5D5A1D4A4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1CCA34-DBEE-4821-B478-48BD5B59F6F5}"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FD59C943-F5F0-44E1-A3A6-0A5D5A1D4A4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1CCA34-DBEE-4821-B478-48BD5B59F6F5}"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FD59C943-F5F0-44E1-A3A6-0A5D5A1D4A4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1CCA34-DBEE-4821-B478-48BD5B59F6F5}"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FD59C943-F5F0-44E1-A3A6-0A5D5A1D4A4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1CCA34-DBEE-4821-B478-48BD5B59F6F5}"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59C943-F5F0-44E1-A3A6-0A5D5A1D4A4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1CCA34-DBEE-4821-B478-48BD5B59F6F5}"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FD59C943-F5F0-44E1-A3A6-0A5D5A1D4A4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1CCA34-DBEE-4821-B478-48BD5B59F6F5}"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FD59C943-F5F0-44E1-A3A6-0A5D5A1D4A4A}"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1CCA34-DBEE-4821-B478-48BD5B59F6F5}"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D59C943-F5F0-44E1-A3A6-0A5D5A1D4A4A}"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1CCA34-DBEE-4821-B478-48BD5B59F6F5}"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59C943-F5F0-44E1-A3A6-0A5D5A1D4A4A}"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1CCA34-DBEE-4821-B478-48BD5B59F6F5}"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59C943-F5F0-44E1-A3A6-0A5D5A1D4A4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1CCA34-DBEE-4821-B478-48BD5B59F6F5}"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59C943-F5F0-44E1-A3A6-0A5D5A1D4A4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1CCA34-DBEE-4821-B478-48BD5B59F6F5}"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59C943-F5F0-44E1-A3A6-0A5D5A1D4A4A}"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1CCA34-DBEE-4821-B478-48BD5B59F6F5}"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image" Target="../media/image4.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emf"/><Relationship Id="rId1" Type="http://schemas.openxmlformats.org/officeDocument/2006/relationships/image" Target="../media/image9.emf"/></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emf"/></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13.wmf"/><Relationship Id="rId1" Type="http://schemas.openxmlformats.org/officeDocument/2006/relationships/oleObject" Target="../embeddings/oleObject3.bin"/></Relationships>
</file>

<file path=ppt/slides/_rels/slide59.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14.wmf"/><Relationship Id="rId1"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5.emf"/></Relationships>
</file>

<file path=ppt/slides/_rels/slide61.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2.xml"/><Relationship Id="rId6" Type="http://schemas.openxmlformats.org/officeDocument/2006/relationships/image" Target="../media/image18.wmf"/><Relationship Id="rId5" Type="http://schemas.openxmlformats.org/officeDocument/2006/relationships/oleObject" Target="../embeddings/oleObject7.bin"/><Relationship Id="rId4" Type="http://schemas.openxmlformats.org/officeDocument/2006/relationships/image" Target="../media/image17.wmf"/><Relationship Id="rId3" Type="http://schemas.openxmlformats.org/officeDocument/2006/relationships/oleObject" Target="../embeddings/oleObject6.bin"/><Relationship Id="rId2" Type="http://schemas.openxmlformats.org/officeDocument/2006/relationships/image" Target="../media/image16.wmf"/><Relationship Id="rId1" Type="http://schemas.openxmlformats.org/officeDocument/2006/relationships/oleObject" Target="../embeddings/oleObject5.bin"/></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0.emf"/><Relationship Id="rId1" Type="http://schemas.openxmlformats.org/officeDocument/2006/relationships/image" Target="../media/image19.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p:nvPr>
        </p:nvSpPr>
        <p:spPr>
          <a:xfrm>
            <a:off x="1524000" y="1986598"/>
            <a:ext cx="9144000" cy="2387600"/>
          </a:xfrm>
        </p:spPr>
        <p:txBody>
          <a:bodyPr vert="horz" wrap="square" lIns="91440" tIns="45720" rIns="91440" bIns="45720" anchor="ctr">
            <a:normAutofit fontScale="90000"/>
          </a:bodyPr>
          <a:p>
            <a:pPr eaLnBrk="1" hangingPunct="1"/>
            <a:r>
              <a:rPr lang="en-CA" altLang="x-none" b="1" dirty="0"/>
              <a:t>Software Metric</a:t>
            </a:r>
            <a:br>
              <a:rPr lang="en-CA" altLang="x-none" b="1" dirty="0"/>
            </a:br>
            <a:r>
              <a:rPr lang="en-US" altLang="en-CA" b="1" dirty="0"/>
              <a:t>&amp;</a:t>
            </a:r>
            <a:br>
              <a:rPr lang="en-US" altLang="en-CA" b="1" dirty="0"/>
            </a:br>
            <a:r>
              <a:rPr lang="en-US" altLang="en-CA" b="1" dirty="0"/>
              <a:t>Software Estimation</a:t>
            </a:r>
            <a:endParaRPr lang="en-US" altLang="en-CA"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9885" y="1066165"/>
            <a:ext cx="11219180" cy="3709035"/>
          </a:xfrm>
          <a:prstGeom prst="rect">
            <a:avLst/>
          </a:prstGeom>
          <a:noFill/>
        </p:spPr>
        <p:txBody>
          <a:bodyPr wrap="square" rtlCol="0" anchor="t">
            <a:spAutoFit/>
          </a:bodyPr>
          <a:p>
            <a:pPr marL="457200" indent="-457200" algn="just">
              <a:lnSpc>
                <a:spcPct val="120000"/>
              </a:lnSpc>
              <a:buFont typeface="Arial" panose="020B0604020202020204" pitchFamily="34" charset="0"/>
              <a:buChar char="•"/>
            </a:pPr>
            <a:r>
              <a:rPr lang="en-US" sz="2800">
                <a:latin typeface="Arial Narrow" panose="020B0606020202030204" charset="0"/>
              </a:rPr>
              <a:t>SLOC measures are somewhat controversial, particularly in the way that they are sometimes misused. </a:t>
            </a:r>
            <a:endParaRPr lang="en-US" sz="2800">
              <a:latin typeface="Arial Narrow" panose="020B0606020202030204" charset="0"/>
            </a:endParaRPr>
          </a:p>
          <a:p>
            <a:pPr marL="457200" indent="-457200" algn="just">
              <a:lnSpc>
                <a:spcPct val="120000"/>
              </a:lnSpc>
              <a:buFont typeface="Arial" panose="020B0604020202020204" pitchFamily="34" charset="0"/>
              <a:buChar char="•"/>
            </a:pPr>
            <a:r>
              <a:rPr lang="en-US" sz="2800">
                <a:latin typeface="Arial Narrow" panose="020B0606020202030204" charset="0"/>
              </a:rPr>
              <a:t>Experiments have repeatedly confirmed that effort is  correlated with SLOC, that is, programs with larger SLOC values take more time to develop. Thus, SLOC can be effective in estimating effort. </a:t>
            </a:r>
            <a:endParaRPr lang="en-US" sz="2800">
              <a:latin typeface="Arial Narrow" panose="020B0606020202030204" charset="0"/>
            </a:endParaRPr>
          </a:p>
          <a:p>
            <a:pPr marL="457200" indent="-457200" algn="just">
              <a:lnSpc>
                <a:spcPct val="120000"/>
              </a:lnSpc>
              <a:buFont typeface="Arial" panose="020B0604020202020204" pitchFamily="34" charset="0"/>
              <a:buChar char="•"/>
            </a:pPr>
            <a:r>
              <a:rPr lang="en-US" sz="2800">
                <a:latin typeface="Arial Narrow" panose="020B0606020202030204" charset="0"/>
              </a:rPr>
              <a:t>SLOC is particularly ineffective at comparing programs written in different languages unless adjustment factors are applied to normalize languages</a:t>
            </a:r>
            <a:endParaRPr lang="en-US" sz="2800">
              <a:latin typeface="Arial Narrow" panose="020B0606020202030204" charset="0"/>
            </a:endParaRPr>
          </a:p>
        </p:txBody>
      </p:sp>
      <p:sp>
        <p:nvSpPr>
          <p:cNvPr id="3" name="Text Box 2"/>
          <p:cNvSpPr txBox="1"/>
          <p:nvPr/>
        </p:nvSpPr>
        <p:spPr>
          <a:xfrm>
            <a:off x="335915" y="200025"/>
            <a:ext cx="6574790" cy="706755"/>
          </a:xfrm>
          <a:prstGeom prst="rect">
            <a:avLst/>
          </a:prstGeom>
          <a:noFill/>
        </p:spPr>
        <p:txBody>
          <a:bodyPr wrap="square" rtlCol="0" anchor="t">
            <a:spAutoFit/>
          </a:bodyPr>
          <a:p>
            <a:pPr algn="l" defTabSz="457200" eaLnBrk="0" fontAlgn="base" hangingPunct="0"/>
            <a:r>
              <a:rPr lang="en-US" sz="4000" b="1" dirty="0">
                <a:latin typeface="Arial" panose="020B0604020202020204" pitchFamily="34" charset="0"/>
                <a:ea typeface="MS PGothic" panose="020B0600070205080204" charset="-128"/>
                <a:cs typeface="MS PGothic" panose="020B0600070205080204" charset="-128"/>
              </a:rPr>
              <a:t>Usage of SLOC measures</a:t>
            </a:r>
            <a:endParaRPr lang="en-US" sz="4000" b="1" dirty="0">
              <a:latin typeface="Arial" panose="020B0604020202020204" pitchFamily="34" charset="0"/>
              <a:ea typeface="MS PGothic" panose="020B0600070205080204" charset="-128"/>
              <a:cs typeface="MS PGothic" panose="020B0600070205080204"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Title 43009"/>
          <p:cNvSpPr>
            <a:spLocks noGrp="1"/>
          </p:cNvSpPr>
          <p:nvPr/>
        </p:nvSpPr>
        <p:spPr>
          <a:xfrm>
            <a:off x="263525" y="260350"/>
            <a:ext cx="7772400" cy="670560"/>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3600" b="0" i="0" u="none" kern="1200" baseline="0">
                <a:solidFill>
                  <a:schemeClr val="tx2"/>
                </a:solidFill>
                <a:latin typeface="+mj-lt"/>
                <a:ea typeface="+mj-ea"/>
                <a:cs typeface="+mj-cs"/>
              </a:defRPr>
            </a:lvl1pPr>
          </a:lstStyle>
          <a:p>
            <a:pPr algn="l" defTabSz="457200" eaLnBrk="0" hangingPunct="0"/>
            <a:r>
              <a:rPr lang="en-US" sz="4000" b="1" dirty="0">
                <a:solidFill>
                  <a:schemeClr val="tx1"/>
                </a:solidFill>
                <a:latin typeface="Arial" panose="020B0604020202020204" pitchFamily="34" charset="0"/>
                <a:ea typeface="MS PGothic" panose="020B0600070205080204" charset="-128"/>
                <a:cs typeface="MS PGothic" panose="020B0600070205080204" charset="-128"/>
              </a:rPr>
              <a:t>Problems with LOC</a:t>
            </a:r>
            <a:endParaRPr lang="en-US" sz="4000" b="1" dirty="0">
              <a:solidFill>
                <a:schemeClr val="tx1"/>
              </a:solidFill>
              <a:latin typeface="Arial" panose="020B0604020202020204" pitchFamily="34" charset="0"/>
              <a:ea typeface="MS PGothic" panose="020B0600070205080204" charset="-128"/>
              <a:cs typeface="MS PGothic" panose="020B0600070205080204" charset="-128"/>
            </a:endParaRPr>
          </a:p>
        </p:txBody>
      </p:sp>
      <p:sp>
        <p:nvSpPr>
          <p:cNvPr id="43012" name="Text Placeholder 43011"/>
          <p:cNvSpPr>
            <a:spLocks noGrp="1"/>
          </p:cNvSpPr>
          <p:nvPr/>
        </p:nvSpPr>
        <p:spPr>
          <a:xfrm>
            <a:off x="330835" y="1053465"/>
            <a:ext cx="11991975" cy="569214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9pPr>
          </a:lstStyle>
          <a:p>
            <a:r>
              <a:rPr sz="2800">
                <a:latin typeface="Arial Narrow" panose="020B0606020202030204" charset="0"/>
              </a:rPr>
              <a:t>Lack of a Standard definition for line of code.</a:t>
            </a:r>
            <a:endParaRPr sz="2800">
              <a:latin typeface="Arial Narrow" panose="020B0606020202030204" charset="0"/>
            </a:endParaRPr>
          </a:p>
          <a:p>
            <a:r>
              <a:rPr sz="2800">
                <a:latin typeface="Arial Narrow" panose="020B0606020202030204" charset="0"/>
              </a:rPr>
              <a:t>Counting types of lines.</a:t>
            </a:r>
            <a:endParaRPr sz="2800">
              <a:latin typeface="Arial Narrow" panose="020B0606020202030204" charset="0"/>
            </a:endParaRPr>
          </a:p>
          <a:p>
            <a:pPr lvl="1"/>
            <a:r>
              <a:rPr sz="2800">
                <a:latin typeface="Arial Narrow" panose="020B0606020202030204" charset="0"/>
              </a:rPr>
              <a:t>Executable lines</a:t>
            </a:r>
            <a:endParaRPr sz="2800">
              <a:latin typeface="Arial Narrow" panose="020B0606020202030204" charset="0"/>
            </a:endParaRPr>
          </a:p>
          <a:p>
            <a:pPr lvl="1"/>
            <a:r>
              <a:rPr sz="2800">
                <a:latin typeface="Arial Narrow" panose="020B0606020202030204" charset="0"/>
              </a:rPr>
              <a:t>Data definition</a:t>
            </a:r>
            <a:endParaRPr sz="2800">
              <a:latin typeface="Arial Narrow" panose="020B0606020202030204" charset="0"/>
            </a:endParaRPr>
          </a:p>
          <a:p>
            <a:pPr lvl="1"/>
            <a:r>
              <a:rPr sz="2800">
                <a:latin typeface="Arial Narrow" panose="020B0606020202030204" charset="0"/>
              </a:rPr>
              <a:t>Comments</a:t>
            </a:r>
            <a:endParaRPr sz="2800">
              <a:latin typeface="Arial Narrow" panose="020B0606020202030204" charset="0"/>
            </a:endParaRPr>
          </a:p>
          <a:p>
            <a:pPr lvl="1"/>
            <a:r>
              <a:rPr sz="2800">
                <a:latin typeface="Arial Narrow" panose="020B0606020202030204" charset="0"/>
              </a:rPr>
              <a:t>Blank line</a:t>
            </a:r>
            <a:endParaRPr sz="2800">
              <a:latin typeface="Arial Narrow" panose="020B0606020202030204" charset="0"/>
            </a:endParaRPr>
          </a:p>
          <a:p>
            <a:r>
              <a:rPr sz="2800">
                <a:latin typeface="Arial Narrow" panose="020B0606020202030204" charset="0"/>
              </a:rPr>
              <a:t>Application written in multiple language.</a:t>
            </a:r>
            <a:endParaRPr sz="2800">
              <a:latin typeface="Arial Narrow" panose="020B0606020202030204" charset="0"/>
            </a:endParaRPr>
          </a:p>
          <a:p>
            <a:r>
              <a:rPr lang="en-US" sz="2800">
                <a:latin typeface="Arial Narrow" panose="020B0606020202030204" charset="0"/>
                <a:sym typeface="+mn-ea"/>
              </a:rPr>
              <a:t>A report, screen, or GUI generator can generate thousands of lines of code in minutes</a:t>
            </a:r>
            <a:endParaRPr sz="2800">
              <a:latin typeface="Arial Narrow" panose="020B0606020202030204" charset="0"/>
            </a:endParaRPr>
          </a:p>
          <a:p>
            <a:pPr algn="l"/>
            <a:r>
              <a:rPr sz="2800">
                <a:latin typeface="Arial Narrow" panose="020B0606020202030204" charset="0"/>
              </a:rPr>
              <a:t>Size variation due to individual programming style.</a:t>
            </a:r>
            <a:endParaRPr sz="2800">
              <a:latin typeface="Arial Narrow" panose="020B0606020202030204" charset="0"/>
            </a:endParaRPr>
          </a:p>
          <a:p>
            <a:pPr algn="l"/>
            <a:r>
              <a:rPr sz="2800">
                <a:latin typeface="Arial Narrow" panose="020B0606020202030204" charset="0"/>
                <a:sym typeface="+mn-ea"/>
              </a:rPr>
              <a:t>Focuses on coding activity alone.</a:t>
            </a:r>
            <a:endParaRPr sz="2800">
              <a:latin typeface="Arial Narrow" panose="020B0606020202030204" charset="0"/>
              <a:sym typeface="+mn-ea"/>
            </a:endParaRPr>
          </a:p>
          <a:p>
            <a:pPr algn="l"/>
            <a:r>
              <a:rPr sz="2800">
                <a:latin typeface="Arial Narrow" panose="020B0606020202030204" charset="0"/>
                <a:sym typeface="+mn-ea"/>
              </a:rPr>
              <a:t>Correlates poorly with quality and efficiency of code.</a:t>
            </a:r>
            <a:endParaRPr sz="2800">
              <a:latin typeface="Arial Narrow" panose="020B0606020202030204" charset="0"/>
            </a:endParaRPr>
          </a:p>
          <a:p>
            <a:pPr algn="l"/>
            <a:endParaRPr sz="2800">
              <a:latin typeface="Arial Narrow" panose="020B060602020203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nvSpPr>
        <p:spPr>
          <a:xfrm>
            <a:off x="414020" y="285750"/>
            <a:ext cx="8229600" cy="688975"/>
          </a:xfrm>
          <a:prstGeom prst="rect">
            <a:avLst/>
          </a:prstGeom>
          <a:noFill/>
          <a:ln w="9525">
            <a:noFill/>
          </a:ln>
        </p:spPr>
        <p:txBody>
          <a:bodyPr vert="horz" wrap="square" lIns="91440" tIns="45720" rIns="91440" bIns="45720" anchor="ctr"/>
          <a:lstStyle>
            <a:lvl1pPr algn="ctr" defTabSz="457200" rtl="0" eaLnBrk="0" fontAlgn="base" hangingPunct="0">
              <a:spcBef>
                <a:spcPct val="0"/>
              </a:spcBef>
              <a:spcAft>
                <a:spcPct val="0"/>
              </a:spcAft>
              <a:defRPr sz="4400" kern="1200">
                <a:solidFill>
                  <a:schemeClr val="tx1"/>
                </a:solidFill>
                <a:latin typeface="+mj-lt"/>
                <a:ea typeface="MS PGothic" panose="020B0600070205080204" charset="-128"/>
                <a:cs typeface="MS PGothic" panose="020B0600070205080204" charset="-128"/>
              </a:defRPr>
            </a:lvl1pPr>
            <a:lvl2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2pPr>
            <a:lvl3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3pPr>
            <a:lvl4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4pPr>
            <a:lvl5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5pPr>
            <a:lvl6pPr marL="457200" algn="ctr" defTabSz="457200" rtl="0" fontAlgn="base">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6pPr>
            <a:lvl7pPr marL="914400" algn="ctr" defTabSz="457200" rtl="0" fontAlgn="base">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7pPr>
            <a:lvl8pPr marL="1371600" algn="ctr" defTabSz="457200" rtl="0" fontAlgn="base">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8pPr>
            <a:lvl9pPr marL="1828800" algn="ctr" defTabSz="457200" rtl="0" fontAlgn="base">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9pPr>
          </a:lstStyle>
          <a:p>
            <a:pPr algn="l"/>
            <a:r>
              <a:rPr lang="en-US" sz="4000" b="1" dirty="0">
                <a:latin typeface="Arial" panose="020B0604020202020204" pitchFamily="34" charset="0"/>
              </a:rPr>
              <a:t>Functionality</a:t>
            </a:r>
            <a:endParaRPr lang="en-US" sz="4000" b="1" dirty="0">
              <a:latin typeface="Arial" panose="020B0604020202020204" pitchFamily="34" charset="0"/>
            </a:endParaRPr>
          </a:p>
        </p:txBody>
      </p:sp>
      <p:sp>
        <p:nvSpPr>
          <p:cNvPr id="22530" name="Rectangle 3"/>
          <p:cNvSpPr>
            <a:spLocks noGrp="1"/>
          </p:cNvSpPr>
          <p:nvPr/>
        </p:nvSpPr>
        <p:spPr>
          <a:xfrm>
            <a:off x="457200" y="1600200"/>
            <a:ext cx="10930255" cy="4526280"/>
          </a:xfrm>
          <a:prstGeom prst="rect">
            <a:avLst/>
          </a:prstGeom>
          <a:noFill/>
          <a:ln w="9525">
            <a:noFill/>
          </a:ln>
        </p:spPr>
        <p:txBody>
          <a:bodyPr vert="horz" wrap="square" lIns="91440" tIns="45720" rIns="91440" bIns="45720" anchor="t"/>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charset="-128"/>
                <a:cs typeface="MS PGothic" panose="020B0600070205080204"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charset="-128"/>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eaLnBrk="1" hangingPunct="1">
              <a:lnSpc>
                <a:spcPct val="130000"/>
              </a:lnSpc>
            </a:pPr>
            <a:r>
              <a:rPr lang="en-CA" altLang="x-none" dirty="0"/>
              <a:t>Many software engineers argue that length is misleading and that the amount of </a:t>
            </a:r>
            <a:r>
              <a:rPr lang="en-CA" altLang="x-none" b="1" dirty="0">
                <a:solidFill>
                  <a:srgbClr val="CC0000"/>
                </a:solidFill>
              </a:rPr>
              <a:t>functionality</a:t>
            </a:r>
            <a:r>
              <a:rPr lang="en-CA" altLang="x-none" dirty="0"/>
              <a:t> in an inherent product paints a better picture of product size</a:t>
            </a:r>
            <a:endParaRPr lang="en-CA" altLang="x-none" dirty="0"/>
          </a:p>
          <a:p>
            <a:pPr eaLnBrk="1" hangingPunct="1">
              <a:lnSpc>
                <a:spcPct val="130000"/>
              </a:lnSpc>
            </a:pPr>
            <a:r>
              <a:rPr lang="en-CA" altLang="x-none" dirty="0"/>
              <a:t>In particular, those who generate effort and duration estimates from early development often prefer to estimate functionality rather than physical size</a:t>
            </a:r>
            <a:endParaRPr lang="en-CA" altLang="x-non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Title 1"/>
          <p:cNvSpPr>
            <a:spLocks noGrp="1"/>
          </p:cNvSpPr>
          <p:nvPr/>
        </p:nvSpPr>
        <p:spPr>
          <a:xfrm>
            <a:off x="335280" y="263525"/>
            <a:ext cx="8229600" cy="665480"/>
          </a:xfrm>
          <a:prstGeom prst="rect">
            <a:avLst/>
          </a:prstGeom>
          <a:noFill/>
          <a:ln w="9525">
            <a:noFill/>
          </a:ln>
        </p:spPr>
        <p:txBody>
          <a:bodyPr vert="horz" wrap="square" lIns="91440" tIns="45720" rIns="91440" bIns="45720" anchor="ctr"/>
          <a:lstStyle>
            <a:lvl1pPr algn="ctr" defTabSz="457200" rtl="0" eaLnBrk="0" fontAlgn="base" hangingPunct="0">
              <a:spcBef>
                <a:spcPct val="0"/>
              </a:spcBef>
              <a:spcAft>
                <a:spcPct val="0"/>
              </a:spcAft>
              <a:defRPr sz="4400" kern="1200">
                <a:solidFill>
                  <a:schemeClr val="tx1"/>
                </a:solidFill>
                <a:latin typeface="+mj-lt"/>
                <a:ea typeface="MS PGothic" panose="020B0600070205080204" charset="-128"/>
                <a:cs typeface="MS PGothic" panose="020B0600070205080204" charset="-128"/>
              </a:defRPr>
            </a:lvl1pPr>
            <a:lvl2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2pPr>
            <a:lvl3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3pPr>
            <a:lvl4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4pPr>
            <a:lvl5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5pPr>
            <a:lvl6pPr marL="457200" algn="ctr" defTabSz="457200" rtl="0" fontAlgn="base">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6pPr>
            <a:lvl7pPr marL="914400" algn="ctr" defTabSz="457200" rtl="0" fontAlgn="base">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7pPr>
            <a:lvl8pPr marL="1371600" algn="ctr" defTabSz="457200" rtl="0" fontAlgn="base">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8pPr>
            <a:lvl9pPr marL="1828800" algn="ctr" defTabSz="457200" rtl="0" fontAlgn="base">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9pPr>
          </a:lstStyle>
          <a:p>
            <a:pPr algn="l"/>
            <a:r>
              <a:rPr lang="en-US" sz="4000" b="1" dirty="0">
                <a:latin typeface="Arial" panose="020B0604020202020204" pitchFamily="34" charset="0"/>
              </a:rPr>
              <a:t>Function points (FP)</a:t>
            </a:r>
            <a:endParaRPr lang="en-US" sz="4000" b="1" dirty="0">
              <a:latin typeface="Arial" panose="020B0604020202020204" pitchFamily="34" charset="0"/>
            </a:endParaRPr>
          </a:p>
        </p:txBody>
      </p:sp>
      <p:sp>
        <p:nvSpPr>
          <p:cNvPr id="23554" name="Content Placeholder 2"/>
          <p:cNvSpPr>
            <a:spLocks noGrp="1"/>
          </p:cNvSpPr>
          <p:nvPr/>
        </p:nvSpPr>
        <p:spPr>
          <a:xfrm>
            <a:off x="335280" y="1066800"/>
            <a:ext cx="11384915" cy="4526280"/>
          </a:xfrm>
          <a:prstGeom prst="rect">
            <a:avLst/>
          </a:prstGeom>
          <a:noFill/>
          <a:ln w="9525">
            <a:noFill/>
          </a:ln>
        </p:spPr>
        <p:txBody>
          <a:bodyPr vert="horz" wrap="square" lIns="91440" tIns="45720" rIns="91440" bIns="45720" anchor="t"/>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charset="-128"/>
                <a:cs typeface="MS PGothic" panose="020B0600070205080204"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charset="-128"/>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gn="just"/>
            <a:r>
              <a:rPr lang="en-GB" altLang="x-none">
                <a:sym typeface="+mn-ea"/>
              </a:rPr>
              <a:t>A function point count is a measure of the amount of functionality in a product</a:t>
            </a:r>
            <a:endParaRPr lang="en-GB" altLang="x-none"/>
          </a:p>
          <a:p>
            <a:pPr algn="just"/>
            <a:r>
              <a:rPr dirty="0"/>
              <a:t>Analogy: For a given house, we can say how many square meters it has (LOC) or we can say how many bedrooms and bathrooms it has (FP).</a:t>
            </a:r>
            <a:endParaRPr dirty="0"/>
          </a:p>
          <a:p>
            <a:pPr algn="just"/>
            <a:r>
              <a:rPr lang="en-US" altLang="en-US">
                <a:sym typeface="+mn-ea"/>
              </a:rPr>
              <a:t>Derived using an empirical relationship based on countable (direct) measures of software’</a:t>
            </a:r>
            <a:r>
              <a:rPr>
                <a:sym typeface="+mn-ea"/>
              </a:rPr>
              <a:t>s information domain (i.e., things in the external behavior that will require processing)</a:t>
            </a:r>
            <a:endParaRPr dirty="0"/>
          </a:p>
          <a:p>
            <a:pPr algn="just"/>
            <a:r>
              <a:rPr dirty="0"/>
              <a:t>The idea was first put forward by Allan Albrecht of IBM in 1979.</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0786" name="Title 630785"/>
          <p:cNvSpPr>
            <a:spLocks noGrp="1"/>
          </p:cNvSpPr>
          <p:nvPr/>
        </p:nvSpPr>
        <p:spPr>
          <a:xfrm>
            <a:off x="318770" y="275590"/>
            <a:ext cx="11339830" cy="631825"/>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algn="l" defTabSz="457200" eaLnBrk="0" hangingPunct="0"/>
            <a:r>
              <a:rPr lang="en-US" sz="4000" b="1" dirty="0">
                <a:solidFill>
                  <a:schemeClr val="tx1"/>
                </a:solidFill>
                <a:latin typeface="Arial" panose="020B0604020202020204" pitchFamily="34" charset="0"/>
                <a:ea typeface="MS PGothic" panose="020B0600070205080204" charset="-128"/>
                <a:cs typeface="MS PGothic" panose="020B0600070205080204" charset="-128"/>
              </a:rPr>
              <a:t>Function  Oriented Metric - Function Points</a:t>
            </a:r>
            <a:endParaRPr lang="en-US" sz="4000" b="1" dirty="0">
              <a:solidFill>
                <a:schemeClr val="tx1"/>
              </a:solidFill>
              <a:latin typeface="Arial" panose="020B0604020202020204" pitchFamily="34" charset="0"/>
              <a:ea typeface="MS PGothic" panose="020B0600070205080204" charset="-128"/>
              <a:cs typeface="MS PGothic" panose="020B0600070205080204" charset="-128"/>
            </a:endParaRPr>
          </a:p>
        </p:txBody>
      </p:sp>
      <p:sp>
        <p:nvSpPr>
          <p:cNvPr id="630787" name="Text Placeholder 630786"/>
          <p:cNvSpPr>
            <a:spLocks noGrp="1"/>
          </p:cNvSpPr>
          <p:nvPr/>
        </p:nvSpPr>
        <p:spPr>
          <a:xfrm>
            <a:off x="386080" y="1010920"/>
            <a:ext cx="11349990" cy="588327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gn="just">
              <a:lnSpc>
                <a:spcPct val="90000"/>
              </a:lnSpc>
            </a:pPr>
            <a:r>
              <a:rPr sz="2800">
                <a:latin typeface="Arial Narrow" panose="020B0606020202030204" charset="0"/>
              </a:rPr>
              <a:t>Function Points are a measure of “how big” is the program, independently from the actual physical size of it</a:t>
            </a:r>
            <a:r>
              <a:rPr lang="en-US" sz="2800">
                <a:latin typeface="Arial Narrow" panose="020B0606020202030204" charset="0"/>
              </a:rPr>
              <a:t>.</a:t>
            </a:r>
            <a:endParaRPr lang="en-US" sz="2800">
              <a:latin typeface="Arial Narrow" panose="020B0606020202030204" charset="0"/>
            </a:endParaRPr>
          </a:p>
          <a:p>
            <a:pPr algn="just">
              <a:lnSpc>
                <a:spcPct val="90000"/>
              </a:lnSpc>
            </a:pPr>
            <a:r>
              <a:rPr sz="2800">
                <a:latin typeface="Arial Narrow" panose="020B0606020202030204" charset="0"/>
              </a:rPr>
              <a:t>It is a weighted count of several features of the program</a:t>
            </a:r>
            <a:r>
              <a:rPr lang="en-US" sz="2800">
                <a:latin typeface="Arial Narrow" panose="020B0606020202030204" charset="0"/>
              </a:rPr>
              <a:t>.</a:t>
            </a:r>
            <a:endParaRPr lang="en-US" sz="2800">
              <a:latin typeface="Arial Narrow" panose="020B0606020202030204" charset="0"/>
            </a:endParaRPr>
          </a:p>
          <a:p>
            <a:pPr marL="342900" indent="-342900" algn="just" fontAlgn="base">
              <a:lnSpc>
                <a:spcPct val="90000"/>
              </a:lnSpc>
              <a:spcBef>
                <a:spcPct val="20000"/>
              </a:spcBef>
            </a:pPr>
            <a:r>
              <a:rPr sz="2800">
                <a:latin typeface="Arial Narrow" panose="020B0606020202030204" charset="0"/>
                <a:sym typeface="+mn-ea"/>
              </a:rPr>
              <a:t>Product size</a:t>
            </a:r>
            <a:endParaRPr sz="2800">
              <a:latin typeface="Arial Narrow" panose="020B0606020202030204" charset="0"/>
            </a:endParaRPr>
          </a:p>
          <a:p>
            <a:pPr marL="342900" indent="-342900" algn="just" fontAlgn="base">
              <a:lnSpc>
                <a:spcPct val="90000"/>
              </a:lnSpc>
              <a:spcBef>
                <a:spcPct val="20000"/>
              </a:spcBef>
            </a:pPr>
            <a:r>
              <a:rPr sz="2800">
                <a:latin typeface="Arial Narrow" panose="020B0606020202030204" charset="0"/>
                <a:sym typeface="+mn-ea"/>
              </a:rPr>
              <a:t>Use-Case evaluation –Each use-case screened for:</a:t>
            </a:r>
            <a:endParaRPr sz="2800">
              <a:latin typeface="Arial Narrow" panose="020B0606020202030204" charset="0"/>
            </a:endParaRPr>
          </a:p>
          <a:p>
            <a:pPr marL="800100" lvl="1" indent="-342900" algn="just" fontAlgn="base">
              <a:lnSpc>
                <a:spcPct val="90000"/>
              </a:lnSpc>
              <a:spcBef>
                <a:spcPct val="20000"/>
              </a:spcBef>
            </a:pPr>
            <a:r>
              <a:rPr sz="2450" b="1">
                <a:latin typeface="Arial Narrow" panose="020B0606020202030204" charset="0"/>
                <a:sym typeface="+mn-ea"/>
              </a:rPr>
              <a:t>External Input</a:t>
            </a:r>
            <a:endParaRPr sz="2450" b="1">
              <a:latin typeface="Arial Narrow" panose="020B0606020202030204" charset="0"/>
              <a:sym typeface="+mn-ea"/>
            </a:endParaRPr>
          </a:p>
          <a:p>
            <a:pPr marL="800100" lvl="1" indent="-342900" algn="just" fontAlgn="base">
              <a:lnSpc>
                <a:spcPct val="90000"/>
              </a:lnSpc>
              <a:spcBef>
                <a:spcPct val="20000"/>
              </a:spcBef>
            </a:pPr>
            <a:r>
              <a:rPr sz="2450" b="1">
                <a:latin typeface="Arial Narrow" panose="020B0606020202030204" charset="0"/>
                <a:sym typeface="+mn-ea"/>
              </a:rPr>
              <a:t>External Output</a:t>
            </a:r>
            <a:endParaRPr sz="2450" b="1">
              <a:latin typeface="Arial Narrow" panose="020B0606020202030204" charset="0"/>
            </a:endParaRPr>
          </a:p>
          <a:p>
            <a:pPr marL="800100" lvl="1" indent="-342900" algn="just" fontAlgn="base">
              <a:lnSpc>
                <a:spcPct val="90000"/>
              </a:lnSpc>
              <a:spcBef>
                <a:spcPct val="20000"/>
              </a:spcBef>
            </a:pPr>
            <a:r>
              <a:rPr sz="2450" b="1">
                <a:latin typeface="Arial Narrow" panose="020B0606020202030204" charset="0"/>
                <a:sym typeface="+mn-ea"/>
              </a:rPr>
              <a:t>External Inquiries</a:t>
            </a:r>
            <a:endParaRPr sz="2450" b="1">
              <a:latin typeface="Arial Narrow" panose="020B0606020202030204" charset="0"/>
            </a:endParaRPr>
          </a:p>
          <a:p>
            <a:pPr marL="800100" lvl="1" indent="-342900" algn="just" fontAlgn="base">
              <a:lnSpc>
                <a:spcPct val="90000"/>
              </a:lnSpc>
              <a:spcBef>
                <a:spcPct val="20000"/>
              </a:spcBef>
            </a:pPr>
            <a:r>
              <a:rPr sz="2450" b="1">
                <a:latin typeface="Arial Narrow" panose="020B0606020202030204" charset="0"/>
                <a:sym typeface="+mn-ea"/>
              </a:rPr>
              <a:t>Internal Logical Files</a:t>
            </a:r>
            <a:endParaRPr sz="2450" b="1">
              <a:latin typeface="Arial Narrow" panose="020B0606020202030204" charset="0"/>
            </a:endParaRPr>
          </a:p>
          <a:p>
            <a:pPr marL="800100" lvl="1" indent="-342900" algn="just" fontAlgn="base">
              <a:lnSpc>
                <a:spcPct val="90000"/>
              </a:lnSpc>
              <a:spcBef>
                <a:spcPct val="20000"/>
              </a:spcBef>
            </a:pPr>
            <a:r>
              <a:rPr sz="2450" b="1">
                <a:latin typeface="Arial Narrow" panose="020B0606020202030204" charset="0"/>
                <a:sym typeface="+mn-ea"/>
              </a:rPr>
              <a:t>External Interface Files</a:t>
            </a:r>
            <a:endParaRPr sz="2450" b="1">
              <a:latin typeface="Arial Narrow" panose="020B0606020202030204" charset="0"/>
            </a:endParaRPr>
          </a:p>
          <a:p>
            <a:pPr marL="342900" indent="-342900" algn="just" fontAlgn="base">
              <a:lnSpc>
                <a:spcPct val="90000"/>
              </a:lnSpc>
              <a:spcBef>
                <a:spcPct val="20000"/>
              </a:spcBef>
            </a:pPr>
            <a:r>
              <a:rPr sz="2800">
                <a:latin typeface="Arial Narrow" panose="020B0606020202030204" charset="0"/>
                <a:sym typeface="+mn-ea"/>
              </a:rPr>
              <a:t>For each such concept –&gt; complexity</a:t>
            </a:r>
            <a:endParaRPr sz="2800">
              <a:latin typeface="Arial Narrow" panose="020B0606020202030204" charset="0"/>
            </a:endParaRPr>
          </a:p>
          <a:p>
            <a:pPr marL="800100" lvl="1" indent="-342900" algn="just" fontAlgn="base">
              <a:lnSpc>
                <a:spcPct val="90000"/>
              </a:lnSpc>
              <a:spcBef>
                <a:spcPct val="20000"/>
              </a:spcBef>
            </a:pPr>
            <a:r>
              <a:rPr lang="en-US" sz="2450" b="1">
                <a:latin typeface="Arial Narrow" panose="020B0606020202030204" charset="0"/>
                <a:sym typeface="+mn-ea"/>
              </a:rPr>
              <a:t>LOW</a:t>
            </a:r>
            <a:r>
              <a:rPr sz="2450" b="1">
                <a:latin typeface="Arial Narrow" panose="020B0606020202030204" charset="0"/>
                <a:sym typeface="+mn-ea"/>
              </a:rPr>
              <a:t>, A</a:t>
            </a:r>
            <a:r>
              <a:rPr lang="en-US" sz="2450" b="1">
                <a:latin typeface="Arial Narrow" panose="020B0606020202030204" charset="0"/>
                <a:sym typeface="+mn-ea"/>
              </a:rPr>
              <a:t>VERAGE</a:t>
            </a:r>
            <a:r>
              <a:rPr sz="2450" b="1">
                <a:latin typeface="Arial Narrow" panose="020B0606020202030204" charset="0"/>
                <a:sym typeface="+mn-ea"/>
              </a:rPr>
              <a:t>, H</a:t>
            </a:r>
            <a:r>
              <a:rPr lang="en-US" sz="2450" b="1">
                <a:latin typeface="Arial Narrow" panose="020B0606020202030204" charset="0"/>
                <a:sym typeface="+mn-ea"/>
              </a:rPr>
              <a:t>IGH</a:t>
            </a:r>
            <a:endParaRPr lang="en-US" sz="2450" b="1">
              <a:latin typeface="Arial Narrow" panose="020B0606020202030204" charset="0"/>
              <a:sym typeface="+mn-ea"/>
            </a:endParaRPr>
          </a:p>
          <a:p>
            <a:pPr marL="364490" lvl="1" indent="-350520" algn="just" fontAlgn="base">
              <a:lnSpc>
                <a:spcPct val="90000"/>
              </a:lnSpc>
              <a:spcBef>
                <a:spcPct val="20000"/>
              </a:spcBef>
              <a:buFont typeface="Arial" panose="020B0604020202020204" pitchFamily="34" charset="0"/>
              <a:buChar char="•"/>
            </a:pPr>
            <a:r>
              <a:rPr sz="2800">
                <a:latin typeface="Arial Narrow" panose="020B0606020202030204" charset="0"/>
                <a:sym typeface="+mn-ea"/>
              </a:rPr>
              <a:t>Number of F-points using formula</a:t>
            </a:r>
            <a:endParaRPr sz="2800">
              <a:latin typeface="Arial Narrow" panose="020B0606020202030204" charset="0"/>
            </a:endParaRPr>
          </a:p>
          <a:p>
            <a:pPr algn="just">
              <a:lnSpc>
                <a:spcPct val="90000"/>
              </a:lnSpc>
            </a:pPr>
            <a:endParaRPr lang="en-US" sz="2800">
              <a:latin typeface="Arial Narrow" panose="020B0606020202030204" charset="0"/>
            </a:endParaRPr>
          </a:p>
          <a:p>
            <a:pPr algn="just">
              <a:lnSpc>
                <a:spcPct val="90000"/>
              </a:lnSpc>
            </a:pPr>
            <a:endParaRPr sz="2800">
              <a:latin typeface="Arial Narrow" panose="020B0606020202030204" charset="0"/>
            </a:endParaRPr>
          </a:p>
        </p:txBody>
      </p:sp>
      <p:sp>
        <p:nvSpPr>
          <p:cNvPr id="2" name="Text Box 1"/>
          <p:cNvSpPr txBox="1"/>
          <p:nvPr/>
        </p:nvSpPr>
        <p:spPr>
          <a:xfrm>
            <a:off x="433070" y="2486025"/>
            <a:ext cx="11272520" cy="478155"/>
          </a:xfrm>
          <a:prstGeom prst="rect">
            <a:avLst/>
          </a:prstGeom>
          <a:noFill/>
        </p:spPr>
        <p:txBody>
          <a:bodyPr wrap="square" rtlCol="0" anchor="t">
            <a:spAutoFit/>
          </a:bodyPr>
          <a:p>
            <a:pPr marL="342900" indent="-342900" algn="just" fontAlgn="base">
              <a:lnSpc>
                <a:spcPct val="90000"/>
              </a:lnSpc>
              <a:spcBef>
                <a:spcPct val="20000"/>
              </a:spcBef>
            </a:pPr>
            <a:endParaRPr sz="2800">
              <a:latin typeface="Arial Narrow" panose="020B060602020203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2"/>
          <p:cNvSpPr>
            <a:spLocks noGrp="1"/>
          </p:cNvSpPr>
          <p:nvPr/>
        </p:nvSpPr>
        <p:spPr>
          <a:xfrm>
            <a:off x="328295" y="262890"/>
            <a:ext cx="8229600" cy="581025"/>
          </a:xfrm>
          <a:prstGeom prst="rect">
            <a:avLst/>
          </a:prstGeom>
          <a:noFill/>
          <a:ln w="9525">
            <a:noFill/>
          </a:ln>
        </p:spPr>
        <p:txBody>
          <a:bodyPr vert="horz" wrap="square" lIns="91440" tIns="45720" rIns="91440" bIns="45720" anchor="ctr"/>
          <a:lstStyle>
            <a:lvl1pPr algn="ctr" defTabSz="457200" rtl="0" eaLnBrk="0" fontAlgn="base" hangingPunct="0">
              <a:spcBef>
                <a:spcPct val="0"/>
              </a:spcBef>
              <a:spcAft>
                <a:spcPct val="0"/>
              </a:spcAft>
              <a:defRPr sz="4400" kern="1200">
                <a:solidFill>
                  <a:schemeClr val="tx1"/>
                </a:solidFill>
                <a:latin typeface="+mj-lt"/>
                <a:ea typeface="MS PGothic" panose="020B0600070205080204" charset="-128"/>
                <a:cs typeface="MS PGothic" panose="020B0600070205080204" charset="-128"/>
              </a:defRPr>
            </a:lvl1pPr>
            <a:lvl2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2pPr>
            <a:lvl3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3pPr>
            <a:lvl4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4pPr>
            <a:lvl5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5pPr>
            <a:lvl6pPr marL="457200" algn="ctr" defTabSz="457200" rtl="0" fontAlgn="base">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6pPr>
            <a:lvl7pPr marL="914400" algn="ctr" defTabSz="457200" rtl="0" fontAlgn="base">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7pPr>
            <a:lvl8pPr marL="1371600" algn="ctr" defTabSz="457200" rtl="0" fontAlgn="base">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8pPr>
            <a:lvl9pPr marL="1828800" algn="ctr" defTabSz="457200" rtl="0" fontAlgn="base">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9pPr>
          </a:lstStyle>
          <a:p>
            <a:pPr algn="l"/>
            <a:r>
              <a:rPr lang="en-US" sz="4000" b="1" dirty="0">
                <a:latin typeface="Arial" panose="020B0604020202020204" pitchFamily="34" charset="0"/>
              </a:rPr>
              <a:t>Information domain values</a:t>
            </a:r>
            <a:endParaRPr lang="en-US" sz="4000" b="1" dirty="0">
              <a:latin typeface="Arial" panose="020B0604020202020204" pitchFamily="34" charset="0"/>
            </a:endParaRPr>
          </a:p>
        </p:txBody>
      </p:sp>
      <p:sp>
        <p:nvSpPr>
          <p:cNvPr id="1374211" name="Rectangle 3"/>
          <p:cNvSpPr>
            <a:spLocks noGrp="1" noChangeArrowheads="1"/>
          </p:cNvSpPr>
          <p:nvPr/>
        </p:nvSpPr>
        <p:spPr>
          <a:xfrm>
            <a:off x="375920" y="964565"/>
            <a:ext cx="11097260" cy="6315075"/>
          </a:xfrm>
          <a:prstGeom prst="rect">
            <a:avLst/>
          </a:prstGeom>
          <a:noFill/>
          <a:ln w="9525">
            <a:noFill/>
          </a:ln>
        </p:spPr>
        <p:txBody>
          <a:bodyPr vert="horz" wrap="square" lIns="91440" tIns="45720" rIns="91440" bIns="45720" numCol="1" rtlCol="0" anchor="t" anchorCtr="0" compatLnSpc="1">
            <a:normAutofit lnSpcReduction="20000"/>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charset="-128"/>
                <a:cs typeface="MS PGothic" panose="020B0600070205080204"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charset="-128"/>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R="0" lvl="0" algn="just" defTabSz="457200" rtl="0" eaLnBrk="1" fontAlgn="auto" latinLnBrk="0" hangingPunct="1">
              <a:lnSpc>
                <a:spcPct val="100000"/>
              </a:lnSpc>
              <a:spcBef>
                <a:spcPct val="20000"/>
              </a:spcBef>
              <a:spcAft>
                <a:spcPts val="0"/>
              </a:spcAft>
              <a:buClrTx/>
              <a:buSzTx/>
              <a:buFont typeface="Wingdings" panose="05000000000000000000" charset="0"/>
              <a:buChar char=""/>
              <a:defRPr/>
            </a:pPr>
            <a:r>
              <a:rPr kumimoji="0" lang="en-US" sz="2600" b="1" i="0" u="none" strike="noStrike" kern="1200" cap="none" spc="0" normalizeH="0" baseline="0" noProof="0" smtClean="0">
                <a:ln>
                  <a:noFill/>
                </a:ln>
                <a:solidFill>
                  <a:srgbClr val="FF0000"/>
                </a:solidFill>
                <a:effectLst/>
                <a:uLnTx/>
                <a:uFillTx/>
                <a:latin typeface="Arial Narrow" panose="020B0606020202030204" charset="0"/>
                <a:ea typeface="+mn-ea"/>
                <a:cs typeface="+mn-cs"/>
              </a:rPr>
              <a:t>Number of external inputs (EI) : </a:t>
            </a:r>
            <a:r>
              <a:rPr kumimoji="0" lang="en-US" sz="2600" b="0" i="0" u="none" strike="noStrike" kern="1200" cap="none" spc="0" normalizeH="0" baseline="0" noProof="0" smtClean="0">
                <a:ln>
                  <a:noFill/>
                </a:ln>
                <a:solidFill>
                  <a:schemeClr val="tx1"/>
                </a:solidFill>
                <a:effectLst/>
                <a:uLnTx/>
                <a:uFillTx/>
                <a:latin typeface="Arial Narrow" panose="020B0606020202030204" charset="0"/>
                <a:ea typeface="+mn-ea"/>
                <a:cs typeface="+mn-cs"/>
              </a:rPr>
              <a:t>Originates from a user or is transmitted from another application and provides distinct application-oriented data or control information</a:t>
            </a:r>
            <a:endParaRPr kumimoji="0" lang="en-US" sz="2600" b="0" i="0" u="none" strike="noStrike" kern="1200" cap="none" spc="0" normalizeH="0" baseline="0" noProof="0" smtClean="0">
              <a:ln>
                <a:noFill/>
              </a:ln>
              <a:solidFill>
                <a:schemeClr val="tx1"/>
              </a:solidFill>
              <a:effectLst/>
              <a:uLnTx/>
              <a:uFillTx/>
              <a:latin typeface="Arial Narrow" panose="020B0606020202030204" charset="0"/>
              <a:ea typeface="+mn-ea"/>
              <a:cs typeface="+mn-cs"/>
            </a:endParaRPr>
          </a:p>
          <a:p>
            <a:pPr marR="0" lvl="1" algn="just" defTabSz="457200" rtl="0" eaLnBrk="1" fontAlgn="auto" latinLnBrk="0" hangingPunct="1">
              <a:lnSpc>
                <a:spcPct val="100000"/>
              </a:lnSpc>
              <a:spcBef>
                <a:spcPct val="20000"/>
              </a:spcBef>
              <a:spcAft>
                <a:spcPts val="0"/>
              </a:spcAft>
              <a:buClrTx/>
              <a:buSzTx/>
              <a:buFont typeface="Arial" panose="020B0604020202020204" pitchFamily="34" charset="0"/>
              <a:buChar char="•"/>
              <a:defRPr/>
            </a:pPr>
            <a:r>
              <a:rPr lang="en-GB" sz="2275" b="1" dirty="0">
                <a:solidFill>
                  <a:srgbClr val="1552D1"/>
                </a:solidFill>
                <a:latin typeface="Arial Narrow" panose="020B0606020202030204" charset="0"/>
                <a:sym typeface="+mn-ea"/>
              </a:rPr>
              <a:t>A set of related inputs is counted as one input.</a:t>
            </a:r>
            <a:endParaRPr lang="en-GB" sz="2275" b="1" dirty="0">
              <a:solidFill>
                <a:srgbClr val="1552D1"/>
              </a:solidFill>
              <a:latin typeface="Arial Narrow" panose="020B0606020202030204" charset="0"/>
              <a:sym typeface="+mn-ea"/>
            </a:endParaRPr>
          </a:p>
          <a:p>
            <a:pPr marR="0" lvl="0" algn="just" defTabSz="457200" rtl="0" eaLnBrk="1" fontAlgn="auto" latinLnBrk="0" hangingPunct="1">
              <a:lnSpc>
                <a:spcPct val="100000"/>
              </a:lnSpc>
              <a:spcBef>
                <a:spcPct val="20000"/>
              </a:spcBef>
              <a:spcAft>
                <a:spcPts val="0"/>
              </a:spcAft>
              <a:buClrTx/>
              <a:buSzTx/>
              <a:buFont typeface="Wingdings" panose="05000000000000000000" charset="0"/>
              <a:buChar char=""/>
              <a:defRPr/>
            </a:pPr>
            <a:r>
              <a:rPr kumimoji="0" lang="en-US" sz="2600" b="1" i="0" u="none" strike="noStrike" kern="1200" cap="none" spc="0" normalizeH="0" baseline="0" noProof="0" smtClean="0">
                <a:ln>
                  <a:noFill/>
                </a:ln>
                <a:solidFill>
                  <a:srgbClr val="FF0000"/>
                </a:solidFill>
                <a:effectLst/>
                <a:uLnTx/>
                <a:uFillTx/>
                <a:latin typeface="Arial Narrow" panose="020B0606020202030204" charset="0"/>
                <a:ea typeface="+mn-ea"/>
                <a:cs typeface="+mn-cs"/>
              </a:rPr>
              <a:t>Number of external outputs (EO):</a:t>
            </a:r>
            <a:r>
              <a:rPr kumimoji="0" lang="en-US" sz="2600" b="0" i="0" u="none" strike="noStrike" kern="1200" cap="none" spc="0" normalizeH="0" baseline="0" noProof="0" smtClean="0">
                <a:ln>
                  <a:noFill/>
                </a:ln>
                <a:solidFill>
                  <a:schemeClr val="tx1"/>
                </a:solidFill>
                <a:effectLst/>
                <a:uLnTx/>
                <a:uFillTx/>
                <a:latin typeface="Arial Narrow" panose="020B0606020202030204" charset="0"/>
                <a:ea typeface="+mn-ea"/>
                <a:cs typeface="+mn-cs"/>
              </a:rPr>
              <a:t> Derived within the application and provides information to the user. </a:t>
            </a:r>
            <a:endParaRPr kumimoji="0" lang="en-US" sz="2600" b="0" i="0" u="none" strike="noStrike" kern="1200" cap="none" spc="0" normalizeH="0" baseline="0" noProof="0" smtClean="0">
              <a:ln>
                <a:noFill/>
              </a:ln>
              <a:solidFill>
                <a:schemeClr val="tx1"/>
              </a:solidFill>
              <a:effectLst/>
              <a:uLnTx/>
              <a:uFillTx/>
              <a:latin typeface="Arial Narrow" panose="020B0606020202030204" charset="0"/>
              <a:ea typeface="+mn-ea"/>
              <a:cs typeface="+mn-cs"/>
            </a:endParaRPr>
          </a:p>
          <a:p>
            <a:pPr marR="0" lvl="1" algn="just" defTabSz="457200" rtl="0" eaLnBrk="1" fontAlgn="auto" latinLnBrk="0" hangingPunct="1">
              <a:lnSpc>
                <a:spcPct val="100000"/>
              </a:lnSpc>
              <a:spcBef>
                <a:spcPct val="20000"/>
              </a:spcBef>
              <a:spcAft>
                <a:spcPts val="0"/>
              </a:spcAft>
              <a:buClrTx/>
              <a:buSzTx/>
              <a:buFont typeface="Arial" panose="020B0604020202020204" pitchFamily="34" charset="0"/>
              <a:buChar char="•"/>
              <a:defRPr/>
            </a:pPr>
            <a:r>
              <a:rPr lang="en-GB" sz="2275" b="1" dirty="0">
                <a:solidFill>
                  <a:srgbClr val="1552D1"/>
                </a:solidFill>
                <a:latin typeface="Arial Narrow" panose="020B0606020202030204" charset="0"/>
                <a:cs typeface="+mn-cs"/>
                <a:sym typeface="+mn-ea"/>
              </a:rPr>
              <a:t>A </a:t>
            </a:r>
            <a:r>
              <a:rPr lang="en-GB" sz="2275" b="1" dirty="0">
                <a:solidFill>
                  <a:srgbClr val="1552D1"/>
                </a:solidFill>
                <a:latin typeface="Arial Narrow" panose="020B0606020202030204" charset="0"/>
                <a:sym typeface="+mn-ea"/>
              </a:rPr>
              <a:t>set of related outputs is counted as one output.</a:t>
            </a:r>
            <a:endParaRPr kumimoji="0" lang="en-GB" sz="2275" b="1" i="0" u="none" strike="noStrike" kern="1200" cap="none" spc="0" normalizeH="0" baseline="0" dirty="0">
              <a:solidFill>
                <a:srgbClr val="1552D1"/>
              </a:solidFill>
              <a:latin typeface="Arial Narrow" panose="020B0606020202030204" charset="0"/>
              <a:cs typeface="+mn-cs"/>
            </a:endParaRPr>
          </a:p>
          <a:p>
            <a:pPr marR="0" lvl="0" algn="just" defTabSz="457200" rtl="0" eaLnBrk="1" fontAlgn="auto" latinLnBrk="0" hangingPunct="1">
              <a:lnSpc>
                <a:spcPct val="100000"/>
              </a:lnSpc>
              <a:spcBef>
                <a:spcPct val="20000"/>
              </a:spcBef>
              <a:spcAft>
                <a:spcPts val="0"/>
              </a:spcAft>
              <a:buClrTx/>
              <a:buSzTx/>
              <a:buFont typeface="Wingdings" panose="05000000000000000000" charset="0"/>
              <a:buChar char=""/>
              <a:defRPr/>
            </a:pPr>
            <a:r>
              <a:rPr kumimoji="0" lang="en-US" sz="2600" b="1" i="0" u="none" strike="noStrike" kern="1200" cap="none" spc="0" normalizeH="0" baseline="0" noProof="0" smtClean="0">
                <a:ln>
                  <a:noFill/>
                </a:ln>
                <a:solidFill>
                  <a:srgbClr val="FF0000"/>
                </a:solidFill>
                <a:effectLst/>
                <a:uLnTx/>
                <a:uFillTx/>
                <a:latin typeface="Arial Narrow" panose="020B0606020202030204" charset="0"/>
                <a:ea typeface="+mn-ea"/>
                <a:cs typeface="+mn-cs"/>
              </a:rPr>
              <a:t>Number of external inquiries (EQ): </a:t>
            </a:r>
            <a:r>
              <a:rPr kumimoji="0" lang="en-US" sz="2600" i="0" u="none" strike="noStrike" kern="1200" cap="none" spc="0" normalizeH="0" baseline="0" noProof="0" smtClean="0">
                <a:ln>
                  <a:noFill/>
                </a:ln>
                <a:solidFill>
                  <a:schemeClr val="tx1"/>
                </a:solidFill>
                <a:effectLst/>
                <a:uLnTx/>
                <a:uFillTx/>
                <a:latin typeface="Arial Narrow" panose="020B0606020202030204" charset="0"/>
                <a:ea typeface="+mn-ea"/>
                <a:cs typeface="+mn-cs"/>
              </a:rPr>
              <a:t>Interactive inputs requiring a response</a:t>
            </a:r>
            <a:endParaRPr kumimoji="0" lang="en-US" sz="2600" i="0" u="none" strike="noStrike" kern="1200" cap="none" spc="0" normalizeH="0" baseline="0" noProof="0" smtClean="0">
              <a:ln>
                <a:noFill/>
              </a:ln>
              <a:solidFill>
                <a:schemeClr val="tx1"/>
              </a:solidFill>
              <a:effectLst/>
              <a:uLnTx/>
              <a:uFillTx/>
              <a:latin typeface="Arial Narrow" panose="020B0606020202030204" charset="0"/>
              <a:ea typeface="+mn-ea"/>
              <a:cs typeface="+mn-cs"/>
            </a:endParaRPr>
          </a:p>
          <a:p>
            <a:pPr marR="0" lvl="1" algn="just" defTabSz="457200" rtl="0" eaLnBrk="1" fontAlgn="auto" latinLnBrk="0" hangingPunct="1">
              <a:lnSpc>
                <a:spcPct val="100000"/>
              </a:lnSpc>
              <a:spcBef>
                <a:spcPct val="20000"/>
              </a:spcBef>
              <a:spcAft>
                <a:spcPts val="0"/>
              </a:spcAft>
              <a:buClrTx/>
              <a:buSzTx/>
              <a:buFont typeface="Arial" panose="020B0604020202020204" pitchFamily="34" charset="0"/>
              <a:buChar char="•"/>
              <a:defRPr/>
            </a:pPr>
            <a:r>
              <a:rPr lang="en-GB" sz="2275" b="1" dirty="0">
                <a:solidFill>
                  <a:srgbClr val="1552D1"/>
                </a:solidFill>
                <a:latin typeface="Arial Narrow" panose="020B0606020202030204" charset="0"/>
                <a:sym typeface="+mn-ea"/>
              </a:rPr>
              <a:t>Each user query type is counted. Number of inquiries is the number of distinct interactive queries which can be made by the users.</a:t>
            </a:r>
            <a:endParaRPr kumimoji="0" lang="en-GB" sz="2275" b="1" i="0" u="none" strike="noStrike" kern="1200" cap="none" spc="0" normalizeH="0" baseline="0" dirty="0">
              <a:solidFill>
                <a:srgbClr val="1552D1"/>
              </a:solidFill>
              <a:latin typeface="Arial Narrow" panose="020B0606020202030204" charset="0"/>
              <a:cs typeface="+mn-cs"/>
            </a:endParaRPr>
          </a:p>
          <a:p>
            <a:pPr marR="0" lvl="0" algn="just" rtl="0" eaLnBrk="1" fontAlgn="auto" latinLnBrk="0" hangingPunct="1">
              <a:lnSpc>
                <a:spcPct val="100000"/>
              </a:lnSpc>
              <a:buFont typeface="Wingdings" panose="05000000000000000000" charset="0"/>
              <a:buChar char=""/>
            </a:pPr>
            <a:r>
              <a:rPr sz="2600" b="1" dirty="0">
                <a:solidFill>
                  <a:srgbClr val="FF0000"/>
                </a:solidFill>
                <a:latin typeface="Arial Narrow" panose="020B0606020202030204" charset="0"/>
                <a:sym typeface="+mn-ea"/>
              </a:rPr>
              <a:t>Number of internal logical files (ILF)</a:t>
            </a:r>
            <a:r>
              <a:rPr lang="en-US" sz="2600" b="1" dirty="0">
                <a:solidFill>
                  <a:srgbClr val="FF0000"/>
                </a:solidFill>
                <a:latin typeface="Arial Narrow" panose="020B0606020202030204" charset="0"/>
                <a:sym typeface="+mn-ea"/>
              </a:rPr>
              <a:t>:</a:t>
            </a:r>
            <a:r>
              <a:rPr lang="en-US" sz="2600" dirty="0">
                <a:latin typeface="Arial Narrow" panose="020B0606020202030204" charset="0"/>
                <a:sym typeface="+mn-ea"/>
              </a:rPr>
              <a:t> </a:t>
            </a:r>
            <a:r>
              <a:rPr sz="2600" dirty="0">
                <a:latin typeface="Arial Narrow" panose="020B0606020202030204" charset="0"/>
                <a:sym typeface="+mn-ea"/>
              </a:rPr>
              <a:t>A logical grouping of data that resides within the application</a:t>
            </a:r>
            <a:r>
              <a:rPr lang="en-US" altLang="en-US" sz="2600" dirty="0">
                <a:latin typeface="Arial Narrow" panose="020B0606020202030204" charset="0"/>
                <a:sym typeface="+mn-ea"/>
              </a:rPr>
              <a:t>’</a:t>
            </a:r>
            <a:r>
              <a:rPr sz="2600" dirty="0">
                <a:latin typeface="Arial Narrow" panose="020B0606020202030204" charset="0"/>
                <a:sym typeface="+mn-ea"/>
              </a:rPr>
              <a:t>s boundary and is maintained via external inputs </a:t>
            </a:r>
            <a:endParaRPr sz="2600" dirty="0">
              <a:latin typeface="Arial Narrow" panose="020B0606020202030204" charset="0"/>
              <a:sym typeface="+mn-ea"/>
            </a:endParaRPr>
          </a:p>
          <a:p>
            <a:pPr marR="0" lvl="1" algn="just" rtl="0" eaLnBrk="1" fontAlgn="auto" latinLnBrk="0" hangingPunct="1">
              <a:lnSpc>
                <a:spcPct val="100000"/>
              </a:lnSpc>
              <a:spcAft>
                <a:spcPts val="0"/>
              </a:spcAft>
              <a:buClrTx/>
              <a:buSzTx/>
              <a:buFont typeface="Arial" panose="020B0604020202020204" pitchFamily="34" charset="0"/>
              <a:buChar char="•"/>
              <a:defRPr/>
            </a:pPr>
            <a:r>
              <a:rPr lang="en-GB" sz="2275" b="1" dirty="0">
                <a:solidFill>
                  <a:srgbClr val="1552D1"/>
                </a:solidFill>
                <a:latin typeface="Arial Narrow" panose="020B0606020202030204" charset="0"/>
                <a:sym typeface="+mn-ea"/>
              </a:rPr>
              <a:t>Each logical file is counted. A logical file means groups of logically related data. Thus, logical files can be data structures or physical files.</a:t>
            </a:r>
            <a:endParaRPr lang="en-GB" sz="2275" b="1" dirty="0">
              <a:solidFill>
                <a:srgbClr val="1552D1"/>
              </a:solidFill>
              <a:latin typeface="Arial Narrow" panose="020B0606020202030204" charset="0"/>
            </a:endParaRPr>
          </a:p>
          <a:p>
            <a:pPr marR="0" lvl="0" algn="just" rtl="0" eaLnBrk="1" fontAlgn="auto" latinLnBrk="0" hangingPunct="1">
              <a:lnSpc>
                <a:spcPct val="100000"/>
              </a:lnSpc>
              <a:buFont typeface="Wingdings" panose="05000000000000000000" charset="0"/>
              <a:buChar char=""/>
            </a:pPr>
            <a:r>
              <a:rPr sz="2600" b="1" dirty="0">
                <a:solidFill>
                  <a:srgbClr val="FF0000"/>
                </a:solidFill>
                <a:latin typeface="Arial Narrow" panose="020B0606020202030204" charset="0"/>
                <a:sym typeface="+mn-ea"/>
              </a:rPr>
              <a:t>Number of external interface files (EIF)</a:t>
            </a:r>
            <a:r>
              <a:rPr lang="en-US" sz="2600" b="1" dirty="0">
                <a:solidFill>
                  <a:srgbClr val="FF0000"/>
                </a:solidFill>
                <a:latin typeface="Arial Narrow" panose="020B0606020202030204" charset="0"/>
                <a:sym typeface="+mn-ea"/>
              </a:rPr>
              <a:t>:</a:t>
            </a:r>
            <a:r>
              <a:rPr lang="en-US" sz="2600" dirty="0">
                <a:latin typeface="Arial Narrow" panose="020B0606020202030204" charset="0"/>
                <a:sym typeface="+mn-ea"/>
              </a:rPr>
              <a:t> </a:t>
            </a:r>
            <a:r>
              <a:rPr sz="2600" dirty="0">
                <a:latin typeface="Arial Narrow" panose="020B0606020202030204" charset="0"/>
                <a:sym typeface="+mn-ea"/>
              </a:rPr>
              <a:t>A logical grouping of data that resides external to the application but provides data that may be of use to the application</a:t>
            </a:r>
            <a:endParaRPr sz="2600" dirty="0">
              <a:latin typeface="Arial Narrow" panose="020B0606020202030204" charset="0"/>
              <a:sym typeface="+mn-ea"/>
            </a:endParaRPr>
          </a:p>
          <a:p>
            <a:pPr marR="0" lvl="1" algn="just" rtl="0" eaLnBrk="1" fontAlgn="auto" latinLnBrk="0" hangingPunct="1">
              <a:lnSpc>
                <a:spcPct val="100000"/>
              </a:lnSpc>
              <a:buFont typeface="Arial" panose="020B0604020202020204" pitchFamily="34" charset="0"/>
              <a:buChar char="•"/>
            </a:pPr>
            <a:r>
              <a:rPr lang="en-GB" sz="2275" b="1" dirty="0">
                <a:solidFill>
                  <a:srgbClr val="1552D1"/>
                </a:solidFill>
                <a:latin typeface="Arial Narrow" panose="020B0606020202030204" charset="0"/>
                <a:sym typeface="+mn-ea"/>
              </a:rPr>
              <a:t>Data transfer to other systems</a:t>
            </a:r>
            <a:r>
              <a:rPr lang="en-GB" sz="2275" dirty="0">
                <a:latin typeface="Arial Narrow" panose="020B0606020202030204" charset="0"/>
                <a:sym typeface="+mn-ea"/>
              </a:rPr>
              <a:t>.</a:t>
            </a:r>
            <a:endParaRPr sz="2275" dirty="0">
              <a:latin typeface="Arial Narrow" panose="020B0606020202030204" charset="0"/>
              <a:sym typeface="+mn-ea"/>
            </a:endParaRPr>
          </a:p>
          <a:p>
            <a:pPr marR="0" lvl="0" algn="just" rtl="0" eaLnBrk="1" fontAlgn="auto" latinLnBrk="0" hangingPunct="1">
              <a:lnSpc>
                <a:spcPct val="100000"/>
              </a:lnSpc>
              <a:buFont typeface="Wingdings" panose="05000000000000000000" charset="0"/>
              <a:buChar char=""/>
            </a:pPr>
            <a:endParaRPr kumimoji="0" lang="en-US" sz="2600" i="0" u="none" strike="noStrike" kern="1200" cap="none" spc="0" normalizeH="0" baseline="0" noProof="0" smtClean="0">
              <a:ln>
                <a:noFill/>
              </a:ln>
              <a:solidFill>
                <a:schemeClr val="tx1"/>
              </a:solidFill>
              <a:effectLst/>
              <a:uLnTx/>
              <a:uFillTx/>
              <a:latin typeface="Arial Narrow" panose="020B0606020202030204" charset="0"/>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3860" name="Rectangle 633859"/>
          <p:cNvSpPr/>
          <p:nvPr/>
        </p:nvSpPr>
        <p:spPr>
          <a:xfrm>
            <a:off x="552768" y="394335"/>
            <a:ext cx="6559550" cy="604520"/>
          </a:xfrm>
          <a:prstGeom prst="rect">
            <a:avLst/>
          </a:prstGeom>
          <a:noFill/>
          <a:ln w="12700">
            <a:noFill/>
          </a:ln>
        </p:spPr>
        <p:txBody>
          <a:bodyPr wrap="none" lIns="63500" tIns="25400" rIns="63500" bIns="25400">
            <a:spAutoFit/>
          </a:bodyPr>
          <a:p>
            <a:pPr algn="l" defTabSz="449580" eaLnBrk="1" hangingPunct="1">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GB" altLang="x-none" sz="3600" b="1" dirty="0">
                <a:sym typeface="+mn-ea"/>
              </a:rPr>
              <a:t>Computing function points: step 1</a:t>
            </a:r>
            <a:endParaRPr lang="en-GB" altLang="x-none" sz="3600" b="1" dirty="0">
              <a:latin typeface="Arial" panose="020B0604020202020204" pitchFamily="34" charset="0"/>
              <a:ea typeface="MS PGothic" panose="020B0600070205080204" charset="-128"/>
              <a:cs typeface="MS PGothic" panose="020B0600070205080204" charset="-128"/>
              <a:sym typeface="+mn-ea"/>
            </a:endParaRPr>
          </a:p>
        </p:txBody>
      </p:sp>
      <p:sp>
        <p:nvSpPr>
          <p:cNvPr id="30722" name="Rectangle 3"/>
          <p:cNvSpPr>
            <a:spLocks noGrp="1"/>
          </p:cNvSpPr>
          <p:nvPr/>
        </p:nvSpPr>
        <p:spPr>
          <a:xfrm>
            <a:off x="620395" y="1165860"/>
            <a:ext cx="10761345" cy="3233420"/>
          </a:xfrm>
          <a:prstGeom prst="rect">
            <a:avLst/>
          </a:prstGeom>
          <a:noFill/>
          <a:ln w="9525">
            <a:noFill/>
          </a:ln>
        </p:spPr>
        <p:txBody>
          <a:bodyPr vert="horz" wrap="square" lIns="92160" tIns="46080" rIns="92160" bIns="46080" anchor="t"/>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charset="-128"/>
                <a:cs typeface="MS PGothic" panose="020B0600070205080204"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charset="-128"/>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339725" indent="-339725" defTabSz="449580" eaLnBrk="1" hangingPunct="1">
              <a:tabLst>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2075" algn="l"/>
              </a:tabLst>
            </a:pPr>
            <a:r>
              <a:rPr lang="en-GB" altLang="x-none" sz="2800" dirty="0">
                <a:latin typeface="Arial Narrow" panose="020B0606020202030204" charset="0"/>
              </a:rPr>
              <a:t>Establish count for information domain values</a:t>
            </a:r>
            <a:endParaRPr lang="en-GB" altLang="x-none" sz="2800" dirty="0">
              <a:latin typeface="Arial Narrow" panose="020B0606020202030204" charset="0"/>
            </a:endParaRPr>
          </a:p>
          <a:p>
            <a:pPr marL="739775" lvl="1" indent="-282575" defTabSz="449580" eaLnBrk="1" hangingPunct="1">
              <a:buChar char="•"/>
              <a:tabLst>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2075" algn="l"/>
              </a:tabLst>
            </a:pPr>
            <a:r>
              <a:rPr sz="2800" dirty="0">
                <a:latin typeface="Arial Narrow" panose="020B0606020202030204" charset="0"/>
              </a:rPr>
              <a:t>Number of external inputs</a:t>
            </a:r>
            <a:endParaRPr lang="en-GB" altLang="x-none" sz="2800" dirty="0">
              <a:latin typeface="Arial Narrow" panose="020B0606020202030204" charset="0"/>
            </a:endParaRPr>
          </a:p>
          <a:p>
            <a:pPr marL="739775" lvl="1" indent="-282575" defTabSz="449580" eaLnBrk="1" hangingPunct="1">
              <a:buChar char="•"/>
              <a:tabLst>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2075" algn="l"/>
              </a:tabLst>
            </a:pPr>
            <a:r>
              <a:rPr sz="2800" dirty="0">
                <a:latin typeface="Arial Narrow" panose="020B0606020202030204" charset="0"/>
              </a:rPr>
              <a:t>Number of external outputs</a:t>
            </a:r>
            <a:endParaRPr lang="en-GB" altLang="x-none" sz="2800" dirty="0">
              <a:latin typeface="Arial Narrow" panose="020B0606020202030204" charset="0"/>
            </a:endParaRPr>
          </a:p>
          <a:p>
            <a:pPr marL="739775" lvl="1" indent="-282575" defTabSz="449580" eaLnBrk="1" hangingPunct="1">
              <a:buChar char="•"/>
              <a:tabLst>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2075" algn="l"/>
              </a:tabLst>
            </a:pPr>
            <a:r>
              <a:rPr sz="2800" dirty="0">
                <a:latin typeface="Arial Narrow" panose="020B0606020202030204" charset="0"/>
              </a:rPr>
              <a:t>Number of external inquiries</a:t>
            </a:r>
            <a:endParaRPr lang="en-GB" altLang="x-none" sz="2800" dirty="0">
              <a:latin typeface="Arial Narrow" panose="020B0606020202030204" charset="0"/>
            </a:endParaRPr>
          </a:p>
          <a:p>
            <a:pPr marL="739775" lvl="1" indent="-282575" defTabSz="449580" eaLnBrk="1" hangingPunct="1">
              <a:buChar char="•"/>
              <a:tabLst>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2075" algn="l"/>
              </a:tabLst>
            </a:pPr>
            <a:r>
              <a:rPr sz="2800" dirty="0">
                <a:latin typeface="Arial Narrow" panose="020B0606020202030204" charset="0"/>
              </a:rPr>
              <a:t>Number of internal logical files</a:t>
            </a:r>
            <a:endParaRPr lang="en-GB" altLang="x-none" sz="2800" dirty="0">
              <a:latin typeface="Arial Narrow" panose="020B0606020202030204" charset="0"/>
            </a:endParaRPr>
          </a:p>
          <a:p>
            <a:pPr marL="739775" lvl="1" indent="-282575" defTabSz="449580" eaLnBrk="1" hangingPunct="1">
              <a:buChar char="•"/>
              <a:tabLst>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2075" algn="l"/>
              </a:tabLst>
            </a:pPr>
            <a:r>
              <a:rPr sz="2800" dirty="0">
                <a:latin typeface="Arial Narrow" panose="020B0606020202030204" charset="0"/>
              </a:rPr>
              <a:t>Number of external interface files</a:t>
            </a:r>
            <a:endParaRPr lang="en-GB" altLang="x-none" sz="2800" dirty="0">
              <a:latin typeface="Arial Narrow" panose="020B0606020202030204" charset="0"/>
            </a:endParaRPr>
          </a:p>
          <a:p>
            <a:pPr marL="339725" indent="-339725" defTabSz="449580" eaLnBrk="1" hangingPunct="1">
              <a:buNone/>
              <a:tabLst>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2075" algn="l"/>
              </a:tabLst>
            </a:pPr>
            <a:endParaRPr lang="en-GB" altLang="x-none" sz="2800" dirty="0">
              <a:latin typeface="Arial Narrow" panose="020B0606020202030204" charset="0"/>
            </a:endParaRPr>
          </a:p>
        </p:txBody>
      </p:sp>
      <p:sp>
        <p:nvSpPr>
          <p:cNvPr id="1357827" name="Rectangle 3"/>
          <p:cNvSpPr>
            <a:spLocks noGrp="1"/>
          </p:cNvSpPr>
          <p:nvPr/>
        </p:nvSpPr>
        <p:spPr>
          <a:xfrm>
            <a:off x="553085" y="4197985"/>
            <a:ext cx="11383645" cy="2472690"/>
          </a:xfrm>
          <a:prstGeom prst="rect">
            <a:avLst/>
          </a:prstGeom>
          <a:noFill/>
          <a:ln w="9525">
            <a:noFill/>
          </a:ln>
        </p:spPr>
        <p:txBody>
          <a:bodyPr vert="horz" wrap="square" lIns="92160" tIns="46080" rIns="92160" bIns="46080" anchor="t"/>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charset="-128"/>
                <a:cs typeface="MS PGothic" panose="020B0600070205080204"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charset="-128"/>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339725" indent="-339725" defTabSz="449580" eaLnBrk="1" hangingPunct="1">
              <a:tabLst>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2075" algn="l"/>
              </a:tabLst>
            </a:pPr>
            <a:r>
              <a:rPr lang="en-GB" altLang="x-none" sz="2800" dirty="0">
                <a:latin typeface="Arial Narrow" panose="020B0606020202030204" charset="0"/>
              </a:rPr>
              <a:t>Associate complexity value with each count</a:t>
            </a:r>
            <a:endParaRPr lang="en-GB" altLang="x-none" sz="2800" dirty="0">
              <a:latin typeface="Arial Narrow" panose="020B0606020202030204" charset="0"/>
            </a:endParaRPr>
          </a:p>
          <a:p>
            <a:pPr marL="739775" lvl="1" indent="-282575" defTabSz="449580" eaLnBrk="1" hangingPunct="1">
              <a:buChar char="•"/>
              <a:tabLst>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2075" algn="l"/>
              </a:tabLst>
            </a:pPr>
            <a:r>
              <a:rPr lang="en-GB" altLang="x-none" sz="2800" b="1" dirty="0">
                <a:solidFill>
                  <a:schemeClr val="accent2"/>
                </a:solidFill>
                <a:latin typeface="Arial Narrow" panose="020B0606020202030204" charset="0"/>
              </a:rPr>
              <a:t>Simple</a:t>
            </a:r>
            <a:r>
              <a:rPr lang="en-GB" altLang="x-none" sz="2800" b="1" dirty="0">
                <a:latin typeface="Arial Narrow" panose="020B0606020202030204" charset="0"/>
              </a:rPr>
              <a:t>, </a:t>
            </a:r>
            <a:r>
              <a:rPr lang="en-GB" altLang="x-none" sz="2800" b="1" dirty="0">
                <a:solidFill>
                  <a:schemeClr val="accent2"/>
                </a:solidFill>
                <a:latin typeface="Arial Narrow" panose="020B0606020202030204" charset="0"/>
              </a:rPr>
              <a:t>Average</a:t>
            </a:r>
            <a:r>
              <a:rPr lang="en-GB" altLang="x-none" sz="2800" b="1" dirty="0">
                <a:latin typeface="Arial Narrow" panose="020B0606020202030204" charset="0"/>
              </a:rPr>
              <a:t>, </a:t>
            </a:r>
            <a:r>
              <a:rPr lang="en-GB" altLang="x-none" sz="2800" b="1" dirty="0">
                <a:solidFill>
                  <a:schemeClr val="accent2"/>
                </a:solidFill>
                <a:latin typeface="Arial Narrow" panose="020B0606020202030204" charset="0"/>
              </a:rPr>
              <a:t>Complex</a:t>
            </a:r>
            <a:endParaRPr lang="en-GB" altLang="x-none" sz="2800" b="1" dirty="0">
              <a:solidFill>
                <a:schemeClr val="accent2"/>
              </a:solidFill>
              <a:latin typeface="Arial Narrow" panose="020B0606020202030204" charset="0"/>
            </a:endParaRPr>
          </a:p>
          <a:p>
            <a:pPr marL="739775" lvl="1" indent="-282575" defTabSz="449580" eaLnBrk="1" hangingPunct="1">
              <a:buChar char="•"/>
              <a:tabLst>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2075" algn="l"/>
              </a:tabLst>
            </a:pPr>
            <a:r>
              <a:rPr lang="en-GB" altLang="x-none" sz="2800" dirty="0">
                <a:latin typeface="Arial Narrow" panose="020B0606020202030204" charset="0"/>
              </a:rPr>
              <a:t>Determined based on organisational experience based criteria. Nonetheless, the determination of complexity is somewhat subjective</a:t>
            </a:r>
            <a:endParaRPr lang="en-GB" altLang="x-none" sz="2800" dirty="0">
              <a:latin typeface="Arial Narrow" panose="020B0606020202030204" charset="0"/>
            </a:endParaRPr>
          </a:p>
          <a:p>
            <a:pPr marL="739775" lvl="1" indent="-282575" defTabSz="449580" eaLnBrk="1" hangingPunct="1">
              <a:buChar char="•"/>
              <a:tabLst>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2075" algn="l"/>
              </a:tabLst>
            </a:pPr>
            <a:r>
              <a:rPr lang="en-GB" altLang="x-none" sz="2800" dirty="0">
                <a:latin typeface="Arial Narrow" panose="020B0606020202030204" charset="0"/>
              </a:rPr>
              <a:t>Compute count total</a:t>
            </a:r>
            <a:r>
              <a:rPr lang="en-GB" altLang="x-none" sz="2800" b="1" dirty="0">
                <a:latin typeface="Arial Narrow" panose="020B0606020202030204" charset="0"/>
              </a:rPr>
              <a:t> </a:t>
            </a:r>
            <a:endParaRPr lang="en-GB" altLang="x-none" sz="2800" b="1" dirty="0">
              <a:latin typeface="Arial Narrow" panose="020B0606020202030204" charset="0"/>
            </a:endParaRPr>
          </a:p>
          <a:p>
            <a:pPr marL="739775" lvl="1" indent="-282575" defTabSz="449580" eaLnBrk="1" hangingPunct="1">
              <a:buNone/>
              <a:tabLst>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2075" algn="l"/>
              </a:tabLst>
            </a:pPr>
            <a:r>
              <a:rPr lang="en-GB" altLang="x-none" sz="2800" dirty="0">
                <a:latin typeface="Arial Narrow" panose="020B0606020202030204" charset="0"/>
              </a:rPr>
              <a:t> </a:t>
            </a:r>
            <a:endParaRPr lang="en-GB" altLang="x-none" sz="2800" dirty="0">
              <a:latin typeface="Arial Narrow" panose="020B0606020202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57827">
                                            <p:txEl>
                                              <p:charRg st="43" end="68"/>
                                            </p:txEl>
                                          </p:spTgt>
                                        </p:tgtEl>
                                        <p:attrNameLst>
                                          <p:attrName>style.visibility</p:attrName>
                                        </p:attrNameLst>
                                      </p:cBhvr>
                                      <p:to>
                                        <p:strVal val="visible"/>
                                      </p:to>
                                    </p:set>
                                    <p:animEffect transition="in" filter="blinds(horizontal)">
                                      <p:cBhvr>
                                        <p:cTn id="7" dur="500"/>
                                        <p:tgtEl>
                                          <p:spTgt spid="1357827">
                                            <p:txEl>
                                              <p:charRg st="43" end="6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57827">
                                            <p:txEl>
                                              <p:charRg st="68" end="198"/>
                                            </p:txEl>
                                          </p:spTgt>
                                        </p:tgtEl>
                                        <p:attrNameLst>
                                          <p:attrName>style.visibility</p:attrName>
                                        </p:attrNameLst>
                                      </p:cBhvr>
                                      <p:to>
                                        <p:strVal val="visible"/>
                                      </p:to>
                                    </p:set>
                                    <p:animEffect transition="in" filter="blinds(horizontal)">
                                      <p:cBhvr>
                                        <p:cTn id="12" dur="500"/>
                                        <p:tgtEl>
                                          <p:spTgt spid="1357827">
                                            <p:txEl>
                                              <p:charRg st="68" end="19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57827">
                                            <p:txEl>
                                              <p:charRg st="198" end="219"/>
                                            </p:txEl>
                                          </p:spTgt>
                                        </p:tgtEl>
                                        <p:attrNameLst>
                                          <p:attrName>style.visibility</p:attrName>
                                        </p:attrNameLst>
                                      </p:cBhvr>
                                      <p:to>
                                        <p:strVal val="visible"/>
                                      </p:to>
                                    </p:set>
                                    <p:animEffect transition="in" filter="blinds(horizontal)">
                                      <p:cBhvr>
                                        <p:cTn id="17" dur="500"/>
                                        <p:tgtEl>
                                          <p:spTgt spid="1357827">
                                            <p:txEl>
                                              <p:charRg st="198" end="2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3858" name="Rectangle 633857"/>
          <p:cNvSpPr/>
          <p:nvPr/>
        </p:nvSpPr>
        <p:spPr>
          <a:xfrm>
            <a:off x="1546225" y="1426845"/>
            <a:ext cx="8879205" cy="3427095"/>
          </a:xfrm>
          <a:prstGeom prst="rect">
            <a:avLst/>
          </a:prstGeom>
          <a:solidFill>
            <a:srgbClr val="FFFF66">
              <a:alpha val="50000"/>
            </a:srgbClr>
          </a:solidFill>
          <a:ln w="9525">
            <a:noFill/>
          </a:ln>
          <a:effectLst>
            <a:outerShdw dist="56796" dir="1593903" algn="ctr" rotWithShape="0">
              <a:schemeClr val="bg1"/>
            </a:outerShdw>
          </a:effectLst>
        </p:spPr>
        <p:txBody>
          <a:bodyPr/>
          <a:p>
            <a:endParaRPr lang="en-US"/>
          </a:p>
        </p:txBody>
      </p:sp>
      <p:pic>
        <p:nvPicPr>
          <p:cNvPr id="633859" name="Picture 633858"/>
          <p:cNvPicPr/>
          <p:nvPr/>
        </p:nvPicPr>
        <p:blipFill>
          <a:blip r:embed="rId1"/>
          <a:stretch>
            <a:fillRect/>
          </a:stretch>
        </p:blipFill>
        <p:spPr>
          <a:xfrm>
            <a:off x="1828165" y="1426845"/>
            <a:ext cx="8354695" cy="3911600"/>
          </a:xfrm>
          <a:prstGeom prst="rect">
            <a:avLst/>
          </a:prstGeom>
          <a:noFill/>
          <a:ln w="12700">
            <a:noFill/>
          </a:ln>
        </p:spPr>
      </p:pic>
      <p:sp>
        <p:nvSpPr>
          <p:cNvPr id="633860" name="Rectangle 633859"/>
          <p:cNvSpPr/>
          <p:nvPr/>
        </p:nvSpPr>
        <p:spPr>
          <a:xfrm>
            <a:off x="204788" y="187960"/>
            <a:ext cx="6559550" cy="604520"/>
          </a:xfrm>
          <a:prstGeom prst="rect">
            <a:avLst/>
          </a:prstGeom>
          <a:noFill/>
          <a:ln w="12700">
            <a:noFill/>
          </a:ln>
        </p:spPr>
        <p:txBody>
          <a:bodyPr wrap="none" lIns="63500" tIns="25400" rIns="63500" bIns="25400">
            <a:spAutoFit/>
          </a:bodyPr>
          <a:p>
            <a:pPr algn="l" defTabSz="449580" eaLnBrk="1" hangingPunct="1">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GB" altLang="x-none" sz="3600" b="1" dirty="0">
                <a:sym typeface="+mn-ea"/>
              </a:rPr>
              <a:t>Computing function points: step </a:t>
            </a:r>
            <a:r>
              <a:rPr lang="en-US" altLang="en-GB" sz="3600" b="1" dirty="0">
                <a:sym typeface="+mn-ea"/>
              </a:rPr>
              <a:t>2</a:t>
            </a:r>
            <a:endParaRPr lang="en-US" altLang="en-GB" sz="3600" b="1" dirty="0">
              <a:latin typeface="Arial" panose="020B0604020202020204" pitchFamily="34" charset="0"/>
              <a:ea typeface="MS PGothic" panose="020B0600070205080204" charset="-128"/>
              <a:cs typeface="MS PGothic" panose="020B0600070205080204" charset="-128"/>
              <a:sym typeface="+mn-ea"/>
            </a:endParaRPr>
          </a:p>
        </p:txBody>
      </p:sp>
      <p:sp>
        <p:nvSpPr>
          <p:cNvPr id="633861" name="Rectangle 633860"/>
          <p:cNvSpPr/>
          <p:nvPr/>
        </p:nvSpPr>
        <p:spPr>
          <a:xfrm>
            <a:off x="1145540" y="4665345"/>
            <a:ext cx="9841230" cy="889000"/>
          </a:xfrm>
          <a:prstGeom prst="rect">
            <a:avLst/>
          </a:prstGeom>
          <a:solidFill>
            <a:schemeClr val="bg1"/>
          </a:solidFill>
          <a:ln w="9525">
            <a:noFill/>
          </a:ln>
          <a:effectLst>
            <a:outerShdw dist="56796" dir="1593903" algn="ctr" rotWithShape="0">
              <a:schemeClr val="bg1"/>
            </a:outerShdw>
          </a:effectLst>
        </p:spPr>
        <p:txBody>
          <a:bodyPr wrap="none" anchor="ctr"/>
          <a:p>
            <a:pPr algn="ctr" eaLnBrk="0" hangingPunct="0">
              <a:lnSpc>
                <a:spcPct val="100000"/>
              </a:lnSpc>
              <a:spcBef>
                <a:spcPct val="0"/>
              </a:spcBef>
            </a:pPr>
            <a:r>
              <a:rPr sz="2200" b="1" i="1">
                <a:latin typeface="Arial Narrow" panose="020B0606020202030204" charset="0"/>
              </a:rPr>
              <a:t>Assuming all inputs with the same weight, all output with the same weight, …</a:t>
            </a:r>
            <a:endParaRPr sz="2200" b="1" i="1">
              <a:latin typeface="Arial Narrow" panose="020B0606020202030204" charset="0"/>
            </a:endParaRPr>
          </a:p>
          <a:p>
            <a:pPr algn="ctr" eaLnBrk="0" hangingPunct="0">
              <a:lnSpc>
                <a:spcPct val="100000"/>
              </a:lnSpc>
              <a:spcBef>
                <a:spcPct val="0"/>
              </a:spcBef>
            </a:pPr>
            <a:endParaRPr sz="1800" b="0">
              <a:latin typeface="Times New Roman" panose="02020603050405020304" pitchFamily="18" charset="0"/>
            </a:endParaRPr>
          </a:p>
          <a:p>
            <a:pPr algn="ctr" eaLnBrk="0" hangingPunct="0">
              <a:lnSpc>
                <a:spcPct val="100000"/>
              </a:lnSpc>
              <a:spcBef>
                <a:spcPct val="0"/>
              </a:spcBef>
            </a:pPr>
            <a:r>
              <a:rPr sz="1800" b="0">
                <a:solidFill>
                  <a:srgbClr val="008000"/>
                </a:solidFill>
                <a:latin typeface="Arial Black" panose="020B0A04020102020204" pitchFamily="34" charset="0"/>
              </a:rPr>
              <a:t>C</a:t>
            </a:r>
            <a:r>
              <a:rPr sz="2400" b="0">
                <a:solidFill>
                  <a:srgbClr val="008000"/>
                </a:solidFill>
                <a:latin typeface="Arial Black" panose="020B0A04020102020204" pitchFamily="34" charset="0"/>
              </a:rPr>
              <a:t>omplete Formula for the </a:t>
            </a:r>
            <a:r>
              <a:rPr sz="2400" b="0">
                <a:solidFill>
                  <a:srgbClr val="FF0000"/>
                </a:solidFill>
                <a:latin typeface="Arial Black" panose="020B0A04020102020204" pitchFamily="34" charset="0"/>
              </a:rPr>
              <a:t>Unadjusted Function Points </a:t>
            </a:r>
            <a:r>
              <a:rPr lang="en-US" sz="2400" b="0">
                <a:solidFill>
                  <a:srgbClr val="FF0000"/>
                </a:solidFill>
                <a:latin typeface="Arial Black" panose="020B0A04020102020204" pitchFamily="34" charset="0"/>
              </a:rPr>
              <a:t>(UFP)</a:t>
            </a:r>
            <a:r>
              <a:rPr sz="2400" b="0">
                <a:solidFill>
                  <a:srgbClr val="008000"/>
                </a:solidFill>
                <a:latin typeface="Arial Black" panose="020B0A04020102020204" pitchFamily="34" charset="0"/>
              </a:rPr>
              <a:t>:</a:t>
            </a:r>
            <a:endParaRPr sz="2400" b="0">
              <a:solidFill>
                <a:srgbClr val="008000"/>
              </a:solidFill>
              <a:latin typeface="Arial Black" panose="020B0A04020102020204" pitchFamily="34" charset="0"/>
            </a:endParaRPr>
          </a:p>
        </p:txBody>
      </p:sp>
      <p:graphicFrame>
        <p:nvGraphicFramePr>
          <p:cNvPr id="633862" name="Object 633861"/>
          <p:cNvGraphicFramePr/>
          <p:nvPr/>
        </p:nvGraphicFramePr>
        <p:xfrm>
          <a:off x="1237615" y="5969000"/>
          <a:ext cx="9873615" cy="600075"/>
        </p:xfrm>
        <a:graphic>
          <a:graphicData uri="http://schemas.openxmlformats.org/presentationml/2006/ole">
            <mc:AlternateContent xmlns:mc="http://schemas.openxmlformats.org/markup-compatibility/2006">
              <mc:Choice xmlns:v="urn:schemas-microsoft-com:vml" Requires="v">
                <p:oleObj spid="_x0000_s3078" name="" r:id="rId2" imgW="4445000" imgH="279400" progId="Equation.3">
                  <p:embed/>
                </p:oleObj>
              </mc:Choice>
              <mc:Fallback>
                <p:oleObj name="" r:id="rId2" imgW="4445000" imgH="279400" progId="Equation.3">
                  <p:embed/>
                  <p:pic>
                    <p:nvPicPr>
                      <p:cNvPr id="0" name="Picture 3077"/>
                      <p:cNvPicPr/>
                      <p:nvPr/>
                    </p:nvPicPr>
                    <p:blipFill>
                      <a:blip r:embed="rId3"/>
                      <a:stretch>
                        <a:fillRect/>
                      </a:stretch>
                    </p:blipFill>
                    <p:spPr>
                      <a:xfrm>
                        <a:off x="1237615" y="5969000"/>
                        <a:ext cx="9873615" cy="600075"/>
                      </a:xfrm>
                      <a:prstGeom prst="rect">
                        <a:avLst/>
                      </a:prstGeom>
                      <a:noFill/>
                      <a:ln w="38100">
                        <a:noFill/>
                        <a:miter/>
                      </a:ln>
                    </p:spPr>
                  </p:pic>
                </p:oleObj>
              </mc:Fallback>
            </mc:AlternateContent>
          </a:graphicData>
        </a:graphic>
      </p:graphicFrame>
      <p:sp>
        <p:nvSpPr>
          <p:cNvPr id="633863" name="Text Box 633862"/>
          <p:cNvSpPr txBox="1"/>
          <p:nvPr/>
        </p:nvSpPr>
        <p:spPr>
          <a:xfrm>
            <a:off x="1744345" y="4220845"/>
            <a:ext cx="5412740" cy="460375"/>
          </a:xfrm>
          <a:prstGeom prst="rect">
            <a:avLst/>
          </a:prstGeom>
          <a:solidFill>
            <a:srgbClr val="FFFF66">
              <a:alpha val="50000"/>
            </a:srgbClr>
          </a:solidFill>
          <a:ln w="9525">
            <a:noFill/>
          </a:ln>
          <a:effectLst>
            <a:outerShdw dist="56796" dir="1593903" algn="ctr" rotWithShape="0">
              <a:schemeClr val="bg1"/>
            </a:outerShdw>
          </a:effectLst>
        </p:spPr>
        <p:txBody>
          <a:bodyPr wrap="square" anchor="ctr">
            <a:spAutoFit/>
          </a:bodyPr>
          <a:p>
            <a:pPr algn="l" eaLnBrk="0" hangingPunct="0">
              <a:lnSpc>
                <a:spcPct val="100000"/>
              </a:lnSpc>
              <a:spcBef>
                <a:spcPct val="0"/>
              </a:spcBef>
            </a:pPr>
            <a:r>
              <a:rPr sz="2400" b="1">
                <a:latin typeface="Times New Roman" panose="02020603050405020304" pitchFamily="18" charset="0"/>
              </a:rPr>
              <a:t>Unadjusted Function Points </a:t>
            </a:r>
            <a:r>
              <a:rPr lang="en-US" sz="2400" b="1">
                <a:latin typeface="Times New Roman" panose="02020603050405020304" pitchFamily="18" charset="0"/>
              </a:rPr>
              <a:t>(UFP)</a:t>
            </a:r>
            <a:r>
              <a:rPr sz="2400" b="1">
                <a:latin typeface="Times New Roman" panose="02020603050405020304" pitchFamily="18" charset="0"/>
              </a:rPr>
              <a:t>:</a:t>
            </a:r>
            <a:endParaRPr sz="2400" b="1">
              <a:latin typeface="Times New Roman" panose="02020603050405020304" pitchFamily="18" charset="0"/>
            </a:endParaRPr>
          </a:p>
        </p:txBody>
      </p:sp>
      <p:sp>
        <p:nvSpPr>
          <p:cNvPr id="633864" name="Straight Connector 633863"/>
          <p:cNvSpPr/>
          <p:nvPr/>
        </p:nvSpPr>
        <p:spPr>
          <a:xfrm rot="21360000" flipH="1">
            <a:off x="5983605" y="5554345"/>
            <a:ext cx="43180" cy="414020"/>
          </a:xfrm>
          <a:prstGeom prst="line">
            <a:avLst/>
          </a:prstGeom>
          <a:ln w="38100" cap="flat" cmpd="sng">
            <a:solidFill>
              <a:srgbClr val="FF6600"/>
            </a:solidFill>
            <a:prstDash val="solid"/>
            <a:headEnd type="none" w="med" len="med"/>
            <a:tailEnd type="stealth" w="lg" len="lg"/>
          </a:ln>
          <a:effectLst>
            <a:outerShdw dist="56796" dir="1593903" algn="ctr" rotWithShape="0">
              <a:schemeClr val="bg1"/>
            </a:outerShdw>
          </a:effectLst>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E0C92C3-1CCA-42E2-B851-EF0A32B325ED}" type="slidenum">
              <a:rPr lang="en-US"/>
            </a:fld>
            <a:endParaRPr lang="en-US"/>
          </a:p>
        </p:txBody>
      </p:sp>
      <p:sp>
        <p:nvSpPr>
          <p:cNvPr id="1415171" name="Rectangle 3"/>
          <p:cNvSpPr>
            <a:spLocks noGrp="1" noChangeArrowheads="1"/>
          </p:cNvSpPr>
          <p:nvPr>
            <p:ph idx="1"/>
          </p:nvPr>
        </p:nvSpPr>
        <p:spPr>
          <a:xfrm>
            <a:off x="343535" y="812800"/>
            <a:ext cx="11504930" cy="5843270"/>
          </a:xfrm>
        </p:spPr>
        <p:txBody>
          <a:bodyPr vert="horz" wrap="square" lIns="92160" tIns="46080" rIns="92160" bIns="46080" numCol="1" rtlCol="0" anchor="t" anchorCtr="0" compatLnSpc="1">
            <a:noAutofit/>
          </a:bodyPr>
          <a:p>
            <a:pPr marL="530225" indent="-530225" defTabSz="449580" eaLnBrk="1" hangingPunct="1">
              <a:lnSpc>
                <a:spcPct val="90000"/>
              </a:lnSpc>
              <a:spcBef>
                <a:spcPts val="550"/>
              </a:spcBef>
              <a:tabLst>
                <a:tab pos="636905" algn="l"/>
                <a:tab pos="1085850" algn="l"/>
                <a:tab pos="1535430" algn="l"/>
                <a:tab pos="1984375" algn="l"/>
                <a:tab pos="2433955" algn="l"/>
                <a:tab pos="2882900" algn="l"/>
                <a:tab pos="3332480" algn="l"/>
                <a:tab pos="3781425" algn="l"/>
                <a:tab pos="4231005" algn="l"/>
                <a:tab pos="4679950" algn="l"/>
                <a:tab pos="5129530" algn="l"/>
                <a:tab pos="5578475" algn="l"/>
                <a:tab pos="6028055" algn="l"/>
                <a:tab pos="6477000" algn="l"/>
                <a:tab pos="6926580" algn="l"/>
                <a:tab pos="7375525" algn="l"/>
                <a:tab pos="7825105" algn="l"/>
                <a:tab pos="8274050" algn="l"/>
                <a:tab pos="8723630" algn="l"/>
                <a:tab pos="9172575" algn="l"/>
              </a:tabLst>
            </a:pPr>
            <a:r>
              <a:rPr lang="en-GB" altLang="x-none" b="1" dirty="0">
                <a:latin typeface="Arial Narrow" panose="020B0606020202030204" charset="0"/>
              </a:rPr>
              <a:t>Calculate complexity adjustment values (</a:t>
            </a:r>
            <a:r>
              <a:rPr lang="en-GB" altLang="x-none" b="1" dirty="0">
                <a:solidFill>
                  <a:srgbClr val="FF0000"/>
                </a:solidFill>
                <a:latin typeface="Arial Narrow" panose="020B0606020202030204" charset="0"/>
              </a:rPr>
              <a:t>F</a:t>
            </a:r>
            <a:r>
              <a:rPr lang="en-GB" altLang="x-none" b="1" baseline="-25000" dirty="0">
                <a:solidFill>
                  <a:srgbClr val="FF0000"/>
                </a:solidFill>
                <a:latin typeface="Arial Narrow" panose="020B0606020202030204" charset="0"/>
              </a:rPr>
              <a:t>i</a:t>
            </a:r>
            <a:r>
              <a:rPr lang="en-GB" altLang="x-none" b="1" dirty="0">
                <a:latin typeface="Arial Narrow" panose="020B0606020202030204" charset="0"/>
              </a:rPr>
              <a:t>, where i</a:t>
            </a:r>
            <a:r>
              <a:rPr lang="en-GB" altLang="x-none" sz="3200" b="1" dirty="0">
                <a:latin typeface="Symbol" panose="05050102010706020507" charset="2"/>
                <a:sym typeface="+mn-ea"/>
              </a:rPr>
              <a:t>Î</a:t>
            </a:r>
            <a:r>
              <a:rPr lang="en-GB" altLang="x-none" b="1" dirty="0">
                <a:latin typeface="Arial Narrow" panose="020B0606020202030204" charset="0"/>
              </a:rPr>
              <a:t>[1..14]) </a:t>
            </a:r>
            <a:endParaRPr lang="en-GB" altLang="x-none" b="1" dirty="0">
              <a:latin typeface="Arial Narrow" panose="020B0606020202030204" charset="0"/>
            </a:endParaRPr>
          </a:p>
          <a:p>
            <a:pPr marL="918210" lvl="1" indent="-460375" defTabSz="449580" eaLnBrk="1" hangingPunct="1">
              <a:lnSpc>
                <a:spcPct val="90000"/>
              </a:lnSpc>
              <a:spcBef>
                <a:spcPts val="450"/>
              </a:spcBef>
              <a:buFont typeface="Arial" panose="020B0604020202020204" pitchFamily="34" charset="0"/>
              <a:buChar char="‒"/>
              <a:tabLst>
                <a:tab pos="636905" algn="l"/>
                <a:tab pos="1085850" algn="l"/>
                <a:tab pos="1535430" algn="l"/>
                <a:tab pos="1984375" algn="l"/>
                <a:tab pos="2433955" algn="l"/>
                <a:tab pos="2882900" algn="l"/>
                <a:tab pos="3332480" algn="l"/>
                <a:tab pos="3781425" algn="l"/>
                <a:tab pos="4231005" algn="l"/>
                <a:tab pos="4679950" algn="l"/>
                <a:tab pos="5129530" algn="l"/>
                <a:tab pos="5578475" algn="l"/>
                <a:tab pos="6028055" algn="l"/>
                <a:tab pos="6477000" algn="l"/>
                <a:tab pos="6926580" algn="l"/>
                <a:tab pos="7375525" algn="l"/>
                <a:tab pos="7825105" algn="l"/>
                <a:tab pos="8274050" algn="l"/>
                <a:tab pos="8723630" algn="l"/>
                <a:tab pos="9172575" algn="l"/>
              </a:tabLst>
            </a:pPr>
            <a:r>
              <a:rPr lang="en-GB" altLang="x-none" sz="2200" dirty="0">
                <a:latin typeface="Arial Narrow" panose="020B0606020202030204" charset="0"/>
              </a:rPr>
              <a:t>Does the system require reliable backup and recovery?</a:t>
            </a:r>
            <a:endParaRPr lang="en-GB" altLang="x-none" sz="2200" dirty="0">
              <a:latin typeface="Arial Narrow" panose="020B0606020202030204" charset="0"/>
            </a:endParaRPr>
          </a:p>
          <a:p>
            <a:pPr marL="918210" lvl="1" indent="-460375" defTabSz="449580" eaLnBrk="1" hangingPunct="1">
              <a:lnSpc>
                <a:spcPct val="90000"/>
              </a:lnSpc>
              <a:spcBef>
                <a:spcPts val="450"/>
              </a:spcBef>
              <a:buFont typeface="Arial" panose="020B0604020202020204" pitchFamily="34" charset="0"/>
              <a:buChar char="‒"/>
              <a:tabLst>
                <a:tab pos="636905" algn="l"/>
                <a:tab pos="1085850" algn="l"/>
                <a:tab pos="1535430" algn="l"/>
                <a:tab pos="1984375" algn="l"/>
                <a:tab pos="2433955" algn="l"/>
                <a:tab pos="2882900" algn="l"/>
                <a:tab pos="3332480" algn="l"/>
                <a:tab pos="3781425" algn="l"/>
                <a:tab pos="4231005" algn="l"/>
                <a:tab pos="4679950" algn="l"/>
                <a:tab pos="5129530" algn="l"/>
                <a:tab pos="5578475" algn="l"/>
                <a:tab pos="6028055" algn="l"/>
                <a:tab pos="6477000" algn="l"/>
                <a:tab pos="6926580" algn="l"/>
                <a:tab pos="7375525" algn="l"/>
                <a:tab pos="7825105" algn="l"/>
                <a:tab pos="8274050" algn="l"/>
                <a:tab pos="8723630" algn="l"/>
                <a:tab pos="9172575" algn="l"/>
              </a:tabLst>
            </a:pPr>
            <a:r>
              <a:rPr lang="en-GB" altLang="x-none" sz="2200" dirty="0">
                <a:latin typeface="Arial Narrow" panose="020B0606020202030204" charset="0"/>
              </a:rPr>
              <a:t>Are data communications required?</a:t>
            </a:r>
            <a:endParaRPr lang="en-GB" altLang="x-none" sz="2200" dirty="0">
              <a:latin typeface="Arial Narrow" panose="020B0606020202030204" charset="0"/>
            </a:endParaRPr>
          </a:p>
          <a:p>
            <a:pPr marL="918210" lvl="1" indent="-460375" defTabSz="449580" eaLnBrk="1" hangingPunct="1">
              <a:lnSpc>
                <a:spcPct val="90000"/>
              </a:lnSpc>
              <a:spcBef>
                <a:spcPts val="450"/>
              </a:spcBef>
              <a:buFont typeface="Arial" panose="020B0604020202020204" pitchFamily="34" charset="0"/>
              <a:buChar char="‒"/>
              <a:tabLst>
                <a:tab pos="636905" algn="l"/>
                <a:tab pos="1085850" algn="l"/>
                <a:tab pos="1535430" algn="l"/>
                <a:tab pos="1984375" algn="l"/>
                <a:tab pos="2433955" algn="l"/>
                <a:tab pos="2882900" algn="l"/>
                <a:tab pos="3332480" algn="l"/>
                <a:tab pos="3781425" algn="l"/>
                <a:tab pos="4231005" algn="l"/>
                <a:tab pos="4679950" algn="l"/>
                <a:tab pos="5129530" algn="l"/>
                <a:tab pos="5578475" algn="l"/>
                <a:tab pos="6028055" algn="l"/>
                <a:tab pos="6477000" algn="l"/>
                <a:tab pos="6926580" algn="l"/>
                <a:tab pos="7375525" algn="l"/>
                <a:tab pos="7825105" algn="l"/>
                <a:tab pos="8274050" algn="l"/>
                <a:tab pos="8723630" algn="l"/>
                <a:tab pos="9172575" algn="l"/>
              </a:tabLst>
            </a:pPr>
            <a:r>
              <a:rPr lang="en-GB" altLang="x-none" sz="2200" dirty="0">
                <a:latin typeface="Arial Narrow" panose="020B0606020202030204" charset="0"/>
              </a:rPr>
              <a:t>Are there distributed processing functions?</a:t>
            </a:r>
            <a:endParaRPr lang="en-GB" altLang="x-none" sz="2200" dirty="0">
              <a:latin typeface="Arial Narrow" panose="020B0606020202030204" charset="0"/>
            </a:endParaRPr>
          </a:p>
          <a:p>
            <a:pPr marL="918210" lvl="1" indent="-460375" defTabSz="449580" eaLnBrk="1" hangingPunct="1">
              <a:lnSpc>
                <a:spcPct val="90000"/>
              </a:lnSpc>
              <a:spcBef>
                <a:spcPts val="450"/>
              </a:spcBef>
              <a:buFont typeface="Arial" panose="020B0604020202020204" pitchFamily="34" charset="0"/>
              <a:buChar char="‒"/>
              <a:tabLst>
                <a:tab pos="636905" algn="l"/>
                <a:tab pos="1085850" algn="l"/>
                <a:tab pos="1535430" algn="l"/>
                <a:tab pos="1984375" algn="l"/>
                <a:tab pos="2433955" algn="l"/>
                <a:tab pos="2882900" algn="l"/>
                <a:tab pos="3332480" algn="l"/>
                <a:tab pos="3781425" algn="l"/>
                <a:tab pos="4231005" algn="l"/>
                <a:tab pos="4679950" algn="l"/>
                <a:tab pos="5129530" algn="l"/>
                <a:tab pos="5578475" algn="l"/>
                <a:tab pos="6028055" algn="l"/>
                <a:tab pos="6477000" algn="l"/>
                <a:tab pos="6926580" algn="l"/>
                <a:tab pos="7375525" algn="l"/>
                <a:tab pos="7825105" algn="l"/>
                <a:tab pos="8274050" algn="l"/>
                <a:tab pos="8723630" algn="l"/>
                <a:tab pos="9172575" algn="l"/>
              </a:tabLst>
            </a:pPr>
            <a:r>
              <a:rPr lang="en-GB" altLang="x-none" sz="2200" dirty="0">
                <a:latin typeface="Arial Narrow" panose="020B0606020202030204" charset="0"/>
              </a:rPr>
              <a:t>Is performance critical?</a:t>
            </a:r>
            <a:endParaRPr lang="en-GB" altLang="x-none" sz="2200" dirty="0">
              <a:latin typeface="Arial Narrow" panose="020B0606020202030204" charset="0"/>
            </a:endParaRPr>
          </a:p>
          <a:p>
            <a:pPr marL="918210" lvl="1" indent="-460375" defTabSz="449580" eaLnBrk="1" hangingPunct="1">
              <a:lnSpc>
                <a:spcPct val="90000"/>
              </a:lnSpc>
              <a:spcBef>
                <a:spcPts val="450"/>
              </a:spcBef>
              <a:buFont typeface="Arial" panose="020B0604020202020204" pitchFamily="34" charset="0"/>
              <a:buChar char="‒"/>
              <a:tabLst>
                <a:tab pos="636905" algn="l"/>
                <a:tab pos="1085850" algn="l"/>
                <a:tab pos="1535430" algn="l"/>
                <a:tab pos="1984375" algn="l"/>
                <a:tab pos="2433955" algn="l"/>
                <a:tab pos="2882900" algn="l"/>
                <a:tab pos="3332480" algn="l"/>
                <a:tab pos="3781425" algn="l"/>
                <a:tab pos="4231005" algn="l"/>
                <a:tab pos="4679950" algn="l"/>
                <a:tab pos="5129530" algn="l"/>
                <a:tab pos="5578475" algn="l"/>
                <a:tab pos="6028055" algn="l"/>
                <a:tab pos="6477000" algn="l"/>
                <a:tab pos="6926580" algn="l"/>
                <a:tab pos="7375525" algn="l"/>
                <a:tab pos="7825105" algn="l"/>
                <a:tab pos="8274050" algn="l"/>
                <a:tab pos="8723630" algn="l"/>
                <a:tab pos="9172575" algn="l"/>
              </a:tabLst>
            </a:pPr>
            <a:r>
              <a:rPr lang="en-GB" altLang="x-none" sz="2200" dirty="0">
                <a:latin typeface="Arial Narrow" panose="020B0606020202030204" charset="0"/>
              </a:rPr>
              <a:t>Will the system run in an existing, heavily utilised operating environment?</a:t>
            </a:r>
            <a:endParaRPr lang="en-GB" altLang="x-none" sz="2200" dirty="0">
              <a:latin typeface="Arial Narrow" panose="020B0606020202030204" charset="0"/>
            </a:endParaRPr>
          </a:p>
          <a:p>
            <a:pPr marL="918210" lvl="1" indent="-460375" defTabSz="449580" eaLnBrk="1" hangingPunct="1">
              <a:lnSpc>
                <a:spcPct val="90000"/>
              </a:lnSpc>
              <a:spcBef>
                <a:spcPts val="450"/>
              </a:spcBef>
              <a:buFont typeface="Arial" panose="020B0604020202020204" pitchFamily="34" charset="0"/>
              <a:buChar char="‒"/>
              <a:tabLst>
                <a:tab pos="636905" algn="l"/>
                <a:tab pos="1085850" algn="l"/>
                <a:tab pos="1535430" algn="l"/>
                <a:tab pos="1984375" algn="l"/>
                <a:tab pos="2433955" algn="l"/>
                <a:tab pos="2882900" algn="l"/>
                <a:tab pos="3332480" algn="l"/>
                <a:tab pos="3781425" algn="l"/>
                <a:tab pos="4231005" algn="l"/>
                <a:tab pos="4679950" algn="l"/>
                <a:tab pos="5129530" algn="l"/>
                <a:tab pos="5578475" algn="l"/>
                <a:tab pos="6028055" algn="l"/>
                <a:tab pos="6477000" algn="l"/>
                <a:tab pos="6926580" algn="l"/>
                <a:tab pos="7375525" algn="l"/>
                <a:tab pos="7825105" algn="l"/>
                <a:tab pos="8274050" algn="l"/>
                <a:tab pos="8723630" algn="l"/>
                <a:tab pos="9172575" algn="l"/>
              </a:tabLst>
            </a:pPr>
            <a:r>
              <a:rPr lang="en-GB" altLang="x-none" sz="2200" dirty="0">
                <a:latin typeface="Arial Narrow" panose="020B0606020202030204" charset="0"/>
              </a:rPr>
              <a:t>Does the system require on-line data entry?</a:t>
            </a:r>
            <a:endParaRPr lang="en-GB" altLang="x-none" sz="2200" dirty="0">
              <a:latin typeface="Arial Narrow" panose="020B0606020202030204" charset="0"/>
            </a:endParaRPr>
          </a:p>
          <a:p>
            <a:pPr marL="918210" marR="0" lvl="1" indent="-460375" algn="l" defTabSz="457200" rtl="0" eaLnBrk="1" fontAlgn="auto" latinLnBrk="0" hangingPunct="1">
              <a:lnSpc>
                <a:spcPct val="100000"/>
              </a:lnSpc>
              <a:spcBef>
                <a:spcPts val="450"/>
              </a:spcBef>
              <a:spcAft>
                <a:spcPts val="0"/>
              </a:spcAft>
              <a:buClrTx/>
              <a:buSzTx/>
              <a:buFont typeface="Arial" panose="020B0604020202020204" pitchFamily="34" charset="0"/>
              <a:buChar char="‒"/>
              <a:defRPr/>
            </a:pPr>
            <a:r>
              <a:rPr lang="en-GB" sz="2200" noProof="0" smtClean="0">
                <a:ln>
                  <a:noFill/>
                </a:ln>
                <a:effectLst/>
                <a:uLnTx/>
                <a:uFillTx/>
                <a:latin typeface="Arial Narrow" panose="020B0606020202030204" charset="0"/>
                <a:sym typeface="+mn-ea"/>
              </a:rPr>
              <a:t>Does the on-line data entry require the input transaction to be built over multiple screens or operations?</a:t>
            </a:r>
            <a:endParaRPr kumimoji="0" lang="en-GB" sz="2200" b="0" i="0" u="none" strike="noStrike" kern="1200" cap="none" spc="0" normalizeH="0" baseline="0" noProof="0" smtClean="0">
              <a:ln>
                <a:noFill/>
              </a:ln>
              <a:solidFill>
                <a:schemeClr val="tx1"/>
              </a:solidFill>
              <a:effectLst/>
              <a:uLnTx/>
              <a:uFillTx/>
              <a:latin typeface="Arial Narrow" panose="020B0606020202030204" charset="0"/>
              <a:ea typeface="+mn-ea"/>
              <a:cs typeface="+mn-cs"/>
            </a:endParaRPr>
          </a:p>
          <a:p>
            <a:pPr marL="918210" marR="0" lvl="1" indent="-460375" algn="l" defTabSz="457200" rtl="0" eaLnBrk="1" fontAlgn="auto" latinLnBrk="0" hangingPunct="1">
              <a:lnSpc>
                <a:spcPct val="100000"/>
              </a:lnSpc>
              <a:spcBef>
                <a:spcPts val="450"/>
              </a:spcBef>
              <a:spcAft>
                <a:spcPts val="0"/>
              </a:spcAft>
              <a:buClrTx/>
              <a:buSzTx/>
              <a:buFont typeface="Arial" panose="020B0604020202020204" pitchFamily="34" charset="0"/>
              <a:buChar char="‒"/>
              <a:defRPr/>
            </a:pPr>
            <a:r>
              <a:rPr lang="en-GB" sz="2200" noProof="0" smtClean="0">
                <a:ln>
                  <a:noFill/>
                </a:ln>
                <a:effectLst/>
                <a:uLnTx/>
                <a:uFillTx/>
                <a:latin typeface="Arial Narrow" panose="020B0606020202030204" charset="0"/>
                <a:sym typeface="+mn-ea"/>
              </a:rPr>
              <a:t>Are the master files updated on-line?</a:t>
            </a:r>
            <a:endParaRPr kumimoji="0" lang="en-GB" sz="2200" b="0" i="0" u="none" strike="noStrike" kern="1200" cap="none" spc="0" normalizeH="0" baseline="0" noProof="0" smtClean="0">
              <a:ln>
                <a:noFill/>
              </a:ln>
              <a:solidFill>
                <a:schemeClr val="tx1"/>
              </a:solidFill>
              <a:effectLst/>
              <a:uLnTx/>
              <a:uFillTx/>
              <a:latin typeface="Arial Narrow" panose="020B0606020202030204" charset="0"/>
              <a:ea typeface="+mn-ea"/>
              <a:cs typeface="+mn-cs"/>
            </a:endParaRPr>
          </a:p>
          <a:p>
            <a:pPr marL="918210" marR="0" lvl="1" indent="-460375" algn="l" defTabSz="457200" rtl="0" eaLnBrk="1" fontAlgn="auto" latinLnBrk="0" hangingPunct="1">
              <a:lnSpc>
                <a:spcPct val="100000"/>
              </a:lnSpc>
              <a:spcBef>
                <a:spcPts val="450"/>
              </a:spcBef>
              <a:spcAft>
                <a:spcPts val="0"/>
              </a:spcAft>
              <a:buClrTx/>
              <a:buSzTx/>
              <a:buFont typeface="Arial" panose="020B0604020202020204" pitchFamily="34" charset="0"/>
              <a:buChar char="‒"/>
              <a:defRPr/>
            </a:pPr>
            <a:r>
              <a:rPr lang="en-GB" sz="2200" noProof="0" smtClean="0">
                <a:ln>
                  <a:noFill/>
                </a:ln>
                <a:effectLst/>
                <a:uLnTx/>
                <a:uFillTx/>
                <a:latin typeface="Arial Narrow" panose="020B0606020202030204" charset="0"/>
                <a:sym typeface="+mn-ea"/>
              </a:rPr>
              <a:t>Are the inputs, outputs, files or inquiries complex?</a:t>
            </a:r>
            <a:endParaRPr kumimoji="0" lang="en-GB" sz="2200" b="0" i="0" u="none" strike="noStrike" kern="1200" cap="none" spc="0" normalizeH="0" baseline="0" noProof="0" smtClean="0">
              <a:ln>
                <a:noFill/>
              </a:ln>
              <a:solidFill>
                <a:schemeClr val="tx1"/>
              </a:solidFill>
              <a:effectLst/>
              <a:uLnTx/>
              <a:uFillTx/>
              <a:latin typeface="Arial Narrow" panose="020B0606020202030204" charset="0"/>
              <a:ea typeface="+mn-ea"/>
              <a:cs typeface="+mn-cs"/>
            </a:endParaRPr>
          </a:p>
          <a:p>
            <a:pPr marL="918210" marR="0" lvl="1" indent="-460375" algn="l" defTabSz="457200" rtl="0" eaLnBrk="1" fontAlgn="auto" latinLnBrk="0" hangingPunct="1">
              <a:lnSpc>
                <a:spcPct val="100000"/>
              </a:lnSpc>
              <a:spcBef>
                <a:spcPts val="450"/>
              </a:spcBef>
              <a:spcAft>
                <a:spcPts val="0"/>
              </a:spcAft>
              <a:buClrTx/>
              <a:buSzTx/>
              <a:buFont typeface="Arial" panose="020B0604020202020204" pitchFamily="34" charset="0"/>
              <a:buChar char="‒"/>
              <a:defRPr/>
            </a:pPr>
            <a:r>
              <a:rPr lang="en-GB" sz="2200" noProof="0" smtClean="0">
                <a:ln>
                  <a:noFill/>
                </a:ln>
                <a:effectLst/>
                <a:uLnTx/>
                <a:uFillTx/>
                <a:latin typeface="Arial Narrow" panose="020B0606020202030204" charset="0"/>
                <a:sym typeface="+mn-ea"/>
              </a:rPr>
              <a:t>Is the internal processing complex?</a:t>
            </a:r>
            <a:endParaRPr kumimoji="0" lang="en-GB" sz="2200" b="0" i="0" u="none" strike="noStrike" kern="1200" cap="none" spc="0" normalizeH="0" baseline="0" noProof="0" smtClean="0">
              <a:ln>
                <a:noFill/>
              </a:ln>
              <a:solidFill>
                <a:schemeClr val="tx1"/>
              </a:solidFill>
              <a:effectLst/>
              <a:uLnTx/>
              <a:uFillTx/>
              <a:latin typeface="Arial Narrow" panose="020B0606020202030204" charset="0"/>
              <a:ea typeface="+mn-ea"/>
              <a:cs typeface="+mn-cs"/>
            </a:endParaRPr>
          </a:p>
          <a:p>
            <a:pPr marL="918210" marR="0" lvl="1" indent="-460375" algn="l" defTabSz="457200" rtl="0" eaLnBrk="1" fontAlgn="auto" latinLnBrk="0" hangingPunct="1">
              <a:lnSpc>
                <a:spcPct val="100000"/>
              </a:lnSpc>
              <a:spcBef>
                <a:spcPts val="450"/>
              </a:spcBef>
              <a:spcAft>
                <a:spcPts val="0"/>
              </a:spcAft>
              <a:buClrTx/>
              <a:buSzTx/>
              <a:buFont typeface="Arial" panose="020B0604020202020204" pitchFamily="34" charset="0"/>
              <a:buChar char="‒"/>
              <a:defRPr/>
            </a:pPr>
            <a:r>
              <a:rPr lang="en-GB" sz="2200" noProof="0" smtClean="0">
                <a:ln>
                  <a:noFill/>
                </a:ln>
                <a:effectLst/>
                <a:uLnTx/>
                <a:uFillTx/>
                <a:latin typeface="Arial Narrow" panose="020B0606020202030204" charset="0"/>
                <a:sym typeface="+mn-ea"/>
              </a:rPr>
              <a:t>Is the code designed to be reusable?</a:t>
            </a:r>
            <a:endParaRPr kumimoji="0" lang="en-GB" sz="2200" b="0" i="0" u="none" strike="noStrike" kern="1200" cap="none" spc="0" normalizeH="0" baseline="0" noProof="0" smtClean="0">
              <a:ln>
                <a:noFill/>
              </a:ln>
              <a:solidFill>
                <a:schemeClr val="tx1"/>
              </a:solidFill>
              <a:effectLst/>
              <a:uLnTx/>
              <a:uFillTx/>
              <a:latin typeface="Arial Narrow" panose="020B0606020202030204" charset="0"/>
              <a:ea typeface="+mn-ea"/>
              <a:cs typeface="+mn-cs"/>
            </a:endParaRPr>
          </a:p>
          <a:p>
            <a:pPr marL="918210" marR="0" lvl="1" indent="-460375" algn="l" defTabSz="457200" rtl="0" eaLnBrk="1" fontAlgn="auto" latinLnBrk="0" hangingPunct="1">
              <a:lnSpc>
                <a:spcPct val="100000"/>
              </a:lnSpc>
              <a:spcBef>
                <a:spcPts val="450"/>
              </a:spcBef>
              <a:spcAft>
                <a:spcPts val="0"/>
              </a:spcAft>
              <a:buClrTx/>
              <a:buSzTx/>
              <a:buFont typeface="Arial" panose="020B0604020202020204" pitchFamily="34" charset="0"/>
              <a:buChar char="‒"/>
              <a:defRPr/>
            </a:pPr>
            <a:r>
              <a:rPr lang="en-GB" sz="2200" noProof="0" smtClean="0">
                <a:ln>
                  <a:noFill/>
                </a:ln>
                <a:effectLst/>
                <a:uLnTx/>
                <a:uFillTx/>
                <a:latin typeface="Arial Narrow" panose="020B0606020202030204" charset="0"/>
                <a:sym typeface="+mn-ea"/>
              </a:rPr>
              <a:t>Are conversion and installation included in the design?</a:t>
            </a:r>
            <a:endParaRPr kumimoji="0" lang="en-GB" sz="2200" b="0" i="0" u="none" strike="noStrike" kern="1200" cap="none" spc="0" normalizeH="0" baseline="0" noProof="0" smtClean="0">
              <a:ln>
                <a:noFill/>
              </a:ln>
              <a:solidFill>
                <a:schemeClr val="tx1"/>
              </a:solidFill>
              <a:effectLst/>
              <a:uLnTx/>
              <a:uFillTx/>
              <a:latin typeface="Arial Narrow" panose="020B0606020202030204" charset="0"/>
              <a:ea typeface="+mn-ea"/>
              <a:cs typeface="+mn-cs"/>
            </a:endParaRPr>
          </a:p>
          <a:p>
            <a:pPr marL="918210" marR="0" lvl="1" indent="-460375" algn="l" defTabSz="457200" rtl="0" eaLnBrk="1" fontAlgn="auto" latinLnBrk="0" hangingPunct="1">
              <a:lnSpc>
                <a:spcPct val="100000"/>
              </a:lnSpc>
              <a:spcBef>
                <a:spcPts val="450"/>
              </a:spcBef>
              <a:spcAft>
                <a:spcPts val="0"/>
              </a:spcAft>
              <a:buClrTx/>
              <a:buSzTx/>
              <a:buFont typeface="Arial" panose="020B0604020202020204" pitchFamily="34" charset="0"/>
              <a:buChar char="‒"/>
              <a:defRPr/>
            </a:pPr>
            <a:r>
              <a:rPr lang="en-GB" sz="2200" noProof="0" smtClean="0">
                <a:ln>
                  <a:noFill/>
                </a:ln>
                <a:effectLst/>
                <a:uLnTx/>
                <a:uFillTx/>
                <a:latin typeface="Arial Narrow" panose="020B0606020202030204" charset="0"/>
                <a:sym typeface="+mn-ea"/>
              </a:rPr>
              <a:t>Is the system designed for multiple installations in different organisations?</a:t>
            </a:r>
            <a:endParaRPr kumimoji="0" lang="en-GB" sz="2200" b="0" i="0" u="none" strike="noStrike" kern="1200" cap="none" spc="0" normalizeH="0" baseline="0" noProof="0" smtClean="0">
              <a:ln>
                <a:noFill/>
              </a:ln>
              <a:solidFill>
                <a:schemeClr val="tx1"/>
              </a:solidFill>
              <a:effectLst/>
              <a:uLnTx/>
              <a:uFillTx/>
              <a:latin typeface="Arial Narrow" panose="020B0606020202030204" charset="0"/>
              <a:ea typeface="+mn-ea"/>
              <a:cs typeface="+mn-cs"/>
            </a:endParaRPr>
          </a:p>
          <a:p>
            <a:pPr marL="918210" marR="0" lvl="1" indent="-460375" algn="l" defTabSz="457200" rtl="0" eaLnBrk="1" fontAlgn="auto" latinLnBrk="0" hangingPunct="1">
              <a:lnSpc>
                <a:spcPct val="100000"/>
              </a:lnSpc>
              <a:spcBef>
                <a:spcPts val="450"/>
              </a:spcBef>
              <a:spcAft>
                <a:spcPts val="0"/>
              </a:spcAft>
              <a:buClrTx/>
              <a:buSzTx/>
              <a:buFont typeface="Arial" panose="020B0604020202020204" pitchFamily="34" charset="0"/>
              <a:buChar char="‒"/>
              <a:defRPr/>
            </a:pPr>
            <a:r>
              <a:rPr lang="en-GB" sz="2200" noProof="0" smtClean="0">
                <a:ln>
                  <a:noFill/>
                </a:ln>
                <a:effectLst/>
                <a:uLnTx/>
                <a:uFillTx/>
                <a:latin typeface="Arial Narrow" panose="020B0606020202030204" charset="0"/>
                <a:sym typeface="+mn-ea"/>
              </a:rPr>
              <a:t>Is the application designed to facilitate change and ease of use by the user?</a:t>
            </a:r>
            <a:endParaRPr kumimoji="0" lang="en-GB" sz="2200" b="0" i="0" u="none" strike="noStrike" kern="1200" cap="none" spc="0" normalizeH="0" baseline="0" noProof="0" smtClean="0">
              <a:ln>
                <a:noFill/>
              </a:ln>
              <a:solidFill>
                <a:schemeClr val="tx1"/>
              </a:solidFill>
              <a:effectLst/>
              <a:uLnTx/>
              <a:uFillTx/>
              <a:latin typeface="Arial Narrow" panose="020B0606020202030204" charset="0"/>
              <a:ea typeface="+mn-ea"/>
              <a:cs typeface="+mn-cs"/>
            </a:endParaRPr>
          </a:p>
          <a:p>
            <a:pPr marL="914400" lvl="1" indent="-457200" defTabSz="449580" eaLnBrk="1" hangingPunct="1">
              <a:lnSpc>
                <a:spcPct val="90000"/>
              </a:lnSpc>
              <a:spcBef>
                <a:spcPts val="450"/>
              </a:spcBef>
              <a:buChar char="•"/>
              <a:tabLst>
                <a:tab pos="636905" algn="l"/>
                <a:tab pos="1085850" algn="l"/>
                <a:tab pos="1535430" algn="l"/>
                <a:tab pos="1984375" algn="l"/>
                <a:tab pos="2433955" algn="l"/>
                <a:tab pos="2882900" algn="l"/>
                <a:tab pos="3332480" algn="l"/>
                <a:tab pos="3781425" algn="l"/>
                <a:tab pos="4231005" algn="l"/>
                <a:tab pos="4679950" algn="l"/>
                <a:tab pos="5129530" algn="l"/>
                <a:tab pos="5578475" algn="l"/>
                <a:tab pos="6028055" algn="l"/>
                <a:tab pos="6477000" algn="l"/>
                <a:tab pos="6926580" algn="l"/>
                <a:tab pos="7375525" algn="l"/>
                <a:tab pos="7825105" algn="l"/>
                <a:tab pos="8274050" algn="l"/>
                <a:tab pos="8723630" algn="l"/>
                <a:tab pos="9172575" algn="l"/>
              </a:tabLst>
            </a:pPr>
            <a:endParaRPr lang="en-GB" altLang="x-none" sz="2200" dirty="0">
              <a:latin typeface="Arial Narrow" panose="020B0606020202030204" charset="0"/>
            </a:endParaRPr>
          </a:p>
          <a:p>
            <a:pPr marL="914400" lvl="1" indent="-457200" defTabSz="449580" eaLnBrk="1" hangingPunct="1">
              <a:lnSpc>
                <a:spcPct val="90000"/>
              </a:lnSpc>
              <a:spcBef>
                <a:spcPts val="450"/>
              </a:spcBef>
              <a:buChar char="•"/>
              <a:tabLst>
                <a:tab pos="636905" algn="l"/>
                <a:tab pos="1085850" algn="l"/>
                <a:tab pos="1535430" algn="l"/>
                <a:tab pos="1984375" algn="l"/>
                <a:tab pos="2433955" algn="l"/>
                <a:tab pos="2882900" algn="l"/>
                <a:tab pos="3332480" algn="l"/>
                <a:tab pos="3781425" algn="l"/>
                <a:tab pos="4231005" algn="l"/>
                <a:tab pos="4679950" algn="l"/>
                <a:tab pos="5129530" algn="l"/>
                <a:tab pos="5578475" algn="l"/>
                <a:tab pos="6028055" algn="l"/>
                <a:tab pos="6477000" algn="l"/>
                <a:tab pos="6926580" algn="l"/>
                <a:tab pos="7375525" algn="l"/>
                <a:tab pos="7825105" algn="l"/>
                <a:tab pos="8274050" algn="l"/>
                <a:tab pos="8723630" algn="l"/>
                <a:tab pos="9172575" algn="l"/>
              </a:tabLst>
            </a:pPr>
            <a:endParaRPr lang="en-GB" altLang="x-none" sz="2200" dirty="0">
              <a:latin typeface="Arial Narrow" panose="020B0606020202030204" charset="0"/>
            </a:endParaRPr>
          </a:p>
          <a:p>
            <a:pPr marL="914400" lvl="1" indent="-457200" defTabSz="449580" eaLnBrk="1" hangingPunct="1">
              <a:lnSpc>
                <a:spcPct val="90000"/>
              </a:lnSpc>
              <a:spcBef>
                <a:spcPts val="450"/>
              </a:spcBef>
              <a:buSzPct val="73000"/>
              <a:buNone/>
              <a:tabLst>
                <a:tab pos="636905" algn="l"/>
                <a:tab pos="1085850" algn="l"/>
                <a:tab pos="1535430" algn="l"/>
                <a:tab pos="1984375" algn="l"/>
                <a:tab pos="2433955" algn="l"/>
                <a:tab pos="2882900" algn="l"/>
                <a:tab pos="3332480" algn="l"/>
                <a:tab pos="3781425" algn="l"/>
                <a:tab pos="4231005" algn="l"/>
                <a:tab pos="4679950" algn="l"/>
                <a:tab pos="5129530" algn="l"/>
                <a:tab pos="5578475" algn="l"/>
                <a:tab pos="6028055" algn="l"/>
                <a:tab pos="6477000" algn="l"/>
                <a:tab pos="6926580" algn="l"/>
                <a:tab pos="7375525" algn="l"/>
                <a:tab pos="7825105" algn="l"/>
                <a:tab pos="8274050" algn="l"/>
                <a:tab pos="8723630" algn="l"/>
                <a:tab pos="9172575" algn="l"/>
              </a:tabLst>
            </a:pPr>
            <a:r>
              <a:rPr lang="en-GB" altLang="x-none" sz="2200" dirty="0">
                <a:latin typeface="Arial Narrow" panose="020B0606020202030204" charset="0"/>
              </a:rPr>
              <a:t> </a:t>
            </a:r>
            <a:endParaRPr lang="en-GB" altLang="x-none" sz="2200" dirty="0">
              <a:latin typeface="Arial Narrow" panose="020B0606020202030204" charset="0"/>
            </a:endParaRPr>
          </a:p>
        </p:txBody>
      </p:sp>
      <p:sp>
        <p:nvSpPr>
          <p:cNvPr id="633860" name="Rectangle 633859"/>
          <p:cNvSpPr/>
          <p:nvPr/>
        </p:nvSpPr>
        <p:spPr>
          <a:xfrm>
            <a:off x="204788" y="187960"/>
            <a:ext cx="6559550" cy="604520"/>
          </a:xfrm>
          <a:prstGeom prst="rect">
            <a:avLst/>
          </a:prstGeom>
          <a:noFill/>
          <a:ln w="12700">
            <a:noFill/>
          </a:ln>
        </p:spPr>
        <p:txBody>
          <a:bodyPr wrap="none" lIns="63500" tIns="25400" rIns="63500" bIns="25400">
            <a:spAutoFit/>
          </a:bodyPr>
          <a:p>
            <a:pPr algn="l" defTabSz="449580" eaLnBrk="1" hangingPunct="1">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GB" altLang="x-none" sz="3600" b="1" dirty="0">
                <a:sym typeface="+mn-ea"/>
              </a:rPr>
              <a:t>Computing function points: step </a:t>
            </a:r>
            <a:r>
              <a:rPr lang="en-US" altLang="en-GB" sz="3600" b="1" dirty="0">
                <a:sym typeface="+mn-ea"/>
              </a:rPr>
              <a:t>3</a:t>
            </a:r>
            <a:endParaRPr lang="en-US" altLang="en-GB" sz="3600" b="1" dirty="0">
              <a:latin typeface="Arial" panose="020B0604020202020204" pitchFamily="34" charset="0"/>
              <a:ea typeface="MS PGothic" panose="020B0600070205080204" charset="-128"/>
              <a:cs typeface="MS PGothic" panose="020B0600070205080204" charset="-128"/>
              <a:sym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3860" name="Rectangle 633859"/>
          <p:cNvSpPr/>
          <p:nvPr/>
        </p:nvSpPr>
        <p:spPr>
          <a:xfrm>
            <a:off x="205105" y="187960"/>
            <a:ext cx="10852150" cy="604520"/>
          </a:xfrm>
          <a:prstGeom prst="rect">
            <a:avLst/>
          </a:prstGeom>
          <a:noFill/>
          <a:ln w="12700">
            <a:noFill/>
          </a:ln>
        </p:spPr>
        <p:txBody>
          <a:bodyPr wrap="square" lIns="63500" tIns="25400" rIns="63500" bIns="25400">
            <a:spAutoFit/>
          </a:bodyPr>
          <a:p>
            <a:pPr algn="l" defTabSz="449580" eaLnBrk="1" hangingPunct="1">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GB" altLang="x-none" sz="3600" b="1" dirty="0">
                <a:sym typeface="+mn-ea"/>
              </a:rPr>
              <a:t>Computing function points: step </a:t>
            </a:r>
            <a:r>
              <a:rPr lang="en-US" altLang="en-GB" sz="3600" b="1" dirty="0">
                <a:sym typeface="+mn-ea"/>
              </a:rPr>
              <a:t>3 (cont..)</a:t>
            </a:r>
            <a:endParaRPr lang="en-US" altLang="en-GB" sz="3600" b="1" dirty="0">
              <a:latin typeface="Arial" panose="020B0604020202020204" pitchFamily="34" charset="0"/>
              <a:ea typeface="MS PGothic" panose="020B0600070205080204" charset="-128"/>
              <a:cs typeface="MS PGothic" panose="020B0600070205080204" charset="-128"/>
              <a:sym typeface="+mn-ea"/>
            </a:endParaRPr>
          </a:p>
        </p:txBody>
      </p:sp>
      <p:sp>
        <p:nvSpPr>
          <p:cNvPr id="40962" name="Rectangle 3"/>
          <p:cNvSpPr>
            <a:spLocks noGrp="1"/>
          </p:cNvSpPr>
          <p:nvPr>
            <p:ph idx="1"/>
          </p:nvPr>
        </p:nvSpPr>
        <p:spPr>
          <a:xfrm>
            <a:off x="445770" y="1176655"/>
            <a:ext cx="11300460" cy="5920105"/>
          </a:xfrm>
        </p:spPr>
        <p:txBody>
          <a:bodyPr vert="horz" wrap="square" lIns="92160" tIns="46080" rIns="92160" bIns="46080" anchor="t">
            <a:normAutofit/>
          </a:bodyPr>
          <a:p>
            <a:pPr marL="530225" indent="-530225" defTabSz="449580" eaLnBrk="1" hangingPunct="1">
              <a:lnSpc>
                <a:spcPct val="130000"/>
              </a:lnSpc>
              <a:spcBef>
                <a:spcPts val="550"/>
              </a:spcBef>
              <a:tabLst>
                <a:tab pos="1069975" algn="l"/>
                <a:tab pos="1519555" algn="l"/>
                <a:tab pos="1968500" algn="l"/>
                <a:tab pos="2418080" algn="l"/>
                <a:tab pos="2867025" algn="l"/>
                <a:tab pos="3316605" algn="l"/>
                <a:tab pos="3765550" algn="l"/>
                <a:tab pos="4215130" algn="l"/>
                <a:tab pos="4664075" algn="l"/>
                <a:tab pos="5113655" algn="l"/>
                <a:tab pos="5562600" algn="l"/>
                <a:tab pos="6012180" algn="l"/>
                <a:tab pos="6461125" algn="l"/>
                <a:tab pos="6910705" algn="l"/>
                <a:tab pos="7359650" algn="l"/>
                <a:tab pos="7809230" algn="l"/>
                <a:tab pos="8258175" algn="l"/>
                <a:tab pos="8707755" algn="l"/>
                <a:tab pos="9156700" algn="l"/>
                <a:tab pos="9606280" algn="l"/>
              </a:tabLst>
            </a:pPr>
            <a:r>
              <a:rPr lang="en-GB" altLang="x-none" sz="3400" dirty="0"/>
              <a:t>Answer each question using a scale of </a:t>
            </a:r>
            <a:r>
              <a:rPr lang="en-GB" altLang="x-none" sz="3400" b="1" dirty="0">
                <a:solidFill>
                  <a:srgbClr val="FF0000"/>
                </a:solidFill>
              </a:rPr>
              <a:t>0</a:t>
            </a:r>
            <a:r>
              <a:rPr lang="en-GB" altLang="x-none" sz="3400" dirty="0">
                <a:solidFill>
                  <a:schemeClr val="accent2"/>
                </a:solidFill>
              </a:rPr>
              <a:t> </a:t>
            </a:r>
            <a:r>
              <a:rPr lang="en-GB" altLang="x-none" sz="3400" dirty="0"/>
              <a:t>(</a:t>
            </a:r>
            <a:r>
              <a:rPr lang="en-GB" altLang="x-none" sz="3400" b="1" dirty="0">
                <a:solidFill>
                  <a:srgbClr val="FF0000"/>
                </a:solidFill>
              </a:rPr>
              <a:t>N/A </a:t>
            </a:r>
            <a:r>
              <a:rPr lang="en-US" altLang="en-GB" sz="3400" b="1" dirty="0">
                <a:solidFill>
                  <a:srgbClr val="FF0000"/>
                </a:solidFill>
              </a:rPr>
              <a:t>or Not Important</a:t>
            </a:r>
            <a:r>
              <a:rPr lang="en-GB" altLang="x-none" sz="3400" dirty="0"/>
              <a:t>) to </a:t>
            </a:r>
            <a:r>
              <a:rPr lang="en-GB" altLang="x-none" sz="3400" b="1" dirty="0">
                <a:solidFill>
                  <a:srgbClr val="FF0000"/>
                </a:solidFill>
              </a:rPr>
              <a:t>5 </a:t>
            </a:r>
            <a:r>
              <a:rPr lang="en-GB" altLang="x-none" sz="3400" dirty="0"/>
              <a:t>(</a:t>
            </a:r>
            <a:r>
              <a:rPr lang="en-GB" altLang="x-none" sz="3400" b="1" dirty="0">
                <a:solidFill>
                  <a:srgbClr val="FF0000"/>
                </a:solidFill>
              </a:rPr>
              <a:t>absolutely essential</a:t>
            </a:r>
            <a:r>
              <a:rPr lang="en-US" altLang="en-GB" sz="3400" b="1" dirty="0">
                <a:solidFill>
                  <a:srgbClr val="FF0000"/>
                </a:solidFill>
              </a:rPr>
              <a:t>/Very Important</a:t>
            </a:r>
            <a:r>
              <a:rPr lang="en-GB" altLang="x-none" sz="3400" dirty="0"/>
              <a:t>)</a:t>
            </a:r>
            <a:endParaRPr lang="en-GB" altLang="x-none" sz="3400" dirty="0"/>
          </a:p>
          <a:p>
            <a:pPr marL="457200" lvl="1" indent="0" algn="l">
              <a:lnSpc>
                <a:spcPct val="10000"/>
              </a:lnSpc>
              <a:spcBef>
                <a:spcPct val="75000"/>
              </a:spcBef>
              <a:buClr>
                <a:schemeClr val="tx1"/>
              </a:buClr>
              <a:buNone/>
            </a:pPr>
            <a:r>
              <a:rPr lang="en-US" altLang="x-none" sz="2800">
                <a:latin typeface="Arial Narrow" panose="020B0606020202030204" charset="0"/>
                <a:cs typeface="Times New Roman" panose="02020603050405020304" pitchFamily="18" charset="0"/>
                <a:sym typeface="+mn-ea"/>
              </a:rPr>
              <a:t> (No Influence = 0;	    Incidental   = 1;                Moderate  = 2        </a:t>
            </a:r>
            <a:endParaRPr lang="en-US" altLang="x-none" sz="2800">
              <a:latin typeface="Arial Narrow" panose="020B0606020202030204" charset="0"/>
              <a:cs typeface="Times New Roman" panose="02020603050405020304" pitchFamily="18" charset="0"/>
              <a:sym typeface="+mn-ea"/>
            </a:endParaRPr>
          </a:p>
          <a:p>
            <a:pPr marL="457200" lvl="1" indent="0" algn="l">
              <a:lnSpc>
                <a:spcPct val="10000"/>
              </a:lnSpc>
              <a:spcBef>
                <a:spcPct val="75000"/>
              </a:spcBef>
              <a:buClr>
                <a:schemeClr val="tx1"/>
              </a:buClr>
              <a:buNone/>
            </a:pPr>
            <a:r>
              <a:rPr lang="en-US" altLang="x-none" sz="2800">
                <a:latin typeface="Arial Narrow" panose="020B0606020202030204" charset="0"/>
                <a:cs typeface="Times New Roman" panose="02020603050405020304" pitchFamily="18" charset="0"/>
                <a:sym typeface="+mn-ea"/>
              </a:rPr>
              <a:t>  Average        = 3;              Significant  = 4	           Essential  = 5 )</a:t>
            </a:r>
            <a:endParaRPr lang="en-US" altLang="x-none" sz="2800">
              <a:latin typeface="Arial Narrow" panose="020B0606020202030204" charset="0"/>
              <a:cs typeface="Times New Roman" panose="02020603050405020304" pitchFamily="18" charset="0"/>
              <a:sym typeface="+mn-ea"/>
            </a:endParaRPr>
          </a:p>
          <a:p>
            <a:pPr marL="457200" lvl="1" indent="0" algn="l">
              <a:lnSpc>
                <a:spcPct val="10000"/>
              </a:lnSpc>
              <a:spcBef>
                <a:spcPct val="75000"/>
              </a:spcBef>
              <a:buClr>
                <a:schemeClr val="tx1"/>
              </a:buClr>
              <a:buNone/>
            </a:pPr>
            <a:endParaRPr lang="en-GB" altLang="x-none" sz="2800" dirty="0">
              <a:latin typeface="Arial Narrow" panose="020B0606020202030204" charset="0"/>
            </a:endParaRPr>
          </a:p>
          <a:p>
            <a:pPr marL="530225" indent="-530225" defTabSz="449580" eaLnBrk="1" hangingPunct="1">
              <a:lnSpc>
                <a:spcPct val="80000"/>
              </a:lnSpc>
              <a:spcBef>
                <a:spcPts val="550"/>
              </a:spcBef>
              <a:tabLst>
                <a:tab pos="1069975" algn="l"/>
                <a:tab pos="1519555" algn="l"/>
                <a:tab pos="1968500" algn="l"/>
                <a:tab pos="2418080" algn="l"/>
                <a:tab pos="2867025" algn="l"/>
                <a:tab pos="3316605" algn="l"/>
                <a:tab pos="3765550" algn="l"/>
                <a:tab pos="4215130" algn="l"/>
                <a:tab pos="4664075" algn="l"/>
                <a:tab pos="5113655" algn="l"/>
                <a:tab pos="5562600" algn="l"/>
                <a:tab pos="6012180" algn="l"/>
                <a:tab pos="6461125" algn="l"/>
                <a:tab pos="6910705" algn="l"/>
                <a:tab pos="7359650" algn="l"/>
                <a:tab pos="7809230" algn="l"/>
                <a:tab pos="8258175" algn="l"/>
                <a:tab pos="8707755" algn="l"/>
                <a:tab pos="9156700" algn="l"/>
                <a:tab pos="9606280" algn="l"/>
              </a:tabLst>
            </a:pPr>
            <a:r>
              <a:rPr lang="en-GB" altLang="x-none" sz="3600" dirty="0"/>
              <a:t>Add the 14 numbers </a:t>
            </a:r>
            <a:endParaRPr lang="en-GB" altLang="x-none" sz="3600" dirty="0"/>
          </a:p>
          <a:p>
            <a:pPr marL="530225" indent="-530225" defTabSz="449580" eaLnBrk="1" hangingPunct="1">
              <a:lnSpc>
                <a:spcPct val="80000"/>
              </a:lnSpc>
              <a:spcBef>
                <a:spcPts val="550"/>
              </a:spcBef>
              <a:tabLst>
                <a:tab pos="1069975" algn="l"/>
                <a:tab pos="1519555" algn="l"/>
                <a:tab pos="1968500" algn="l"/>
                <a:tab pos="2418080" algn="l"/>
                <a:tab pos="2867025" algn="l"/>
                <a:tab pos="3316605" algn="l"/>
                <a:tab pos="3765550" algn="l"/>
                <a:tab pos="4215130" algn="l"/>
                <a:tab pos="4664075" algn="l"/>
                <a:tab pos="5113655" algn="l"/>
                <a:tab pos="5562600" algn="l"/>
                <a:tab pos="6012180" algn="l"/>
                <a:tab pos="6461125" algn="l"/>
                <a:tab pos="6910705" algn="l"/>
                <a:tab pos="7359650" algn="l"/>
                <a:tab pos="7809230" algn="l"/>
                <a:tab pos="8258175" algn="l"/>
                <a:tab pos="8707755" algn="l"/>
                <a:tab pos="9156700" algn="l"/>
                <a:tab pos="9606280" algn="l"/>
              </a:tabLst>
            </a:pPr>
            <a:r>
              <a:rPr lang="en-GB" altLang="x-none" sz="3600" dirty="0"/>
              <a:t>This gives the total </a:t>
            </a:r>
            <a:r>
              <a:rPr lang="en-GB" altLang="x-none" sz="3600" b="1" dirty="0"/>
              <a:t>degree of influence (DI)</a:t>
            </a:r>
            <a:r>
              <a:rPr lang="en-GB" altLang="x-none" sz="3600" dirty="0"/>
              <a:t> </a:t>
            </a:r>
            <a:r>
              <a:rPr lang="en-US" altLang="en-GB" sz="3600" dirty="0"/>
              <a:t>= </a:t>
            </a:r>
            <a:r>
              <a:rPr lang="en-GB" altLang="x-none" sz="3600" dirty="0"/>
              <a:t> </a:t>
            </a:r>
            <a:r>
              <a:rPr lang="en-GB" altLang="x-none" sz="4400" b="1" dirty="0">
                <a:solidFill>
                  <a:srgbClr val="FF0000"/>
                </a:solidFill>
                <a:latin typeface="Symbol" panose="05050102010706020507" charset="2"/>
              </a:rPr>
              <a:t>S</a:t>
            </a:r>
            <a:r>
              <a:rPr lang="en-GB" altLang="x-none" sz="3600" b="1" dirty="0">
                <a:solidFill>
                  <a:srgbClr val="FF0000"/>
                </a:solidFill>
                <a:latin typeface="Symbol" panose="05050102010706020507" charset="2"/>
              </a:rPr>
              <a:t> </a:t>
            </a:r>
            <a:r>
              <a:rPr lang="en-GB" altLang="x-none" sz="4400" b="1" dirty="0">
                <a:solidFill>
                  <a:srgbClr val="FF0000"/>
                </a:solidFill>
              </a:rPr>
              <a:t>F</a:t>
            </a:r>
            <a:r>
              <a:rPr lang="en-GB" altLang="x-none" sz="4400" b="1" baseline="-25000" dirty="0">
                <a:solidFill>
                  <a:srgbClr val="FF0000"/>
                </a:solidFill>
              </a:rPr>
              <a:t>i</a:t>
            </a:r>
            <a:endParaRPr lang="en-GB" altLang="x-none" sz="4400" b="1" baseline="-25000" dirty="0">
              <a:solidFill>
                <a:srgbClr val="FF0000"/>
              </a:solidFill>
            </a:endParaRPr>
          </a:p>
          <a:p>
            <a:pPr marL="0" indent="0" defTabSz="449580" eaLnBrk="1" hangingPunct="1">
              <a:lnSpc>
                <a:spcPct val="80000"/>
              </a:lnSpc>
              <a:spcBef>
                <a:spcPts val="550"/>
              </a:spcBef>
              <a:buNone/>
              <a:tabLst>
                <a:tab pos="1069975" algn="l"/>
                <a:tab pos="1519555" algn="l"/>
                <a:tab pos="1968500" algn="l"/>
                <a:tab pos="2418080" algn="l"/>
                <a:tab pos="2867025" algn="l"/>
                <a:tab pos="3316605" algn="l"/>
                <a:tab pos="3765550" algn="l"/>
                <a:tab pos="4215130" algn="l"/>
                <a:tab pos="4664075" algn="l"/>
                <a:tab pos="5113655" algn="l"/>
                <a:tab pos="5562600" algn="l"/>
                <a:tab pos="6012180" algn="l"/>
                <a:tab pos="6461125" algn="l"/>
                <a:tab pos="6910705" algn="l"/>
                <a:tab pos="7359650" algn="l"/>
                <a:tab pos="7809230" algn="l"/>
                <a:tab pos="8258175" algn="l"/>
                <a:tab pos="8707755" algn="l"/>
                <a:tab pos="9156700" algn="l"/>
                <a:tab pos="9606280" algn="l"/>
              </a:tabLst>
            </a:pPr>
            <a:r>
              <a:rPr lang="en-US" altLang="en-GB" sz="3600" b="1" baseline="-25000" dirty="0">
                <a:solidFill>
                  <a:schemeClr val="tx1"/>
                </a:solidFill>
              </a:rPr>
              <a:t>        </a:t>
            </a:r>
            <a:endParaRPr lang="en-US" altLang="en-GB" sz="3600" b="1" baseline="-25000" dirty="0">
              <a:solidFill>
                <a:schemeClr val="tx1"/>
              </a:solidFill>
            </a:endParaRPr>
          </a:p>
          <a:p>
            <a:pPr defTabSz="449580" eaLnBrk="1" hangingPunct="1">
              <a:lnSpc>
                <a:spcPct val="80000"/>
              </a:lnSpc>
              <a:spcBef>
                <a:spcPts val="550"/>
              </a:spcBef>
              <a:tabLst>
                <a:tab pos="1069975" algn="l"/>
                <a:tab pos="1519555" algn="l"/>
                <a:tab pos="1968500" algn="l"/>
                <a:tab pos="2418080" algn="l"/>
                <a:tab pos="2867025" algn="l"/>
                <a:tab pos="3316605" algn="l"/>
                <a:tab pos="3765550" algn="l"/>
                <a:tab pos="4215130" algn="l"/>
                <a:tab pos="4664075" algn="l"/>
                <a:tab pos="5113655" algn="l"/>
                <a:tab pos="5562600" algn="l"/>
                <a:tab pos="6012180" algn="l"/>
                <a:tab pos="6461125" algn="l"/>
                <a:tab pos="6910705" algn="l"/>
                <a:tab pos="7359650" algn="l"/>
                <a:tab pos="7809230" algn="l"/>
                <a:tab pos="8258175" algn="l"/>
                <a:tab pos="8707755" algn="l"/>
                <a:tab pos="9156700" algn="l"/>
                <a:tab pos="9606280" algn="l"/>
              </a:tabLst>
            </a:pPr>
            <a:r>
              <a:rPr lang="en-US" altLang="en-GB" sz="3600" b="1" baseline="-25000" dirty="0">
                <a:solidFill>
                  <a:schemeClr val="tx1"/>
                </a:solidFill>
              </a:rPr>
              <a:t>      </a:t>
            </a:r>
            <a:r>
              <a:rPr lang="en-US" altLang="en-GB" sz="3600" dirty="0">
                <a:solidFill>
                  <a:schemeClr val="tx1"/>
                </a:solidFill>
              </a:rPr>
              <a:t>S</a:t>
            </a:r>
            <a:r>
              <a:rPr lang="en-GB" altLang="x-none" sz="3600" dirty="0">
                <a:solidFill>
                  <a:schemeClr val="tx1"/>
                </a:solidFill>
              </a:rPr>
              <a:t>ometimes called Complexity Measure(CM)  </a:t>
            </a:r>
            <a:r>
              <a:rPr lang="en-US" altLang="en-GB" sz="3600" b="1" baseline="-25000" dirty="0">
                <a:solidFill>
                  <a:schemeClr val="tx1"/>
                </a:solidFill>
              </a:rPr>
              <a:t>                                                               </a:t>
            </a:r>
            <a:endParaRPr lang="en-US" altLang="en-GB" sz="3600" b="1" baseline="-25000" dirty="0">
              <a:solidFill>
                <a:schemeClr val="tx1"/>
              </a:solidFill>
            </a:endParaRPr>
          </a:p>
        </p:txBody>
      </p:sp>
      <p:graphicFrame>
        <p:nvGraphicFramePr>
          <p:cNvPr id="635908" name="Object 635907"/>
          <p:cNvGraphicFramePr/>
          <p:nvPr/>
        </p:nvGraphicFramePr>
        <p:xfrm>
          <a:off x="3173730" y="5783580"/>
          <a:ext cx="6246495" cy="718185"/>
        </p:xfrm>
        <a:graphic>
          <a:graphicData uri="http://schemas.openxmlformats.org/presentationml/2006/ole">
            <mc:AlternateContent xmlns:mc="http://schemas.openxmlformats.org/markup-compatibility/2006">
              <mc:Choice xmlns:v="urn:schemas-microsoft-com:vml" Requires="v">
                <p:oleObj spid="_x0000_s3076" name="" r:id="rId1" imgW="2273300" imgH="279400" progId="Equation.3">
                  <p:embed/>
                </p:oleObj>
              </mc:Choice>
              <mc:Fallback>
                <p:oleObj name="" r:id="rId1" imgW="2273300" imgH="279400" progId="Equation.3">
                  <p:embed/>
                  <p:pic>
                    <p:nvPicPr>
                      <p:cNvPr id="0" name="Picture 3075"/>
                      <p:cNvPicPr/>
                      <p:nvPr/>
                    </p:nvPicPr>
                    <p:blipFill>
                      <a:blip r:embed="rId2"/>
                      <a:stretch>
                        <a:fillRect/>
                      </a:stretch>
                    </p:blipFill>
                    <p:spPr>
                      <a:xfrm>
                        <a:off x="3173730" y="5783580"/>
                        <a:ext cx="6246495" cy="718185"/>
                      </a:xfrm>
                      <a:prstGeom prst="rect">
                        <a:avLst/>
                      </a:prstGeom>
                      <a:noFill/>
                      <a:ln w="38100">
                        <a:noFill/>
                        <a:miter/>
                      </a:ln>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70840" y="1240790"/>
            <a:ext cx="11496675" cy="5128895"/>
          </a:xfrm>
          <a:prstGeom prst="rect">
            <a:avLst/>
          </a:prstGeom>
          <a:noFill/>
        </p:spPr>
        <p:txBody>
          <a:bodyPr wrap="square" rtlCol="0" anchor="t">
            <a:spAutoFit/>
          </a:bodyPr>
          <a:p>
            <a:pPr marL="457200" indent="-457200">
              <a:lnSpc>
                <a:spcPct val="130000"/>
              </a:lnSpc>
              <a:buFont typeface="Arial" panose="020B0604020202020204" pitchFamily="34" charset="0"/>
              <a:buChar char="•"/>
            </a:pPr>
            <a:r>
              <a:rPr lang="en-US" sz="2800">
                <a:latin typeface="Arial Narrow" panose="020B0606020202030204" charset="0"/>
              </a:rPr>
              <a:t>Numerical measures that quantify the degree to which software, a process or a project possesses a given attribute</a:t>
            </a:r>
            <a:endParaRPr lang="en-US" sz="2800">
              <a:latin typeface="Arial Narrow" panose="020B0606020202030204" charset="0"/>
            </a:endParaRPr>
          </a:p>
          <a:p>
            <a:pPr marL="457200" indent="-457200">
              <a:lnSpc>
                <a:spcPct val="130000"/>
              </a:lnSpc>
              <a:buFont typeface="Arial" panose="020B0604020202020204" pitchFamily="34" charset="0"/>
              <a:buChar char="•"/>
            </a:pPr>
            <a:r>
              <a:rPr lang="en-US" sz="2800">
                <a:latin typeface="Arial Narrow" panose="020B0606020202030204" charset="0"/>
              </a:rPr>
              <a:t>Metrics help the followings</a:t>
            </a:r>
            <a:endParaRPr lang="en-US" sz="2800">
              <a:latin typeface="Arial Narrow" panose="020B0606020202030204" charset="0"/>
            </a:endParaRPr>
          </a:p>
          <a:p>
            <a:pPr marL="1371600" lvl="2" indent="-457200">
              <a:lnSpc>
                <a:spcPct val="130000"/>
              </a:lnSpc>
            </a:pPr>
            <a:r>
              <a:rPr lang="en-US" sz="2800">
                <a:latin typeface="Arial Narrow" panose="020B0606020202030204" charset="0"/>
              </a:rPr>
              <a:t>– Determining software quality level</a:t>
            </a:r>
            <a:endParaRPr lang="en-US" sz="2800">
              <a:latin typeface="Arial Narrow" panose="020B0606020202030204" charset="0"/>
            </a:endParaRPr>
          </a:p>
          <a:p>
            <a:pPr lvl="2">
              <a:lnSpc>
                <a:spcPct val="130000"/>
              </a:lnSpc>
            </a:pPr>
            <a:r>
              <a:rPr lang="en-US" sz="2800">
                <a:latin typeface="Arial Narrow" panose="020B0606020202030204" charset="0"/>
              </a:rPr>
              <a:t>– Estimating project schedules</a:t>
            </a:r>
            <a:endParaRPr lang="en-US" sz="2800">
              <a:latin typeface="Arial Narrow" panose="020B0606020202030204" charset="0"/>
            </a:endParaRPr>
          </a:p>
          <a:p>
            <a:pPr lvl="2">
              <a:lnSpc>
                <a:spcPct val="130000"/>
              </a:lnSpc>
            </a:pPr>
            <a:r>
              <a:rPr lang="en-US" sz="2800">
                <a:latin typeface="Arial Narrow" panose="020B0606020202030204" charset="0"/>
              </a:rPr>
              <a:t>– Tracking schedule process</a:t>
            </a:r>
            <a:endParaRPr lang="en-US" sz="2800">
              <a:latin typeface="Arial Narrow" panose="020B0606020202030204" charset="0"/>
            </a:endParaRPr>
          </a:p>
          <a:p>
            <a:pPr lvl="2">
              <a:lnSpc>
                <a:spcPct val="130000"/>
              </a:lnSpc>
            </a:pPr>
            <a:r>
              <a:rPr lang="en-US" sz="2800">
                <a:latin typeface="Arial Narrow" panose="020B0606020202030204" charset="0"/>
              </a:rPr>
              <a:t>– Determining software size and complexity</a:t>
            </a:r>
            <a:endParaRPr lang="en-US" sz="2800">
              <a:latin typeface="Arial Narrow" panose="020B0606020202030204" charset="0"/>
            </a:endParaRPr>
          </a:p>
          <a:p>
            <a:pPr lvl="2">
              <a:lnSpc>
                <a:spcPct val="130000"/>
              </a:lnSpc>
            </a:pPr>
            <a:r>
              <a:rPr lang="en-US" sz="2800">
                <a:latin typeface="Arial Narrow" panose="020B0606020202030204" charset="0"/>
              </a:rPr>
              <a:t>– Determining project cost</a:t>
            </a:r>
            <a:endParaRPr lang="en-US" sz="2800">
              <a:latin typeface="Arial Narrow" panose="020B0606020202030204" charset="0"/>
            </a:endParaRPr>
          </a:p>
          <a:p>
            <a:pPr lvl="2">
              <a:lnSpc>
                <a:spcPct val="130000"/>
              </a:lnSpc>
            </a:pPr>
            <a:r>
              <a:rPr lang="en-US" sz="2800">
                <a:latin typeface="Arial Narrow" panose="020B0606020202030204" charset="0"/>
              </a:rPr>
              <a:t>– Process improvement</a:t>
            </a:r>
            <a:endParaRPr lang="en-US" sz="2800">
              <a:latin typeface="Arial Narrow" panose="020B0606020202030204" charset="0"/>
            </a:endParaRPr>
          </a:p>
        </p:txBody>
      </p:sp>
      <p:sp>
        <p:nvSpPr>
          <p:cNvPr id="14337" name="Rectangle 2"/>
          <p:cNvSpPr>
            <a:spLocks noGrp="1"/>
          </p:cNvSpPr>
          <p:nvPr>
            <p:ph type="title"/>
          </p:nvPr>
        </p:nvSpPr>
        <p:spPr>
          <a:xfrm>
            <a:off x="271145" y="264795"/>
            <a:ext cx="10515600" cy="626110"/>
          </a:xfrm>
        </p:spPr>
        <p:txBody>
          <a:bodyPr vert="horz" wrap="square" lIns="91440" tIns="45720" rIns="91440" bIns="45720" anchor="ctr">
            <a:normAutofit fontScale="90000"/>
          </a:bodyPr>
          <a:p>
            <a:pPr algn="l" eaLnBrk="1" hangingPunct="1">
              <a:spcBef>
                <a:spcPts val="990"/>
              </a:spcBef>
            </a:pPr>
            <a:r>
              <a:rPr lang="en-GB" sz="4400" b="1">
                <a:latin typeface="Arial" panose="020B0604020202020204" pitchFamily="34" charset="0"/>
              </a:rPr>
              <a:t>Metric</a:t>
            </a:r>
            <a:endParaRPr lang="en-GB" sz="4400" b="1">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300990" y="1412240"/>
            <a:ext cx="7099300" cy="521970"/>
          </a:xfrm>
          <a:prstGeom prst="rect">
            <a:avLst/>
          </a:prstGeom>
          <a:noFill/>
        </p:spPr>
        <p:txBody>
          <a:bodyPr wrap="square" rtlCol="0" anchor="t">
            <a:spAutoFit/>
          </a:bodyPr>
          <a:p>
            <a:r>
              <a:rPr lang="en-US" sz="2800" b="1">
                <a:latin typeface="Arial Narrow" panose="020B0606020202030204" charset="0"/>
              </a:rPr>
              <a:t>Compute the technical complexity factor (TCF)</a:t>
            </a:r>
            <a:endParaRPr lang="en-US" sz="2800" b="1">
              <a:latin typeface="Arial Narrow" panose="020B0606020202030204" charset="0"/>
            </a:endParaRPr>
          </a:p>
        </p:txBody>
      </p:sp>
      <p:sp>
        <p:nvSpPr>
          <p:cNvPr id="6" name="Rectangle 5"/>
          <p:cNvSpPr/>
          <p:nvPr/>
        </p:nvSpPr>
        <p:spPr>
          <a:xfrm>
            <a:off x="300990" y="480060"/>
            <a:ext cx="10852150" cy="604520"/>
          </a:xfrm>
          <a:prstGeom prst="rect">
            <a:avLst/>
          </a:prstGeom>
          <a:noFill/>
          <a:ln w="12700">
            <a:noFill/>
          </a:ln>
        </p:spPr>
        <p:txBody>
          <a:bodyPr wrap="square" lIns="63500" tIns="25400" rIns="63500" bIns="25400">
            <a:spAutoFit/>
          </a:bodyPr>
          <a:p>
            <a:pPr algn="l" defTabSz="449580" eaLnBrk="1" hangingPunct="1">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GB" altLang="x-none" sz="3600" b="1" dirty="0">
                <a:sym typeface="+mn-ea"/>
              </a:rPr>
              <a:t>Computing function points: step </a:t>
            </a:r>
            <a:r>
              <a:rPr lang="en-US" altLang="en-GB" sz="3600" b="1" dirty="0">
                <a:sym typeface="+mn-ea"/>
              </a:rPr>
              <a:t>4 </a:t>
            </a:r>
            <a:endParaRPr lang="en-US" altLang="en-GB" sz="3600" b="1" dirty="0">
              <a:latin typeface="Arial" panose="020B0604020202020204" pitchFamily="34" charset="0"/>
              <a:ea typeface="MS PGothic" panose="020B0600070205080204" charset="-128"/>
              <a:cs typeface="MS PGothic" panose="020B0600070205080204" charset="-128"/>
              <a:sym typeface="+mn-ea"/>
            </a:endParaRPr>
          </a:p>
        </p:txBody>
      </p:sp>
      <p:sp>
        <p:nvSpPr>
          <p:cNvPr id="7" name="Text Box 6"/>
          <p:cNvSpPr txBox="1"/>
          <p:nvPr/>
        </p:nvSpPr>
        <p:spPr>
          <a:xfrm>
            <a:off x="755015" y="2315210"/>
            <a:ext cx="11204575" cy="2214245"/>
          </a:xfrm>
          <a:prstGeom prst="rect">
            <a:avLst/>
          </a:prstGeom>
          <a:noFill/>
        </p:spPr>
        <p:txBody>
          <a:bodyPr wrap="square" rtlCol="0" anchor="t">
            <a:spAutoFit/>
          </a:bodyPr>
          <a:p>
            <a:pPr>
              <a:lnSpc>
                <a:spcPct val="130000"/>
              </a:lnSpc>
            </a:pPr>
            <a:r>
              <a:rPr lang="en-US" sz="3200"/>
              <a:t>– </a:t>
            </a:r>
            <a:r>
              <a:rPr lang="en-US" sz="3200" b="1"/>
              <a:t>TCF</a:t>
            </a:r>
            <a:r>
              <a:rPr lang="en-US" sz="3200"/>
              <a:t> = 0.65 + 0.01 × DI</a:t>
            </a:r>
            <a:endParaRPr lang="en-US" sz="3200"/>
          </a:p>
          <a:p>
            <a:pPr>
              <a:lnSpc>
                <a:spcPct val="130000"/>
              </a:lnSpc>
            </a:pPr>
            <a:r>
              <a:rPr lang="en-US" altLang="en-GB" sz="2800" b="1" noProof="0" smtClean="0">
                <a:ln>
                  <a:noFill/>
                </a:ln>
                <a:solidFill>
                  <a:schemeClr val="tx1"/>
                </a:solidFill>
                <a:effectLst/>
                <a:uLnTx/>
                <a:uFillTx/>
                <a:latin typeface="Arial Narrow" panose="020B0606020202030204" charset="0"/>
                <a:ea typeface="+mj-ea"/>
                <a:cs typeface="+mj-cs"/>
                <a:sym typeface="+mn-ea"/>
              </a:rPr>
              <a:t>(</a:t>
            </a:r>
            <a:r>
              <a:rPr lang="en-GB" sz="2800" b="1" noProof="0" smtClean="0">
                <a:ln>
                  <a:noFill/>
                </a:ln>
                <a:solidFill>
                  <a:srgbClr val="FF0000"/>
                </a:solidFill>
                <a:effectLst/>
                <a:uLnTx/>
                <a:uFillTx/>
                <a:latin typeface="Arial Narrow" panose="020B0606020202030204" charset="0"/>
                <a:ea typeface="+mj-ea"/>
                <a:cs typeface="+mj-cs"/>
                <a:sym typeface="+mn-ea"/>
              </a:rPr>
              <a:t>0.65</a:t>
            </a:r>
            <a:r>
              <a:rPr lang="en-GB" sz="2800" b="1" noProof="0" smtClean="0">
                <a:ln>
                  <a:noFill/>
                </a:ln>
                <a:effectLst/>
                <a:uLnTx/>
                <a:uFillTx/>
                <a:latin typeface="Arial Narrow" panose="020B0606020202030204" charset="0"/>
                <a:ea typeface="+mj-ea"/>
                <a:cs typeface="+mj-cs"/>
                <a:sym typeface="+mn-ea"/>
              </a:rPr>
              <a:t> and </a:t>
            </a:r>
            <a:r>
              <a:rPr lang="en-GB" sz="2800" b="1" noProof="0" smtClean="0">
                <a:ln>
                  <a:noFill/>
                </a:ln>
                <a:solidFill>
                  <a:srgbClr val="FF0000"/>
                </a:solidFill>
                <a:effectLst/>
                <a:uLnTx/>
                <a:uFillTx/>
                <a:latin typeface="Arial Narrow" panose="020B0606020202030204" charset="0"/>
                <a:ea typeface="+mj-ea"/>
                <a:cs typeface="+mj-cs"/>
                <a:sym typeface="+mn-ea"/>
              </a:rPr>
              <a:t>0.01</a:t>
            </a:r>
            <a:r>
              <a:rPr lang="en-GB" sz="2800" b="1" noProof="0" smtClean="0">
                <a:ln>
                  <a:noFill/>
                </a:ln>
                <a:effectLst/>
                <a:uLnTx/>
                <a:uFillTx/>
                <a:latin typeface="Arial Narrow" panose="020B0606020202030204" charset="0"/>
                <a:ea typeface="+mj-ea"/>
                <a:cs typeface="+mj-cs"/>
                <a:sym typeface="+mn-ea"/>
              </a:rPr>
              <a:t> are empirically derived constants</a:t>
            </a:r>
            <a:r>
              <a:rPr lang="en-US" altLang="en-GB" sz="2800" b="1" noProof="0" smtClean="0">
                <a:ln>
                  <a:noFill/>
                </a:ln>
                <a:effectLst/>
                <a:uLnTx/>
                <a:uFillTx/>
                <a:latin typeface="Arial Narrow" panose="020B0606020202030204" charset="0"/>
                <a:ea typeface="+mj-ea"/>
                <a:cs typeface="+mj-cs"/>
                <a:sym typeface="+mn-ea"/>
              </a:rPr>
              <a:t>)</a:t>
            </a:r>
            <a:endParaRPr kumimoji="0" lang="en-US" altLang="en-GB" sz="2800" b="1" i="0" u="none" strike="noStrike" kern="1200" cap="none" spc="0" normalizeH="0" baseline="0" noProof="0" smtClean="0">
              <a:ln>
                <a:noFill/>
              </a:ln>
              <a:solidFill>
                <a:schemeClr val="tx1"/>
              </a:solidFill>
              <a:effectLst/>
              <a:uLnTx/>
              <a:uFillTx/>
              <a:latin typeface="Arial Narrow" panose="020B0606020202030204" charset="0"/>
              <a:ea typeface="+mj-ea"/>
              <a:cs typeface="+mj-cs"/>
              <a:sym typeface="+mn-ea"/>
            </a:endParaRPr>
          </a:p>
          <a:p>
            <a:endParaRPr lang="en-US" sz="2800" b="1">
              <a:latin typeface="Arial Narrow" panose="020B0606020202030204" charset="0"/>
            </a:endParaRPr>
          </a:p>
          <a:p>
            <a:r>
              <a:rPr lang="en-US" sz="3200"/>
              <a:t>– The technical complexity factor (TCF) lies between 0.65 and 1.35</a:t>
            </a:r>
            <a:endParaRPr lang="en-US" sz="3200"/>
          </a:p>
        </p:txBody>
      </p:sp>
      <p:sp>
        <p:nvSpPr>
          <p:cNvPr id="4" name="Text Box 3"/>
          <p:cNvSpPr txBox="1"/>
          <p:nvPr/>
        </p:nvSpPr>
        <p:spPr>
          <a:xfrm>
            <a:off x="755015" y="4839335"/>
            <a:ext cx="11147425" cy="1641475"/>
          </a:xfrm>
          <a:prstGeom prst="rect">
            <a:avLst/>
          </a:prstGeom>
          <a:noFill/>
        </p:spPr>
        <p:txBody>
          <a:bodyPr wrap="square" rtlCol="0" anchor="t">
            <a:spAutoFit/>
          </a:bodyPr>
          <a:p>
            <a:pPr>
              <a:lnSpc>
                <a:spcPct val="140000"/>
              </a:lnSpc>
            </a:pPr>
            <a:r>
              <a:rPr lang="en-US" sz="3600">
                <a:latin typeface="Arial Narrow" panose="020B0606020202030204" charset="0"/>
              </a:rPr>
              <a:t>The number of function points (FP) is then given by</a:t>
            </a:r>
            <a:endParaRPr lang="en-US" sz="3600">
              <a:latin typeface="Arial Narrow" panose="020B0606020202030204" charset="0"/>
            </a:endParaRPr>
          </a:p>
          <a:p>
            <a:pPr>
              <a:lnSpc>
                <a:spcPct val="140000"/>
              </a:lnSpc>
            </a:pPr>
            <a:r>
              <a:rPr lang="en-US" sz="3600">
                <a:latin typeface="Arial Narrow" panose="020B0606020202030204" charset="0"/>
              </a:rPr>
              <a:t>                               </a:t>
            </a:r>
            <a:r>
              <a:rPr lang="en-US" sz="3600" b="1">
                <a:solidFill>
                  <a:srgbClr val="FF0000"/>
                </a:solidFill>
                <a:latin typeface="Arial" panose="020B0604020202020204" pitchFamily="34" charset="0"/>
              </a:rPr>
              <a:t>FP = UFP × TCF</a:t>
            </a:r>
            <a:endParaRPr lang="en-US" sz="3600" b="1">
              <a:solidFill>
                <a:srgbClr val="FF0000"/>
              </a:solidFill>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5" name="Picture 2"/>
          <p:cNvPicPr>
            <a:picLocks noChangeAspect="1"/>
          </p:cNvPicPr>
          <p:nvPr/>
        </p:nvPicPr>
        <p:blipFill>
          <a:blip r:embed="rId1"/>
          <a:stretch>
            <a:fillRect/>
          </a:stretch>
        </p:blipFill>
        <p:spPr>
          <a:xfrm>
            <a:off x="1485900" y="704850"/>
            <a:ext cx="9400540" cy="5875655"/>
          </a:xfrm>
          <a:prstGeom prst="rect">
            <a:avLst/>
          </a:prstGeom>
          <a:noFill/>
          <a:ln w="9525">
            <a:noFill/>
          </a:ln>
        </p:spPr>
      </p:pic>
      <p:sp>
        <p:nvSpPr>
          <p:cNvPr id="6" name="Slide Number Placeholder 5"/>
          <p:cNvSpPr>
            <a:spLocks noGrp="1"/>
          </p:cNvSpPr>
          <p:nvPr>
            <p:ph type="sldNum" sz="quarter" idx="12"/>
          </p:nvPr>
        </p:nvSpPr>
        <p:spPr/>
        <p:txBody>
          <a:bodyPr/>
          <a:lstStyle/>
          <a:p>
            <a:fld id="{07626BBA-6884-473D-AF11-1D62F07AA254}" type="slidenum">
              <a:rPr lang="en-US"/>
            </a:fld>
            <a:endParaRPr lang="en-US"/>
          </a:p>
        </p:txBody>
      </p:sp>
      <p:sp>
        <p:nvSpPr>
          <p:cNvPr id="54274" name="Rectangle 2"/>
          <p:cNvSpPr>
            <a:spLocks noGrp="1"/>
          </p:cNvSpPr>
          <p:nvPr>
            <p:ph type="title"/>
          </p:nvPr>
        </p:nvSpPr>
        <p:spPr>
          <a:xfrm>
            <a:off x="685800" y="0"/>
            <a:ext cx="7772400" cy="1143000"/>
          </a:xfrm>
        </p:spPr>
        <p:txBody>
          <a:bodyPr vert="horz" wrap="square" lIns="91440" tIns="45720" rIns="91440" bIns="45720" anchor="ctr"/>
          <a:p>
            <a:pPr eaLnBrk="1" hangingPunct="1"/>
            <a:r>
              <a:rPr lang="en-AU" altLang="en-US" b="1" dirty="0">
                <a:latin typeface="Arial" panose="020B0604020202020204" pitchFamily="34" charset="0"/>
              </a:rPr>
              <a:t>FP Template</a:t>
            </a:r>
            <a:endParaRPr lang="en-AU" altLang="en-US" b="1"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2440" y="371684"/>
            <a:ext cx="11049000" cy="6517640"/>
          </a:xfrm>
          <a:prstGeom prst="rect">
            <a:avLst/>
          </a:prstGeom>
        </p:spPr>
        <p:txBody>
          <a:bodyPr wrap="square">
            <a:spAutoFit/>
          </a:bodyPr>
          <a:lstStyle/>
          <a:p>
            <a:pPr algn="l">
              <a:lnSpc>
                <a:spcPct val="90000"/>
              </a:lnSpc>
            </a:pPr>
            <a:r>
              <a:rPr lang="en-AU" altLang="en-US" sz="4400" b="1" dirty="0">
                <a:latin typeface="Arial" panose="020B0604020202020204" pitchFamily="34" charset="0"/>
                <a:ea typeface="+mj-ea"/>
                <a:cs typeface="+mj-cs"/>
              </a:rPr>
              <a:t>Function Points: An Example</a:t>
            </a:r>
            <a:endParaRPr lang="en-AU" altLang="en-US" sz="4400" b="1" dirty="0">
              <a:latin typeface="Arial" panose="020B0604020202020204" pitchFamily="34" charset="0"/>
              <a:ea typeface="+mj-ea"/>
              <a:cs typeface="+mj-cs"/>
            </a:endParaRPr>
          </a:p>
          <a:p>
            <a:endParaRPr lang="en-IN" b="1" dirty="0" smtClean="0">
              <a:solidFill>
                <a:srgbClr val="0000AB"/>
              </a:solidFill>
              <a:latin typeface="Arial-BoldMT"/>
            </a:endParaRPr>
          </a:p>
          <a:p>
            <a:pPr algn="just"/>
            <a:r>
              <a:rPr lang="en-IN" sz="2400" b="1" dirty="0" smtClean="0">
                <a:solidFill>
                  <a:srgbClr val="0000AB"/>
                </a:solidFill>
                <a:latin typeface="Arial-BoldMT"/>
              </a:rPr>
              <a:t>Spell </a:t>
            </a:r>
            <a:r>
              <a:rPr lang="en-IN" sz="2400" b="1" dirty="0">
                <a:solidFill>
                  <a:srgbClr val="0000AB"/>
                </a:solidFill>
                <a:latin typeface="Arial-BoldMT"/>
              </a:rPr>
              <a:t>Checker </a:t>
            </a:r>
            <a:r>
              <a:rPr lang="en-IN" sz="2400" b="1" dirty="0" smtClean="0">
                <a:solidFill>
                  <a:srgbClr val="0000AB"/>
                </a:solidFill>
                <a:latin typeface="Arial-BoldMT"/>
              </a:rPr>
              <a:t>Specification</a:t>
            </a:r>
            <a:endParaRPr lang="en-IN" sz="2400" b="1" dirty="0" smtClean="0">
              <a:solidFill>
                <a:srgbClr val="0000AB"/>
              </a:solidFill>
              <a:latin typeface="Arial-BoldMT"/>
            </a:endParaRPr>
          </a:p>
          <a:p>
            <a:pPr algn="just"/>
            <a:endParaRPr lang="en-IN" sz="1000" b="1" dirty="0">
              <a:solidFill>
                <a:srgbClr val="0000AB"/>
              </a:solidFill>
              <a:latin typeface="Arial-BoldMT"/>
            </a:endParaRPr>
          </a:p>
          <a:p>
            <a:pPr algn="just"/>
            <a:r>
              <a:rPr lang="en-IN" sz="2400" i="1" dirty="0">
                <a:solidFill>
                  <a:srgbClr val="000000"/>
                </a:solidFill>
                <a:latin typeface="Arial-ItalicMT"/>
              </a:rPr>
              <a:t>The </a:t>
            </a:r>
            <a:r>
              <a:rPr lang="en-IN" sz="2400" i="1" dirty="0">
                <a:solidFill>
                  <a:srgbClr val="0000AB"/>
                </a:solidFill>
                <a:latin typeface="Arial-ItalicMT"/>
              </a:rPr>
              <a:t>spell checker </a:t>
            </a:r>
            <a:r>
              <a:rPr lang="en-IN" sz="2400" i="1" dirty="0">
                <a:solidFill>
                  <a:srgbClr val="000000"/>
                </a:solidFill>
                <a:latin typeface="Arial-ItalicMT"/>
              </a:rPr>
              <a:t>accepts as input a </a:t>
            </a:r>
            <a:r>
              <a:rPr lang="en-IN" sz="2400" i="1" dirty="0">
                <a:solidFill>
                  <a:srgbClr val="0000AB"/>
                </a:solidFill>
                <a:latin typeface="Arial-ItalicMT"/>
              </a:rPr>
              <a:t>document </a:t>
            </a:r>
            <a:r>
              <a:rPr lang="en-IN" sz="2400" i="1" dirty="0">
                <a:solidFill>
                  <a:srgbClr val="000000"/>
                </a:solidFill>
                <a:latin typeface="Arial-ItalicMT"/>
              </a:rPr>
              <a:t>file, a </a:t>
            </a:r>
            <a:r>
              <a:rPr lang="en-IN" sz="2400" i="1" dirty="0">
                <a:solidFill>
                  <a:srgbClr val="0000AB"/>
                </a:solidFill>
                <a:latin typeface="Arial-ItalicMT"/>
              </a:rPr>
              <a:t>dictionary </a:t>
            </a:r>
            <a:r>
              <a:rPr lang="en-IN" sz="2400" i="1" dirty="0">
                <a:solidFill>
                  <a:srgbClr val="000000"/>
                </a:solidFill>
                <a:latin typeface="Arial-ItalicMT"/>
              </a:rPr>
              <a:t>file </a:t>
            </a:r>
            <a:r>
              <a:rPr lang="en-IN" sz="2400" i="1" dirty="0" smtClean="0">
                <a:solidFill>
                  <a:srgbClr val="000000"/>
                </a:solidFill>
                <a:latin typeface="Arial-ItalicMT"/>
              </a:rPr>
              <a:t>and an </a:t>
            </a:r>
            <a:r>
              <a:rPr lang="en-IN" sz="2400" i="1" dirty="0">
                <a:solidFill>
                  <a:srgbClr val="000000"/>
                </a:solidFill>
                <a:latin typeface="Arial-ItalicMT"/>
              </a:rPr>
              <a:t>optional </a:t>
            </a:r>
            <a:r>
              <a:rPr lang="en-IN" sz="2400" i="1" dirty="0">
                <a:solidFill>
                  <a:srgbClr val="0000AB"/>
                </a:solidFill>
                <a:latin typeface="Arial-ItalicMT"/>
              </a:rPr>
              <a:t>user dictionary </a:t>
            </a:r>
            <a:r>
              <a:rPr lang="en-IN" sz="2400" i="1" dirty="0">
                <a:solidFill>
                  <a:srgbClr val="000000"/>
                </a:solidFill>
                <a:latin typeface="Arial-ItalicMT"/>
              </a:rPr>
              <a:t>file. The checker lists all words in </a:t>
            </a:r>
            <a:r>
              <a:rPr lang="en-IN" sz="2400" i="1" dirty="0" smtClean="0">
                <a:solidFill>
                  <a:srgbClr val="000000"/>
                </a:solidFill>
                <a:latin typeface="Arial-ItalicMT"/>
              </a:rPr>
              <a:t>the document </a:t>
            </a:r>
            <a:r>
              <a:rPr lang="en-IN" sz="2400" i="1" dirty="0">
                <a:solidFill>
                  <a:srgbClr val="000000"/>
                </a:solidFill>
                <a:latin typeface="Arial-ItalicMT"/>
              </a:rPr>
              <a:t>file not contained in either of the dictionary files. The </a:t>
            </a:r>
            <a:r>
              <a:rPr lang="en-IN" sz="2400" i="1" dirty="0" smtClean="0">
                <a:solidFill>
                  <a:srgbClr val="000000"/>
                </a:solidFill>
                <a:latin typeface="Arial-ItalicMT"/>
              </a:rPr>
              <a:t>user can </a:t>
            </a:r>
            <a:r>
              <a:rPr lang="en-IN" sz="2400" i="1" dirty="0">
                <a:solidFill>
                  <a:srgbClr val="0000AB"/>
                </a:solidFill>
                <a:latin typeface="Arial-ItalicMT"/>
              </a:rPr>
              <a:t>query </a:t>
            </a:r>
            <a:r>
              <a:rPr lang="en-IN" sz="2400" i="1" dirty="0">
                <a:solidFill>
                  <a:srgbClr val="000000"/>
                </a:solidFill>
                <a:latin typeface="Arial-ItalicMT"/>
              </a:rPr>
              <a:t>the number of words processed and the number </a:t>
            </a:r>
            <a:r>
              <a:rPr lang="en-IN" sz="2400" i="1" dirty="0" smtClean="0">
                <a:solidFill>
                  <a:srgbClr val="000000"/>
                </a:solidFill>
                <a:latin typeface="Arial-ItalicMT"/>
              </a:rPr>
              <a:t>of spelling </a:t>
            </a:r>
            <a:r>
              <a:rPr lang="en-IN" sz="2400" i="1" dirty="0">
                <a:solidFill>
                  <a:srgbClr val="000000"/>
                </a:solidFill>
                <a:latin typeface="Arial-ItalicMT"/>
              </a:rPr>
              <a:t>errors found at </a:t>
            </a:r>
            <a:r>
              <a:rPr lang="en-IN" sz="2400" i="1" dirty="0">
                <a:solidFill>
                  <a:srgbClr val="0000AB"/>
                </a:solidFill>
                <a:latin typeface="Arial-ItalicMT"/>
              </a:rPr>
              <a:t>any stage </a:t>
            </a:r>
            <a:r>
              <a:rPr lang="en-IN" sz="2400" i="1" dirty="0">
                <a:solidFill>
                  <a:srgbClr val="000000"/>
                </a:solidFill>
                <a:latin typeface="Arial-ItalicMT"/>
              </a:rPr>
              <a:t>in the process</a:t>
            </a:r>
            <a:r>
              <a:rPr lang="en-IN" sz="2400" i="1" dirty="0" smtClean="0">
                <a:solidFill>
                  <a:srgbClr val="000000"/>
                </a:solidFill>
                <a:latin typeface="Arial-ItalicMT"/>
              </a:rPr>
              <a:t>.</a:t>
            </a:r>
            <a:endParaRPr lang="en-IN" sz="2400" i="1" dirty="0" smtClean="0">
              <a:solidFill>
                <a:srgbClr val="000000"/>
              </a:solidFill>
              <a:latin typeface="Arial-ItalicMT"/>
            </a:endParaRPr>
          </a:p>
          <a:p>
            <a:pPr algn="just"/>
            <a:endParaRPr lang="en-IN" sz="1000" i="1" dirty="0">
              <a:solidFill>
                <a:srgbClr val="000000"/>
              </a:solidFill>
              <a:latin typeface="Arial-ItalicMT"/>
            </a:endParaRPr>
          </a:p>
          <a:p>
            <a:pPr lvl="8" algn="just"/>
            <a:r>
              <a:rPr lang="en-IN" sz="2400" dirty="0">
                <a:solidFill>
                  <a:srgbClr val="0000AB"/>
                </a:solidFill>
                <a:latin typeface="ArialMT"/>
              </a:rPr>
              <a:t>A </a:t>
            </a:r>
            <a:r>
              <a:rPr lang="en-IN" sz="2400" dirty="0">
                <a:solidFill>
                  <a:srgbClr val="000000"/>
                </a:solidFill>
                <a:latin typeface="ArialMT"/>
              </a:rPr>
              <a:t>= #inputs = </a:t>
            </a:r>
            <a:r>
              <a:rPr lang="en-IN" sz="2400" dirty="0">
                <a:solidFill>
                  <a:srgbClr val="CD0000"/>
                </a:solidFill>
                <a:latin typeface="ArialMT"/>
              </a:rPr>
              <a:t>2</a:t>
            </a:r>
            <a:endParaRPr lang="en-IN" sz="2400" dirty="0">
              <a:solidFill>
                <a:srgbClr val="CD0000"/>
              </a:solidFill>
              <a:latin typeface="ArialMT"/>
            </a:endParaRPr>
          </a:p>
          <a:p>
            <a:pPr lvl="8" algn="just"/>
            <a:r>
              <a:rPr lang="en-IN" sz="2400" dirty="0">
                <a:solidFill>
                  <a:srgbClr val="0000AB"/>
                </a:solidFill>
                <a:latin typeface="ArialMT"/>
              </a:rPr>
              <a:t>B </a:t>
            </a:r>
            <a:r>
              <a:rPr lang="en-IN" sz="2400" dirty="0">
                <a:solidFill>
                  <a:srgbClr val="000000"/>
                </a:solidFill>
                <a:latin typeface="ArialMT"/>
              </a:rPr>
              <a:t>= #outputs = </a:t>
            </a:r>
            <a:r>
              <a:rPr lang="en-IN" sz="2400" dirty="0">
                <a:solidFill>
                  <a:srgbClr val="CD0000"/>
                </a:solidFill>
                <a:latin typeface="ArialMT"/>
              </a:rPr>
              <a:t>3</a:t>
            </a:r>
            <a:endParaRPr lang="en-IN" sz="2400" dirty="0">
              <a:solidFill>
                <a:srgbClr val="CD0000"/>
              </a:solidFill>
              <a:latin typeface="ArialMT"/>
            </a:endParaRPr>
          </a:p>
          <a:p>
            <a:pPr lvl="8" algn="just"/>
            <a:r>
              <a:rPr lang="en-IN" sz="2400" dirty="0">
                <a:solidFill>
                  <a:srgbClr val="0000AB"/>
                </a:solidFill>
                <a:latin typeface="ArialMT"/>
              </a:rPr>
              <a:t>C </a:t>
            </a:r>
            <a:r>
              <a:rPr lang="en-IN" sz="2400" dirty="0">
                <a:solidFill>
                  <a:srgbClr val="000000"/>
                </a:solidFill>
                <a:latin typeface="ArialMT"/>
              </a:rPr>
              <a:t>= #internal files = </a:t>
            </a:r>
            <a:r>
              <a:rPr lang="en-IN" sz="2400" dirty="0">
                <a:solidFill>
                  <a:srgbClr val="CD0000"/>
                </a:solidFill>
                <a:latin typeface="ArialMT"/>
              </a:rPr>
              <a:t>1</a:t>
            </a:r>
            <a:endParaRPr lang="en-IN" sz="2400" dirty="0">
              <a:solidFill>
                <a:srgbClr val="CD0000"/>
              </a:solidFill>
              <a:latin typeface="ArialMT"/>
            </a:endParaRPr>
          </a:p>
          <a:p>
            <a:pPr lvl="8" algn="just"/>
            <a:r>
              <a:rPr lang="en-IN" sz="2400" dirty="0">
                <a:solidFill>
                  <a:srgbClr val="0000AB"/>
                </a:solidFill>
                <a:latin typeface="ArialMT"/>
              </a:rPr>
              <a:t>D </a:t>
            </a:r>
            <a:r>
              <a:rPr lang="en-IN" sz="2400" dirty="0">
                <a:solidFill>
                  <a:srgbClr val="000000"/>
                </a:solidFill>
                <a:latin typeface="ArialMT"/>
              </a:rPr>
              <a:t>= #external files = </a:t>
            </a:r>
            <a:r>
              <a:rPr lang="en-IN" sz="2400" dirty="0">
                <a:solidFill>
                  <a:srgbClr val="CD0000"/>
                </a:solidFill>
                <a:latin typeface="ArialMT"/>
              </a:rPr>
              <a:t>2</a:t>
            </a:r>
            <a:endParaRPr lang="en-IN" sz="2400" dirty="0">
              <a:solidFill>
                <a:srgbClr val="CD0000"/>
              </a:solidFill>
              <a:latin typeface="ArialMT"/>
            </a:endParaRPr>
          </a:p>
          <a:p>
            <a:pPr lvl="8" algn="just"/>
            <a:r>
              <a:rPr lang="en-IN" sz="2400" dirty="0">
                <a:solidFill>
                  <a:srgbClr val="0000AB"/>
                </a:solidFill>
                <a:latin typeface="ArialMT"/>
              </a:rPr>
              <a:t>E </a:t>
            </a:r>
            <a:r>
              <a:rPr lang="en-IN" sz="2400" dirty="0">
                <a:solidFill>
                  <a:srgbClr val="000000"/>
                </a:solidFill>
                <a:latin typeface="ArialMT"/>
              </a:rPr>
              <a:t>= #queries = </a:t>
            </a:r>
            <a:r>
              <a:rPr lang="en-IN" sz="2400" dirty="0">
                <a:solidFill>
                  <a:srgbClr val="CD0000"/>
                </a:solidFill>
                <a:latin typeface="ArialMT"/>
              </a:rPr>
              <a:t>2</a:t>
            </a:r>
            <a:endParaRPr lang="en-IN" sz="2400" dirty="0">
              <a:solidFill>
                <a:srgbClr val="CD0000"/>
              </a:solidFill>
              <a:latin typeface="ArialMT"/>
            </a:endParaRPr>
          </a:p>
          <a:p>
            <a:pPr algn="just"/>
            <a:endParaRPr lang="en-IN" sz="2400" dirty="0" smtClean="0">
              <a:solidFill>
                <a:srgbClr val="0000AB"/>
              </a:solidFill>
              <a:latin typeface="ArialMT"/>
            </a:endParaRPr>
          </a:p>
          <a:p>
            <a:pPr algn="just"/>
            <a:r>
              <a:rPr lang="en-IN" sz="2400" dirty="0">
                <a:solidFill>
                  <a:srgbClr val="0000AB"/>
                </a:solidFill>
                <a:latin typeface="ArialMT"/>
              </a:rPr>
              <a:t>	 </a:t>
            </a:r>
            <a:r>
              <a:rPr lang="en-IN" sz="2800" b="1" dirty="0" smtClean="0">
                <a:solidFill>
                  <a:srgbClr val="0000AB"/>
                </a:solidFill>
                <a:latin typeface="ArialMT"/>
              </a:rPr>
              <a:t>UFC </a:t>
            </a:r>
            <a:r>
              <a:rPr lang="en-IN" sz="2800" b="1" dirty="0">
                <a:solidFill>
                  <a:srgbClr val="000000"/>
                </a:solidFill>
                <a:latin typeface="ArialMT"/>
              </a:rPr>
              <a:t>= </a:t>
            </a:r>
            <a:r>
              <a:rPr lang="en-IN" sz="2800" b="1" dirty="0">
                <a:solidFill>
                  <a:srgbClr val="CD0000"/>
                </a:solidFill>
                <a:latin typeface="ArialMT"/>
              </a:rPr>
              <a:t>4 </a:t>
            </a:r>
            <a:r>
              <a:rPr lang="en-IN" sz="2800" b="1" dirty="0">
                <a:solidFill>
                  <a:srgbClr val="0000AB"/>
                </a:solidFill>
                <a:latin typeface="ArialMT"/>
              </a:rPr>
              <a:t>A </a:t>
            </a:r>
            <a:r>
              <a:rPr lang="en-IN" sz="2800" b="1" dirty="0">
                <a:solidFill>
                  <a:srgbClr val="000000"/>
                </a:solidFill>
                <a:latin typeface="ArialMT"/>
              </a:rPr>
              <a:t>+ </a:t>
            </a:r>
            <a:r>
              <a:rPr lang="en-IN" sz="2800" b="1" dirty="0">
                <a:solidFill>
                  <a:srgbClr val="CD0000"/>
                </a:solidFill>
                <a:latin typeface="ArialMT"/>
              </a:rPr>
              <a:t>5 </a:t>
            </a:r>
            <a:r>
              <a:rPr lang="en-IN" sz="2800" b="1" dirty="0">
                <a:solidFill>
                  <a:srgbClr val="0000AB"/>
                </a:solidFill>
                <a:latin typeface="ArialMT"/>
              </a:rPr>
              <a:t>B </a:t>
            </a:r>
            <a:r>
              <a:rPr lang="en-IN" sz="2800" b="1" dirty="0">
                <a:solidFill>
                  <a:srgbClr val="000000"/>
                </a:solidFill>
                <a:latin typeface="ArialMT"/>
              </a:rPr>
              <a:t>+ </a:t>
            </a:r>
            <a:r>
              <a:rPr lang="en-IN" sz="2800" b="1" dirty="0">
                <a:solidFill>
                  <a:srgbClr val="CD0000"/>
                </a:solidFill>
                <a:latin typeface="ArialMT"/>
              </a:rPr>
              <a:t>7 </a:t>
            </a:r>
            <a:r>
              <a:rPr lang="en-IN" sz="2800" b="1" dirty="0">
                <a:solidFill>
                  <a:srgbClr val="0000AB"/>
                </a:solidFill>
                <a:latin typeface="ArialMT"/>
              </a:rPr>
              <a:t>E </a:t>
            </a:r>
            <a:r>
              <a:rPr lang="en-IN" sz="2800" b="1" dirty="0">
                <a:solidFill>
                  <a:srgbClr val="000000"/>
                </a:solidFill>
                <a:latin typeface="ArialMT"/>
              </a:rPr>
              <a:t>+ </a:t>
            </a:r>
            <a:r>
              <a:rPr lang="en-IN" sz="2800" b="1" dirty="0">
                <a:solidFill>
                  <a:srgbClr val="CD0000"/>
                </a:solidFill>
                <a:latin typeface="ArialMT"/>
              </a:rPr>
              <a:t>10 </a:t>
            </a:r>
            <a:r>
              <a:rPr lang="en-IN" sz="2800" b="1" dirty="0">
                <a:solidFill>
                  <a:srgbClr val="0000AB"/>
                </a:solidFill>
                <a:latin typeface="ArialMT"/>
              </a:rPr>
              <a:t>D </a:t>
            </a:r>
            <a:r>
              <a:rPr lang="en-IN" sz="2800" b="1" dirty="0">
                <a:solidFill>
                  <a:srgbClr val="000000"/>
                </a:solidFill>
                <a:latin typeface="ArialMT"/>
              </a:rPr>
              <a:t>+ </a:t>
            </a:r>
            <a:r>
              <a:rPr lang="en-IN" sz="2800" b="1" dirty="0">
                <a:solidFill>
                  <a:srgbClr val="CD0000"/>
                </a:solidFill>
                <a:latin typeface="ArialMT"/>
              </a:rPr>
              <a:t>4 </a:t>
            </a:r>
            <a:r>
              <a:rPr lang="en-IN" sz="2800" b="1" dirty="0">
                <a:solidFill>
                  <a:srgbClr val="0000AB"/>
                </a:solidFill>
                <a:latin typeface="ArialMT"/>
              </a:rPr>
              <a:t>E </a:t>
            </a:r>
            <a:r>
              <a:rPr lang="en-IN" sz="2800" b="1" dirty="0">
                <a:solidFill>
                  <a:srgbClr val="000000"/>
                </a:solidFill>
                <a:latin typeface="ArialMT"/>
              </a:rPr>
              <a:t>= </a:t>
            </a:r>
            <a:r>
              <a:rPr lang="en-IN" sz="2800" b="1" dirty="0">
                <a:solidFill>
                  <a:srgbClr val="CD0000"/>
                </a:solidFill>
                <a:latin typeface="ArialMT"/>
              </a:rPr>
              <a:t>58</a:t>
            </a:r>
            <a:endParaRPr lang="en-IN" sz="28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01955" y="321945"/>
            <a:ext cx="6633845" cy="700405"/>
          </a:xfrm>
          <a:prstGeom prst="rect">
            <a:avLst/>
          </a:prstGeom>
          <a:noFill/>
        </p:spPr>
        <p:txBody>
          <a:bodyPr wrap="square" rtlCol="0" anchor="t">
            <a:spAutoFit/>
          </a:bodyPr>
          <a:p>
            <a:pPr algn="l">
              <a:lnSpc>
                <a:spcPct val="90000"/>
              </a:lnSpc>
            </a:pPr>
            <a:r>
              <a:rPr lang="en-AU" altLang="en-US" sz="4400" b="1" dirty="0">
                <a:latin typeface="Arial" panose="020B0604020202020204" pitchFamily="34" charset="0"/>
                <a:ea typeface="+mj-ea"/>
                <a:cs typeface="+mj-cs"/>
              </a:rPr>
              <a:t>Exercise Problems</a:t>
            </a:r>
            <a:endParaRPr lang="en-AU" altLang="en-US" sz="4400" b="1" dirty="0">
              <a:latin typeface="Arial" panose="020B0604020202020204" pitchFamily="34" charset="0"/>
              <a:ea typeface="+mj-ea"/>
              <a:cs typeface="+mj-cs"/>
            </a:endParaRPr>
          </a:p>
        </p:txBody>
      </p:sp>
      <p:sp>
        <p:nvSpPr>
          <p:cNvPr id="3" name="Text Box 2"/>
          <p:cNvSpPr txBox="1"/>
          <p:nvPr/>
        </p:nvSpPr>
        <p:spPr>
          <a:xfrm>
            <a:off x="584200" y="1151890"/>
            <a:ext cx="11023600" cy="3538220"/>
          </a:xfrm>
          <a:prstGeom prst="rect">
            <a:avLst/>
          </a:prstGeom>
          <a:noFill/>
        </p:spPr>
        <p:txBody>
          <a:bodyPr wrap="square" rtlCol="0" anchor="t">
            <a:spAutoFit/>
          </a:bodyPr>
          <a:p>
            <a:pPr algn="just"/>
            <a:r>
              <a:rPr lang="en-US" sz="2800">
                <a:latin typeface="Arial Narrow" panose="020B0606020202030204" charset="0"/>
              </a:rPr>
              <a:t>• A target product has 7 simple inputs, 2 average input, and 10 complex inputs. There are 56 average output, 8 simple inquires, 12 average master files, and 17 complex interfaces.</a:t>
            </a:r>
            <a:endParaRPr lang="en-US" sz="2800">
              <a:latin typeface="Arial Narrow" panose="020B0606020202030204" charset="0"/>
            </a:endParaRPr>
          </a:p>
          <a:p>
            <a:pPr algn="just"/>
            <a:endParaRPr lang="en-US" sz="2800">
              <a:latin typeface="Arial Narrow" panose="020B0606020202030204" charset="0"/>
            </a:endParaRPr>
          </a:p>
          <a:p>
            <a:pPr algn="just"/>
            <a:r>
              <a:rPr lang="en-US" sz="2800">
                <a:latin typeface="Arial Narrow" panose="020B0606020202030204" charset="0"/>
              </a:rPr>
              <a:t>Determine the unadjusted function points (UFP).</a:t>
            </a:r>
            <a:endParaRPr lang="en-US" sz="2800">
              <a:latin typeface="Arial Narrow" panose="020B0606020202030204" charset="0"/>
            </a:endParaRPr>
          </a:p>
          <a:p>
            <a:pPr algn="just"/>
            <a:endParaRPr lang="en-US" sz="2800">
              <a:latin typeface="Arial Narrow" panose="020B0606020202030204" charset="0"/>
            </a:endParaRPr>
          </a:p>
          <a:p>
            <a:pPr algn="just"/>
            <a:r>
              <a:rPr lang="en-US" sz="2800">
                <a:latin typeface="Arial Narrow" panose="020B0606020202030204" charset="0"/>
              </a:rPr>
              <a:t>• If the total degree of influence for the product of the question above is 49, determine the number of function points.</a:t>
            </a:r>
            <a:endParaRPr lang="en-US" sz="2800">
              <a:latin typeface="Arial Narrow" panose="020B06060202020302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6087E3E-6C49-4CE7-9014-1BD58CA7608C}" type="slidenum">
              <a:rPr lang="en-US"/>
            </a:fld>
            <a:endParaRPr lang="en-US"/>
          </a:p>
        </p:txBody>
      </p:sp>
      <p:sp>
        <p:nvSpPr>
          <p:cNvPr id="24577" name="Rectangle 1"/>
          <p:cNvSpPr>
            <a:spLocks noGrp="1" noChangeArrowheads="1"/>
          </p:cNvSpPr>
          <p:nvPr>
            <p:ph type="title"/>
          </p:nvPr>
        </p:nvSpPr>
        <p:spPr>
          <a:xfrm>
            <a:off x="406401" y="273369"/>
            <a:ext cx="7769225" cy="1139825"/>
          </a:xfrm>
        </p:spPr>
        <p:txBody>
          <a:bodyPr vert="horz" lIns="18000" tIns="46800" rIns="18000" bIns="46800" rtlCol="0" anchor="ctr">
            <a:normAutofit/>
          </a:bodyPr>
          <a:lstStyle/>
          <a:p>
            <a:pPr>
              <a:spcBef>
                <a:spcPts val="1075"/>
              </a:spcBef>
            </a:pPr>
            <a:r>
              <a:rPr lang="en-GB" b="1">
                <a:solidFill>
                  <a:srgbClr val="003300"/>
                </a:solidFill>
              </a:rPr>
              <a:t>Function Point Metric</a:t>
            </a:r>
            <a:r>
              <a:rPr lang="en-GB" sz="1600" b="1">
                <a:solidFill>
                  <a:srgbClr val="003300"/>
                </a:solidFill>
              </a:rPr>
              <a:t> (CONT.)</a:t>
            </a:r>
            <a:endParaRPr lang="en-GB" sz="1600" b="1">
              <a:solidFill>
                <a:srgbClr val="003300"/>
              </a:solidFill>
            </a:endParaRPr>
          </a:p>
        </p:txBody>
      </p:sp>
      <p:sp>
        <p:nvSpPr>
          <p:cNvPr id="24578" name="Rectangle 2"/>
          <p:cNvSpPr>
            <a:spLocks noGrp="1" noChangeArrowheads="1"/>
          </p:cNvSpPr>
          <p:nvPr>
            <p:ph type="body" idx="1"/>
          </p:nvPr>
        </p:nvSpPr>
        <p:spPr>
          <a:xfrm>
            <a:off x="838200" y="1663700"/>
            <a:ext cx="10515600" cy="4351338"/>
          </a:xfrm>
        </p:spPr>
        <p:txBody>
          <a:bodyPr vert="horz" lIns="18000" tIns="46800" rIns="18000" bIns="46800" rtlCol="0">
            <a:normAutofit/>
          </a:bodyPr>
          <a:lstStyle/>
          <a:p>
            <a:pPr>
              <a:spcBef>
                <a:spcPts val="990"/>
              </a:spcBef>
            </a:pPr>
            <a:r>
              <a:rPr lang="en-GB" sz="3600"/>
              <a:t>Suffers from a major drawback:</a:t>
            </a:r>
            <a:endParaRPr lang="en-GB" sz="3600"/>
          </a:p>
          <a:p>
            <a:pPr lvl="1">
              <a:spcBef>
                <a:spcPts val="715"/>
              </a:spcBef>
            </a:pPr>
            <a:r>
              <a:rPr lang="en-GB" sz="3200">
                <a:solidFill>
                  <a:srgbClr val="0000FF"/>
                </a:solidFill>
              </a:rPr>
              <a:t>the size of a function is considered to be independent of its complexity</a:t>
            </a:r>
            <a:r>
              <a:rPr lang="en-GB" sz="3200"/>
              <a:t>.</a:t>
            </a:r>
            <a:endParaRPr lang="en-GB" sz="3200"/>
          </a:p>
          <a:p>
            <a:pPr>
              <a:spcBef>
                <a:spcPts val="990"/>
              </a:spcBef>
            </a:pPr>
            <a:r>
              <a:rPr lang="en-GB" sz="3600"/>
              <a:t>Extend function point metric:</a:t>
            </a:r>
            <a:endParaRPr lang="en-GB" sz="3600"/>
          </a:p>
          <a:p>
            <a:pPr lvl="1">
              <a:spcBef>
                <a:spcPts val="715"/>
              </a:spcBef>
            </a:pPr>
            <a:r>
              <a:rPr lang="en-GB" sz="3200"/>
              <a:t> </a:t>
            </a:r>
            <a:r>
              <a:rPr lang="en-GB" sz="3200">
                <a:solidFill>
                  <a:srgbClr val="800000"/>
                </a:solidFill>
              </a:rPr>
              <a:t>Feature Point metric:</a:t>
            </a:r>
            <a:endParaRPr lang="en-GB" sz="3200">
              <a:solidFill>
                <a:srgbClr val="800000"/>
              </a:solidFill>
            </a:endParaRPr>
          </a:p>
          <a:p>
            <a:pPr lvl="1">
              <a:spcBef>
                <a:spcPts val="715"/>
              </a:spcBef>
            </a:pPr>
            <a:r>
              <a:rPr lang="en-GB" sz="3200"/>
              <a:t>considers an extra parameter:</a:t>
            </a:r>
            <a:endParaRPr lang="en-GB" sz="3200"/>
          </a:p>
          <a:p>
            <a:pPr lvl="2">
              <a:spcBef>
                <a:spcPts val="615"/>
              </a:spcBef>
            </a:pPr>
            <a:r>
              <a:rPr lang="en-GB" sz="2800"/>
              <a:t>Algorithm Complexity.</a:t>
            </a:r>
            <a:endParaRPr lang="en-GB" sz="28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0D7BDC9-ECEE-43E7-B23E-B0B46A0A7F18}" type="slidenum">
              <a:rPr lang="en-US"/>
            </a:fld>
            <a:endParaRPr lang="en-US"/>
          </a:p>
        </p:txBody>
      </p:sp>
      <p:sp>
        <p:nvSpPr>
          <p:cNvPr id="45057" name="Rectangle 2"/>
          <p:cNvSpPr>
            <a:spLocks noGrp="1"/>
          </p:cNvSpPr>
          <p:nvPr/>
        </p:nvSpPr>
        <p:spPr>
          <a:xfrm>
            <a:off x="241300" y="274955"/>
            <a:ext cx="8229600" cy="745490"/>
          </a:xfrm>
          <a:prstGeom prst="rect">
            <a:avLst/>
          </a:prstGeom>
          <a:noFill/>
          <a:ln w="9525">
            <a:noFill/>
          </a:ln>
        </p:spPr>
        <p:txBody>
          <a:bodyPr vert="horz" wrap="square" lIns="91440" tIns="45720" rIns="91440" bIns="45720" anchor="ctr"/>
          <a:lstStyle>
            <a:lvl1pPr algn="ctr" defTabSz="457200" rtl="0" eaLnBrk="0" fontAlgn="base" hangingPunct="0">
              <a:spcBef>
                <a:spcPct val="0"/>
              </a:spcBef>
              <a:spcAft>
                <a:spcPct val="0"/>
              </a:spcAft>
              <a:defRPr sz="4400" kern="1200">
                <a:solidFill>
                  <a:schemeClr val="tx1"/>
                </a:solidFill>
                <a:latin typeface="+mj-lt"/>
                <a:ea typeface="MS PGothic" panose="020B0600070205080204" charset="-128"/>
                <a:cs typeface="MS PGothic" panose="020B0600070205080204" charset="-128"/>
              </a:defRPr>
            </a:lvl1pPr>
            <a:lvl2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2pPr>
            <a:lvl3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3pPr>
            <a:lvl4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4pPr>
            <a:lvl5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5pPr>
            <a:lvl6pPr marL="457200" algn="ctr" defTabSz="457200" rtl="0" fontAlgn="base">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6pPr>
            <a:lvl7pPr marL="914400" algn="ctr" defTabSz="457200" rtl="0" fontAlgn="base">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7pPr>
            <a:lvl8pPr marL="1371600" algn="ctr" defTabSz="457200" rtl="0" fontAlgn="base">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8pPr>
            <a:lvl9pPr marL="1828800" algn="ctr" defTabSz="457200" rtl="0" fontAlgn="base">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9pPr>
          </a:lstStyle>
          <a:p>
            <a:pPr algn="l" eaLnBrk="1" hangingPunct="1"/>
            <a:r>
              <a:rPr b="1" dirty="0"/>
              <a:t>Function point (FP): Advantages</a:t>
            </a:r>
            <a:endParaRPr b="1" dirty="0"/>
          </a:p>
        </p:txBody>
      </p:sp>
      <p:sp>
        <p:nvSpPr>
          <p:cNvPr id="45058" name="Rectangle 3"/>
          <p:cNvSpPr>
            <a:spLocks noGrp="1"/>
          </p:cNvSpPr>
          <p:nvPr>
            <p:ph idx="1"/>
          </p:nvPr>
        </p:nvSpPr>
        <p:spPr/>
        <p:txBody>
          <a:bodyPr vert="horz" wrap="square" lIns="91440" tIns="45720" rIns="91440" bIns="45720" anchor="t"/>
          <a:p>
            <a:pPr algn="just" eaLnBrk="1" hangingPunct="1"/>
            <a:r>
              <a:rPr sz="3200" dirty="0"/>
              <a:t>Programming language </a:t>
            </a:r>
            <a:r>
              <a:rPr sz="3200" dirty="0">
                <a:latin typeface="Arial Narrow" panose="020B0606020202030204" charset="0"/>
              </a:rPr>
              <a:t>independent</a:t>
            </a:r>
            <a:endParaRPr sz="3200" dirty="0">
              <a:latin typeface="Arial Narrow" panose="020B0606020202030204" charset="0"/>
            </a:endParaRPr>
          </a:p>
          <a:p>
            <a:pPr algn="just" eaLnBrk="1" hangingPunct="1"/>
            <a:r>
              <a:rPr sz="3200" dirty="0"/>
              <a:t>Used readily countable characteristics that are determined early in the software process</a:t>
            </a:r>
            <a:endParaRPr sz="3200" dirty="0"/>
          </a:p>
          <a:p>
            <a:pPr algn="just" eaLnBrk="1" hangingPunct="1"/>
            <a:r>
              <a:rPr sz="3200" dirty="0"/>
              <a:t>Does not </a:t>
            </a:r>
            <a:r>
              <a:rPr lang="en-US" altLang="en-US" sz="3200" dirty="0"/>
              <a:t>“</a:t>
            </a:r>
            <a:r>
              <a:rPr sz="3200" dirty="0"/>
              <a:t>penalize</a:t>
            </a:r>
            <a:r>
              <a:rPr lang="en-US" altLang="en-US" sz="3200" dirty="0"/>
              <a:t>”</a:t>
            </a:r>
            <a:r>
              <a:rPr sz="3200" dirty="0"/>
              <a:t> inventive (short) implementations that use fewer LOC than other more clumsy versions</a:t>
            </a:r>
            <a:endParaRPr sz="32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1267" name="Title 651266"/>
          <p:cNvSpPr>
            <a:spLocks noGrp="1"/>
          </p:cNvSpPr>
          <p:nvPr>
            <p:ph type="title"/>
          </p:nvPr>
        </p:nvSpPr>
        <p:spPr>
          <a:xfrm>
            <a:off x="483553" y="414020"/>
            <a:ext cx="2565400" cy="548640"/>
          </a:xfrm>
          <a:ln w="12700"/>
        </p:spPr>
        <p:txBody>
          <a:bodyPr vert="horz" wrap="none" lIns="63500" tIns="25400" rIns="63500" bIns="25400" anchor="t">
            <a:spAutoFit/>
          </a:bodyPr>
          <a:p>
            <a:r>
              <a:rPr sz="3600" b="1">
                <a:latin typeface="Arial" panose="020B0604020202020204" pitchFamily="34" charset="0"/>
              </a:rPr>
              <a:t>LOC vs. FP</a:t>
            </a:r>
            <a:endParaRPr sz="3600" b="1">
              <a:latin typeface="Arial" panose="020B0604020202020204" pitchFamily="34" charset="0"/>
            </a:endParaRPr>
          </a:p>
        </p:txBody>
      </p:sp>
      <p:sp>
        <p:nvSpPr>
          <p:cNvPr id="651268" name="Text Box 651267"/>
          <p:cNvSpPr txBox="1"/>
          <p:nvPr/>
        </p:nvSpPr>
        <p:spPr>
          <a:xfrm>
            <a:off x="567690" y="1685925"/>
            <a:ext cx="11045825" cy="1938020"/>
          </a:xfrm>
          <a:prstGeom prst="rect">
            <a:avLst/>
          </a:prstGeom>
          <a:noFill/>
          <a:ln w="12700">
            <a:noFill/>
          </a:ln>
        </p:spPr>
        <p:txBody>
          <a:bodyPr wrap="square">
            <a:spAutoFit/>
          </a:bodyPr>
          <a:p>
            <a:pPr marL="228600" indent="-228600" algn="just" eaLnBrk="0" hangingPunct="0">
              <a:lnSpc>
                <a:spcPct val="100000"/>
              </a:lnSpc>
              <a:buChar char="•"/>
            </a:pPr>
            <a:r>
              <a:rPr sz="2400">
                <a:solidFill>
                  <a:schemeClr val="tx1"/>
                </a:solidFill>
                <a:effectLst/>
                <a:latin typeface="Arial" panose="020B0604020202020204" pitchFamily="34" charset="0"/>
              </a:rPr>
              <a:t>Relationship between lines of code and function points depends upon the programming language that is used to implement the software and the quality of the design</a:t>
            </a:r>
            <a:endParaRPr sz="2400">
              <a:solidFill>
                <a:schemeClr val="tx1"/>
              </a:solidFill>
              <a:effectLst/>
              <a:latin typeface="Arial" panose="020B0604020202020204" pitchFamily="34" charset="0"/>
            </a:endParaRPr>
          </a:p>
          <a:p>
            <a:pPr marL="228600" indent="-228600" algn="just" eaLnBrk="0" hangingPunct="0">
              <a:lnSpc>
                <a:spcPct val="100000"/>
              </a:lnSpc>
              <a:buChar char="•"/>
            </a:pPr>
            <a:endParaRPr sz="2400">
              <a:solidFill>
                <a:schemeClr val="tx1"/>
              </a:solidFill>
              <a:effectLst/>
              <a:latin typeface="Arial" panose="020B0604020202020204" pitchFamily="34" charset="0"/>
            </a:endParaRPr>
          </a:p>
          <a:p>
            <a:pPr marL="228600" indent="-228600" algn="just" eaLnBrk="0" hangingPunct="0">
              <a:lnSpc>
                <a:spcPct val="100000"/>
              </a:lnSpc>
              <a:buChar char="•"/>
            </a:pPr>
            <a:r>
              <a:rPr sz="2400">
                <a:solidFill>
                  <a:schemeClr val="tx1"/>
                </a:solidFill>
                <a:effectLst/>
                <a:latin typeface="Arial" panose="020B0604020202020204" pitchFamily="34" charset="0"/>
              </a:rPr>
              <a:t>Empirical studies show an approximate relationship between LOC and FP</a:t>
            </a:r>
            <a:endParaRPr sz="2400">
              <a:solidFill>
                <a:schemeClr val="tx1"/>
              </a:solidFill>
              <a:effectLst/>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4"/>
          <p:cNvSpPr>
            <a:spLocks noGrp="1"/>
          </p:cNvSpPr>
          <p:nvPr>
            <p:ph type="ctrTitle"/>
          </p:nvPr>
        </p:nvSpPr>
        <p:spPr>
          <a:xfrm>
            <a:off x="3794760" y="2151380"/>
            <a:ext cx="5363845" cy="1325880"/>
          </a:xfrm>
        </p:spPr>
        <p:txBody>
          <a:bodyPr vert="horz" wrap="square" lIns="91440" tIns="45720" rIns="91440" bIns="45720" anchor="ctr">
            <a:normAutofit fontScale="90000"/>
          </a:bodyPr>
          <a:p>
            <a:pPr eaLnBrk="1" hangingPunct="1"/>
            <a:r>
              <a:rPr lang="en-US" altLang="en-US" b="1" dirty="0">
                <a:latin typeface="Arial" panose="020B0604020202020204" pitchFamily="34" charset="0"/>
              </a:rPr>
              <a:t>Software Estimation</a:t>
            </a:r>
            <a:endParaRPr lang="en-US" altLang="en-US" b="1" dirty="0">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B31D4CC-42F9-4AF3-ACA5-7E37CCC0F7B9}" type="slidenum">
              <a:rPr lang="en-US"/>
            </a:fld>
            <a:endParaRPr lang="en-US"/>
          </a:p>
        </p:txBody>
      </p:sp>
      <p:sp>
        <p:nvSpPr>
          <p:cNvPr id="17409" name="Rectangle 1"/>
          <p:cNvSpPr>
            <a:spLocks noGrp="1" noChangeArrowheads="1"/>
          </p:cNvSpPr>
          <p:nvPr>
            <p:ph type="title"/>
          </p:nvPr>
        </p:nvSpPr>
        <p:spPr>
          <a:xfrm>
            <a:off x="374651" y="271464"/>
            <a:ext cx="7769225" cy="1139825"/>
          </a:xfrm>
        </p:spPr>
        <p:txBody>
          <a:bodyPr vert="horz" lIns="18000" tIns="46800" rIns="18000" bIns="46800" rtlCol="0" anchor="ctr">
            <a:normAutofit/>
          </a:bodyPr>
          <a:lstStyle/>
          <a:p>
            <a:pPr>
              <a:spcBef>
                <a:spcPts val="525"/>
              </a:spcBef>
            </a:pPr>
            <a:r>
              <a:rPr lang="en-GB" b="1">
                <a:latin typeface="Arial" panose="020B0604020202020204" pitchFamily="34" charset="0"/>
              </a:rPr>
              <a:t>Software Cost Estimation</a:t>
            </a:r>
            <a:endParaRPr lang="en-GB" b="1">
              <a:latin typeface="Arial" panose="020B0604020202020204" pitchFamily="34" charset="0"/>
            </a:endParaRPr>
          </a:p>
        </p:txBody>
      </p:sp>
      <p:sp>
        <p:nvSpPr>
          <p:cNvPr id="17410" name="Rectangle 2"/>
          <p:cNvSpPr>
            <a:spLocks noGrp="1" noChangeArrowheads="1"/>
          </p:cNvSpPr>
          <p:nvPr>
            <p:ph type="body" idx="1"/>
          </p:nvPr>
        </p:nvSpPr>
        <p:spPr/>
        <p:txBody>
          <a:bodyPr vert="horz" lIns="18000" tIns="46800" rIns="18000" bIns="46800" rtlCol="0">
            <a:normAutofit/>
          </a:bodyPr>
          <a:lstStyle/>
          <a:p>
            <a:pPr>
              <a:spcBef>
                <a:spcPts val="875"/>
              </a:spcBef>
            </a:pPr>
            <a:r>
              <a:rPr lang="en-GB" sz="4400" dirty="0"/>
              <a:t>Three main approaches to estimation:</a:t>
            </a:r>
            <a:endParaRPr lang="en-GB" sz="4400" dirty="0"/>
          </a:p>
          <a:p>
            <a:pPr lvl="1">
              <a:spcBef>
                <a:spcPts val="790"/>
              </a:spcBef>
            </a:pPr>
            <a:r>
              <a:rPr lang="en-GB" sz="4000" dirty="0"/>
              <a:t>Empirical</a:t>
            </a:r>
            <a:endParaRPr lang="en-GB" sz="4000" dirty="0"/>
          </a:p>
          <a:p>
            <a:pPr lvl="1">
              <a:spcBef>
                <a:spcPts val="790"/>
              </a:spcBef>
            </a:pPr>
            <a:r>
              <a:rPr lang="en-GB" sz="4000" dirty="0"/>
              <a:t>Heuristic</a:t>
            </a:r>
            <a:endParaRPr lang="en-GB" sz="4000" dirty="0"/>
          </a:p>
          <a:p>
            <a:pPr lvl="1">
              <a:spcBef>
                <a:spcPts val="790"/>
              </a:spcBef>
            </a:pPr>
            <a:r>
              <a:rPr lang="en-GB" sz="4000" dirty="0"/>
              <a:t>Analytical</a:t>
            </a:r>
            <a:endParaRPr lang="en-GB" sz="4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E426FA8-8232-470F-89AF-8654672FBC95}" type="slidenum">
              <a:rPr lang="en-US"/>
            </a:fld>
            <a:endParaRPr lang="en-US"/>
          </a:p>
        </p:txBody>
      </p:sp>
      <p:sp>
        <p:nvSpPr>
          <p:cNvPr id="18433" name="Rectangle 1"/>
          <p:cNvSpPr>
            <a:spLocks noGrp="1" noChangeArrowheads="1"/>
          </p:cNvSpPr>
          <p:nvPr>
            <p:ph type="title"/>
          </p:nvPr>
        </p:nvSpPr>
        <p:spPr>
          <a:xfrm>
            <a:off x="381000" y="262255"/>
            <a:ext cx="10514330" cy="1158875"/>
          </a:xfrm>
        </p:spPr>
        <p:txBody>
          <a:bodyPr vert="horz" lIns="18000" tIns="46800" rIns="18000" bIns="46800" rtlCol="0" anchor="ctr">
            <a:noAutofit/>
          </a:bodyPr>
          <a:lstStyle/>
          <a:p>
            <a:pPr>
              <a:spcBef>
                <a:spcPts val="790"/>
              </a:spcBef>
            </a:pPr>
            <a:r>
              <a:rPr lang="en-GB" b="1">
                <a:latin typeface="Arial" panose="020B0604020202020204" pitchFamily="34" charset="0"/>
              </a:rPr>
              <a:t>Software Cost Estimation</a:t>
            </a:r>
            <a:endParaRPr lang="en-GB" b="1">
              <a:latin typeface="Arial" panose="020B0604020202020204" pitchFamily="34" charset="0"/>
            </a:endParaRPr>
          </a:p>
        </p:txBody>
      </p:sp>
      <p:sp>
        <p:nvSpPr>
          <p:cNvPr id="18434" name="Rectangle 2"/>
          <p:cNvSpPr>
            <a:spLocks noGrp="1" noChangeArrowheads="1"/>
          </p:cNvSpPr>
          <p:nvPr>
            <p:ph type="body" idx="1"/>
          </p:nvPr>
        </p:nvSpPr>
        <p:spPr>
          <a:xfrm>
            <a:off x="381000" y="1511300"/>
            <a:ext cx="11074400" cy="4953000"/>
          </a:xfrm>
        </p:spPr>
        <p:txBody>
          <a:bodyPr vert="horz" lIns="18000" tIns="46800" rIns="18000" bIns="46800" rtlCol="0">
            <a:normAutofit/>
          </a:bodyPr>
          <a:lstStyle/>
          <a:p>
            <a:pPr algn="just">
              <a:lnSpc>
                <a:spcPct val="135000"/>
              </a:lnSpc>
              <a:spcBef>
                <a:spcPts val="140"/>
              </a:spcBef>
            </a:pPr>
            <a:r>
              <a:rPr lang="en-GB" sz="3200" b="1" u="sng" dirty="0">
                <a:solidFill>
                  <a:srgbClr val="FF0000"/>
                </a:solidFill>
                <a:latin typeface="Arial Narrow" panose="020B0606020202030204" charset="0"/>
              </a:rPr>
              <a:t>Empirical techniques:</a:t>
            </a:r>
            <a:r>
              <a:rPr lang="en-GB" sz="3200" b="1" dirty="0">
                <a:solidFill>
                  <a:srgbClr val="FF0000"/>
                </a:solidFill>
                <a:latin typeface="Arial Narrow" panose="020B0606020202030204" charset="0"/>
              </a:rPr>
              <a:t> </a:t>
            </a:r>
            <a:endParaRPr lang="en-GB" sz="3200" b="1" dirty="0">
              <a:solidFill>
                <a:srgbClr val="FF0000"/>
              </a:solidFill>
              <a:latin typeface="Arial Narrow" panose="020B0606020202030204" charset="0"/>
            </a:endParaRPr>
          </a:p>
          <a:p>
            <a:pPr lvl="1" algn="just">
              <a:lnSpc>
                <a:spcPct val="135000"/>
              </a:lnSpc>
              <a:spcBef>
                <a:spcPts val="115"/>
              </a:spcBef>
            </a:pPr>
            <a:r>
              <a:rPr lang="en-US" altLang="en-GB" sz="3200" dirty="0">
                <a:latin typeface="Arial Narrow" panose="020B0606020202030204" charset="0"/>
              </a:rPr>
              <a:t>A</a:t>
            </a:r>
            <a:r>
              <a:rPr lang="en-GB" sz="3200" dirty="0">
                <a:latin typeface="Arial Narrow" panose="020B0606020202030204" charset="0"/>
              </a:rPr>
              <a:t>n educated guess based on past experience.</a:t>
            </a:r>
            <a:endParaRPr lang="en-GB" sz="3200" dirty="0">
              <a:latin typeface="Arial Narrow" panose="020B0606020202030204" charset="0"/>
            </a:endParaRPr>
          </a:p>
          <a:p>
            <a:pPr algn="just">
              <a:lnSpc>
                <a:spcPct val="135000"/>
              </a:lnSpc>
              <a:spcBef>
                <a:spcPts val="140"/>
              </a:spcBef>
            </a:pPr>
            <a:r>
              <a:rPr lang="en-GB" sz="3200" b="1" u="sng" dirty="0">
                <a:solidFill>
                  <a:srgbClr val="FF0000"/>
                </a:solidFill>
                <a:latin typeface="Arial Narrow" panose="020B0606020202030204" charset="0"/>
              </a:rPr>
              <a:t>Heuristic techniques:</a:t>
            </a:r>
            <a:r>
              <a:rPr lang="en-GB" sz="3200" b="1" dirty="0">
                <a:solidFill>
                  <a:srgbClr val="FF0000"/>
                </a:solidFill>
                <a:latin typeface="Arial Narrow" panose="020B0606020202030204" charset="0"/>
              </a:rPr>
              <a:t> </a:t>
            </a:r>
            <a:endParaRPr lang="en-GB" sz="3200" b="1" dirty="0">
              <a:solidFill>
                <a:srgbClr val="FF0000"/>
              </a:solidFill>
              <a:latin typeface="Arial Narrow" panose="020B0606020202030204" charset="0"/>
            </a:endParaRPr>
          </a:p>
          <a:p>
            <a:pPr lvl="1" algn="just">
              <a:lnSpc>
                <a:spcPct val="135000"/>
              </a:lnSpc>
              <a:spcBef>
                <a:spcPts val="115"/>
              </a:spcBef>
            </a:pPr>
            <a:r>
              <a:rPr lang="en-US" altLang="en-GB" sz="3200" dirty="0">
                <a:latin typeface="Arial Narrow" panose="020B0606020202030204" charset="0"/>
              </a:rPr>
              <a:t>A</a:t>
            </a:r>
            <a:r>
              <a:rPr lang="en-GB" sz="3200" dirty="0">
                <a:latin typeface="Arial Narrow" panose="020B0606020202030204" charset="0"/>
              </a:rPr>
              <a:t>ssume that the characteristics to be estimated can be expressed in terms </a:t>
            </a:r>
            <a:r>
              <a:rPr lang="en-GB" sz="3200" dirty="0" smtClean="0">
                <a:latin typeface="Arial Narrow" panose="020B0606020202030204" charset="0"/>
              </a:rPr>
              <a:t>of some </a:t>
            </a:r>
            <a:r>
              <a:rPr lang="en-GB" sz="3200" dirty="0">
                <a:latin typeface="Arial Narrow" panose="020B0606020202030204" charset="0"/>
              </a:rPr>
              <a:t>mathematical expression. </a:t>
            </a:r>
            <a:endParaRPr lang="en-GB" sz="3200" dirty="0">
              <a:latin typeface="Arial Narrow" panose="020B0606020202030204" charset="0"/>
            </a:endParaRPr>
          </a:p>
          <a:p>
            <a:pPr algn="just">
              <a:lnSpc>
                <a:spcPct val="135000"/>
              </a:lnSpc>
              <a:spcBef>
                <a:spcPts val="140"/>
              </a:spcBef>
            </a:pPr>
            <a:r>
              <a:rPr lang="en-GB" sz="3200" b="1" u="sng" dirty="0">
                <a:solidFill>
                  <a:srgbClr val="FF0000"/>
                </a:solidFill>
                <a:latin typeface="Arial Narrow" panose="020B0606020202030204" charset="0"/>
              </a:rPr>
              <a:t>Analytical techniques:</a:t>
            </a:r>
            <a:r>
              <a:rPr lang="en-GB" sz="3200" b="1" dirty="0">
                <a:solidFill>
                  <a:srgbClr val="FF0000"/>
                </a:solidFill>
                <a:latin typeface="Arial Narrow" panose="020B0606020202030204" charset="0"/>
              </a:rPr>
              <a:t> </a:t>
            </a:r>
            <a:endParaRPr lang="en-GB" sz="3200" b="1" dirty="0">
              <a:solidFill>
                <a:srgbClr val="FF0000"/>
              </a:solidFill>
              <a:latin typeface="Arial Narrow" panose="020B0606020202030204" charset="0"/>
            </a:endParaRPr>
          </a:p>
          <a:p>
            <a:pPr lvl="1" algn="just">
              <a:lnSpc>
                <a:spcPct val="135000"/>
              </a:lnSpc>
              <a:spcBef>
                <a:spcPts val="115"/>
              </a:spcBef>
            </a:pPr>
            <a:r>
              <a:rPr lang="en-US" altLang="en-GB" sz="3200" dirty="0">
                <a:latin typeface="Arial Narrow" panose="020B0606020202030204" charset="0"/>
              </a:rPr>
              <a:t>D</a:t>
            </a:r>
            <a:r>
              <a:rPr lang="en-GB" sz="3200" dirty="0">
                <a:latin typeface="Arial Narrow" panose="020B0606020202030204" charset="0"/>
              </a:rPr>
              <a:t>erive the required results starting from certain simple assumptions.</a:t>
            </a:r>
            <a:endParaRPr lang="en-GB" sz="3200" dirty="0">
              <a:latin typeface="Arial Narrow" panose="020B0606020202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wipe(left)">
                                      <p:cBhvr>
                                        <p:cTn id="7" dur="5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nvSpPr>
        <p:spPr>
          <a:xfrm>
            <a:off x="271145" y="264795"/>
            <a:ext cx="10515600" cy="725805"/>
          </a:xfrm>
          <a:prstGeom prst="rect">
            <a:avLst/>
          </a:prstGeom>
        </p:spPr>
        <p:txBody>
          <a:bodyPr vert="horz" wrap="square"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eaLnBrk="1" hangingPunct="1">
              <a:spcBef>
                <a:spcPts val="990"/>
              </a:spcBef>
            </a:pPr>
            <a:r>
              <a:rPr lang="en-GB" sz="4400" b="1">
                <a:latin typeface="Arial" panose="020B0604020202020204" pitchFamily="34" charset="0"/>
              </a:rPr>
              <a:t>Software Metric</a:t>
            </a:r>
            <a:endParaRPr lang="en-GB" sz="4400" b="1">
              <a:latin typeface="Arial" panose="020B0604020202020204" pitchFamily="34" charset="0"/>
            </a:endParaRPr>
          </a:p>
        </p:txBody>
      </p:sp>
      <p:sp>
        <p:nvSpPr>
          <p:cNvPr id="4" name="Text Box 3"/>
          <p:cNvSpPr txBox="1"/>
          <p:nvPr/>
        </p:nvSpPr>
        <p:spPr>
          <a:xfrm>
            <a:off x="502285" y="1090295"/>
            <a:ext cx="10953115" cy="3107690"/>
          </a:xfrm>
          <a:prstGeom prst="rect">
            <a:avLst/>
          </a:prstGeom>
          <a:noFill/>
        </p:spPr>
        <p:txBody>
          <a:bodyPr wrap="square" rtlCol="0" anchor="t">
            <a:spAutoFit/>
          </a:bodyPr>
          <a:p>
            <a:pPr marL="457200" indent="-457200" algn="just">
              <a:lnSpc>
                <a:spcPct val="100000"/>
              </a:lnSpc>
              <a:buFont typeface="Wingdings" panose="05000000000000000000" charset="0"/>
              <a:buChar char=""/>
            </a:pPr>
            <a:r>
              <a:rPr lang="en-US" sz="2800">
                <a:latin typeface="Arial Narrow" panose="020B0606020202030204" charset="0"/>
              </a:rPr>
              <a:t>Without measure it is impossible to make a plan, detect problems, and improve a process and product.</a:t>
            </a:r>
            <a:endParaRPr lang="en-US" sz="2800">
              <a:latin typeface="Arial Narrow" panose="020B0606020202030204" charset="0"/>
            </a:endParaRPr>
          </a:p>
          <a:p>
            <a:pPr marL="457200" indent="-457200" algn="just">
              <a:lnSpc>
                <a:spcPct val="100000"/>
              </a:lnSpc>
              <a:buFont typeface="Wingdings" panose="05000000000000000000" charset="0"/>
              <a:buChar char=""/>
            </a:pPr>
            <a:r>
              <a:rPr lang="en-US" sz="2800">
                <a:latin typeface="Arial Narrow" panose="020B0606020202030204" charset="0"/>
              </a:rPr>
              <a:t>A software engineer collects measure and develops metrics so that indicators will be obtained</a:t>
            </a:r>
            <a:endParaRPr lang="en-US" sz="2800">
              <a:latin typeface="Arial Narrow" panose="020B0606020202030204" charset="0"/>
            </a:endParaRPr>
          </a:p>
          <a:p>
            <a:pPr marL="457200" indent="-457200" algn="just">
              <a:lnSpc>
                <a:spcPct val="100000"/>
              </a:lnSpc>
              <a:buFont typeface="Wingdings" panose="05000000000000000000" charset="0"/>
              <a:buChar char=""/>
            </a:pPr>
            <a:r>
              <a:rPr lang="en-US" sz="2800">
                <a:latin typeface="Arial Narrow" panose="020B0606020202030204" charset="0"/>
              </a:rPr>
              <a:t>An indicator provides insight that enables the project manager or software engineers to adjust the process, the project, or the product to make things better</a:t>
            </a:r>
            <a:endParaRPr lang="en-US" sz="2800">
              <a:latin typeface="Arial Narrow" panose="020B0606020202030204" charset="0"/>
            </a:endParaRPr>
          </a:p>
        </p:txBody>
      </p:sp>
      <p:sp>
        <p:nvSpPr>
          <p:cNvPr id="5" name="Text Box 4"/>
          <p:cNvSpPr txBox="1"/>
          <p:nvPr/>
        </p:nvSpPr>
        <p:spPr>
          <a:xfrm>
            <a:off x="481965" y="4133215"/>
            <a:ext cx="10864215" cy="2454910"/>
          </a:xfrm>
          <a:prstGeom prst="rect">
            <a:avLst/>
          </a:prstGeom>
          <a:noFill/>
        </p:spPr>
        <p:txBody>
          <a:bodyPr wrap="square" rtlCol="0" anchor="t">
            <a:spAutoFit/>
          </a:bodyPr>
          <a:p>
            <a:pPr marL="457200" indent="-457200" algn="just">
              <a:lnSpc>
                <a:spcPct val="120000"/>
              </a:lnSpc>
              <a:buFont typeface="Wingdings" panose="05000000000000000000" charset="0"/>
              <a:buChar char=""/>
            </a:pPr>
            <a:r>
              <a:rPr lang="en-US" sz="2800">
                <a:latin typeface="Arial Narrow" panose="020B0606020202030204" charset="0"/>
              </a:rPr>
              <a:t>The five essential, fundamental metrics:</a:t>
            </a:r>
            <a:endParaRPr lang="en-US" sz="2800">
              <a:latin typeface="Arial Narrow" panose="020B0606020202030204" charset="0"/>
            </a:endParaRPr>
          </a:p>
          <a:p>
            <a:pPr lvl="4"/>
            <a:r>
              <a:rPr lang="en-US" sz="2400">
                <a:latin typeface="Arial Narrow" panose="020B0606020202030204" charset="0"/>
              </a:rPr>
              <a:t>– Size (LOC, etc.)</a:t>
            </a:r>
            <a:endParaRPr lang="en-US" sz="2400">
              <a:latin typeface="Arial Narrow" panose="020B0606020202030204" charset="0"/>
            </a:endParaRPr>
          </a:p>
          <a:p>
            <a:pPr lvl="4"/>
            <a:r>
              <a:rPr lang="en-US" sz="2400">
                <a:latin typeface="Arial Narrow" panose="020B0606020202030204" charset="0"/>
              </a:rPr>
              <a:t>– Cost (in dollars)</a:t>
            </a:r>
            <a:endParaRPr lang="en-US" sz="2400">
              <a:latin typeface="Arial Narrow" panose="020B0606020202030204" charset="0"/>
            </a:endParaRPr>
          </a:p>
          <a:p>
            <a:pPr lvl="4"/>
            <a:r>
              <a:rPr lang="en-US" sz="2400">
                <a:latin typeface="Arial Narrow" panose="020B0606020202030204" charset="0"/>
              </a:rPr>
              <a:t>– Duration (in months)</a:t>
            </a:r>
            <a:endParaRPr lang="en-US" sz="2400">
              <a:latin typeface="Arial Narrow" panose="020B0606020202030204" charset="0"/>
            </a:endParaRPr>
          </a:p>
          <a:p>
            <a:pPr lvl="4"/>
            <a:r>
              <a:rPr lang="en-US" sz="2400">
                <a:latin typeface="Arial Narrow" panose="020B0606020202030204" charset="0"/>
              </a:rPr>
              <a:t>– Effort (in person‐month)</a:t>
            </a:r>
            <a:endParaRPr lang="en-US" sz="2400">
              <a:latin typeface="Arial Narrow" panose="020B0606020202030204" charset="0"/>
            </a:endParaRPr>
          </a:p>
          <a:p>
            <a:pPr lvl="4"/>
            <a:r>
              <a:rPr lang="en-US" sz="2400">
                <a:latin typeface="Arial Narrow" panose="020B0606020202030204" charset="0"/>
              </a:rPr>
              <a:t>– Quality (number of faults detected)</a:t>
            </a:r>
            <a:endParaRPr lang="en-US" sz="2400">
              <a:latin typeface="Arial Narrow" panose="020B06060202020302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4"/>
          <p:cNvSpPr>
            <a:spLocks noGrp="1" noChangeArrowheads="1"/>
          </p:cNvSpPr>
          <p:nvPr>
            <p:ph idx="1"/>
          </p:nvPr>
        </p:nvSpPr>
        <p:spPr>
          <a:xfrm>
            <a:off x="685800" y="1295400"/>
            <a:ext cx="10763250" cy="5562600"/>
          </a:xfrm>
        </p:spPr>
        <p:txBody>
          <a:bodyPr vert="horz" wrap="square" lIns="90000" tIns="46800" rIns="90000" bIns="46800" numCol="1" anchor="t" anchorCtr="0" compatLnSpc="1"/>
          <a:p>
            <a:pPr marL="341630" marR="0" lvl="0" indent="-341630" algn="l" defTabSz="457200" rtl="0" eaLnBrk="1" fontAlgn="base" latinLnBrk="0" hangingPunct="1">
              <a:lnSpc>
                <a:spcPct val="100000"/>
              </a:lnSpc>
              <a:spcBef>
                <a:spcPct val="20000"/>
              </a:spcBef>
              <a:spcAft>
                <a:spcPct val="0"/>
              </a:spcAft>
              <a:buClrTx/>
              <a:buSzTx/>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GB" sz="2800" b="0" i="0" u="none" strike="noStrike" kern="0" cap="none" spc="0" normalizeH="0" baseline="0" noProof="0" dirty="0" smtClean="0">
                <a:ln>
                  <a:noFill/>
                </a:ln>
                <a:solidFill>
                  <a:schemeClr val="tx1"/>
                </a:solidFill>
                <a:effectLst/>
                <a:uLnTx/>
                <a:uFillTx/>
                <a:latin typeface="+mn-lt"/>
                <a:ea typeface="MS PGothic" panose="020B0600070205080204" charset="-128"/>
                <a:cs typeface="MS PGothic" panose="020B0600070205080204" charset="-128"/>
              </a:rPr>
              <a:t>At the beginning of a project customers usually want to know:</a:t>
            </a:r>
            <a:endParaRPr kumimoji="0" lang="en-GB" sz="2800" b="0" i="0" u="none" strike="noStrike" kern="0" cap="none" spc="0" normalizeH="0" baseline="0" noProof="0" dirty="0" smtClean="0">
              <a:ln>
                <a:noFill/>
              </a:ln>
              <a:solidFill>
                <a:schemeClr val="tx1"/>
              </a:solidFill>
              <a:effectLst/>
              <a:uLnTx/>
              <a:uFillTx/>
              <a:latin typeface="+mn-lt"/>
              <a:ea typeface="MS PGothic" panose="020B0600070205080204" charset="-128"/>
              <a:cs typeface="MS PGothic" panose="020B0600070205080204" charset="-128"/>
            </a:endParaRPr>
          </a:p>
          <a:p>
            <a:pPr marL="741680" marR="0" lvl="1" indent="-284480" algn="l" defTabSz="457200" rtl="0" eaLnBrk="1" fontAlgn="base" latinLnBrk="0" hangingPunct="1">
              <a:lnSpc>
                <a:spcPct val="100000"/>
              </a:lnSpc>
              <a:spcBef>
                <a:spcPct val="20000"/>
              </a:spcBef>
              <a:spcAft>
                <a:spcPct val="0"/>
              </a:spcAft>
              <a:buClrTx/>
              <a:buSzTx/>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GB" sz="2800" b="0" i="0" u="none" strike="noStrike" kern="0" cap="none" spc="0" normalizeH="0" baseline="0" noProof="0" dirty="0" smtClean="0">
                <a:ln>
                  <a:noFill/>
                </a:ln>
                <a:solidFill>
                  <a:schemeClr val="tx1"/>
                </a:solidFill>
                <a:effectLst/>
                <a:uLnTx/>
                <a:uFillTx/>
                <a:latin typeface="+mn-lt"/>
                <a:ea typeface="MS PGothic" panose="020B0600070205080204" charset="-128"/>
                <a:cs typeface="MS PGothic" panose="020B0600070205080204" charset="-128"/>
              </a:rPr>
              <a:t>How much?</a:t>
            </a:r>
            <a:endParaRPr kumimoji="0" lang="en-GB" sz="2800" b="0" i="0" u="none" strike="noStrike" kern="0" cap="none" spc="0" normalizeH="0" baseline="0" noProof="0" dirty="0" smtClean="0">
              <a:ln>
                <a:noFill/>
              </a:ln>
              <a:solidFill>
                <a:schemeClr val="tx1"/>
              </a:solidFill>
              <a:effectLst/>
              <a:uLnTx/>
              <a:uFillTx/>
              <a:latin typeface="+mn-lt"/>
              <a:ea typeface="MS PGothic" panose="020B0600070205080204" charset="-128"/>
              <a:cs typeface="MS PGothic" panose="020B0600070205080204" charset="-128"/>
            </a:endParaRPr>
          </a:p>
          <a:p>
            <a:pPr marL="741680" marR="0" lvl="1" indent="-284480" algn="l" defTabSz="457200" rtl="0" eaLnBrk="1" fontAlgn="base" latinLnBrk="0" hangingPunct="1">
              <a:lnSpc>
                <a:spcPct val="100000"/>
              </a:lnSpc>
              <a:spcBef>
                <a:spcPct val="20000"/>
              </a:spcBef>
              <a:spcAft>
                <a:spcPct val="0"/>
              </a:spcAft>
              <a:buClrTx/>
              <a:buSzTx/>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GB" sz="2800" b="0" i="0" u="none" strike="noStrike" kern="0" cap="none" spc="0" normalizeH="0" baseline="0" noProof="0" dirty="0" smtClean="0">
                <a:ln>
                  <a:noFill/>
                </a:ln>
                <a:solidFill>
                  <a:schemeClr val="tx1"/>
                </a:solidFill>
                <a:effectLst/>
                <a:uLnTx/>
                <a:uFillTx/>
                <a:latin typeface="+mn-lt"/>
                <a:ea typeface="MS PGothic" panose="020B0600070205080204" charset="-128"/>
                <a:cs typeface="MS PGothic" panose="020B0600070205080204" charset="-128"/>
              </a:rPr>
              <a:t>How long?</a:t>
            </a:r>
            <a:endParaRPr kumimoji="0" lang="en-GB" sz="2800" b="0" i="0" u="none" strike="noStrike" kern="0" cap="none" spc="0" normalizeH="0" baseline="0" noProof="0" dirty="0" smtClean="0">
              <a:ln>
                <a:noFill/>
              </a:ln>
              <a:solidFill>
                <a:schemeClr val="tx1"/>
              </a:solidFill>
              <a:effectLst/>
              <a:uLnTx/>
              <a:uFillTx/>
              <a:latin typeface="+mn-lt"/>
              <a:ea typeface="MS PGothic" panose="020B0600070205080204" charset="-128"/>
              <a:cs typeface="MS PGothic" panose="020B0600070205080204" charset="-128"/>
            </a:endParaRPr>
          </a:p>
          <a:p>
            <a:pPr marL="341630" marR="0" lvl="0" indent="-341630" algn="l" defTabSz="457200" rtl="0" eaLnBrk="1" fontAlgn="base" latinLnBrk="0" hangingPunct="1">
              <a:lnSpc>
                <a:spcPct val="100000"/>
              </a:lnSpc>
              <a:spcBef>
                <a:spcPct val="20000"/>
              </a:spcBef>
              <a:spcAft>
                <a:spcPct val="0"/>
              </a:spcAft>
              <a:buClrTx/>
              <a:buSzTx/>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GB" sz="2800" b="0" i="0" u="none" strike="noStrike" kern="0" cap="none" spc="0" normalizeH="0" baseline="0" noProof="0" dirty="0" smtClean="0">
                <a:ln>
                  <a:noFill/>
                </a:ln>
                <a:solidFill>
                  <a:schemeClr val="tx1"/>
                </a:solidFill>
                <a:effectLst/>
                <a:uLnTx/>
                <a:uFillTx/>
                <a:latin typeface="+mn-lt"/>
                <a:ea typeface="MS PGothic" panose="020B0600070205080204" charset="-128"/>
                <a:cs typeface="MS PGothic" panose="020B0600070205080204" charset="-128"/>
              </a:rPr>
              <a:t>Accurate estimates for “how much?” and “how long?” are critical to project success.</a:t>
            </a:r>
            <a:endParaRPr kumimoji="0" lang="en-GB" sz="2800" b="0" i="0" u="none" strike="noStrike" kern="0" cap="none" spc="0" normalizeH="0" baseline="0" noProof="0" dirty="0" smtClean="0">
              <a:ln>
                <a:noFill/>
              </a:ln>
              <a:solidFill>
                <a:schemeClr val="tx1"/>
              </a:solidFill>
              <a:effectLst/>
              <a:uLnTx/>
              <a:uFillTx/>
              <a:latin typeface="+mn-lt"/>
              <a:ea typeface="MS PGothic" panose="020B0600070205080204" charset="-128"/>
              <a:cs typeface="MS PGothic" panose="020B0600070205080204" charset="-128"/>
            </a:endParaRPr>
          </a:p>
          <a:p>
            <a:pPr marL="741680" marR="0" lvl="1" indent="-341630" algn="l" defTabSz="457200" rtl="0" eaLnBrk="1" fontAlgn="base" latinLnBrk="0" hangingPunct="1">
              <a:lnSpc>
                <a:spcPct val="100000"/>
              </a:lnSpc>
              <a:spcBef>
                <a:spcPct val="20000"/>
              </a:spcBef>
              <a:spcAft>
                <a:spcPct val="0"/>
              </a:spcAft>
              <a:buClrTx/>
              <a:buSzTx/>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GB" sz="2400" b="0" i="0" u="none" strike="noStrike" kern="0" cap="none" spc="0" normalizeH="0" baseline="0" noProof="0" dirty="0" smtClean="0">
                <a:ln>
                  <a:noFill/>
                </a:ln>
                <a:solidFill>
                  <a:schemeClr val="tx1"/>
                </a:solidFill>
                <a:effectLst/>
                <a:uLnTx/>
                <a:uFillTx/>
                <a:latin typeface="+mn-lt"/>
                <a:ea typeface="MS PGothic" panose="020B0600070205080204" charset="-128"/>
                <a:cs typeface="MS PGothic" panose="020B0600070205080204" charset="-128"/>
              </a:rPr>
              <a:t>Good estimates lead to realistic project plans.</a:t>
            </a:r>
            <a:endParaRPr kumimoji="0" lang="en-GB" sz="2400" b="0" i="0" u="none" strike="noStrike" kern="0" cap="none" spc="0" normalizeH="0" baseline="0" noProof="0" dirty="0" smtClean="0">
              <a:ln>
                <a:noFill/>
              </a:ln>
              <a:solidFill>
                <a:schemeClr val="tx1"/>
              </a:solidFill>
              <a:effectLst/>
              <a:uLnTx/>
              <a:uFillTx/>
              <a:latin typeface="+mn-lt"/>
              <a:ea typeface="MS PGothic" panose="020B0600070205080204" charset="-128"/>
              <a:cs typeface="MS PGothic" panose="020B0600070205080204" charset="-128"/>
            </a:endParaRPr>
          </a:p>
          <a:p>
            <a:pPr marL="741680" marR="0" lvl="1" indent="-341630" algn="l" defTabSz="457200" rtl="0" eaLnBrk="1" fontAlgn="base" latinLnBrk="0" hangingPunct="1">
              <a:lnSpc>
                <a:spcPct val="100000"/>
              </a:lnSpc>
              <a:spcBef>
                <a:spcPct val="20000"/>
              </a:spcBef>
              <a:spcAft>
                <a:spcPct val="0"/>
              </a:spcAft>
              <a:buClrTx/>
              <a:buSzTx/>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GB" sz="2400" b="0" i="0" u="none" strike="noStrike" kern="0" cap="none" spc="0" normalizeH="0" baseline="0" noProof="0" dirty="0" smtClean="0">
                <a:ln>
                  <a:noFill/>
                </a:ln>
                <a:solidFill>
                  <a:schemeClr val="tx1"/>
                </a:solidFill>
                <a:effectLst/>
                <a:uLnTx/>
                <a:uFillTx/>
                <a:latin typeface="+mn-lt"/>
                <a:ea typeface="MS PGothic" panose="020B0600070205080204" charset="-128"/>
                <a:cs typeface="MS PGothic" panose="020B0600070205080204" charset="-128"/>
              </a:rPr>
              <a:t>Good estimates improve coordination with other business functions.</a:t>
            </a:r>
            <a:endParaRPr kumimoji="0" lang="en-GB" sz="2400" b="0" i="0" u="none" strike="noStrike" kern="0" cap="none" spc="0" normalizeH="0" baseline="0" noProof="0" dirty="0" smtClean="0">
              <a:ln>
                <a:noFill/>
              </a:ln>
              <a:solidFill>
                <a:schemeClr val="tx1"/>
              </a:solidFill>
              <a:effectLst/>
              <a:uLnTx/>
              <a:uFillTx/>
              <a:latin typeface="+mn-lt"/>
              <a:ea typeface="MS PGothic" panose="020B0600070205080204" charset="-128"/>
              <a:cs typeface="MS PGothic" panose="020B0600070205080204" charset="-128"/>
            </a:endParaRPr>
          </a:p>
          <a:p>
            <a:pPr marL="741680" marR="0" lvl="1" indent="-341630" algn="l" defTabSz="457200" rtl="0" eaLnBrk="1" fontAlgn="base" latinLnBrk="0" hangingPunct="1">
              <a:lnSpc>
                <a:spcPct val="100000"/>
              </a:lnSpc>
              <a:spcBef>
                <a:spcPct val="20000"/>
              </a:spcBef>
              <a:spcAft>
                <a:spcPct val="0"/>
              </a:spcAft>
              <a:buClrTx/>
              <a:buSzTx/>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GB" sz="2400" b="0" i="0" u="none" strike="noStrike" kern="0" cap="none" spc="0" normalizeH="0" baseline="0" noProof="0" dirty="0" smtClean="0">
                <a:ln>
                  <a:noFill/>
                </a:ln>
                <a:solidFill>
                  <a:schemeClr val="tx1"/>
                </a:solidFill>
                <a:effectLst/>
                <a:uLnTx/>
                <a:uFillTx/>
                <a:latin typeface="+mn-lt"/>
                <a:ea typeface="MS PGothic" panose="020B0600070205080204" charset="-128"/>
                <a:cs typeface="MS PGothic" panose="020B0600070205080204" charset="-128"/>
              </a:rPr>
              <a:t>Good estimates lead to more accurate budgeting.</a:t>
            </a:r>
            <a:endParaRPr kumimoji="0" lang="en-GB" sz="2400" b="0" i="0" u="none" strike="noStrike" kern="0" cap="none" spc="0" normalizeH="0" baseline="0" noProof="0" dirty="0" smtClean="0">
              <a:ln>
                <a:noFill/>
              </a:ln>
              <a:solidFill>
                <a:schemeClr val="tx1"/>
              </a:solidFill>
              <a:effectLst/>
              <a:uLnTx/>
              <a:uFillTx/>
              <a:latin typeface="+mn-lt"/>
              <a:ea typeface="MS PGothic" panose="020B0600070205080204" charset="-128"/>
              <a:cs typeface="MS PGothic" panose="020B0600070205080204" charset="-128"/>
            </a:endParaRPr>
          </a:p>
          <a:p>
            <a:pPr marL="741680" marR="0" lvl="1" indent="-341630" algn="l" defTabSz="457200" rtl="0" eaLnBrk="1" fontAlgn="base" latinLnBrk="0" hangingPunct="1">
              <a:lnSpc>
                <a:spcPct val="100000"/>
              </a:lnSpc>
              <a:spcBef>
                <a:spcPct val="20000"/>
              </a:spcBef>
              <a:spcAft>
                <a:spcPct val="0"/>
              </a:spcAft>
              <a:buClrTx/>
              <a:buSzTx/>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GB" sz="2400" b="0" i="0" u="none" strike="noStrike" kern="0" cap="none" spc="0" normalizeH="0" baseline="0" noProof="0" dirty="0" smtClean="0">
                <a:ln>
                  <a:noFill/>
                </a:ln>
                <a:solidFill>
                  <a:schemeClr val="tx1"/>
                </a:solidFill>
                <a:effectLst/>
                <a:uLnTx/>
                <a:uFillTx/>
                <a:latin typeface="+mn-lt"/>
                <a:ea typeface="MS PGothic" panose="020B0600070205080204" charset="-128"/>
                <a:cs typeface="MS PGothic" panose="020B0600070205080204" charset="-128"/>
              </a:rPr>
              <a:t>Good estimates maintain credibility of development team.</a:t>
            </a:r>
            <a:endParaRPr kumimoji="0" lang="en-GB" sz="2400" b="0" i="0" u="none" strike="noStrike" kern="0" cap="none" spc="0" normalizeH="0" baseline="0" noProof="0" dirty="0" smtClean="0">
              <a:ln>
                <a:noFill/>
              </a:ln>
              <a:solidFill>
                <a:schemeClr val="tx1"/>
              </a:solidFill>
              <a:effectLst/>
              <a:uLnTx/>
              <a:uFillTx/>
              <a:latin typeface="+mn-lt"/>
              <a:ea typeface="MS PGothic" panose="020B0600070205080204" charset="-128"/>
              <a:cs typeface="MS PGothic" panose="020B0600070205080204" charset="-128"/>
            </a:endParaRPr>
          </a:p>
          <a:p>
            <a:pPr marL="341630" marR="0" lvl="0" indent="-341630" algn="l" defTabSz="457200" rtl="0" eaLnBrk="1" fontAlgn="base" latinLnBrk="0" hangingPunct="1">
              <a:lnSpc>
                <a:spcPct val="100000"/>
              </a:lnSpc>
              <a:spcBef>
                <a:spcPct val="20000"/>
              </a:spcBef>
              <a:spcAft>
                <a:spcPct val="0"/>
              </a:spcAft>
              <a:buClrTx/>
              <a:buSzTx/>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kumimoji="0" lang="en-GB" sz="2800" b="0" i="0" u="none" strike="noStrike" kern="0" cap="none" spc="0" normalizeH="0" baseline="0" noProof="0" dirty="0" smtClean="0">
              <a:ln>
                <a:noFill/>
              </a:ln>
              <a:solidFill>
                <a:schemeClr val="tx1"/>
              </a:solidFill>
              <a:effectLst/>
              <a:uLnTx/>
              <a:uFillTx/>
              <a:latin typeface="+mn-lt"/>
              <a:ea typeface="MS PGothic" panose="020B0600070205080204" charset="-128"/>
              <a:cs typeface="MS PGothic" panose="020B0600070205080204" charset="-128"/>
            </a:endParaRPr>
          </a:p>
          <a:p>
            <a:pPr marL="341630" marR="0" lvl="0" indent="-341630" algn="l" defTabSz="457200" rtl="0" eaLnBrk="1" fontAlgn="base" latinLnBrk="0" hangingPunct="1">
              <a:lnSpc>
                <a:spcPct val="100000"/>
              </a:lnSpc>
              <a:spcBef>
                <a:spcPts val="600"/>
              </a:spcBef>
              <a:spcAft>
                <a:spcPct val="0"/>
              </a:spcAft>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kumimoji="0" lang="en-GB" sz="2400" b="0" i="0" u="none" strike="noStrike" kern="0" cap="none" spc="0" normalizeH="0" baseline="0" noProof="0" dirty="0" smtClean="0">
              <a:ln>
                <a:noFill/>
              </a:ln>
              <a:solidFill>
                <a:schemeClr val="tx1"/>
              </a:solidFill>
              <a:effectLst/>
              <a:uLnTx/>
              <a:uFillTx/>
              <a:latin typeface="+mn-lt"/>
              <a:ea typeface="MS PGothic" panose="020B0600070205080204" charset="-128"/>
              <a:cs typeface="MS PGothic" panose="020B0600070205080204" charset="-128"/>
            </a:endParaRPr>
          </a:p>
        </p:txBody>
      </p:sp>
      <p:sp>
        <p:nvSpPr>
          <p:cNvPr id="60419" name="Rectangle 5"/>
          <p:cNvSpPr>
            <a:spLocks noGrp="1"/>
          </p:cNvSpPr>
          <p:nvPr>
            <p:ph type="title"/>
          </p:nvPr>
        </p:nvSpPr>
        <p:spPr>
          <a:xfrm>
            <a:off x="685800" y="76200"/>
            <a:ext cx="7772400" cy="1143000"/>
          </a:xfrm>
        </p:spPr>
        <p:txBody>
          <a:bodyPr vert="horz" wrap="square" lIns="90000" tIns="46800" rIns="90000" bIns="46800" anchor="ctr"/>
          <a:p>
            <a:pPr defTabSz="457200" eaLnBrk="1" hangingPunct="1">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dirty="0">
                <a:latin typeface="Arial" panose="020B0604020202020204" pitchFamily="34" charset="0"/>
              </a:rPr>
              <a:t>Why Estimate?</a:t>
            </a:r>
            <a:endParaRPr lang="en-GB" altLang="en-US" b="1" dirty="0">
              <a:latin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4"/>
          <p:cNvSpPr>
            <a:spLocks noGrp="1"/>
          </p:cNvSpPr>
          <p:nvPr>
            <p:ph idx="1"/>
          </p:nvPr>
        </p:nvSpPr>
        <p:spPr>
          <a:xfrm>
            <a:off x="685800" y="1371600"/>
            <a:ext cx="9500870" cy="2819400"/>
          </a:xfrm>
        </p:spPr>
        <p:txBody>
          <a:bodyPr vert="horz" wrap="square" lIns="90000" tIns="46800" rIns="90000" bIns="46800" anchor="t"/>
          <a:p>
            <a:pPr marL="741680" lvl="1" indent="-284480" defTabSz="457200"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latin typeface="Arial Narrow" panose="020B0606020202030204" charset="0"/>
              </a:rPr>
              <a:t>System Size (LOC or Function points)</a:t>
            </a:r>
            <a:endParaRPr lang="en-GB" altLang="en-US" sz="2800" dirty="0">
              <a:latin typeface="Arial Narrow" panose="020B0606020202030204" charset="0"/>
            </a:endParaRPr>
          </a:p>
          <a:p>
            <a:pPr marL="741680" lvl="1" indent="-284480" defTabSz="457200"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latin typeface="Arial Narrow" panose="020B0606020202030204" charset="0"/>
              </a:rPr>
              <a:t>Productivity (LOC/PM)</a:t>
            </a:r>
            <a:endParaRPr lang="en-GB" altLang="en-US" sz="2800" dirty="0">
              <a:latin typeface="Arial Narrow" panose="020B0606020202030204" charset="0"/>
            </a:endParaRPr>
          </a:p>
          <a:p>
            <a:pPr marL="741680" lvl="1" indent="-284480" defTabSz="457200"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latin typeface="Arial Narrow" panose="020B0606020202030204" charset="0"/>
              </a:rPr>
              <a:t>Effort</a:t>
            </a:r>
            <a:endParaRPr lang="en-GB" altLang="en-US" sz="2800" dirty="0">
              <a:latin typeface="Arial Narrow" panose="020B0606020202030204" charset="0"/>
            </a:endParaRPr>
          </a:p>
          <a:p>
            <a:pPr marL="741680" lvl="1" indent="-284480" defTabSz="457200"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latin typeface="Arial Narrow" panose="020B0606020202030204" charset="0"/>
              </a:rPr>
              <a:t>Duration</a:t>
            </a:r>
            <a:endParaRPr lang="en-GB" altLang="en-US" sz="2800" dirty="0">
              <a:latin typeface="Arial Narrow" panose="020B0606020202030204" charset="0"/>
            </a:endParaRPr>
          </a:p>
          <a:p>
            <a:pPr marL="741680" lvl="1" indent="-284480" defTabSz="457200"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latin typeface="Arial Narrow" panose="020B0606020202030204" charset="0"/>
              </a:rPr>
              <a:t>Cost</a:t>
            </a:r>
            <a:endParaRPr lang="en-GB" altLang="en-US" sz="2800" dirty="0">
              <a:latin typeface="Arial Narrow" panose="020B0606020202030204" charset="0"/>
            </a:endParaRPr>
          </a:p>
          <a:p>
            <a:pPr marL="341630" indent="-341630" defTabSz="457200"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800" dirty="0">
              <a:latin typeface="Arial Narrow" panose="020B0606020202030204" charset="0"/>
            </a:endParaRPr>
          </a:p>
          <a:p>
            <a:pPr marL="341630" indent="-341630" defTabSz="457200"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800" dirty="0">
              <a:latin typeface="Arial Narrow" panose="020B0606020202030204" charset="0"/>
            </a:endParaRPr>
          </a:p>
          <a:p>
            <a:pPr marL="341630" indent="-341630" defTabSz="457200" eaLnBrk="1" hangingPunct="1">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800" dirty="0">
              <a:latin typeface="Arial Narrow" panose="020B0606020202030204" charset="0"/>
            </a:endParaRPr>
          </a:p>
        </p:txBody>
      </p:sp>
      <p:sp>
        <p:nvSpPr>
          <p:cNvPr id="63491" name="Rectangle 5"/>
          <p:cNvSpPr>
            <a:spLocks noGrp="1"/>
          </p:cNvSpPr>
          <p:nvPr>
            <p:ph type="title"/>
          </p:nvPr>
        </p:nvSpPr>
        <p:spPr>
          <a:xfrm>
            <a:off x="321945" y="220345"/>
            <a:ext cx="7772400" cy="858520"/>
          </a:xfrm>
        </p:spPr>
        <p:txBody>
          <a:bodyPr vert="horz" wrap="square" lIns="90000" tIns="46800" rIns="90000" bIns="46800" anchor="ctr"/>
          <a:p>
            <a:pPr defTabSz="457200" eaLnBrk="1" hangingPunct="1">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dirty="0">
                <a:latin typeface="Arial" panose="020B0604020202020204" pitchFamily="34" charset="0"/>
              </a:rPr>
              <a:t>What to Estimate?</a:t>
            </a:r>
            <a:endParaRPr lang="en-GB" altLang="en-US" dirty="0"/>
          </a:p>
        </p:txBody>
      </p:sp>
      <p:sp>
        <p:nvSpPr>
          <p:cNvPr id="63492" name="Text Box 6"/>
          <p:cNvSpPr txBox="1"/>
          <p:nvPr/>
        </p:nvSpPr>
        <p:spPr>
          <a:xfrm>
            <a:off x="2601595" y="4474845"/>
            <a:ext cx="1895475"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charset="-128"/>
                <a:cs typeface="MS PGothic" panose="020B0600070205080204"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charset="-128"/>
                <a:cs typeface="MS PGothic" panose="020B060007020508020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charset="-128"/>
                <a:cs typeface="MS PGothic" panose="020B060007020508020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charset="-128"/>
                <a:cs typeface="MS PGothic" panose="020B060007020508020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charset="-128"/>
                <a:cs typeface="MS PGothic" panose="020B0600070205080204" charset="-128"/>
              </a:defRPr>
            </a:lvl5pPr>
          </a:lstStyle>
          <a:p>
            <a:pPr marL="0" lvl="0" indent="0">
              <a:spcBef>
                <a:spcPct val="0"/>
              </a:spcBef>
              <a:buNone/>
            </a:pPr>
            <a:r>
              <a:rPr lang="en-US" altLang="en-US" sz="2400" dirty="0">
                <a:latin typeface="Arial" panose="020B0604020202020204" pitchFamily="34" charset="0"/>
              </a:rPr>
              <a:t>System Size</a:t>
            </a:r>
            <a:endParaRPr lang="en-US" altLang="en-US" sz="2400" dirty="0">
              <a:latin typeface="Arial" panose="020B0604020202020204" pitchFamily="34" charset="0"/>
            </a:endParaRPr>
          </a:p>
        </p:txBody>
      </p:sp>
      <p:sp>
        <p:nvSpPr>
          <p:cNvPr id="63493" name="Text Box 7"/>
          <p:cNvSpPr txBox="1"/>
          <p:nvPr/>
        </p:nvSpPr>
        <p:spPr>
          <a:xfrm>
            <a:off x="5039995" y="4855845"/>
            <a:ext cx="91122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charset="-128"/>
                <a:cs typeface="MS PGothic" panose="020B0600070205080204"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charset="-128"/>
                <a:cs typeface="MS PGothic" panose="020B060007020508020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charset="-128"/>
                <a:cs typeface="MS PGothic" panose="020B060007020508020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charset="-128"/>
                <a:cs typeface="MS PGothic" panose="020B060007020508020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charset="-128"/>
                <a:cs typeface="MS PGothic" panose="020B0600070205080204" charset="-128"/>
              </a:defRPr>
            </a:lvl5pPr>
          </a:lstStyle>
          <a:p>
            <a:pPr marL="0" lvl="0" indent="0">
              <a:spcBef>
                <a:spcPct val="0"/>
              </a:spcBef>
              <a:buNone/>
            </a:pPr>
            <a:r>
              <a:rPr lang="en-US" altLang="en-US" sz="2400" dirty="0">
                <a:latin typeface="Arial" panose="020B0604020202020204" pitchFamily="34" charset="0"/>
              </a:rPr>
              <a:t>Effort</a:t>
            </a:r>
            <a:endParaRPr lang="en-US" altLang="en-US" sz="2400" dirty="0">
              <a:latin typeface="Arial" panose="020B0604020202020204" pitchFamily="34" charset="0"/>
            </a:endParaRPr>
          </a:p>
        </p:txBody>
      </p:sp>
      <p:sp>
        <p:nvSpPr>
          <p:cNvPr id="63494" name="Line 8"/>
          <p:cNvSpPr/>
          <p:nvPr/>
        </p:nvSpPr>
        <p:spPr>
          <a:xfrm>
            <a:off x="4506595" y="4779645"/>
            <a:ext cx="457200" cy="228600"/>
          </a:xfrm>
          <a:prstGeom prst="line">
            <a:avLst/>
          </a:prstGeom>
          <a:ln w="28575" cap="flat" cmpd="sng">
            <a:solidFill>
              <a:schemeClr val="tx1"/>
            </a:solidFill>
            <a:prstDash val="solid"/>
            <a:headEnd type="none" w="med" len="med"/>
            <a:tailEnd type="triangle" w="lg" len="med"/>
          </a:ln>
        </p:spPr>
      </p:sp>
      <p:sp>
        <p:nvSpPr>
          <p:cNvPr id="63495" name="Text Box 9"/>
          <p:cNvSpPr txBox="1"/>
          <p:nvPr/>
        </p:nvSpPr>
        <p:spPr>
          <a:xfrm>
            <a:off x="6563995" y="4528820"/>
            <a:ext cx="1338263"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charset="-128"/>
                <a:cs typeface="MS PGothic" panose="020B0600070205080204"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charset="-128"/>
                <a:cs typeface="MS PGothic" panose="020B060007020508020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charset="-128"/>
                <a:cs typeface="MS PGothic" panose="020B060007020508020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charset="-128"/>
                <a:cs typeface="MS PGothic" panose="020B060007020508020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charset="-128"/>
                <a:cs typeface="MS PGothic" panose="020B0600070205080204" charset="-128"/>
              </a:defRPr>
            </a:lvl5pPr>
          </a:lstStyle>
          <a:p>
            <a:pPr marL="0" lvl="0" indent="0">
              <a:spcBef>
                <a:spcPct val="0"/>
              </a:spcBef>
              <a:buNone/>
            </a:pPr>
            <a:r>
              <a:rPr lang="en-US" altLang="en-US" sz="2400" dirty="0">
                <a:latin typeface="Arial" panose="020B0604020202020204" pitchFamily="34" charset="0"/>
              </a:rPr>
              <a:t>Duration</a:t>
            </a:r>
            <a:endParaRPr lang="en-US" altLang="en-US" sz="2400" dirty="0">
              <a:latin typeface="Arial" panose="020B0604020202020204" pitchFamily="34" charset="0"/>
            </a:endParaRPr>
          </a:p>
        </p:txBody>
      </p:sp>
      <p:sp>
        <p:nvSpPr>
          <p:cNvPr id="63496" name="Text Box 11"/>
          <p:cNvSpPr txBox="1"/>
          <p:nvPr/>
        </p:nvSpPr>
        <p:spPr>
          <a:xfrm>
            <a:off x="6563995" y="5203508"/>
            <a:ext cx="811213"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charset="-128"/>
                <a:cs typeface="MS PGothic" panose="020B0600070205080204"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charset="-128"/>
                <a:cs typeface="MS PGothic" panose="020B060007020508020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charset="-128"/>
                <a:cs typeface="MS PGothic" panose="020B060007020508020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charset="-128"/>
                <a:cs typeface="MS PGothic" panose="020B060007020508020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charset="-128"/>
                <a:cs typeface="MS PGothic" panose="020B0600070205080204" charset="-128"/>
              </a:defRPr>
            </a:lvl5pPr>
          </a:lstStyle>
          <a:p>
            <a:pPr marL="0" lvl="0" indent="0">
              <a:spcBef>
                <a:spcPct val="0"/>
              </a:spcBef>
              <a:buNone/>
            </a:pPr>
            <a:r>
              <a:rPr lang="en-US" altLang="en-US" sz="2400" dirty="0">
                <a:latin typeface="Arial" panose="020B0604020202020204" pitchFamily="34" charset="0"/>
              </a:rPr>
              <a:t>Cost</a:t>
            </a:r>
            <a:endParaRPr lang="en-US" altLang="en-US" sz="2400" dirty="0">
              <a:latin typeface="Arial" panose="020B0604020202020204" pitchFamily="34" charset="0"/>
            </a:endParaRPr>
          </a:p>
        </p:txBody>
      </p:sp>
      <p:sp>
        <p:nvSpPr>
          <p:cNvPr id="63497" name="AutoShape 17"/>
          <p:cNvSpPr/>
          <p:nvPr/>
        </p:nvSpPr>
        <p:spPr>
          <a:xfrm>
            <a:off x="7630795" y="3789045"/>
            <a:ext cx="2246313" cy="485775"/>
          </a:xfrm>
          <a:prstGeom prst="wedgeRoundRectCallout">
            <a:avLst>
              <a:gd name="adj1" fmla="val -42083"/>
              <a:gd name="adj2" fmla="val 115032"/>
              <a:gd name="adj3" fmla="val 16667"/>
            </a:avLst>
          </a:prstGeom>
          <a:solidFill>
            <a:srgbClr val="00B8FF"/>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charset="-128"/>
                <a:cs typeface="MS PGothic" panose="020B0600070205080204"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charset="-128"/>
                <a:cs typeface="MS PGothic" panose="020B060007020508020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charset="-128"/>
                <a:cs typeface="MS PGothic" panose="020B060007020508020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charset="-128"/>
                <a:cs typeface="MS PGothic" panose="020B060007020508020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charset="-128"/>
                <a:cs typeface="MS PGothic" panose="020B0600070205080204" charset="-128"/>
              </a:defRPr>
            </a:lvl5pPr>
          </a:lstStyle>
          <a:p>
            <a:pPr marL="0" lvl="0" indent="0" algn="ctr">
              <a:spcBef>
                <a:spcPct val="0"/>
              </a:spcBef>
              <a:buNone/>
            </a:pPr>
            <a:r>
              <a:rPr lang="en-US" altLang="en-US" sz="2400" dirty="0">
                <a:latin typeface="Arial" panose="020B0604020202020204" pitchFamily="34" charset="0"/>
              </a:rPr>
              <a:t>How Long?</a:t>
            </a:r>
            <a:endParaRPr lang="en-US" altLang="en-US" sz="2400" dirty="0">
              <a:latin typeface="Arial" panose="020B0604020202020204" pitchFamily="34" charset="0"/>
            </a:endParaRPr>
          </a:p>
        </p:txBody>
      </p:sp>
      <p:sp>
        <p:nvSpPr>
          <p:cNvPr id="63498" name="AutoShape 18"/>
          <p:cNvSpPr/>
          <p:nvPr/>
        </p:nvSpPr>
        <p:spPr>
          <a:xfrm>
            <a:off x="7249795" y="5922645"/>
            <a:ext cx="2246313" cy="485775"/>
          </a:xfrm>
          <a:prstGeom prst="wedgeRoundRectCallout">
            <a:avLst>
              <a:gd name="adj1" fmla="val -48444"/>
              <a:gd name="adj2" fmla="val -111111"/>
              <a:gd name="adj3" fmla="val 16667"/>
            </a:avLst>
          </a:prstGeom>
          <a:solidFill>
            <a:srgbClr val="00B8FF"/>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charset="-128"/>
                <a:cs typeface="MS PGothic" panose="020B0600070205080204"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charset="-128"/>
                <a:cs typeface="MS PGothic" panose="020B060007020508020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charset="-128"/>
                <a:cs typeface="MS PGothic" panose="020B060007020508020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charset="-128"/>
                <a:cs typeface="MS PGothic" panose="020B060007020508020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charset="-128"/>
                <a:cs typeface="MS PGothic" panose="020B0600070205080204" charset="-128"/>
              </a:defRPr>
            </a:lvl5pPr>
          </a:lstStyle>
          <a:p>
            <a:pPr marL="0" lvl="0" indent="0" algn="ctr">
              <a:spcBef>
                <a:spcPct val="0"/>
              </a:spcBef>
              <a:buNone/>
            </a:pPr>
            <a:r>
              <a:rPr lang="en-US" altLang="en-US" sz="2400" dirty="0">
                <a:latin typeface="Arial" panose="020B0604020202020204" pitchFamily="34" charset="0"/>
              </a:rPr>
              <a:t>How Much?</a:t>
            </a:r>
            <a:endParaRPr lang="en-US" altLang="en-US" sz="2400" dirty="0">
              <a:latin typeface="Arial" panose="020B0604020202020204" pitchFamily="34" charset="0"/>
            </a:endParaRPr>
          </a:p>
        </p:txBody>
      </p:sp>
      <p:sp>
        <p:nvSpPr>
          <p:cNvPr id="63499" name="Text Box 6"/>
          <p:cNvSpPr txBox="1"/>
          <p:nvPr/>
        </p:nvSpPr>
        <p:spPr>
          <a:xfrm>
            <a:off x="2730183" y="5160645"/>
            <a:ext cx="1776412"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charset="-128"/>
                <a:cs typeface="MS PGothic" panose="020B0600070205080204"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charset="-128"/>
                <a:cs typeface="MS PGothic" panose="020B060007020508020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charset="-128"/>
                <a:cs typeface="MS PGothic" panose="020B060007020508020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charset="-128"/>
                <a:cs typeface="MS PGothic" panose="020B060007020508020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charset="-128"/>
                <a:cs typeface="MS PGothic" panose="020B0600070205080204" charset="-128"/>
              </a:defRPr>
            </a:lvl5pPr>
          </a:lstStyle>
          <a:p>
            <a:pPr marL="0" lvl="0" indent="0" algn="ctr">
              <a:spcBef>
                <a:spcPct val="0"/>
              </a:spcBef>
              <a:buNone/>
            </a:pPr>
            <a:r>
              <a:rPr lang="en-US" altLang="en-US" sz="2400" dirty="0">
                <a:latin typeface="Arial" panose="020B0604020202020204" pitchFamily="34" charset="0"/>
              </a:rPr>
              <a:t>Productivity</a:t>
            </a:r>
            <a:endParaRPr lang="en-US" altLang="en-US" sz="2400" dirty="0">
              <a:latin typeface="Arial" panose="020B0604020202020204" pitchFamily="34" charset="0"/>
            </a:endParaRPr>
          </a:p>
        </p:txBody>
      </p:sp>
      <p:sp>
        <p:nvSpPr>
          <p:cNvPr id="63500" name="Line 8"/>
          <p:cNvSpPr/>
          <p:nvPr/>
        </p:nvSpPr>
        <p:spPr>
          <a:xfrm flipV="1">
            <a:off x="4506595" y="5160645"/>
            <a:ext cx="457200" cy="228600"/>
          </a:xfrm>
          <a:prstGeom prst="line">
            <a:avLst/>
          </a:prstGeom>
          <a:ln w="28575" cap="flat" cmpd="sng">
            <a:solidFill>
              <a:schemeClr val="tx1"/>
            </a:solidFill>
            <a:prstDash val="solid"/>
            <a:headEnd type="none" w="med" len="med"/>
            <a:tailEnd type="triangle" w="lg" len="med"/>
          </a:ln>
        </p:spPr>
      </p:sp>
      <p:sp>
        <p:nvSpPr>
          <p:cNvPr id="63501" name="Line 8"/>
          <p:cNvSpPr/>
          <p:nvPr/>
        </p:nvSpPr>
        <p:spPr>
          <a:xfrm>
            <a:off x="6030595" y="5160645"/>
            <a:ext cx="457200" cy="228600"/>
          </a:xfrm>
          <a:prstGeom prst="line">
            <a:avLst/>
          </a:prstGeom>
          <a:ln w="28575" cap="flat" cmpd="sng">
            <a:solidFill>
              <a:schemeClr val="tx1"/>
            </a:solidFill>
            <a:prstDash val="solid"/>
            <a:headEnd type="none" w="med" len="med"/>
            <a:tailEnd type="triangle" w="lg" len="med"/>
          </a:ln>
        </p:spPr>
      </p:sp>
      <p:sp>
        <p:nvSpPr>
          <p:cNvPr id="63502" name="Line 8"/>
          <p:cNvSpPr/>
          <p:nvPr/>
        </p:nvSpPr>
        <p:spPr>
          <a:xfrm flipV="1">
            <a:off x="6030595" y="4779645"/>
            <a:ext cx="457200" cy="228600"/>
          </a:xfrm>
          <a:prstGeom prst="line">
            <a:avLst/>
          </a:prstGeom>
          <a:ln w="28575" cap="flat" cmpd="sng">
            <a:solidFill>
              <a:schemeClr val="tx1"/>
            </a:solidFill>
            <a:prstDash val="solid"/>
            <a:headEnd type="none" w="med" len="med"/>
            <a:tailEnd type="triangle" w="lg" len="med"/>
          </a:ln>
        </p:spPr>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p:cNvSpPr>
          <p:nvPr>
            <p:ph idx="1"/>
          </p:nvPr>
        </p:nvSpPr>
        <p:spPr>
          <a:xfrm>
            <a:off x="333375" y="1007110"/>
            <a:ext cx="11174730" cy="2491105"/>
          </a:xfrm>
        </p:spPr>
        <p:txBody>
          <a:bodyPr vert="horz" wrap="square" lIns="90000" tIns="46800" rIns="90000" bIns="46800" anchor="t"/>
          <a:p>
            <a:pPr marL="341630" indent="-341630" defTabSz="457200"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latin typeface="Arial Narrow" panose="020B0606020202030204" charset="0"/>
              </a:rPr>
              <a:t>Effort is the amount of labor required to complete a task.</a:t>
            </a:r>
            <a:endParaRPr lang="en-GB" altLang="en-US" dirty="0">
              <a:latin typeface="Arial Narrow" panose="020B0606020202030204" charset="0"/>
            </a:endParaRPr>
          </a:p>
          <a:p>
            <a:pPr marL="341630" indent="-341630" defTabSz="457200" eaLnBrk="1" hangingPunct="1">
              <a:lnSpc>
                <a:spcPct val="93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latin typeface="Arial Narrow" panose="020B0606020202030204" charset="0"/>
              </a:rPr>
              <a:t>Effort is typically measured in terms of person months or person hours.</a:t>
            </a:r>
            <a:endParaRPr lang="en-GB" altLang="en-US" dirty="0">
              <a:latin typeface="Arial Narrow" panose="020B0606020202030204" charset="0"/>
            </a:endParaRPr>
          </a:p>
          <a:p>
            <a:pPr marL="341630" indent="-341630" defTabSz="457200"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latin typeface="Arial Narrow" panose="020B0606020202030204" charset="0"/>
              </a:rPr>
              <a:t>The amount of effort it takes to compete a task is a function of developer and process productivity.</a:t>
            </a:r>
            <a:endParaRPr lang="en-GB" altLang="en-US" dirty="0">
              <a:latin typeface="Arial Narrow" panose="020B0606020202030204" charset="0"/>
            </a:endParaRPr>
          </a:p>
          <a:p>
            <a:pPr marL="341630" indent="-341630" defTabSz="457200"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latin typeface="Arial Narrow" panose="020B0606020202030204" charset="0"/>
              </a:rPr>
              <a:t>Productivity = LOC or function points (or unit of product) per month or hour.</a:t>
            </a:r>
            <a:endParaRPr lang="en-GB" altLang="en-US" dirty="0">
              <a:latin typeface="Arial Narrow" panose="020B0606020202030204" charset="0"/>
            </a:endParaRPr>
          </a:p>
          <a:p>
            <a:pPr marL="0" algn="l" defTabSz="457200" eaLnBrk="1" hangingPunct="1">
              <a:lnSpc>
                <a:spcPct val="93000"/>
              </a:lnSpc>
              <a:spcBef>
                <a:spcPts val="6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z="4000" b="1" dirty="0">
              <a:latin typeface="Arial Narrow" panose="020B0606020202030204" charset="0"/>
              <a:ea typeface="+mj-ea"/>
              <a:cs typeface="+mj-cs"/>
            </a:endParaRPr>
          </a:p>
        </p:txBody>
      </p:sp>
      <p:sp>
        <p:nvSpPr>
          <p:cNvPr id="65539" name="Rectangle 3"/>
          <p:cNvSpPr>
            <a:spLocks noGrp="1"/>
          </p:cNvSpPr>
          <p:nvPr>
            <p:ph type="title"/>
          </p:nvPr>
        </p:nvSpPr>
        <p:spPr>
          <a:xfrm>
            <a:off x="333375" y="317500"/>
            <a:ext cx="7774305" cy="544195"/>
          </a:xfrm>
        </p:spPr>
        <p:txBody>
          <a:bodyPr vert="horz" wrap="square" lIns="90000" tIns="46800" rIns="90000" bIns="46800" anchor="ctr">
            <a:normAutofit fontScale="90000"/>
          </a:bodyPr>
          <a:p>
            <a:pPr defTabSz="457200" eaLnBrk="1" hangingPunct="1">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b="1" dirty="0">
                <a:latin typeface="Arial" panose="020B0604020202020204" pitchFamily="34" charset="0"/>
              </a:rPr>
              <a:t>Effort</a:t>
            </a:r>
            <a:endParaRPr lang="en-GB" altLang="en-US" sz="4000" b="1" dirty="0">
              <a:latin typeface="Arial" panose="020B0604020202020204" pitchFamily="34" charset="0"/>
            </a:endParaRPr>
          </a:p>
        </p:txBody>
      </p:sp>
      <p:sp>
        <p:nvSpPr>
          <p:cNvPr id="67586" name="Rectangle 2"/>
          <p:cNvSpPr>
            <a:spLocks noGrp="1"/>
          </p:cNvSpPr>
          <p:nvPr/>
        </p:nvSpPr>
        <p:spPr>
          <a:xfrm>
            <a:off x="333375" y="4283075"/>
            <a:ext cx="11264900" cy="4116705"/>
          </a:xfrm>
          <a:prstGeom prst="rect">
            <a:avLst/>
          </a:prstGeom>
          <a:noFill/>
          <a:ln w="9525">
            <a:noFill/>
          </a:ln>
        </p:spPr>
        <p:txBody>
          <a:bodyPr vert="horz" wrap="square" lIns="90000" tIns="46800" rIns="90000" bIns="46800" anchor="t"/>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charset="-128"/>
                <a:cs typeface="MS PGothic" panose="020B0600070205080204"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charset="-128"/>
                <a:cs typeface="MS PGothic" panose="020B060007020508020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charset="-128"/>
                <a:cs typeface="MS PGothic" panose="020B060007020508020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charset="-128"/>
                <a:cs typeface="MS PGothic" panose="020B060007020508020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charset="-128"/>
                <a:cs typeface="MS PGothic" panose="020B060007020508020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1630" indent="-341630" algn="just" defTabSz="457200"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latin typeface="Arial Narrow" panose="020B0606020202030204" charset="0"/>
              </a:rPr>
              <a:t>Duration is the amount of calendar time or clock time to complete a project or task.</a:t>
            </a:r>
            <a:endParaRPr lang="en-GB" altLang="en-US" sz="2800" dirty="0">
              <a:latin typeface="Arial Narrow" panose="020B0606020202030204" charset="0"/>
            </a:endParaRPr>
          </a:p>
          <a:p>
            <a:pPr marL="341630" indent="-341630" algn="just" defTabSz="457200"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latin typeface="Arial Narrow" panose="020B0606020202030204" charset="0"/>
              </a:rPr>
              <a:t>Duration is a function of effort but may be less when activities are performed concurrently or more when staff aren’t working on activities full time.</a:t>
            </a:r>
            <a:endParaRPr lang="en-GB" altLang="en-US" sz="2800" dirty="0">
              <a:latin typeface="Arial Narrow" panose="020B0606020202030204" charset="0"/>
            </a:endParaRPr>
          </a:p>
          <a:p>
            <a:pPr marL="341630" indent="-341630" algn="just" defTabSz="457200"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800" dirty="0">
              <a:latin typeface="Arial Narrow" panose="020B0606020202030204" charset="0"/>
            </a:endParaRPr>
          </a:p>
        </p:txBody>
      </p:sp>
      <p:sp>
        <p:nvSpPr>
          <p:cNvPr id="67587" name="Rectangle 3"/>
          <p:cNvSpPr>
            <a:spLocks noGrp="1"/>
          </p:cNvSpPr>
          <p:nvPr/>
        </p:nvSpPr>
        <p:spPr>
          <a:xfrm>
            <a:off x="403860" y="3634105"/>
            <a:ext cx="7774305" cy="577850"/>
          </a:xfrm>
          <a:prstGeom prst="rect">
            <a:avLst/>
          </a:prstGeom>
          <a:noFill/>
          <a:ln w="9525">
            <a:noFill/>
          </a:ln>
        </p:spPr>
        <p:txBody>
          <a:bodyPr vert="horz" wrap="square" lIns="90000" tIns="46800" rIns="90000" bIns="46800" anchor="ctr"/>
          <a:lstStyle>
            <a:lvl1pPr algn="ctr" rtl="0" eaLnBrk="0" fontAlgn="base" hangingPunct="0">
              <a:spcBef>
                <a:spcPct val="0"/>
              </a:spcBef>
              <a:spcAft>
                <a:spcPct val="0"/>
              </a:spcAft>
              <a:defRPr sz="4400">
                <a:solidFill>
                  <a:schemeClr val="tx2"/>
                </a:solidFill>
                <a:latin typeface="+mj-lt"/>
                <a:ea typeface="MS PGothic" panose="020B0600070205080204" charset="-128"/>
                <a:cs typeface="MS PGothic" panose="020B0600070205080204" charset="-128"/>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MS PGothic" panose="020B0600070205080204" charset="-128"/>
                <a:cs typeface="MS PGothic" panose="020B0600070205080204" charset="-128"/>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MS PGothic" panose="020B0600070205080204" charset="-128"/>
                <a:cs typeface="MS PGothic" panose="020B0600070205080204" charset="-128"/>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MS PGothic" panose="020B0600070205080204" charset="-128"/>
                <a:cs typeface="MS PGothic" panose="020B0600070205080204" charset="-128"/>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MS PGothic" panose="020B0600070205080204" charset="-128"/>
                <a:cs typeface="MS PGothic" panose="020B0600070205080204" charset="-128"/>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a:lstStyle>
          <a:p>
            <a:pPr algn="l" defTabSz="457200" eaLnBrk="1" fontAlgn="auto" hangingPunct="1">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600" b="1" dirty="0">
                <a:solidFill>
                  <a:schemeClr val="tx1"/>
                </a:solidFill>
                <a:latin typeface="Arial" panose="020B0604020202020204" pitchFamily="34" charset="0"/>
                <a:ea typeface="+mj-ea"/>
                <a:cs typeface="+mj-cs"/>
              </a:rPr>
              <a:t>Duration</a:t>
            </a:r>
            <a:endParaRPr lang="en-GB" altLang="en-US" sz="3600" b="1" dirty="0">
              <a:solidFill>
                <a:schemeClr val="tx1"/>
              </a:solidFill>
              <a:latin typeface="Arial" panose="020B0604020202020204" pitchFamily="34" charset="0"/>
              <a:ea typeface="+mj-ea"/>
              <a:cs typeface="+mj-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2"/>
          <p:cNvSpPr>
            <a:spLocks noGrp="1"/>
          </p:cNvSpPr>
          <p:nvPr>
            <p:ph type="title"/>
          </p:nvPr>
        </p:nvSpPr>
        <p:spPr>
          <a:xfrm>
            <a:off x="337820" y="376555"/>
            <a:ext cx="10515600" cy="507365"/>
          </a:xfrm>
        </p:spPr>
        <p:txBody>
          <a:bodyPr vert="horz" wrap="square" lIns="91440" tIns="45720" rIns="91440" bIns="45720" anchor="ctr">
            <a:normAutofit fontScale="90000"/>
          </a:bodyPr>
          <a:p>
            <a:pPr algn="l" defTabSz="457200" eaLnBrk="1" hangingPunct="1">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600" b="1" dirty="0">
                <a:latin typeface="Arial" panose="020B0604020202020204" pitchFamily="34" charset="0"/>
              </a:rPr>
              <a:t>Probability distribution of an estimate</a:t>
            </a:r>
            <a:endParaRPr lang="en-GB" altLang="en-US" sz="3600" b="1" dirty="0">
              <a:latin typeface="Arial" panose="020B0604020202020204" pitchFamily="34" charset="0"/>
            </a:endParaRPr>
          </a:p>
        </p:txBody>
      </p:sp>
      <p:sp>
        <p:nvSpPr>
          <p:cNvPr id="73731" name="Rectangle 3"/>
          <p:cNvSpPr>
            <a:spLocks noGrp="1"/>
          </p:cNvSpPr>
          <p:nvPr>
            <p:ph idx="1"/>
          </p:nvPr>
        </p:nvSpPr>
        <p:spPr>
          <a:xfrm>
            <a:off x="337820" y="1490980"/>
            <a:ext cx="11311890" cy="4149725"/>
          </a:xfrm>
        </p:spPr>
        <p:txBody>
          <a:bodyPr vert="horz" wrap="square" lIns="91440" tIns="45720" rIns="91440" bIns="45720" anchor="t"/>
          <a:p>
            <a:pPr algn="just" eaLnBrk="1" hangingPunct="1">
              <a:lnSpc>
                <a:spcPct val="120000"/>
              </a:lnSpc>
            </a:pPr>
            <a:r>
              <a:rPr lang="en-US" altLang="en-US" dirty="0">
                <a:latin typeface="Arial Narrow" panose="020B0606020202030204" charset="0"/>
              </a:rPr>
              <a:t>With every project estimate there is an associated probability of the estimate accurately predicting the outcome of the project.</a:t>
            </a:r>
            <a:endParaRPr lang="en-US" altLang="en-US" dirty="0">
              <a:latin typeface="Arial Narrow" panose="020B0606020202030204" charset="0"/>
            </a:endParaRPr>
          </a:p>
          <a:p>
            <a:pPr algn="just" eaLnBrk="1" hangingPunct="1">
              <a:lnSpc>
                <a:spcPct val="120000"/>
              </a:lnSpc>
            </a:pPr>
            <a:r>
              <a:rPr lang="en-US" altLang="en-US" dirty="0">
                <a:latin typeface="Arial Narrow" panose="020B0606020202030204" charset="0"/>
              </a:rPr>
              <a:t>Single-point estimates aren</a:t>
            </a:r>
            <a:r>
              <a:rPr lang="ja-JP" altLang="en-US" dirty="0">
                <a:latin typeface="Arial Narrow" panose="020B0606020202030204" charset="0"/>
              </a:rPr>
              <a:t>’</a:t>
            </a:r>
            <a:r>
              <a:rPr lang="en-US" altLang="ja-JP" dirty="0">
                <a:latin typeface="Arial Narrow" panose="020B0606020202030204" charset="0"/>
              </a:rPr>
              <a:t>t very useful because they don</a:t>
            </a:r>
            <a:r>
              <a:rPr lang="ja-JP" altLang="en-US" dirty="0">
                <a:latin typeface="Arial Narrow" panose="020B0606020202030204" charset="0"/>
              </a:rPr>
              <a:t>’</a:t>
            </a:r>
            <a:r>
              <a:rPr lang="en-US" altLang="ja-JP" dirty="0">
                <a:latin typeface="Arial Narrow" panose="020B0606020202030204" charset="0"/>
              </a:rPr>
              <a:t>t say what the probability is of meeting the estimate.</a:t>
            </a:r>
            <a:endParaRPr lang="en-US" altLang="en-US" dirty="0">
              <a:latin typeface="Arial Narrow" panose="020B060602020203020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4"/>
          <p:cNvSpPr>
            <a:spLocks noGrp="1"/>
          </p:cNvSpPr>
          <p:nvPr>
            <p:ph type="title"/>
          </p:nvPr>
        </p:nvSpPr>
        <p:spPr>
          <a:xfrm>
            <a:off x="481330" y="138113"/>
            <a:ext cx="7770813" cy="1385887"/>
          </a:xfrm>
        </p:spPr>
        <p:txBody>
          <a:bodyPr vert="horz" wrap="square" lIns="90000" tIns="46800" rIns="90000" bIns="46800" anchor="ctr"/>
          <a:p>
            <a:pPr algn="l" defTabSz="457200" eaLnBrk="1" hangingPunct="1">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dirty="0">
                <a:latin typeface="Arial" panose="020B0604020202020204" pitchFamily="34" charset="0"/>
              </a:rPr>
              <a:t>How to Estimate?</a:t>
            </a:r>
            <a:endParaRPr lang="en-GB" altLang="en-US" b="1" dirty="0">
              <a:latin typeface="Arial" panose="020B0604020202020204" pitchFamily="34" charset="0"/>
            </a:endParaRPr>
          </a:p>
        </p:txBody>
      </p:sp>
      <p:sp>
        <p:nvSpPr>
          <p:cNvPr id="82947" name="Rectangle 5"/>
          <p:cNvSpPr>
            <a:spLocks noGrp="1"/>
          </p:cNvSpPr>
          <p:nvPr>
            <p:ph idx="1"/>
          </p:nvPr>
        </p:nvSpPr>
        <p:spPr>
          <a:xfrm>
            <a:off x="685800" y="1602105"/>
            <a:ext cx="9443085" cy="4112895"/>
          </a:xfrm>
        </p:spPr>
        <p:txBody>
          <a:bodyPr vert="horz" wrap="square" lIns="90000" tIns="46800" rIns="90000" bIns="46800" anchor="t"/>
          <a:p>
            <a:pPr eaLnBrk="1" hangingPunct="1">
              <a:lnSpc>
                <a:spcPct val="130000"/>
              </a:lnSpc>
            </a:pPr>
            <a:r>
              <a:rPr lang="en-AU" altLang="en-US" sz="3200" dirty="0">
                <a:latin typeface="Arial Narrow" panose="020B0606020202030204" charset="0"/>
              </a:rPr>
              <a:t>Techniques for estimating size, effort and duration:</a:t>
            </a:r>
            <a:endParaRPr lang="en-AU" altLang="en-US" sz="3200" dirty="0">
              <a:latin typeface="Arial Narrow" panose="020B0606020202030204" charset="0"/>
            </a:endParaRPr>
          </a:p>
          <a:p>
            <a:pPr lvl="1" eaLnBrk="1" hangingPunct="1">
              <a:lnSpc>
                <a:spcPct val="130000"/>
              </a:lnSpc>
            </a:pPr>
            <a:r>
              <a:rPr lang="en-AU" altLang="en-US" sz="3200" dirty="0">
                <a:latin typeface="Arial Narrow" panose="020B0606020202030204" charset="0"/>
              </a:rPr>
              <a:t>Analogy</a:t>
            </a:r>
            <a:endParaRPr lang="en-AU" altLang="en-US" sz="3200" dirty="0">
              <a:latin typeface="Arial Narrow" panose="020B0606020202030204" charset="0"/>
            </a:endParaRPr>
          </a:p>
          <a:p>
            <a:pPr lvl="1" eaLnBrk="1" hangingPunct="1">
              <a:lnSpc>
                <a:spcPct val="130000"/>
              </a:lnSpc>
            </a:pPr>
            <a:r>
              <a:rPr lang="en-AU" altLang="en-US" sz="3200" dirty="0">
                <a:latin typeface="Arial Narrow" panose="020B0606020202030204" charset="0"/>
              </a:rPr>
              <a:t>Ask an Expert</a:t>
            </a:r>
            <a:endParaRPr lang="en-AU" altLang="en-US" sz="3200" dirty="0">
              <a:latin typeface="Arial Narrow" panose="020B0606020202030204" charset="0"/>
            </a:endParaRPr>
          </a:p>
          <a:p>
            <a:pPr lvl="1" eaLnBrk="1" hangingPunct="1">
              <a:lnSpc>
                <a:spcPct val="130000"/>
              </a:lnSpc>
            </a:pPr>
            <a:r>
              <a:rPr lang="en-AU" altLang="en-US" sz="3200" dirty="0">
                <a:latin typeface="Arial Narrow" panose="020B0606020202030204" charset="0"/>
              </a:rPr>
              <a:t>Parametric (algorithmic) models</a:t>
            </a:r>
            <a:endParaRPr lang="en-AU" altLang="en-US" sz="3200" dirty="0">
              <a:latin typeface="Arial Narrow" panose="020B0606020202030204" charset="0"/>
            </a:endParaRPr>
          </a:p>
          <a:p>
            <a:pPr lvl="1" eaLnBrk="1" hangingPunct="1"/>
            <a:endParaRPr lang="en-AU" altLang="en-US" sz="3200" dirty="0">
              <a:latin typeface="Arial Narrow" panose="020B060602020203020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2"/>
          <p:cNvSpPr>
            <a:spLocks noGrp="1"/>
          </p:cNvSpPr>
          <p:nvPr>
            <p:ph type="title"/>
          </p:nvPr>
        </p:nvSpPr>
        <p:spPr>
          <a:xfrm>
            <a:off x="685800" y="53340"/>
            <a:ext cx="7772400" cy="1143000"/>
          </a:xfrm>
        </p:spPr>
        <p:txBody>
          <a:bodyPr vert="horz" wrap="square" lIns="91440" tIns="45720" rIns="91440" bIns="45720" anchor="ctr"/>
          <a:p>
            <a:pPr algn="l" defTabSz="457200" eaLnBrk="1" hangingPunct="1">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dirty="0">
                <a:latin typeface="Arial" panose="020B0604020202020204" pitchFamily="34" charset="0"/>
              </a:rPr>
              <a:t>Estimating by Analogy </a:t>
            </a:r>
            <a:endParaRPr lang="en-GB" altLang="en-US" b="1" dirty="0">
              <a:latin typeface="Arial" panose="020B0604020202020204" pitchFamily="34" charset="0"/>
            </a:endParaRPr>
          </a:p>
        </p:txBody>
      </p:sp>
      <p:sp>
        <p:nvSpPr>
          <p:cNvPr id="84995" name="Rectangle 3"/>
          <p:cNvSpPr>
            <a:spLocks noGrp="1"/>
          </p:cNvSpPr>
          <p:nvPr>
            <p:ph idx="1"/>
          </p:nvPr>
        </p:nvSpPr>
        <p:spPr>
          <a:xfrm>
            <a:off x="685800" y="1295400"/>
            <a:ext cx="10901680" cy="5484495"/>
          </a:xfrm>
        </p:spPr>
        <p:txBody>
          <a:bodyPr vert="horz" wrap="square" lIns="91440" tIns="45720" rIns="91440" bIns="45720" anchor="t">
            <a:normAutofit lnSpcReduction="20000"/>
          </a:bodyPr>
          <a:p>
            <a:pPr algn="just" eaLnBrk="1" hangingPunct="1">
              <a:lnSpc>
                <a:spcPct val="130000"/>
              </a:lnSpc>
            </a:pPr>
            <a:r>
              <a:rPr lang="en-AU" altLang="en-US" b="1" dirty="0">
                <a:latin typeface="Arial Narrow" panose="020B0606020202030204" charset="0"/>
              </a:rPr>
              <a:t>Identify one or more similar past projects and use them (or parts of them) to produce an estimate for the new project.</a:t>
            </a:r>
            <a:endParaRPr lang="en-AU" altLang="en-US" b="1" dirty="0">
              <a:latin typeface="Arial Narrow" panose="020B0606020202030204" charset="0"/>
            </a:endParaRPr>
          </a:p>
          <a:p>
            <a:pPr algn="just" eaLnBrk="1" hangingPunct="1">
              <a:lnSpc>
                <a:spcPct val="130000"/>
              </a:lnSpc>
            </a:pPr>
            <a:r>
              <a:rPr lang="en-AU" altLang="en-US" dirty="0">
                <a:latin typeface="Arial Narrow" panose="020B0606020202030204" charset="0"/>
              </a:rPr>
              <a:t>Estimating accuracy is often improved by partitioning a project in parts and making estimates of each part (errors cancel out so long as estimating is unbiased).</a:t>
            </a:r>
            <a:endParaRPr lang="en-AU" altLang="en-US" dirty="0">
              <a:latin typeface="Arial Narrow" panose="020B0606020202030204" charset="0"/>
            </a:endParaRPr>
          </a:p>
          <a:p>
            <a:pPr algn="just" eaLnBrk="1" hangingPunct="1">
              <a:lnSpc>
                <a:spcPct val="130000"/>
              </a:lnSpc>
            </a:pPr>
            <a:r>
              <a:rPr lang="en-AU" altLang="en-US" dirty="0">
                <a:latin typeface="Arial Narrow" panose="020B0606020202030204" charset="0"/>
              </a:rPr>
              <a:t>Can use a database of projects from your own organisation or from multiple organisations.</a:t>
            </a:r>
            <a:endParaRPr lang="en-AU" altLang="en-US" dirty="0">
              <a:latin typeface="Arial Narrow" panose="020B0606020202030204" charset="0"/>
            </a:endParaRPr>
          </a:p>
          <a:p>
            <a:pPr algn="just" eaLnBrk="1" hangingPunct="1">
              <a:lnSpc>
                <a:spcPct val="130000"/>
              </a:lnSpc>
            </a:pPr>
            <a:r>
              <a:rPr lang="en-US" altLang="en-US" dirty="0">
                <a:latin typeface="Arial Narrow" panose="020B0606020202030204" charset="0"/>
              </a:rPr>
              <a:t>Because effort doesn't scale linearly with size and complexity, extrapolating from past experience works best when the old and new systems are based on the same technology and are of similar size and complexity. </a:t>
            </a:r>
            <a:endParaRPr lang="en-AU" altLang="en-US" dirty="0">
              <a:latin typeface="Arial Narrow" panose="020B060602020203020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BFF5B08-E73B-487A-9D17-DA948EC7BEB5}" type="slidenum">
              <a:rPr lang="en-US"/>
            </a:fld>
            <a:endParaRPr lang="en-US"/>
          </a:p>
        </p:txBody>
      </p:sp>
      <p:sp>
        <p:nvSpPr>
          <p:cNvPr id="26626" name="Rectangle 2"/>
          <p:cNvSpPr>
            <a:spLocks noGrp="1" noChangeArrowheads="1"/>
          </p:cNvSpPr>
          <p:nvPr>
            <p:ph type="body" idx="1"/>
          </p:nvPr>
        </p:nvSpPr>
        <p:spPr>
          <a:xfrm>
            <a:off x="3505200" y="2286000"/>
            <a:ext cx="6627495" cy="2057400"/>
          </a:xfrm>
        </p:spPr>
        <p:txBody>
          <a:bodyPr vert="horz" lIns="18000" tIns="46800" rIns="18000" bIns="46800" rtlCol="0">
            <a:normAutofit/>
          </a:bodyPr>
          <a:lstStyle/>
          <a:p>
            <a:pPr>
              <a:spcBef>
                <a:spcPts val="490"/>
              </a:spcBef>
            </a:pPr>
            <a:r>
              <a:rPr lang="en-GB" sz="4000" b="1" dirty="0">
                <a:solidFill>
                  <a:srgbClr val="0000FF"/>
                </a:solidFill>
              </a:rPr>
              <a:t>Expert Judgement</a:t>
            </a:r>
            <a:endParaRPr lang="en-GB" sz="4000" b="1" dirty="0">
              <a:solidFill>
                <a:srgbClr val="0000FF"/>
              </a:solidFill>
            </a:endParaRPr>
          </a:p>
          <a:p>
            <a:pPr>
              <a:spcBef>
                <a:spcPts val="490"/>
              </a:spcBef>
            </a:pPr>
            <a:endParaRPr lang="en-GB" sz="4000" b="1" dirty="0">
              <a:solidFill>
                <a:srgbClr val="0000FF"/>
              </a:solidFill>
            </a:endParaRPr>
          </a:p>
          <a:p>
            <a:pPr>
              <a:spcBef>
                <a:spcPts val="490"/>
              </a:spcBef>
            </a:pPr>
            <a:r>
              <a:rPr lang="en-GB" sz="4000" b="1" dirty="0">
                <a:solidFill>
                  <a:srgbClr val="0000CC"/>
                </a:solidFill>
              </a:rPr>
              <a:t>Delphi Estimation</a:t>
            </a:r>
            <a:endParaRPr lang="en-GB" sz="4000" b="1" dirty="0">
              <a:solidFill>
                <a:srgbClr val="0000CC"/>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5AD1D6A-FABD-4519-96BE-FF4F748C4F56}" type="slidenum">
              <a:rPr lang="en-US"/>
            </a:fld>
            <a:endParaRPr lang="en-US"/>
          </a:p>
        </p:txBody>
      </p:sp>
      <p:sp>
        <p:nvSpPr>
          <p:cNvPr id="27649" name="Rectangle 1"/>
          <p:cNvSpPr>
            <a:spLocks noGrp="1" noChangeArrowheads="1"/>
          </p:cNvSpPr>
          <p:nvPr>
            <p:ph type="title"/>
          </p:nvPr>
        </p:nvSpPr>
        <p:spPr>
          <a:xfrm>
            <a:off x="448945" y="271780"/>
            <a:ext cx="7769225" cy="759460"/>
          </a:xfrm>
        </p:spPr>
        <p:txBody>
          <a:bodyPr vert="horz" lIns="18000" tIns="46800" rIns="18000" bIns="46800" rtlCol="0" anchor="ctr">
            <a:normAutofit/>
          </a:bodyPr>
          <a:lstStyle/>
          <a:p>
            <a:pPr>
              <a:spcBef>
                <a:spcPts val="1075"/>
              </a:spcBef>
            </a:pPr>
            <a:r>
              <a:rPr lang="en-GB" b="1" dirty="0"/>
              <a:t>Expert judgement</a:t>
            </a:r>
            <a:endParaRPr lang="en-GB" b="1" dirty="0"/>
          </a:p>
        </p:txBody>
      </p:sp>
      <p:sp>
        <p:nvSpPr>
          <p:cNvPr id="27650" name="Rectangle 2"/>
          <p:cNvSpPr>
            <a:spLocks noGrp="1" noChangeArrowheads="1"/>
          </p:cNvSpPr>
          <p:nvPr>
            <p:ph type="body" idx="1"/>
          </p:nvPr>
        </p:nvSpPr>
        <p:spPr>
          <a:xfrm>
            <a:off x="504825" y="1437005"/>
            <a:ext cx="10848975" cy="5410200"/>
          </a:xfrm>
        </p:spPr>
        <p:txBody>
          <a:bodyPr vert="horz" lIns="18000" tIns="46800" rIns="18000" bIns="46800" rtlCol="0">
            <a:normAutofit/>
          </a:bodyPr>
          <a:lstStyle/>
          <a:p>
            <a:pPr>
              <a:lnSpc>
                <a:spcPct val="100000"/>
              </a:lnSpc>
              <a:spcBef>
                <a:spcPts val="615"/>
              </a:spcBef>
            </a:pPr>
            <a:r>
              <a:rPr lang="en-GB" sz="3600" dirty="0"/>
              <a:t>Experts divide a software product into component units: </a:t>
            </a:r>
            <a:endParaRPr lang="en-GB" sz="3600" dirty="0"/>
          </a:p>
          <a:p>
            <a:pPr lvl="1">
              <a:lnSpc>
                <a:spcPct val="100000"/>
              </a:lnSpc>
              <a:spcBef>
                <a:spcPts val="525"/>
              </a:spcBef>
            </a:pPr>
            <a:r>
              <a:rPr lang="en-GB" sz="3200" dirty="0"/>
              <a:t>e.g. GUI, database module,  data communication module, billing module, etc. </a:t>
            </a:r>
            <a:endParaRPr lang="en-GB" sz="3200" dirty="0"/>
          </a:p>
          <a:p>
            <a:pPr algn="just">
              <a:lnSpc>
                <a:spcPct val="100000"/>
              </a:lnSpc>
            </a:pPr>
            <a:r>
              <a:rPr lang="en-US" sz="3600" dirty="0"/>
              <a:t>an expert makes an educated guess of the problem size after analyzing the problem thoroughly.</a:t>
            </a:r>
            <a:endParaRPr lang="en-US" sz="3600" dirty="0"/>
          </a:p>
          <a:p>
            <a:pPr algn="just">
              <a:lnSpc>
                <a:spcPct val="100000"/>
              </a:lnSpc>
            </a:pPr>
            <a:r>
              <a:rPr lang="en-US" sz="3600" dirty="0"/>
              <a:t>Usually, the expert estimates the cost of the different components (i.e. modules or subsystems) of the system and then combines them to arrive at the overall estimate.</a:t>
            </a:r>
            <a:endParaRPr lang="en-GB" sz="36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F0A1EC4-6277-4A23-B21C-090FBD2A8CA0}" type="slidenum">
              <a:rPr lang="en-US"/>
            </a:fld>
            <a:endParaRPr lang="en-US"/>
          </a:p>
        </p:txBody>
      </p:sp>
      <p:sp>
        <p:nvSpPr>
          <p:cNvPr id="28673" name="Rectangle 1"/>
          <p:cNvSpPr>
            <a:spLocks noGrp="1" noChangeArrowheads="1"/>
          </p:cNvSpPr>
          <p:nvPr>
            <p:ph type="title"/>
          </p:nvPr>
        </p:nvSpPr>
        <p:spPr>
          <a:xfrm>
            <a:off x="425450" y="259080"/>
            <a:ext cx="7769225" cy="824230"/>
          </a:xfrm>
        </p:spPr>
        <p:txBody>
          <a:bodyPr vert="horz" lIns="18000" tIns="46800" rIns="18000" bIns="46800" rtlCol="0" anchor="ctr">
            <a:normAutofit/>
          </a:bodyPr>
          <a:lstStyle/>
          <a:p>
            <a:pPr algn="l">
              <a:spcBef>
                <a:spcPts val="1075"/>
              </a:spcBef>
            </a:pPr>
            <a:r>
              <a:rPr lang="en-GB" b="1" dirty="0"/>
              <a:t>Delphi Estimation:</a:t>
            </a:r>
            <a:endParaRPr lang="en-GB" b="1" dirty="0"/>
          </a:p>
        </p:txBody>
      </p:sp>
      <p:sp>
        <p:nvSpPr>
          <p:cNvPr id="28674" name="Rectangle 2"/>
          <p:cNvSpPr>
            <a:spLocks noGrp="1" noChangeArrowheads="1"/>
          </p:cNvSpPr>
          <p:nvPr>
            <p:ph type="body" idx="1"/>
          </p:nvPr>
        </p:nvSpPr>
        <p:spPr>
          <a:xfrm>
            <a:off x="425450" y="1181100"/>
            <a:ext cx="11340465" cy="5413375"/>
          </a:xfrm>
        </p:spPr>
        <p:txBody>
          <a:bodyPr vert="horz" lIns="18000" tIns="46800" rIns="18000" bIns="46800" rtlCol="0">
            <a:normAutofit lnSpcReduction="20000"/>
          </a:bodyPr>
          <a:lstStyle/>
          <a:p>
            <a:pPr marL="401955" indent="-401955" algn="l">
              <a:lnSpc>
                <a:spcPct val="115000"/>
              </a:lnSpc>
              <a:spcBef>
                <a:spcPts val="490"/>
              </a:spcBef>
            </a:pPr>
            <a:r>
              <a:rPr lang="en-GB" sz="3200" dirty="0">
                <a:latin typeface="Arial Narrow" panose="020B0606020202030204" charset="0"/>
              </a:rPr>
              <a:t>Team of Experts</a:t>
            </a:r>
            <a:r>
              <a:rPr lang="en-GB" sz="3200" dirty="0">
                <a:latin typeface="Arial Narrow" panose="020B0606020202030204" charset="0"/>
                <a:sym typeface="+mn-ea"/>
              </a:rPr>
              <a:t>/stakeholders</a:t>
            </a:r>
            <a:r>
              <a:rPr lang="en-GB" sz="3200" dirty="0">
                <a:latin typeface="Arial Narrow" panose="020B0606020202030204" charset="0"/>
              </a:rPr>
              <a:t> and a coordinator.</a:t>
            </a:r>
            <a:endParaRPr lang="en-GB" sz="3200" dirty="0">
              <a:latin typeface="Arial Narrow" panose="020B0606020202030204" charset="0"/>
            </a:endParaRPr>
          </a:p>
          <a:p>
            <a:pPr marL="401955" indent="-401955" algn="l">
              <a:lnSpc>
                <a:spcPct val="115000"/>
              </a:lnSpc>
              <a:spcBef>
                <a:spcPts val="490"/>
              </a:spcBef>
            </a:pPr>
            <a:r>
              <a:rPr lang="en-GB" sz="3200" dirty="0">
                <a:latin typeface="Arial Narrow" panose="020B0606020202030204" charset="0"/>
              </a:rPr>
              <a:t>Experts carry out estimation independently</a:t>
            </a:r>
            <a:endParaRPr lang="en-GB" sz="3200" dirty="0">
              <a:latin typeface="Arial Narrow" panose="020B0606020202030204" charset="0"/>
            </a:endParaRPr>
          </a:p>
          <a:p>
            <a:pPr marL="401955" indent="-401955" algn="l" eaLnBrk="1" hangingPunct="1">
              <a:lnSpc>
                <a:spcPct val="115000"/>
              </a:lnSpc>
              <a:spcBef>
                <a:spcPts val="490"/>
              </a:spcBef>
            </a:pPr>
            <a:r>
              <a:rPr lang="en-GB" sz="3200" dirty="0">
                <a:latin typeface="Arial Narrow" panose="020B0606020202030204" charset="0"/>
                <a:sym typeface="+mn-ea"/>
              </a:rPr>
              <a:t>Share project information</a:t>
            </a:r>
            <a:endParaRPr lang="en-GB" sz="3200" dirty="0">
              <a:latin typeface="Arial Narrow" panose="020B0606020202030204" charset="0"/>
            </a:endParaRPr>
          </a:p>
          <a:p>
            <a:pPr marL="401955" indent="-401955" algn="l" eaLnBrk="1" hangingPunct="1">
              <a:lnSpc>
                <a:spcPct val="115000"/>
              </a:lnSpc>
              <a:spcBef>
                <a:spcPts val="490"/>
              </a:spcBef>
            </a:pPr>
            <a:r>
              <a:rPr lang="en-GB" sz="3200" dirty="0">
                <a:latin typeface="Arial Narrow" panose="020B0606020202030204" charset="0"/>
                <a:sym typeface="+mn-ea"/>
              </a:rPr>
              <a:t>Each participant provides an estimate independently and anonymously</a:t>
            </a:r>
            <a:endParaRPr lang="en-GB" sz="3200" dirty="0">
              <a:latin typeface="Arial Narrow" panose="020B0606020202030204" charset="0"/>
            </a:endParaRPr>
          </a:p>
          <a:p>
            <a:pPr marL="401955" indent="-401955" algn="l" eaLnBrk="1" hangingPunct="1">
              <a:lnSpc>
                <a:spcPct val="115000"/>
              </a:lnSpc>
              <a:spcBef>
                <a:spcPts val="490"/>
              </a:spcBef>
            </a:pPr>
            <a:r>
              <a:rPr lang="en-GB" sz="3200" dirty="0">
                <a:latin typeface="Arial Narrow" panose="020B0606020202030204" charset="0"/>
                <a:sym typeface="+mn-ea"/>
              </a:rPr>
              <a:t>All estimates are shared and discussed</a:t>
            </a:r>
            <a:endParaRPr lang="en-GB" sz="3200" dirty="0">
              <a:latin typeface="Arial Narrow" panose="020B0606020202030204" charset="0"/>
              <a:sym typeface="+mn-ea"/>
            </a:endParaRPr>
          </a:p>
          <a:p>
            <a:pPr marL="401955" indent="-401955" algn="l" eaLnBrk="1" hangingPunct="1">
              <a:lnSpc>
                <a:spcPct val="115000"/>
              </a:lnSpc>
              <a:spcBef>
                <a:spcPts val="490"/>
              </a:spcBef>
            </a:pPr>
            <a:r>
              <a:rPr lang="en-GB" sz="3200" dirty="0">
                <a:latin typeface="Arial Narrow" panose="020B0606020202030204" charset="0"/>
                <a:sym typeface="+mn-ea"/>
              </a:rPr>
              <a:t>Each participant estimates again</a:t>
            </a:r>
            <a:endParaRPr lang="en-GB" sz="3200" dirty="0">
              <a:latin typeface="Arial Narrow" panose="020B0606020202030204" charset="0"/>
            </a:endParaRPr>
          </a:p>
          <a:p>
            <a:pPr marL="401955" indent="-401955" algn="l" eaLnBrk="1" hangingPunct="1">
              <a:lnSpc>
                <a:spcPct val="115000"/>
              </a:lnSpc>
              <a:spcBef>
                <a:spcPts val="490"/>
              </a:spcBef>
            </a:pPr>
            <a:r>
              <a:rPr lang="en-GB" sz="3200" dirty="0">
                <a:latin typeface="Arial Narrow" panose="020B0606020202030204" charset="0"/>
                <a:sym typeface="+mn-ea"/>
              </a:rPr>
              <a:t>Continue until there is consensus, or exclude extremes and calculate average</a:t>
            </a:r>
            <a:endParaRPr lang="en-GB" sz="3200" dirty="0">
              <a:latin typeface="Arial Narrow" panose="020B0606020202030204" charset="0"/>
              <a:sym typeface="+mn-ea"/>
            </a:endParaRPr>
          </a:p>
          <a:p>
            <a:pPr marL="401955" indent="-401955" algn="l">
              <a:lnSpc>
                <a:spcPct val="115000"/>
              </a:lnSpc>
              <a:spcBef>
                <a:spcPts val="490"/>
              </a:spcBef>
            </a:pPr>
            <a:r>
              <a:rPr lang="en-GB" sz="3200" dirty="0">
                <a:latin typeface="Arial Narrow" panose="020B0606020202030204" charset="0"/>
                <a:sym typeface="+mn-ea"/>
              </a:rPr>
              <a:t>Experts re-estimate.</a:t>
            </a:r>
            <a:endParaRPr lang="en-GB" sz="3200" dirty="0">
              <a:latin typeface="Arial Narrow" panose="020B0606020202030204" charset="0"/>
            </a:endParaRPr>
          </a:p>
          <a:p>
            <a:pPr marL="401955" indent="-401955" algn="l">
              <a:lnSpc>
                <a:spcPct val="115000"/>
              </a:lnSpc>
              <a:spcBef>
                <a:spcPts val="490"/>
              </a:spcBef>
            </a:pPr>
            <a:r>
              <a:rPr lang="en-GB" sz="3200" dirty="0">
                <a:latin typeface="Arial Narrow" panose="020B0606020202030204" charset="0"/>
                <a:sym typeface="+mn-ea"/>
              </a:rPr>
              <a:t>Experts never meet each other to discuss their viewpoints.</a:t>
            </a:r>
            <a:endParaRPr lang="en-GB" sz="3200"/>
          </a:p>
          <a:p>
            <a:pPr marL="401955" indent="-401955" algn="l" eaLnBrk="1" hangingPunct="1">
              <a:lnSpc>
                <a:spcPct val="95000"/>
              </a:lnSpc>
              <a:spcBef>
                <a:spcPts val="490"/>
              </a:spcBef>
            </a:pPr>
            <a:endParaRPr lang="en-AU" altLang="en-US" sz="3200" dirty="0">
              <a:latin typeface="Arial Narrow" panose="020B0606020202030204" charset="0"/>
            </a:endParaRPr>
          </a:p>
          <a:p>
            <a:pPr eaLnBrk="1" hangingPunct="1">
              <a:lnSpc>
                <a:spcPct val="90000"/>
              </a:lnSpc>
            </a:pPr>
            <a:endParaRPr lang="en-AU" altLang="en-US" sz="3200" dirty="0">
              <a:latin typeface="Arial Narrow" panose="020B0606020202030204" charset="0"/>
            </a:endParaRPr>
          </a:p>
          <a:p>
            <a:pPr>
              <a:lnSpc>
                <a:spcPct val="95000"/>
              </a:lnSpc>
              <a:spcBef>
                <a:spcPts val="490"/>
              </a:spcBef>
            </a:pPr>
            <a:endParaRPr lang="en-GB" sz="3200" dirty="0">
              <a:latin typeface="Arial Narrow" panose="020B060602020203020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2"/>
          <p:cNvSpPr>
            <a:spLocks noGrp="1"/>
          </p:cNvSpPr>
          <p:nvPr>
            <p:ph type="title"/>
          </p:nvPr>
        </p:nvSpPr>
        <p:spPr>
          <a:xfrm>
            <a:off x="479425" y="141605"/>
            <a:ext cx="7978775" cy="958850"/>
          </a:xfrm>
        </p:spPr>
        <p:txBody>
          <a:bodyPr vert="horz" wrap="square" lIns="91440" tIns="45720" rIns="91440" bIns="45720" anchor="ctr"/>
          <a:p>
            <a:pPr algn="l" eaLnBrk="1" hangingPunct="1">
              <a:spcBef>
                <a:spcPts val="1075"/>
              </a:spcBef>
            </a:pPr>
            <a:r>
              <a:rPr lang="en-GB" b="1" dirty="0"/>
              <a:t>Parametric (Algorithmic) Models</a:t>
            </a:r>
            <a:endParaRPr lang="en-GB" b="1" dirty="0"/>
          </a:p>
        </p:txBody>
      </p:sp>
      <p:sp>
        <p:nvSpPr>
          <p:cNvPr id="93187" name="Rectangle 3"/>
          <p:cNvSpPr>
            <a:spLocks noGrp="1"/>
          </p:cNvSpPr>
          <p:nvPr>
            <p:ph idx="1"/>
          </p:nvPr>
        </p:nvSpPr>
        <p:spPr>
          <a:xfrm>
            <a:off x="685800" y="1295400"/>
            <a:ext cx="10847705" cy="4962525"/>
          </a:xfrm>
        </p:spPr>
        <p:txBody>
          <a:bodyPr vert="horz" wrap="square" lIns="91440" tIns="45720" rIns="91440" bIns="45720" anchor="t">
            <a:normAutofit/>
          </a:bodyPr>
          <a:p>
            <a:pPr algn="just" eaLnBrk="1" hangingPunct="1">
              <a:lnSpc>
                <a:spcPct val="130000"/>
              </a:lnSpc>
            </a:pPr>
            <a:r>
              <a:rPr lang="en-US" altLang="en-US" sz="2800" dirty="0">
                <a:latin typeface="Arial Narrow" panose="020B0606020202030204" charset="0"/>
              </a:rPr>
              <a:t>Formulas that compute effort and duration based on system size and other cost drivers such as capability of developers, effectiveness of development process, schedule constraints, etc.</a:t>
            </a:r>
            <a:endParaRPr lang="en-US" altLang="en-US" sz="2800" dirty="0">
              <a:latin typeface="Arial Narrow" panose="020B0606020202030204" charset="0"/>
            </a:endParaRPr>
          </a:p>
          <a:p>
            <a:pPr algn="just" eaLnBrk="1" hangingPunct="1">
              <a:lnSpc>
                <a:spcPct val="130000"/>
              </a:lnSpc>
            </a:pPr>
            <a:r>
              <a:rPr lang="en-US" altLang="en-US" sz="2800" dirty="0">
                <a:latin typeface="Arial Narrow" panose="020B0606020202030204" charset="0"/>
              </a:rPr>
              <a:t>Most models are derived using regression analysis techniques from large databases of completed projects.</a:t>
            </a:r>
            <a:endParaRPr lang="en-US" altLang="en-US" sz="2800" dirty="0">
              <a:latin typeface="Arial Narrow" panose="020B0606020202030204" charset="0"/>
            </a:endParaRPr>
          </a:p>
          <a:p>
            <a:pPr algn="just" eaLnBrk="1" hangingPunct="1">
              <a:lnSpc>
                <a:spcPct val="130000"/>
              </a:lnSpc>
            </a:pPr>
            <a:r>
              <a:rPr lang="en-US" altLang="en-US" sz="2800" dirty="0">
                <a:latin typeface="Arial Narrow" panose="020B0606020202030204" charset="0"/>
              </a:rPr>
              <a:t>In general the accuracy of their predictions depends on the similarity between the projects in the database and the project to which they are applied. </a:t>
            </a:r>
            <a:endParaRPr lang="en-US" altLang="en-US" sz="2800" dirty="0">
              <a:latin typeface="Arial Narrow" panose="020B0606020202030204" charset="0"/>
            </a:endParaRPr>
          </a:p>
          <a:p>
            <a:pPr algn="just" eaLnBrk="1" hangingPunct="1"/>
            <a:endParaRPr lang="en-AU" altLang="en-US" sz="2800" dirty="0">
              <a:latin typeface="Arial Narrow" panose="020B0606020202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369CFCD-7887-47BE-844D-D1B9BD45F601}" type="slidenum">
              <a:rPr lang="en-US"/>
            </a:fld>
            <a:endParaRPr lang="en-US"/>
          </a:p>
        </p:txBody>
      </p:sp>
      <p:sp>
        <p:nvSpPr>
          <p:cNvPr id="16385" name="Rectangle 2"/>
          <p:cNvSpPr>
            <a:spLocks noGrp="1"/>
          </p:cNvSpPr>
          <p:nvPr>
            <p:ph type="title"/>
          </p:nvPr>
        </p:nvSpPr>
        <p:spPr>
          <a:xfrm>
            <a:off x="293370" y="254000"/>
            <a:ext cx="10515600" cy="659765"/>
          </a:xfrm>
        </p:spPr>
        <p:txBody>
          <a:bodyPr vert="horz" wrap="square" lIns="91440" tIns="45720" rIns="91440" bIns="45720" anchor="ctr">
            <a:normAutofit fontScale="90000"/>
          </a:bodyPr>
          <a:p>
            <a:pPr eaLnBrk="1" hangingPunct="1"/>
            <a:r>
              <a:rPr lang="en-CA" altLang="x-none" b="1" dirty="0">
                <a:latin typeface="Arial" panose="020B0604020202020204" pitchFamily="34" charset="0"/>
              </a:rPr>
              <a:t>Size metrics</a:t>
            </a:r>
            <a:endParaRPr lang="en-CA" altLang="x-none" b="1" dirty="0">
              <a:latin typeface="Arial" panose="020B0604020202020204" pitchFamily="34" charset="0"/>
            </a:endParaRPr>
          </a:p>
        </p:txBody>
      </p:sp>
      <p:sp>
        <p:nvSpPr>
          <p:cNvPr id="16386" name="Rectangle 3"/>
          <p:cNvSpPr>
            <a:spLocks noGrp="1"/>
          </p:cNvSpPr>
          <p:nvPr>
            <p:ph idx="1"/>
          </p:nvPr>
        </p:nvSpPr>
        <p:spPr>
          <a:xfrm>
            <a:off x="415925" y="1459230"/>
            <a:ext cx="11126470" cy="4351655"/>
          </a:xfrm>
        </p:spPr>
        <p:txBody>
          <a:bodyPr vert="horz" wrap="square" lIns="91440" tIns="45720" rIns="91440" bIns="45720" anchor="t"/>
          <a:p>
            <a:pPr algn="just" eaLnBrk="1" hangingPunct="1">
              <a:lnSpc>
                <a:spcPct val="130000"/>
              </a:lnSpc>
            </a:pPr>
            <a:r>
              <a:rPr lang="en-CA" altLang="x-none" sz="3200" dirty="0">
                <a:latin typeface="Arial Narrow" panose="020B0606020202030204" charset="0"/>
              </a:rPr>
              <a:t>Ideally, we want to define a set of attributes for software size analogous to human height and weight. That is, we want them to be fundamental so that each attribute captures a key aspect of software size</a:t>
            </a:r>
            <a:endParaRPr lang="en-CA" altLang="x-none" sz="3200" dirty="0">
              <a:latin typeface="Arial Narrow" panose="020B0606020202030204" charset="0"/>
            </a:endParaRPr>
          </a:p>
          <a:p>
            <a:pPr lvl="6" algn="just" eaLnBrk="1" hangingPunct="1">
              <a:lnSpc>
                <a:spcPct val="130000"/>
              </a:lnSpc>
            </a:pPr>
            <a:r>
              <a:rPr lang="en-CA" altLang="x-none" sz="3200" b="1" dirty="0">
                <a:latin typeface="Arial Narrow" panose="020B0606020202030204" charset="0"/>
              </a:rPr>
              <a:t>Length (LOC)</a:t>
            </a:r>
            <a:endParaRPr lang="en-CA" altLang="x-none" sz="3200" b="1" dirty="0">
              <a:latin typeface="Arial Narrow" panose="020B0606020202030204" charset="0"/>
            </a:endParaRPr>
          </a:p>
          <a:p>
            <a:pPr lvl="6" algn="just" eaLnBrk="1" hangingPunct="1">
              <a:lnSpc>
                <a:spcPct val="130000"/>
              </a:lnSpc>
            </a:pPr>
            <a:r>
              <a:rPr lang="en-CA" altLang="x-none" sz="3200" b="1" dirty="0">
                <a:latin typeface="Arial Narrow" panose="020B0606020202030204" charset="0"/>
              </a:rPr>
              <a:t>Functionality</a:t>
            </a:r>
            <a:endParaRPr lang="en-CA" altLang="x-none" sz="3200" b="1" dirty="0">
              <a:latin typeface="Arial Narrow" panose="020B0606020202030204" charset="0"/>
            </a:endParaRPr>
          </a:p>
          <a:p>
            <a:pPr lvl="6" algn="just" eaLnBrk="1" hangingPunct="1">
              <a:lnSpc>
                <a:spcPct val="130000"/>
              </a:lnSpc>
            </a:pPr>
            <a:r>
              <a:rPr lang="en-CA" altLang="x-none" sz="3200" b="1" dirty="0">
                <a:latin typeface="Arial Narrow" panose="020B0606020202030204" charset="0"/>
              </a:rPr>
              <a:t>Complexity</a:t>
            </a:r>
            <a:endParaRPr lang="en-CA" altLang="x-none" sz="3200" b="1" dirty="0">
              <a:latin typeface="Arial Narrow" panose="020B060602020203020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9BD1E7F1-E81C-49F6-AFF1-78F2B407D98C}" type="slidenum">
              <a:rPr lang="en-US"/>
            </a:fld>
            <a:endParaRPr lang="en-US"/>
          </a:p>
        </p:txBody>
      </p:sp>
      <p:sp>
        <p:nvSpPr>
          <p:cNvPr id="30721" name="Rectangle 1"/>
          <p:cNvSpPr>
            <a:spLocks noGrp="1" noChangeArrowheads="1"/>
          </p:cNvSpPr>
          <p:nvPr>
            <p:ph type="title"/>
          </p:nvPr>
        </p:nvSpPr>
        <p:spPr>
          <a:xfrm>
            <a:off x="398145" y="259080"/>
            <a:ext cx="7769225" cy="828675"/>
          </a:xfrm>
        </p:spPr>
        <p:txBody>
          <a:bodyPr vert="horz" lIns="18000" tIns="46800" rIns="18000" bIns="46800" rtlCol="0" anchor="ctr">
            <a:normAutofit/>
          </a:bodyPr>
          <a:lstStyle/>
          <a:p>
            <a:pPr algn="l">
              <a:spcBef>
                <a:spcPts val="1075"/>
              </a:spcBef>
            </a:pPr>
            <a:r>
              <a:rPr lang="en-GB" sz="4400" b="1" dirty="0"/>
              <a:t>Heuristic Estimation Techniques</a:t>
            </a:r>
            <a:endParaRPr lang="en-GB" sz="4400" b="1" dirty="0"/>
          </a:p>
        </p:txBody>
      </p:sp>
      <p:sp>
        <p:nvSpPr>
          <p:cNvPr id="30722" name="Rectangle 2"/>
          <p:cNvSpPr>
            <a:spLocks noGrp="1" noChangeArrowheads="1"/>
          </p:cNvSpPr>
          <p:nvPr>
            <p:ph type="body" idx="1"/>
          </p:nvPr>
        </p:nvSpPr>
        <p:spPr>
          <a:xfrm>
            <a:off x="513715" y="2642870"/>
            <a:ext cx="11218545" cy="4182745"/>
          </a:xfrm>
        </p:spPr>
        <p:txBody>
          <a:bodyPr vert="horz" lIns="18000" tIns="46800" rIns="18000" bIns="46800" rtlCol="0">
            <a:normAutofit/>
          </a:bodyPr>
          <a:lstStyle/>
          <a:p>
            <a:pPr>
              <a:spcBef>
                <a:spcPts val="490"/>
              </a:spcBef>
            </a:pPr>
            <a:r>
              <a:rPr lang="en-GB" sz="3600" u="sng" dirty="0">
                <a:solidFill>
                  <a:srgbClr val="0000FF"/>
                </a:solidFill>
                <a:effectLst>
                  <a:outerShdw blurRad="38100" dist="38100" dir="2700000" algn="tl">
                    <a:srgbClr val="C0C0C0"/>
                  </a:outerShdw>
                </a:effectLst>
              </a:rPr>
              <a:t>Single Variable Model:</a:t>
            </a:r>
            <a:endParaRPr lang="en-GB" sz="3600" u="sng" dirty="0">
              <a:solidFill>
                <a:srgbClr val="0000FF"/>
              </a:solidFill>
              <a:effectLst>
                <a:outerShdw blurRad="38100" dist="38100" dir="2700000" algn="tl">
                  <a:srgbClr val="C0C0C0"/>
                </a:outerShdw>
              </a:effectLst>
            </a:endParaRPr>
          </a:p>
          <a:p>
            <a:pPr lvl="1">
              <a:spcBef>
                <a:spcPts val="375"/>
              </a:spcBef>
            </a:pPr>
            <a:r>
              <a:rPr lang="en-GB" dirty="0">
                <a:solidFill>
                  <a:srgbClr val="800000"/>
                </a:solidFill>
              </a:rPr>
              <a:t>Parameter to be Estimated=C1(Estimated  Characteristic</a:t>
            </a:r>
            <a:r>
              <a:rPr lang="en-GB" dirty="0" smtClean="0">
                <a:solidFill>
                  <a:srgbClr val="800000"/>
                </a:solidFill>
              </a:rPr>
              <a:t>) d1</a:t>
            </a:r>
            <a:endParaRPr lang="en-GB" dirty="0">
              <a:solidFill>
                <a:srgbClr val="800000"/>
              </a:solidFill>
            </a:endParaRPr>
          </a:p>
          <a:p>
            <a:pPr>
              <a:spcBef>
                <a:spcPts val="490"/>
              </a:spcBef>
            </a:pPr>
            <a:r>
              <a:rPr lang="en-GB" sz="3600" u="sng" dirty="0">
                <a:solidFill>
                  <a:srgbClr val="0000FF"/>
                </a:solidFill>
                <a:effectLst>
                  <a:outerShdw blurRad="38100" dist="38100" dir="2700000" algn="tl">
                    <a:srgbClr val="C0C0C0"/>
                  </a:outerShdw>
                </a:effectLst>
              </a:rPr>
              <a:t>Multivariable Model:</a:t>
            </a:r>
            <a:endParaRPr lang="en-GB" sz="3600" u="sng" dirty="0">
              <a:solidFill>
                <a:srgbClr val="0000FF"/>
              </a:solidFill>
              <a:effectLst>
                <a:outerShdw blurRad="38100" dist="38100" dir="2700000" algn="tl">
                  <a:srgbClr val="C0C0C0"/>
                </a:outerShdw>
              </a:effectLst>
            </a:endParaRPr>
          </a:p>
          <a:p>
            <a:pPr lvl="1">
              <a:spcBef>
                <a:spcPts val="350"/>
              </a:spcBef>
            </a:pPr>
            <a:r>
              <a:rPr lang="en-GB" sz="3200" dirty="0"/>
              <a:t>Assumes that the parameter to be estimated  depends on more than one characteristic.</a:t>
            </a:r>
            <a:endParaRPr lang="en-GB" sz="3200" dirty="0"/>
          </a:p>
          <a:p>
            <a:pPr lvl="1">
              <a:spcBef>
                <a:spcPts val="325"/>
              </a:spcBef>
            </a:pPr>
            <a:r>
              <a:rPr lang="en-GB" dirty="0">
                <a:solidFill>
                  <a:srgbClr val="800000"/>
                </a:solidFill>
              </a:rPr>
              <a:t>Parameter to be Estimated=C1(Estimated  Characteristic)d1+ C2(Estimated  Characteristic)d2+…</a:t>
            </a:r>
            <a:endParaRPr lang="en-GB" dirty="0">
              <a:solidFill>
                <a:srgbClr val="800000"/>
              </a:solidFill>
            </a:endParaRPr>
          </a:p>
          <a:p>
            <a:pPr lvl="1">
              <a:spcBef>
                <a:spcPts val="350"/>
              </a:spcBef>
            </a:pPr>
            <a:r>
              <a:rPr lang="en-GB" sz="3200" dirty="0"/>
              <a:t>Usually more accurate than single variable models.</a:t>
            </a:r>
            <a:endParaRPr lang="en-GB" sz="3200" dirty="0"/>
          </a:p>
        </p:txBody>
      </p:sp>
      <p:sp>
        <p:nvSpPr>
          <p:cNvPr id="30723" name="AutoShape 3"/>
          <p:cNvSpPr>
            <a:spLocks noChangeArrowheads="1"/>
          </p:cNvSpPr>
          <p:nvPr/>
        </p:nvSpPr>
        <p:spPr bwMode="auto">
          <a:xfrm>
            <a:off x="3048001" y="2362201"/>
            <a:ext cx="6550025" cy="377825"/>
          </a:xfrm>
          <a:prstGeom prst="roundRect">
            <a:avLst>
              <a:gd name="adj" fmla="val 417"/>
            </a:avLst>
          </a:prstGeom>
          <a:noFill/>
          <a:ln w="9525">
            <a:noFill/>
            <a:round/>
          </a:ln>
        </p:spPr>
        <p:txBody>
          <a:bodyPr wrap="none" anchor="ctr"/>
          <a:lstStyle/>
          <a:p>
            <a:endParaRPr lang="en-US"/>
          </a:p>
        </p:txBody>
      </p:sp>
      <p:sp>
        <p:nvSpPr>
          <p:cNvPr id="6" name="Rectangle 5"/>
          <p:cNvSpPr/>
          <p:nvPr/>
        </p:nvSpPr>
        <p:spPr>
          <a:xfrm>
            <a:off x="398145" y="1119505"/>
            <a:ext cx="11182350" cy="1383665"/>
          </a:xfrm>
          <a:prstGeom prst="rect">
            <a:avLst/>
          </a:prstGeom>
        </p:spPr>
        <p:txBody>
          <a:bodyPr wrap="square">
            <a:spAutoFit/>
          </a:bodyPr>
          <a:lstStyle/>
          <a:p>
            <a:pPr algn="just"/>
            <a:r>
              <a:rPr lang="en-US" sz="2800" dirty="0"/>
              <a:t>Heuristic techniques assume that the relationships among the different project parameters can be modeled using suitable mathematical expressions.</a:t>
            </a:r>
            <a:endParaRPr lang="en-US" sz="28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4920" y="1630045"/>
            <a:ext cx="5699760" cy="1325563"/>
          </a:xfrm>
        </p:spPr>
        <p:txBody>
          <a:bodyPr>
            <a:normAutofit/>
          </a:bodyPr>
          <a:lstStyle/>
          <a:p>
            <a:r>
              <a:rPr lang="en-IN" sz="6000" b="1" dirty="0"/>
              <a:t>Product Metrics</a:t>
            </a:r>
            <a:endParaRPr lang="en-IN" sz="6000" b="1"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r>
              <a:rPr lang="en-IN" b="1" dirty="0"/>
              <a:t>External Product Metrics</a:t>
            </a:r>
            <a:endParaRPr lang="en-IN" b="1" dirty="0"/>
          </a:p>
        </p:txBody>
      </p:sp>
      <p:sp>
        <p:nvSpPr>
          <p:cNvPr id="3" name="Content Placeholder 2"/>
          <p:cNvSpPr>
            <a:spLocks noGrp="1"/>
          </p:cNvSpPr>
          <p:nvPr>
            <p:ph idx="1"/>
          </p:nvPr>
        </p:nvSpPr>
        <p:spPr>
          <a:xfrm>
            <a:off x="838200" y="1703705"/>
            <a:ext cx="10515600" cy="4351338"/>
          </a:xfrm>
        </p:spPr>
        <p:txBody>
          <a:bodyPr/>
          <a:lstStyle/>
          <a:p>
            <a:pPr marL="0" indent="0">
              <a:buNone/>
            </a:pPr>
            <a:r>
              <a:rPr lang="en-IN" b="1" dirty="0"/>
              <a:t>Measures of the Software in its Environment</a:t>
            </a:r>
            <a:endParaRPr lang="en-IN" b="1" dirty="0"/>
          </a:p>
          <a:p>
            <a:pPr marL="0" indent="0">
              <a:buNone/>
            </a:pPr>
            <a:r>
              <a:rPr lang="en-IN" dirty="0"/>
              <a:t>• External metrics are those we can apply only </a:t>
            </a:r>
            <a:r>
              <a:rPr lang="en-IN" dirty="0" smtClean="0"/>
              <a:t>by observing </a:t>
            </a:r>
            <a:r>
              <a:rPr lang="en-IN" dirty="0"/>
              <a:t>the </a:t>
            </a:r>
            <a:r>
              <a:rPr lang="en-IN" dirty="0" smtClean="0"/>
              <a:t>   </a:t>
            </a:r>
            <a:endParaRPr lang="en-IN" dirty="0" smtClean="0"/>
          </a:p>
          <a:p>
            <a:pPr marL="0" indent="0">
              <a:buNone/>
            </a:pPr>
            <a:r>
              <a:rPr lang="en-IN" dirty="0"/>
              <a:t> </a:t>
            </a:r>
            <a:r>
              <a:rPr lang="en-IN" dirty="0" smtClean="0"/>
              <a:t>  software </a:t>
            </a:r>
            <a:r>
              <a:rPr lang="en-IN" dirty="0"/>
              <a:t>product in its environment (e.g</a:t>
            </a:r>
            <a:r>
              <a:rPr lang="en-IN" dirty="0" smtClean="0"/>
              <a:t>., by </a:t>
            </a:r>
            <a:r>
              <a:rPr lang="en-IN" dirty="0"/>
              <a:t>running it)</a:t>
            </a:r>
            <a:endParaRPr lang="en-IN" dirty="0"/>
          </a:p>
          <a:p>
            <a:pPr marL="0" indent="0">
              <a:buNone/>
            </a:pPr>
            <a:r>
              <a:rPr lang="en-IN" dirty="0" smtClean="0"/>
              <a:t>• </a:t>
            </a:r>
            <a:r>
              <a:rPr lang="en-IN" dirty="0"/>
              <a:t>Includes many measures, but particularly:</a:t>
            </a:r>
            <a:endParaRPr lang="en-IN" dirty="0"/>
          </a:p>
        </p:txBody>
      </p:sp>
      <p:pic>
        <p:nvPicPr>
          <p:cNvPr id="4" name="Picture 3"/>
          <p:cNvPicPr>
            <a:picLocks noChangeAspect="1"/>
          </p:cNvPicPr>
          <p:nvPr/>
        </p:nvPicPr>
        <p:blipFill>
          <a:blip r:embed="rId1">
            <a:lum bright="-20000" contrast="40000"/>
          </a:blip>
          <a:stretch>
            <a:fillRect/>
          </a:stretch>
        </p:blipFill>
        <p:spPr>
          <a:xfrm>
            <a:off x="2286010" y="3986054"/>
            <a:ext cx="8302343" cy="2567146"/>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160" y="-183515"/>
            <a:ext cx="10515600" cy="1325563"/>
          </a:xfrm>
        </p:spPr>
        <p:txBody>
          <a:bodyPr/>
          <a:lstStyle/>
          <a:p>
            <a:r>
              <a:rPr lang="en-IN" b="1" dirty="0"/>
              <a:t>Reliability</a:t>
            </a:r>
            <a:endParaRPr lang="en-IN" b="1" dirty="0"/>
          </a:p>
        </p:txBody>
      </p:sp>
      <p:sp>
        <p:nvSpPr>
          <p:cNvPr id="3" name="Content Placeholder 2"/>
          <p:cNvSpPr>
            <a:spLocks noGrp="1"/>
          </p:cNvSpPr>
          <p:nvPr>
            <p:ph idx="1"/>
          </p:nvPr>
        </p:nvSpPr>
        <p:spPr>
          <a:xfrm>
            <a:off x="624840" y="1292225"/>
            <a:ext cx="10515600" cy="4351338"/>
          </a:xfrm>
        </p:spPr>
        <p:txBody>
          <a:bodyPr>
            <a:normAutofit/>
          </a:bodyPr>
          <a:lstStyle/>
          <a:p>
            <a:pPr marL="0" indent="0" algn="just">
              <a:buNone/>
            </a:pPr>
            <a:r>
              <a:rPr lang="en-IN" b="1" dirty="0"/>
              <a:t>Definition of Reliability</a:t>
            </a:r>
            <a:endParaRPr lang="en-IN" b="1" dirty="0"/>
          </a:p>
          <a:p>
            <a:pPr marL="0" indent="0" algn="just">
              <a:buNone/>
            </a:pPr>
            <a:r>
              <a:rPr lang="en-IN" dirty="0"/>
              <a:t>• Reliability is the </a:t>
            </a:r>
            <a:r>
              <a:rPr lang="en-IN" dirty="0">
                <a:solidFill>
                  <a:srgbClr val="FF0000"/>
                </a:solidFill>
              </a:rPr>
              <a:t>probability</a:t>
            </a:r>
            <a:r>
              <a:rPr lang="en-IN" dirty="0"/>
              <a:t> that a system will execute without </a:t>
            </a:r>
            <a:r>
              <a:rPr lang="en-IN" dirty="0">
                <a:solidFill>
                  <a:srgbClr val="FF0000"/>
                </a:solidFill>
              </a:rPr>
              <a:t>failure </a:t>
            </a:r>
            <a:r>
              <a:rPr lang="en-IN" dirty="0"/>
              <a:t>in </a:t>
            </a:r>
            <a:r>
              <a:rPr lang="en-IN" dirty="0" smtClean="0"/>
              <a:t>a given </a:t>
            </a:r>
            <a:r>
              <a:rPr lang="en-IN" dirty="0"/>
              <a:t>environment over a given period of time</a:t>
            </a:r>
            <a:endParaRPr lang="en-IN" dirty="0"/>
          </a:p>
          <a:p>
            <a:pPr marL="0" indent="0" algn="just">
              <a:buNone/>
            </a:pPr>
            <a:r>
              <a:rPr lang="en-IN" dirty="0"/>
              <a:t>• </a:t>
            </a:r>
            <a:r>
              <a:rPr lang="en-IN" b="1" u="sng" dirty="0">
                <a:solidFill>
                  <a:srgbClr val="0070C0"/>
                </a:solidFill>
              </a:rPr>
              <a:t>Implications:</a:t>
            </a:r>
            <a:endParaRPr lang="en-IN" b="1" u="sng" dirty="0">
              <a:solidFill>
                <a:srgbClr val="0070C0"/>
              </a:solidFill>
            </a:endParaRPr>
          </a:p>
          <a:p>
            <a:pPr marL="0" indent="0" algn="just">
              <a:buNone/>
            </a:pPr>
            <a:r>
              <a:rPr lang="en-IN" dirty="0"/>
              <a:t>• no single number for a given program - depends on how the</a:t>
            </a:r>
            <a:endParaRPr lang="en-IN" dirty="0"/>
          </a:p>
          <a:p>
            <a:pPr marL="0" indent="0" algn="just">
              <a:buNone/>
            </a:pPr>
            <a:r>
              <a:rPr lang="en-IN" dirty="0"/>
              <a:t>program is </a:t>
            </a:r>
            <a:r>
              <a:rPr lang="en-IN" dirty="0">
                <a:solidFill>
                  <a:srgbClr val="FF0000"/>
                </a:solidFill>
              </a:rPr>
              <a:t>used</a:t>
            </a:r>
            <a:r>
              <a:rPr lang="en-IN" dirty="0"/>
              <a:t> (its environment)</a:t>
            </a:r>
            <a:endParaRPr lang="en-IN" dirty="0"/>
          </a:p>
          <a:p>
            <a:pPr marL="0" indent="0" algn="just">
              <a:buNone/>
            </a:pPr>
            <a:r>
              <a:rPr lang="en-IN" dirty="0"/>
              <a:t>• use </a:t>
            </a:r>
            <a:r>
              <a:rPr lang="en-IN" dirty="0">
                <a:solidFill>
                  <a:srgbClr val="FF0000"/>
                </a:solidFill>
              </a:rPr>
              <a:t>probability</a:t>
            </a:r>
            <a:r>
              <a:rPr lang="en-IN" dirty="0"/>
              <a:t> to model our uncertainty</a:t>
            </a:r>
            <a:endParaRPr lang="en-IN" dirty="0"/>
          </a:p>
          <a:p>
            <a:pPr marL="0" indent="0" algn="just">
              <a:buNone/>
            </a:pPr>
            <a:r>
              <a:rPr lang="en-IN" dirty="0"/>
              <a:t>• </a:t>
            </a:r>
            <a:r>
              <a:rPr lang="en-IN" dirty="0">
                <a:solidFill>
                  <a:srgbClr val="FF0000"/>
                </a:solidFill>
              </a:rPr>
              <a:t>time</a:t>
            </a:r>
            <a:r>
              <a:rPr lang="en-IN" dirty="0"/>
              <a:t> dependent</a:t>
            </a:r>
            <a:endParaRPr lang="en-I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200025"/>
            <a:ext cx="10515600" cy="934720"/>
          </a:xfrm>
        </p:spPr>
        <p:txBody>
          <a:bodyPr/>
          <a:lstStyle/>
          <a:p>
            <a:r>
              <a:rPr lang="en-IN" b="1" dirty="0" smtClean="0"/>
              <a:t>Reliability</a:t>
            </a:r>
            <a:endParaRPr lang="en-IN" dirty="0"/>
          </a:p>
        </p:txBody>
      </p:sp>
      <p:sp>
        <p:nvSpPr>
          <p:cNvPr id="5" name="Rectangle 4"/>
          <p:cNvSpPr/>
          <p:nvPr/>
        </p:nvSpPr>
        <p:spPr>
          <a:xfrm>
            <a:off x="556260" y="1341120"/>
            <a:ext cx="11078845" cy="3796030"/>
          </a:xfrm>
          <a:prstGeom prst="rect">
            <a:avLst/>
          </a:prstGeom>
        </p:spPr>
        <p:txBody>
          <a:bodyPr wrap="square">
            <a:spAutoFit/>
          </a:bodyPr>
          <a:lstStyle/>
          <a:p>
            <a:r>
              <a:rPr lang="en-IN" sz="2800" b="1" i="0" u="none" strike="noStrike" baseline="0" dirty="0" smtClean="0">
                <a:solidFill>
                  <a:srgbClr val="0000AB"/>
                </a:solidFill>
                <a:latin typeface="Arial Narrow" panose="020B0606020202030204" charset="0"/>
              </a:rPr>
              <a:t>Definition of Failure</a:t>
            </a:r>
            <a:endParaRPr lang="en-IN" sz="2800" b="1" i="0" u="none" strike="noStrike" baseline="0" dirty="0" smtClean="0">
              <a:solidFill>
                <a:srgbClr val="0000AB"/>
              </a:solidFill>
              <a:latin typeface="Arial Narrow" panose="020B0606020202030204" charset="0"/>
            </a:endParaRPr>
          </a:p>
          <a:p>
            <a:endParaRPr lang="en-IN" sz="2800" b="1" i="0" u="none" strike="noStrike" baseline="0" dirty="0" smtClean="0">
              <a:solidFill>
                <a:srgbClr val="0000AB"/>
              </a:solidFill>
              <a:latin typeface="Arial Narrow" panose="020B0606020202030204" charset="0"/>
            </a:endParaRPr>
          </a:p>
          <a:p>
            <a:pPr>
              <a:lnSpc>
                <a:spcPct val="130000"/>
              </a:lnSpc>
            </a:pPr>
            <a:r>
              <a:rPr lang="en-IN" sz="2800" b="0" i="0" u="none" strike="noStrike" baseline="0" dirty="0" smtClean="0">
                <a:solidFill>
                  <a:srgbClr val="000000"/>
                </a:solidFill>
                <a:latin typeface="Arial Narrow" panose="020B0606020202030204" charset="0"/>
              </a:rPr>
              <a:t>• Formal view:   Any deviation from </a:t>
            </a:r>
            <a:r>
              <a:rPr lang="en-IN" sz="2800" b="0" i="0" u="none" strike="noStrike" baseline="0" dirty="0" smtClean="0">
                <a:solidFill>
                  <a:srgbClr val="0000AB"/>
                </a:solidFill>
                <a:latin typeface="Arial Narrow" panose="020B0606020202030204" charset="0"/>
              </a:rPr>
              <a:t>specified </a:t>
            </a:r>
            <a:r>
              <a:rPr lang="en-IN" sz="2800" b="0" i="0" u="none" strike="noStrike" baseline="0" dirty="0" smtClean="0">
                <a:solidFill>
                  <a:srgbClr val="000000"/>
                </a:solidFill>
                <a:latin typeface="Arial Narrow" panose="020B0606020202030204" charset="0"/>
              </a:rPr>
              <a:t>behaviour</a:t>
            </a:r>
            <a:endParaRPr lang="en-IN" sz="2800" b="0" i="0" u="none" strike="noStrike" baseline="0" dirty="0" smtClean="0">
              <a:solidFill>
                <a:srgbClr val="000000"/>
              </a:solidFill>
              <a:latin typeface="Arial Narrow" panose="020B0606020202030204" charset="0"/>
            </a:endParaRPr>
          </a:p>
          <a:p>
            <a:pPr>
              <a:lnSpc>
                <a:spcPct val="130000"/>
              </a:lnSpc>
            </a:pPr>
            <a:r>
              <a:rPr lang="en-IN" sz="2800" b="0" i="0" u="none" strike="noStrike" baseline="0" dirty="0" smtClean="0">
                <a:solidFill>
                  <a:srgbClr val="000000"/>
                </a:solidFill>
                <a:latin typeface="Arial Narrow" panose="020B0606020202030204" charset="0"/>
              </a:rPr>
              <a:t>• Engineering view:   Any deviation from </a:t>
            </a:r>
            <a:r>
              <a:rPr lang="en-IN" sz="2800" b="0" i="0" u="none" strike="noStrike" baseline="0" dirty="0" smtClean="0">
                <a:solidFill>
                  <a:srgbClr val="0000AB"/>
                </a:solidFill>
                <a:latin typeface="Arial Narrow" panose="020B0606020202030204" charset="0"/>
              </a:rPr>
              <a:t>required</a:t>
            </a:r>
            <a:r>
              <a:rPr lang="en-IN" sz="2800" b="0" i="0" u="none" strike="noStrike" baseline="0" dirty="0" smtClean="0">
                <a:solidFill>
                  <a:srgbClr val="000000"/>
                </a:solidFill>
                <a:latin typeface="Arial Narrow" panose="020B0606020202030204" charset="0"/>
              </a:rPr>
              <a:t>, specified or </a:t>
            </a:r>
            <a:r>
              <a:rPr lang="en-IN" sz="2800" b="0" i="0" u="none" strike="noStrike" baseline="0" dirty="0" smtClean="0">
                <a:solidFill>
                  <a:srgbClr val="0000AB"/>
                </a:solidFill>
                <a:latin typeface="Arial Narrow" panose="020B0606020202030204" charset="0"/>
              </a:rPr>
              <a:t>expected </a:t>
            </a:r>
            <a:r>
              <a:rPr lang="en-IN" sz="2800" b="0" i="0" u="none" strike="noStrike" baseline="0" dirty="0" smtClean="0">
                <a:solidFill>
                  <a:srgbClr val="000000"/>
                </a:solidFill>
                <a:latin typeface="Arial Narrow" panose="020B0606020202030204" charset="0"/>
              </a:rPr>
              <a:t>behaviour</a:t>
            </a:r>
            <a:endParaRPr lang="en-IN" sz="2800" b="0" i="0" u="none" strike="noStrike" baseline="0" dirty="0" smtClean="0">
              <a:solidFill>
                <a:srgbClr val="000000"/>
              </a:solidFill>
              <a:latin typeface="Arial Narrow" panose="020B0606020202030204" charset="0"/>
            </a:endParaRPr>
          </a:p>
          <a:p>
            <a:endParaRPr lang="en-IN" sz="2800" b="0" i="0" u="none" strike="noStrike" baseline="0" dirty="0" smtClean="0">
              <a:solidFill>
                <a:srgbClr val="000000"/>
              </a:solidFill>
              <a:latin typeface="Arial Narrow" panose="020B0606020202030204" charset="0"/>
            </a:endParaRPr>
          </a:p>
          <a:p>
            <a:r>
              <a:rPr lang="en-IN" sz="2800" dirty="0">
                <a:solidFill>
                  <a:srgbClr val="000000"/>
                </a:solidFill>
                <a:latin typeface="Arial Narrow" panose="020B0606020202030204" charset="0"/>
              </a:rPr>
              <a:t> </a:t>
            </a:r>
            <a:r>
              <a:rPr lang="en-IN" sz="2800" dirty="0" smtClean="0">
                <a:solidFill>
                  <a:srgbClr val="000000"/>
                </a:solidFill>
                <a:latin typeface="Arial Narrow" panose="020B0606020202030204" charset="0"/>
              </a:rPr>
              <a:t>                                </a:t>
            </a:r>
            <a:endParaRPr lang="en-IN" sz="2800" dirty="0" smtClean="0">
              <a:solidFill>
                <a:srgbClr val="000000"/>
              </a:solidFill>
              <a:latin typeface="Arial Narrow" panose="020B0606020202030204" charset="0"/>
            </a:endParaRPr>
          </a:p>
          <a:p>
            <a:r>
              <a:rPr lang="en-IN" sz="2800" b="0" i="0" u="none" strike="noStrike" baseline="0" dirty="0">
                <a:solidFill>
                  <a:srgbClr val="000000"/>
                </a:solidFill>
                <a:latin typeface="Arial Narrow" panose="020B0606020202030204" charset="0"/>
              </a:rPr>
              <a:t> </a:t>
            </a:r>
            <a:r>
              <a:rPr lang="en-IN" sz="2800" b="0" i="0" u="none" strike="noStrike" baseline="0" dirty="0" smtClean="0">
                <a:solidFill>
                  <a:srgbClr val="000000"/>
                </a:solidFill>
                <a:latin typeface="Arial Narrow" panose="020B0606020202030204" charset="0"/>
              </a:rPr>
              <a:t>            </a:t>
            </a:r>
            <a:endParaRPr lang="en-IN" sz="2800" b="0" i="0" u="none" strike="noStrike" baseline="0" dirty="0" smtClean="0">
              <a:solidFill>
                <a:srgbClr val="000000"/>
              </a:solidFill>
              <a:latin typeface="Arial Narrow" panose="020B0606020202030204" charset="0"/>
            </a:endParaRPr>
          </a:p>
          <a:p>
            <a:r>
              <a:rPr lang="en-IN" sz="2800" b="0" i="0" u="none" strike="noStrike" baseline="0" dirty="0" smtClean="0">
                <a:solidFill>
                  <a:srgbClr val="000000"/>
                </a:solidFill>
                <a:latin typeface="Arial Narrow" panose="020B0606020202030204" charset="0"/>
              </a:rPr>
              <a:t>                                                           (by environment)              </a:t>
            </a:r>
            <a:r>
              <a:rPr lang="en-US" altLang="en-IN" sz="2800" b="0" i="0" u="none" strike="noStrike" baseline="0" dirty="0" smtClean="0">
                <a:solidFill>
                  <a:srgbClr val="000000"/>
                </a:solidFill>
                <a:latin typeface="Arial Narrow" panose="020B0606020202030204" charset="0"/>
              </a:rPr>
              <a:t>(</a:t>
            </a:r>
            <a:r>
              <a:rPr lang="en-IN" sz="2800" b="0" i="0" u="none" strike="noStrike" baseline="0" dirty="0" smtClean="0">
                <a:solidFill>
                  <a:srgbClr val="000000"/>
                </a:solidFill>
                <a:latin typeface="Arial Narrow" panose="020B0606020202030204" charset="0"/>
              </a:rPr>
              <a:t>by user)</a:t>
            </a:r>
            <a:endParaRPr lang="en-IN" sz="2800" dirty="0">
              <a:latin typeface="Arial Narrow" panose="020B0606020202030204" charset="0"/>
            </a:endParaRPr>
          </a:p>
        </p:txBody>
      </p:sp>
      <p:cxnSp>
        <p:nvCxnSpPr>
          <p:cNvPr id="7" name="Straight Arrow Connector 6"/>
          <p:cNvCxnSpPr/>
          <p:nvPr/>
        </p:nvCxnSpPr>
        <p:spPr>
          <a:xfrm flipV="1">
            <a:off x="6243320" y="3683000"/>
            <a:ext cx="0" cy="77724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9269730" y="3573780"/>
            <a:ext cx="0" cy="77724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135" y="97791"/>
            <a:ext cx="10515600" cy="868680"/>
          </a:xfrm>
        </p:spPr>
        <p:txBody>
          <a:bodyPr/>
          <a:lstStyle/>
          <a:p>
            <a:r>
              <a:rPr lang="en-IN" b="1" dirty="0"/>
              <a:t>Errors, Faults and Failures</a:t>
            </a:r>
            <a:endParaRPr lang="en-IN" b="1" dirty="0"/>
          </a:p>
        </p:txBody>
      </p:sp>
      <p:sp>
        <p:nvSpPr>
          <p:cNvPr id="4" name="Rectangle 3"/>
          <p:cNvSpPr/>
          <p:nvPr/>
        </p:nvSpPr>
        <p:spPr>
          <a:xfrm>
            <a:off x="438785" y="1050925"/>
            <a:ext cx="11547475" cy="5297805"/>
          </a:xfrm>
          <a:prstGeom prst="rect">
            <a:avLst/>
          </a:prstGeom>
        </p:spPr>
        <p:txBody>
          <a:bodyPr wrap="square">
            <a:spAutoFit/>
          </a:bodyPr>
          <a:lstStyle/>
          <a:p>
            <a:pPr algn="just"/>
            <a:r>
              <a:rPr lang="en-IN" sz="2800" b="1" i="0" u="none" strike="noStrike" baseline="0" dirty="0" smtClean="0">
                <a:solidFill>
                  <a:srgbClr val="0000AB"/>
                </a:solidFill>
                <a:latin typeface="Arial Narrow" panose="020B0606020202030204" charset="0"/>
              </a:rPr>
              <a:t>Definitions</a:t>
            </a:r>
            <a:endParaRPr lang="en-IN" sz="2800" b="1" i="0" u="none" strike="noStrike" baseline="0" dirty="0" smtClean="0">
              <a:solidFill>
                <a:srgbClr val="0000AB"/>
              </a:solidFill>
              <a:latin typeface="Arial Narrow" panose="020B0606020202030204" charset="0"/>
            </a:endParaRPr>
          </a:p>
          <a:p>
            <a:pPr algn="just"/>
            <a:endParaRPr lang="en-IN" b="1" i="0" u="none" strike="noStrike" baseline="0" dirty="0" smtClean="0">
              <a:solidFill>
                <a:srgbClr val="0000AB"/>
              </a:solidFill>
              <a:latin typeface="Arial Narrow" panose="020B0606020202030204" charset="0"/>
            </a:endParaRPr>
          </a:p>
          <a:p>
            <a:pPr lvl="1" algn="just">
              <a:lnSpc>
                <a:spcPct val="120000"/>
              </a:lnSpc>
            </a:pPr>
            <a:r>
              <a:rPr lang="en-IN" sz="2800" b="0" i="0" u="none" strike="noStrike" baseline="0" dirty="0" smtClean="0">
                <a:solidFill>
                  <a:srgbClr val="000000"/>
                </a:solidFill>
                <a:latin typeface="Arial Narrow" panose="020B0606020202030204" charset="0"/>
              </a:rPr>
              <a:t>• A (human) </a:t>
            </a:r>
            <a:r>
              <a:rPr lang="en-IN" sz="2800" b="0" i="0" u="none" strike="noStrike" baseline="0" dirty="0" smtClean="0">
                <a:solidFill>
                  <a:srgbClr val="0000AB"/>
                </a:solidFill>
                <a:latin typeface="Arial Narrow" panose="020B0606020202030204" charset="0"/>
              </a:rPr>
              <a:t>error </a:t>
            </a:r>
            <a:r>
              <a:rPr lang="en-IN" sz="2800" b="0" i="0" u="none" strike="noStrike" baseline="0" dirty="0" smtClean="0">
                <a:solidFill>
                  <a:srgbClr val="000000"/>
                </a:solidFill>
                <a:latin typeface="Arial Narrow" panose="020B0606020202030204" charset="0"/>
              </a:rPr>
              <a:t>is a mistake or oversight on the part of a designer or programmer, which </a:t>
            </a:r>
            <a:r>
              <a:rPr lang="en-IN" sz="2800" b="0" i="0" u="none" strike="noStrike" baseline="0" dirty="0" smtClean="0">
                <a:solidFill>
                  <a:srgbClr val="0000AB"/>
                </a:solidFill>
                <a:latin typeface="Arial Narrow" panose="020B0606020202030204" charset="0"/>
              </a:rPr>
              <a:t>may </a:t>
            </a:r>
            <a:r>
              <a:rPr lang="en-IN" sz="2800" b="0" i="0" u="none" strike="noStrike" baseline="0" dirty="0" smtClean="0">
                <a:solidFill>
                  <a:srgbClr val="000000"/>
                </a:solidFill>
                <a:latin typeface="Arial Narrow" panose="020B0606020202030204" charset="0"/>
              </a:rPr>
              <a:t>cause ...</a:t>
            </a:r>
            <a:endParaRPr lang="en-IN" sz="2800" b="0" i="0" u="none" strike="noStrike" baseline="0" dirty="0" smtClean="0">
              <a:solidFill>
                <a:srgbClr val="000000"/>
              </a:solidFill>
              <a:latin typeface="Arial Narrow" panose="020B0606020202030204" charset="0"/>
            </a:endParaRPr>
          </a:p>
          <a:p>
            <a:pPr lvl="1" algn="just">
              <a:lnSpc>
                <a:spcPct val="120000"/>
              </a:lnSpc>
            </a:pPr>
            <a:r>
              <a:rPr lang="en-IN" sz="2800" b="0" i="0" u="none" strike="noStrike" baseline="0" dirty="0" smtClean="0">
                <a:solidFill>
                  <a:srgbClr val="000000"/>
                </a:solidFill>
                <a:latin typeface="Arial Narrow" panose="020B0606020202030204" charset="0"/>
              </a:rPr>
              <a:t>• A </a:t>
            </a:r>
            <a:r>
              <a:rPr lang="en-IN" sz="2800" b="0" i="0" u="none" strike="noStrike" baseline="0" dirty="0" smtClean="0">
                <a:solidFill>
                  <a:srgbClr val="0000AB"/>
                </a:solidFill>
                <a:latin typeface="Arial Narrow" panose="020B0606020202030204" charset="0"/>
              </a:rPr>
              <a:t>fault</a:t>
            </a:r>
            <a:r>
              <a:rPr lang="en-IN" sz="2800" b="0" i="0" u="none" strike="noStrike" baseline="0" dirty="0" smtClean="0">
                <a:solidFill>
                  <a:srgbClr val="000000"/>
                </a:solidFill>
                <a:latin typeface="Arial Narrow" panose="020B0606020202030204" charset="0"/>
              </a:rPr>
              <a:t>, which is a mistake in the software, which in turn </a:t>
            </a:r>
            <a:r>
              <a:rPr lang="en-IN" sz="2800" b="0" i="0" u="none" strike="noStrike" baseline="0" dirty="0" smtClean="0">
                <a:solidFill>
                  <a:srgbClr val="0000AB"/>
                </a:solidFill>
                <a:latin typeface="Arial Narrow" panose="020B0606020202030204" charset="0"/>
              </a:rPr>
              <a:t>may </a:t>
            </a:r>
            <a:r>
              <a:rPr lang="en-IN" sz="2800" b="0" i="0" u="none" strike="noStrike" baseline="0" dirty="0" smtClean="0">
                <a:solidFill>
                  <a:srgbClr val="000000"/>
                </a:solidFill>
                <a:latin typeface="Arial Narrow" panose="020B0606020202030204" charset="0"/>
              </a:rPr>
              <a:t>cause ...</a:t>
            </a:r>
            <a:endParaRPr lang="en-IN" sz="2800" b="0" i="0" u="none" strike="noStrike" baseline="0" dirty="0" smtClean="0">
              <a:solidFill>
                <a:srgbClr val="000000"/>
              </a:solidFill>
              <a:latin typeface="Arial Narrow" panose="020B0606020202030204" charset="0"/>
            </a:endParaRPr>
          </a:p>
          <a:p>
            <a:pPr lvl="1" algn="just">
              <a:lnSpc>
                <a:spcPct val="120000"/>
              </a:lnSpc>
            </a:pPr>
            <a:r>
              <a:rPr lang="en-IN" sz="2800" b="0" i="0" u="none" strike="noStrike" baseline="0" dirty="0" smtClean="0">
                <a:solidFill>
                  <a:srgbClr val="000000"/>
                </a:solidFill>
                <a:latin typeface="Arial Narrow" panose="020B0606020202030204" charset="0"/>
              </a:rPr>
              <a:t>• A </a:t>
            </a:r>
            <a:r>
              <a:rPr lang="en-IN" sz="2800" b="0" i="0" u="none" strike="noStrike" baseline="0" dirty="0" smtClean="0">
                <a:solidFill>
                  <a:srgbClr val="0000AB"/>
                </a:solidFill>
                <a:latin typeface="Arial Narrow" panose="020B0606020202030204" charset="0"/>
              </a:rPr>
              <a:t>failure </a:t>
            </a:r>
            <a:r>
              <a:rPr lang="en-IN" sz="2800" b="0" i="0" u="none" strike="noStrike" baseline="0" dirty="0" smtClean="0">
                <a:solidFill>
                  <a:srgbClr val="000000"/>
                </a:solidFill>
                <a:latin typeface="Arial Narrow" panose="020B0606020202030204" charset="0"/>
              </a:rPr>
              <a:t>when the program is run in certain situations</a:t>
            </a:r>
            <a:endParaRPr lang="en-IN" sz="2800" b="0" i="0" u="none" strike="noStrike" baseline="0" dirty="0" smtClean="0">
              <a:solidFill>
                <a:srgbClr val="000000"/>
              </a:solidFill>
              <a:latin typeface="Arial Narrow" panose="020B0606020202030204" charset="0"/>
            </a:endParaRPr>
          </a:p>
          <a:p>
            <a:pPr algn="just"/>
            <a:endParaRPr lang="en-IN" b="1" i="0" u="none" strike="noStrike" baseline="0" dirty="0" smtClean="0">
              <a:solidFill>
                <a:srgbClr val="0000AB"/>
              </a:solidFill>
              <a:latin typeface="Arial Narrow" panose="020B0606020202030204" charset="0"/>
            </a:endParaRPr>
          </a:p>
          <a:p>
            <a:pPr algn="just"/>
            <a:r>
              <a:rPr lang="en-IN" sz="2800" b="1" i="0" u="none" strike="noStrike" baseline="0" dirty="0" smtClean="0">
                <a:solidFill>
                  <a:srgbClr val="0000AB"/>
                </a:solidFill>
                <a:latin typeface="Arial Narrow" panose="020B0606020202030204" charset="0"/>
              </a:rPr>
              <a:t>Defects</a:t>
            </a:r>
            <a:endParaRPr lang="en-IN" sz="2800" b="1" i="0" u="none" strike="noStrike" baseline="0" dirty="0" smtClean="0">
              <a:solidFill>
                <a:srgbClr val="0000AB"/>
              </a:solidFill>
              <a:latin typeface="Arial Narrow" panose="020B0606020202030204" charset="0"/>
            </a:endParaRPr>
          </a:p>
          <a:p>
            <a:pPr lvl="1" algn="just"/>
            <a:r>
              <a:rPr lang="en-IN" sz="2800" b="0" i="0" u="none" strike="noStrike" baseline="0" dirty="0" smtClean="0">
                <a:solidFill>
                  <a:srgbClr val="000000"/>
                </a:solidFill>
                <a:latin typeface="Arial Narrow" panose="020B0606020202030204" charset="0"/>
              </a:rPr>
              <a:t>• A </a:t>
            </a:r>
            <a:r>
              <a:rPr lang="en-IN" sz="2800" b="0" i="0" u="none" strike="noStrike" baseline="0" dirty="0" smtClean="0">
                <a:solidFill>
                  <a:srgbClr val="0000AB"/>
                </a:solidFill>
                <a:latin typeface="Arial Narrow" panose="020B0606020202030204" charset="0"/>
              </a:rPr>
              <a:t>defect </a:t>
            </a:r>
            <a:r>
              <a:rPr lang="en-IN" sz="2800" b="0" i="0" u="none" strike="noStrike" baseline="0" dirty="0" smtClean="0">
                <a:solidFill>
                  <a:srgbClr val="000000"/>
                </a:solidFill>
                <a:latin typeface="Arial Narrow" panose="020B0606020202030204" charset="0"/>
              </a:rPr>
              <a:t>is usually defined as a fault or a failure:</a:t>
            </a:r>
            <a:endParaRPr lang="en-IN" sz="2800" b="0" i="0" u="none" strike="noStrike" baseline="0" dirty="0" smtClean="0">
              <a:solidFill>
                <a:srgbClr val="000000"/>
              </a:solidFill>
              <a:latin typeface="Arial Narrow" panose="020B0606020202030204" charset="0"/>
            </a:endParaRPr>
          </a:p>
          <a:p>
            <a:pPr lvl="5" algn="just"/>
            <a:endParaRPr lang="en-IN" sz="2800" b="0" i="0" u="none" strike="noStrike" baseline="0" dirty="0" smtClean="0">
              <a:solidFill>
                <a:srgbClr val="0000AB"/>
              </a:solidFill>
              <a:latin typeface="Arial Narrow" panose="020B0606020202030204" charset="0"/>
            </a:endParaRPr>
          </a:p>
          <a:p>
            <a:pPr lvl="5" algn="just"/>
            <a:r>
              <a:rPr lang="en-IN" sz="2800" b="0" i="0" u="none" strike="noStrike" baseline="0" dirty="0" smtClean="0">
                <a:solidFill>
                  <a:srgbClr val="0000AB"/>
                </a:solidFill>
                <a:latin typeface="Arial Narrow" panose="020B0606020202030204" charset="0"/>
              </a:rPr>
              <a:t>Defects </a:t>
            </a:r>
            <a:r>
              <a:rPr lang="en-IN" sz="2800" b="0" i="0" u="none" strike="noStrike" baseline="0" dirty="0" smtClean="0">
                <a:solidFill>
                  <a:srgbClr val="000000"/>
                </a:solidFill>
                <a:latin typeface="Arial Narrow" panose="020B0606020202030204" charset="0"/>
              </a:rPr>
              <a:t>= </a:t>
            </a:r>
            <a:r>
              <a:rPr lang="en-IN" sz="2800" b="0" i="0" u="none" strike="noStrike" baseline="0" dirty="0" smtClean="0">
                <a:solidFill>
                  <a:srgbClr val="0000AB"/>
                </a:solidFill>
                <a:latin typeface="Arial Narrow" panose="020B0606020202030204" charset="0"/>
              </a:rPr>
              <a:t>Faults </a:t>
            </a:r>
            <a:r>
              <a:rPr lang="en-IN" sz="2800" b="0" i="0" u="none" strike="noStrike" baseline="0" dirty="0" smtClean="0">
                <a:solidFill>
                  <a:srgbClr val="000000"/>
                </a:solidFill>
                <a:latin typeface="Arial Narrow" panose="020B0606020202030204" charset="0"/>
              </a:rPr>
              <a:t>+ </a:t>
            </a:r>
            <a:r>
              <a:rPr lang="en-IN" sz="2800" b="0" i="0" u="none" strike="noStrike" baseline="0" dirty="0" smtClean="0">
                <a:solidFill>
                  <a:srgbClr val="0000AB"/>
                </a:solidFill>
                <a:latin typeface="Arial Narrow" panose="020B0606020202030204" charset="0"/>
              </a:rPr>
              <a:t>Failures</a:t>
            </a:r>
            <a:endParaRPr lang="en-IN" sz="2800" b="0" i="0" u="none" strike="noStrike" baseline="0" dirty="0" smtClean="0">
              <a:solidFill>
                <a:srgbClr val="0000AB"/>
              </a:solidFill>
              <a:latin typeface="Arial Narrow" panose="020B0606020202030204" charset="0"/>
            </a:endParaRPr>
          </a:p>
          <a:p>
            <a:pPr lvl="5" algn="just"/>
            <a:r>
              <a:rPr lang="en-IN" sz="2800" b="0" i="0" u="none" strike="noStrike" baseline="0" dirty="0" smtClean="0">
                <a:solidFill>
                  <a:srgbClr val="000000"/>
                </a:solidFill>
                <a:latin typeface="Arial Narrow" panose="020B0606020202030204" charset="0"/>
              </a:rPr>
              <a:t>(or sometimes just </a:t>
            </a:r>
            <a:r>
              <a:rPr lang="en-IN" sz="2800" b="0" i="0" u="none" strike="noStrike" baseline="0" dirty="0" smtClean="0">
                <a:solidFill>
                  <a:srgbClr val="0000AB"/>
                </a:solidFill>
                <a:latin typeface="Arial Narrow" panose="020B0606020202030204" charset="0"/>
              </a:rPr>
              <a:t>Faults </a:t>
            </a:r>
            <a:r>
              <a:rPr lang="en-IN" sz="2800" b="0" i="0" u="none" strike="noStrike" baseline="0" dirty="0" smtClean="0">
                <a:solidFill>
                  <a:srgbClr val="000000"/>
                </a:solidFill>
                <a:latin typeface="Arial Narrow" panose="020B0606020202030204" charset="0"/>
              </a:rPr>
              <a:t>or just </a:t>
            </a:r>
            <a:r>
              <a:rPr lang="en-IN" sz="2800" b="0" i="0" u="none" strike="noStrike" baseline="0" dirty="0" smtClean="0">
                <a:solidFill>
                  <a:srgbClr val="0000AB"/>
                </a:solidFill>
                <a:latin typeface="Arial Narrow" panose="020B0606020202030204" charset="0"/>
              </a:rPr>
              <a:t>Failures</a:t>
            </a:r>
            <a:r>
              <a:rPr lang="en-IN" sz="2800" b="0" i="0" u="none" strike="noStrike" baseline="0" dirty="0" smtClean="0">
                <a:solidFill>
                  <a:srgbClr val="000000"/>
                </a:solidFill>
                <a:latin typeface="Arial Narrow" panose="020B0606020202030204" charset="0"/>
              </a:rPr>
              <a:t>)</a:t>
            </a:r>
            <a:endParaRPr lang="en-IN" sz="2800" dirty="0">
              <a:latin typeface="Arial Narrow" panose="020B060602020203020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230" y="249555"/>
            <a:ext cx="10515600" cy="732155"/>
          </a:xfrm>
        </p:spPr>
        <p:txBody>
          <a:bodyPr/>
          <a:lstStyle/>
          <a:p>
            <a:r>
              <a:rPr lang="en-IN" b="1" dirty="0"/>
              <a:t>Defect Density Metric</a:t>
            </a:r>
            <a:endParaRPr lang="en-IN" b="1" dirty="0"/>
          </a:p>
        </p:txBody>
      </p:sp>
      <p:sp>
        <p:nvSpPr>
          <p:cNvPr id="4" name="Rectangle 3"/>
          <p:cNvSpPr/>
          <p:nvPr/>
        </p:nvSpPr>
        <p:spPr>
          <a:xfrm>
            <a:off x="609600" y="1345198"/>
            <a:ext cx="11109960" cy="4984750"/>
          </a:xfrm>
          <a:prstGeom prst="rect">
            <a:avLst/>
          </a:prstGeom>
        </p:spPr>
        <p:txBody>
          <a:bodyPr wrap="square">
            <a:spAutoFit/>
          </a:bodyPr>
          <a:lstStyle/>
          <a:p>
            <a:r>
              <a:rPr lang="en-IN" sz="2800" b="1" i="0" u="none" strike="noStrike" baseline="0" dirty="0" smtClean="0">
                <a:solidFill>
                  <a:srgbClr val="0000AB"/>
                </a:solidFill>
                <a:latin typeface="Arial Narrow" panose="020B0606020202030204" charset="0"/>
              </a:rPr>
              <a:t>Defect Density</a:t>
            </a:r>
            <a:endParaRPr lang="en-IN" sz="2800" b="1" i="0" u="none" strike="noStrike" baseline="0" dirty="0" smtClean="0">
              <a:solidFill>
                <a:srgbClr val="0000AB"/>
              </a:solidFill>
              <a:latin typeface="Arial Narrow" panose="020B0606020202030204" charset="0"/>
            </a:endParaRPr>
          </a:p>
          <a:p>
            <a:endParaRPr lang="en-IN" sz="2800" b="1" i="0" u="none" strike="noStrike" baseline="0" dirty="0" smtClean="0">
              <a:solidFill>
                <a:srgbClr val="0000AB"/>
              </a:solidFill>
              <a:latin typeface="Arial Narrow" panose="020B0606020202030204" charset="0"/>
            </a:endParaRPr>
          </a:p>
          <a:p>
            <a:r>
              <a:rPr lang="en-IN" sz="2800" b="0" i="0" u="none" strike="noStrike" baseline="0" dirty="0" smtClean="0">
                <a:solidFill>
                  <a:srgbClr val="0000AB"/>
                </a:solidFill>
                <a:latin typeface="Arial Narrow" panose="020B0606020202030204" charset="0"/>
              </a:rPr>
              <a:t>• Defect density </a:t>
            </a:r>
            <a:r>
              <a:rPr lang="en-IN" sz="2800" b="0" i="0" u="none" strike="noStrike" baseline="0" dirty="0" smtClean="0">
                <a:solidFill>
                  <a:srgbClr val="000000"/>
                </a:solidFill>
                <a:latin typeface="Arial Narrow" panose="020B0606020202030204" charset="0"/>
              </a:rPr>
              <a:t>is a standard reliability metric:</a:t>
            </a:r>
            <a:endParaRPr lang="en-IN" sz="2800" b="0" i="0" u="none" strike="noStrike" baseline="0" dirty="0" smtClean="0">
              <a:solidFill>
                <a:srgbClr val="000000"/>
              </a:solidFill>
              <a:latin typeface="Arial Narrow" panose="020B0606020202030204" charset="0"/>
            </a:endParaRPr>
          </a:p>
          <a:p>
            <a:endParaRPr lang="en-IN" sz="2800" b="0" i="0" u="none" strike="noStrike" baseline="0" dirty="0" smtClean="0">
              <a:solidFill>
                <a:srgbClr val="000000"/>
              </a:solidFill>
              <a:latin typeface="Arial Narrow" panose="020B0606020202030204" charset="0"/>
            </a:endParaRPr>
          </a:p>
          <a:p>
            <a:r>
              <a:rPr lang="en-IN" sz="2800" b="0" i="0" u="none" strike="noStrike" baseline="0" dirty="0" smtClean="0">
                <a:solidFill>
                  <a:srgbClr val="0000AB"/>
                </a:solidFill>
                <a:latin typeface="Arial Narrow" panose="020B0606020202030204" charset="0"/>
              </a:rPr>
              <a:t>	Defect Density </a:t>
            </a:r>
            <a:r>
              <a:rPr lang="en-IN" sz="2800" b="0" i="0" u="none" strike="noStrike" baseline="0" dirty="0" smtClean="0">
                <a:solidFill>
                  <a:srgbClr val="000000"/>
                </a:solidFill>
                <a:latin typeface="Arial Narrow" panose="020B0606020202030204" charset="0"/>
              </a:rPr>
              <a:t>=           Number of defect found</a:t>
            </a:r>
            <a:endParaRPr lang="en-IN" sz="2800" b="0" i="0" u="none" strike="noStrike" baseline="0" dirty="0" smtClean="0">
              <a:solidFill>
                <a:srgbClr val="000000"/>
              </a:solidFill>
              <a:latin typeface="Arial Narrow" panose="020B0606020202030204" charset="0"/>
            </a:endParaRPr>
          </a:p>
          <a:p>
            <a:endParaRPr lang="en-IN" sz="1000" b="0" i="0" u="none" strike="noStrike" baseline="0" dirty="0" smtClean="0">
              <a:solidFill>
                <a:srgbClr val="000000"/>
              </a:solidFill>
              <a:latin typeface="Arial Narrow" panose="020B0606020202030204" charset="0"/>
            </a:endParaRPr>
          </a:p>
          <a:p>
            <a:r>
              <a:rPr lang="en-IN" sz="2800" b="0" i="0" u="none" strike="noStrike" baseline="0" dirty="0" smtClean="0">
                <a:solidFill>
                  <a:srgbClr val="000000"/>
                </a:solidFill>
                <a:latin typeface="Arial Narrow" panose="020B0606020202030204" charset="0"/>
              </a:rPr>
              <a:t>					System Size</a:t>
            </a:r>
            <a:endParaRPr lang="en-IN" sz="2800" b="0" i="0" u="none" strike="noStrike" baseline="0" dirty="0" smtClean="0">
              <a:solidFill>
                <a:srgbClr val="000000"/>
              </a:solidFill>
              <a:latin typeface="Arial Narrow" panose="020B0606020202030204" charset="0"/>
            </a:endParaRPr>
          </a:p>
          <a:p>
            <a:endParaRPr lang="en-IN" sz="2800" b="0" i="0" u="none" strike="noStrike" baseline="0" dirty="0" smtClean="0">
              <a:solidFill>
                <a:srgbClr val="000000"/>
              </a:solidFill>
              <a:latin typeface="Arial Narrow" panose="020B0606020202030204" charset="0"/>
            </a:endParaRPr>
          </a:p>
          <a:p>
            <a:r>
              <a:rPr lang="en-IN" sz="2800" b="0" i="0" u="none" strike="noStrike" baseline="0" dirty="0" smtClean="0">
                <a:solidFill>
                  <a:srgbClr val="000000"/>
                </a:solidFill>
                <a:latin typeface="Arial Narrow" panose="020B0606020202030204" charset="0"/>
              </a:rPr>
              <a:t>• Size is normally measured in </a:t>
            </a:r>
            <a:r>
              <a:rPr lang="en-IN" sz="2800" b="0" i="0" u="none" strike="noStrike" baseline="0" dirty="0" smtClean="0">
                <a:solidFill>
                  <a:srgbClr val="0000AB"/>
                </a:solidFill>
                <a:latin typeface="Arial Narrow" panose="020B0606020202030204" charset="0"/>
              </a:rPr>
              <a:t>KLOC </a:t>
            </a:r>
            <a:r>
              <a:rPr lang="en-IN" sz="2800" b="0" i="0" u="none" strike="noStrike" baseline="0" dirty="0" smtClean="0">
                <a:solidFill>
                  <a:srgbClr val="000000"/>
                </a:solidFill>
                <a:latin typeface="Arial Narrow" panose="020B0606020202030204" charset="0"/>
              </a:rPr>
              <a:t>(1000’s of lines of code), so units of defect density are defects found per 1000 lines</a:t>
            </a:r>
            <a:endParaRPr lang="en-IN" sz="2800" b="0" i="0" u="none" strike="noStrike" baseline="0" dirty="0" smtClean="0">
              <a:solidFill>
                <a:srgbClr val="000000"/>
              </a:solidFill>
              <a:latin typeface="Arial Narrow" panose="020B0606020202030204" charset="0"/>
            </a:endParaRPr>
          </a:p>
          <a:p>
            <a:endParaRPr lang="en-IN" sz="2800" b="0" i="0" u="none" strike="noStrike" baseline="0" dirty="0" smtClean="0">
              <a:solidFill>
                <a:srgbClr val="000000"/>
              </a:solidFill>
              <a:latin typeface="Arial Narrow" panose="020B0606020202030204" charset="0"/>
            </a:endParaRPr>
          </a:p>
          <a:p>
            <a:r>
              <a:rPr lang="en-IN" sz="2800" b="0" i="0" u="none" strike="noStrike" baseline="0" dirty="0" smtClean="0">
                <a:solidFill>
                  <a:srgbClr val="000000"/>
                </a:solidFill>
                <a:latin typeface="Arial Narrow" panose="020B0606020202030204" charset="0"/>
              </a:rPr>
              <a:t>• Widely used as an indicator of software </a:t>
            </a:r>
            <a:r>
              <a:rPr lang="en-IN" sz="2800" b="0" i="0" u="none" strike="noStrike" baseline="0" dirty="0" smtClean="0">
                <a:solidFill>
                  <a:srgbClr val="0000AB"/>
                </a:solidFill>
                <a:latin typeface="Arial Narrow" panose="020B0606020202030204" charset="0"/>
              </a:rPr>
              <a:t>quality</a:t>
            </a:r>
            <a:endParaRPr lang="en-IN" sz="2800" dirty="0">
              <a:latin typeface="Arial Narrow" panose="020B0606020202030204" charset="0"/>
            </a:endParaRPr>
          </a:p>
        </p:txBody>
      </p:sp>
      <p:cxnSp>
        <p:nvCxnSpPr>
          <p:cNvPr id="6" name="Straight Connector 5"/>
          <p:cNvCxnSpPr/>
          <p:nvPr/>
        </p:nvCxnSpPr>
        <p:spPr>
          <a:xfrm>
            <a:off x="4358640" y="3566160"/>
            <a:ext cx="3688080" cy="15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455" y="97790"/>
            <a:ext cx="10515600" cy="804545"/>
          </a:xfrm>
        </p:spPr>
        <p:txBody>
          <a:bodyPr/>
          <a:lstStyle/>
          <a:p>
            <a:r>
              <a:rPr lang="en-IN" b="1" dirty="0"/>
              <a:t>Internal Product Metrics</a:t>
            </a:r>
            <a:endParaRPr lang="en-IN" b="1" dirty="0"/>
          </a:p>
        </p:txBody>
      </p:sp>
      <p:sp>
        <p:nvSpPr>
          <p:cNvPr id="4" name="Rectangle 3"/>
          <p:cNvSpPr/>
          <p:nvPr/>
        </p:nvSpPr>
        <p:spPr>
          <a:xfrm>
            <a:off x="521335" y="1294130"/>
            <a:ext cx="10975975" cy="3869055"/>
          </a:xfrm>
          <a:prstGeom prst="rect">
            <a:avLst/>
          </a:prstGeom>
        </p:spPr>
        <p:txBody>
          <a:bodyPr wrap="square">
            <a:spAutoFit/>
          </a:bodyPr>
          <a:lstStyle/>
          <a:p>
            <a:r>
              <a:rPr lang="en-IN" sz="2800" b="1" i="0" u="none" strike="noStrike" baseline="0" dirty="0" smtClean="0">
                <a:solidFill>
                  <a:srgbClr val="0000AB"/>
                </a:solidFill>
                <a:latin typeface="Arial Narrow" panose="020B0606020202030204" charset="0"/>
              </a:rPr>
              <a:t>Measures of the Product Itself</a:t>
            </a:r>
            <a:endParaRPr lang="en-IN" sz="2800" b="1" i="0" u="none" strike="noStrike" baseline="0" dirty="0" smtClean="0">
              <a:solidFill>
                <a:srgbClr val="0000AB"/>
              </a:solidFill>
              <a:latin typeface="Arial Narrow" panose="020B0606020202030204" charset="0"/>
            </a:endParaRPr>
          </a:p>
          <a:p>
            <a:endParaRPr lang="en-IN" sz="1600" b="1" i="0" u="none" strike="noStrike" baseline="0" dirty="0" smtClean="0">
              <a:solidFill>
                <a:srgbClr val="0000AB"/>
              </a:solidFill>
              <a:latin typeface="Arial Narrow" panose="020B0606020202030204" charset="0"/>
            </a:endParaRPr>
          </a:p>
          <a:p>
            <a:pPr marL="914400" lvl="1" indent="-457200" algn="just">
              <a:lnSpc>
                <a:spcPct val="120000"/>
              </a:lnSpc>
              <a:buFont typeface="Wingdings" panose="05000000000000000000" charset="0"/>
              <a:buChar char=""/>
            </a:pPr>
            <a:r>
              <a:rPr lang="en-IN" sz="2800" b="0" i="0" u="none" strike="noStrike" baseline="0" dirty="0" smtClean="0">
                <a:solidFill>
                  <a:srgbClr val="000000"/>
                </a:solidFill>
                <a:latin typeface="Arial Narrow" panose="020B0606020202030204" charset="0"/>
              </a:rPr>
              <a:t>The vast majority of metrics in practice are </a:t>
            </a:r>
            <a:r>
              <a:rPr lang="en-IN" sz="2800" b="0" i="0" u="none" strike="noStrike" baseline="0" dirty="0" smtClean="0">
                <a:solidFill>
                  <a:srgbClr val="0000AB"/>
                </a:solidFill>
                <a:latin typeface="Arial Narrow" panose="020B0606020202030204" charset="0"/>
              </a:rPr>
              <a:t>internal </a:t>
            </a:r>
            <a:r>
              <a:rPr lang="en-IN" sz="2800" b="0" i="0" u="none" strike="noStrike" baseline="0" dirty="0" smtClean="0">
                <a:solidFill>
                  <a:srgbClr val="000000"/>
                </a:solidFill>
                <a:latin typeface="Arial Narrow" panose="020B0606020202030204" charset="0"/>
              </a:rPr>
              <a:t>product metrics, measures of the software </a:t>
            </a:r>
            <a:r>
              <a:rPr lang="en-IN" sz="2800" b="0" i="0" u="none" strike="noStrike" baseline="0" dirty="0" smtClean="0">
                <a:solidFill>
                  <a:srgbClr val="0000AB"/>
                </a:solidFill>
                <a:latin typeface="Arial Narrow" panose="020B0606020202030204" charset="0"/>
              </a:rPr>
              <a:t>code</a:t>
            </a:r>
            <a:r>
              <a:rPr lang="en-IN" sz="2800" b="0" i="0" u="none" strike="noStrike" baseline="0" dirty="0" smtClean="0">
                <a:solidFill>
                  <a:srgbClr val="000000"/>
                </a:solidFill>
                <a:latin typeface="Arial Narrow" panose="020B0606020202030204" charset="0"/>
              </a:rPr>
              <a:t>, </a:t>
            </a:r>
            <a:r>
              <a:rPr lang="en-IN" sz="2800" b="0" i="0" u="none" strike="noStrike" baseline="0" dirty="0" smtClean="0">
                <a:solidFill>
                  <a:srgbClr val="0000AB"/>
                </a:solidFill>
                <a:latin typeface="Arial Narrow" panose="020B0606020202030204" charset="0"/>
              </a:rPr>
              <a:t>design </a:t>
            </a:r>
            <a:r>
              <a:rPr lang="en-IN" sz="2800" b="0" i="0" u="none" strike="noStrike" baseline="0" dirty="0" smtClean="0">
                <a:solidFill>
                  <a:srgbClr val="000000"/>
                </a:solidFill>
                <a:latin typeface="Arial Narrow" panose="020B0606020202030204" charset="0"/>
              </a:rPr>
              <a:t>or </a:t>
            </a:r>
            <a:r>
              <a:rPr lang="en-IN" sz="2800" b="0" i="0" u="none" strike="noStrike" baseline="0" dirty="0" smtClean="0">
                <a:solidFill>
                  <a:srgbClr val="0000AB"/>
                </a:solidFill>
                <a:latin typeface="Arial Narrow" panose="020B0606020202030204" charset="0"/>
              </a:rPr>
              <a:t>functionality </a:t>
            </a:r>
            <a:r>
              <a:rPr lang="en-IN" sz="2800" b="0" i="0" u="none" strike="noStrike" baseline="0" dirty="0" smtClean="0">
                <a:solidFill>
                  <a:srgbClr val="000000"/>
                </a:solidFill>
                <a:latin typeface="Arial Narrow" panose="020B0606020202030204" charset="0"/>
              </a:rPr>
              <a:t>itself, independent of its environment</a:t>
            </a:r>
            <a:endParaRPr lang="en-IN" sz="2800" b="0" i="0" u="none" strike="noStrike" baseline="0" dirty="0" smtClean="0">
              <a:solidFill>
                <a:srgbClr val="000000"/>
              </a:solidFill>
              <a:latin typeface="Arial Narrow" panose="020B0606020202030204" charset="0"/>
            </a:endParaRPr>
          </a:p>
          <a:p>
            <a:pPr marL="914400" lvl="1" indent="-457200">
              <a:lnSpc>
                <a:spcPct val="120000"/>
              </a:lnSpc>
              <a:buFont typeface="Wingdings" panose="05000000000000000000" charset="0"/>
              <a:buChar char=""/>
            </a:pPr>
            <a:endParaRPr lang="en-IN" sz="2800" b="0" i="0" u="none" strike="noStrike" baseline="0" dirty="0" smtClean="0">
              <a:solidFill>
                <a:srgbClr val="000000"/>
              </a:solidFill>
              <a:latin typeface="Arial Narrow" panose="020B0606020202030204" charset="0"/>
            </a:endParaRPr>
          </a:p>
          <a:p>
            <a:pPr marL="914400" lvl="1" indent="-457200" algn="just">
              <a:lnSpc>
                <a:spcPct val="120000"/>
              </a:lnSpc>
              <a:buFont typeface="Wingdings" panose="05000000000000000000" charset="0"/>
              <a:buChar char=""/>
            </a:pPr>
            <a:r>
              <a:rPr lang="en-IN" sz="2800" b="0" i="0" u="none" strike="noStrike" baseline="0" dirty="0" smtClean="0">
                <a:solidFill>
                  <a:srgbClr val="000000"/>
                </a:solidFill>
                <a:latin typeface="Arial Narrow" panose="020B0606020202030204" charset="0"/>
              </a:rPr>
              <a:t>These measures are easy to make and easy to automate, but it’s not always clear which </a:t>
            </a:r>
            <a:r>
              <a:rPr lang="en-IN" sz="2800" b="0" i="0" u="none" strike="noStrike" baseline="0" dirty="0" smtClean="0">
                <a:solidFill>
                  <a:srgbClr val="0000AB"/>
                </a:solidFill>
                <a:latin typeface="Arial Narrow" panose="020B0606020202030204" charset="0"/>
              </a:rPr>
              <a:t>attributes </a:t>
            </a:r>
            <a:r>
              <a:rPr lang="en-IN" sz="2800" b="0" i="0" u="none" strike="noStrike" baseline="0" dirty="0" smtClean="0">
                <a:solidFill>
                  <a:srgbClr val="000000"/>
                </a:solidFill>
                <a:latin typeface="Arial Narrow" panose="020B0606020202030204" charset="0"/>
              </a:rPr>
              <a:t>of the program they characterize (if any)</a:t>
            </a:r>
            <a:endParaRPr lang="en-IN" sz="2800" dirty="0">
              <a:latin typeface="Arial Narrow" panose="020B060602020203020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0"/>
            <a:ext cx="10515600" cy="1325563"/>
          </a:xfrm>
        </p:spPr>
        <p:txBody>
          <a:bodyPr/>
          <a:lstStyle/>
          <a:p>
            <a:r>
              <a:rPr lang="en-IN" b="1" dirty="0"/>
              <a:t>Code Metrics</a:t>
            </a:r>
            <a:endParaRPr lang="en-IN" b="1" dirty="0"/>
          </a:p>
        </p:txBody>
      </p:sp>
      <p:sp>
        <p:nvSpPr>
          <p:cNvPr id="4" name="Rectangle 3"/>
          <p:cNvSpPr/>
          <p:nvPr/>
        </p:nvSpPr>
        <p:spPr>
          <a:xfrm>
            <a:off x="502920" y="1183422"/>
            <a:ext cx="11277600" cy="5569585"/>
          </a:xfrm>
          <a:prstGeom prst="rect">
            <a:avLst/>
          </a:prstGeom>
        </p:spPr>
        <p:txBody>
          <a:bodyPr wrap="square">
            <a:spAutoFit/>
          </a:bodyPr>
          <a:lstStyle/>
          <a:p>
            <a:r>
              <a:rPr lang="en-IN" sz="2600" b="1" i="0" u="none" strike="noStrike" baseline="0" dirty="0" smtClean="0">
                <a:solidFill>
                  <a:srgbClr val="0000AB"/>
                </a:solidFill>
                <a:latin typeface="Arial Narrow" panose="020B0606020202030204" charset="0"/>
              </a:rPr>
              <a:t>Software Size</a:t>
            </a:r>
            <a:endParaRPr lang="en-IN" sz="2600" b="1" i="0" u="none" strike="noStrike" baseline="0" dirty="0" smtClean="0">
              <a:solidFill>
                <a:srgbClr val="0000AB"/>
              </a:solidFill>
              <a:latin typeface="Arial Narrow" panose="020B0606020202030204" charset="0"/>
            </a:endParaRPr>
          </a:p>
          <a:p>
            <a:pPr lvl="1" algn="just"/>
            <a:r>
              <a:rPr lang="en-IN" sz="2600" b="0" i="0" u="none" strike="noStrike" baseline="0" dirty="0" smtClean="0">
                <a:solidFill>
                  <a:srgbClr val="000000"/>
                </a:solidFill>
                <a:latin typeface="Arial Narrow" panose="020B0606020202030204" charset="0"/>
              </a:rPr>
              <a:t>• The simplest and most enduring product metric is the </a:t>
            </a:r>
            <a:r>
              <a:rPr lang="en-IN" sz="2600" b="0" i="0" u="none" strike="noStrike" baseline="0" dirty="0" smtClean="0">
                <a:solidFill>
                  <a:srgbClr val="0000AB"/>
                </a:solidFill>
                <a:latin typeface="Arial Narrow" panose="020B0606020202030204" charset="0"/>
              </a:rPr>
              <a:t>size </a:t>
            </a:r>
            <a:r>
              <a:rPr lang="en-IN" sz="2600" b="0" i="0" u="none" strike="noStrike" baseline="0" dirty="0" smtClean="0">
                <a:solidFill>
                  <a:srgbClr val="000000"/>
                </a:solidFill>
                <a:latin typeface="Arial Narrow" panose="020B0606020202030204" charset="0"/>
              </a:rPr>
              <a:t>of the product, measured using a count of the number of lines of source code (</a:t>
            </a:r>
            <a:r>
              <a:rPr lang="en-IN" sz="2600" b="0" i="0" u="none" strike="noStrike" baseline="0" dirty="0" smtClean="0">
                <a:solidFill>
                  <a:srgbClr val="0000AB"/>
                </a:solidFill>
                <a:latin typeface="Arial Narrow" panose="020B0606020202030204" charset="0"/>
              </a:rPr>
              <a:t>LOC</a:t>
            </a:r>
            <a:r>
              <a:rPr lang="en-IN" sz="2600" b="0" i="0" u="none" strike="noStrike" baseline="0" dirty="0" smtClean="0">
                <a:solidFill>
                  <a:srgbClr val="000000"/>
                </a:solidFill>
                <a:latin typeface="Arial Narrow" panose="020B0606020202030204" charset="0"/>
              </a:rPr>
              <a:t>), most often quoted in 1000’s (</a:t>
            </a:r>
            <a:r>
              <a:rPr lang="en-IN" sz="2600" b="0" i="0" u="none" strike="noStrike" baseline="0" dirty="0" smtClean="0">
                <a:solidFill>
                  <a:srgbClr val="0000AB"/>
                </a:solidFill>
                <a:latin typeface="Arial Narrow" panose="020B0606020202030204" charset="0"/>
              </a:rPr>
              <a:t>KLOC</a:t>
            </a:r>
            <a:r>
              <a:rPr lang="en-IN" sz="2600" b="0" i="0" u="none" strike="noStrike" baseline="0" dirty="0" smtClean="0">
                <a:solidFill>
                  <a:srgbClr val="000000"/>
                </a:solidFill>
                <a:latin typeface="Arial Narrow" panose="020B0606020202030204" charset="0"/>
              </a:rPr>
              <a:t>)</a:t>
            </a:r>
            <a:endParaRPr lang="en-IN" sz="2600" b="0" i="0" u="none" strike="noStrike" baseline="0" dirty="0" smtClean="0">
              <a:solidFill>
                <a:srgbClr val="000000"/>
              </a:solidFill>
              <a:latin typeface="Arial Narrow" panose="020B0606020202030204" charset="0"/>
            </a:endParaRPr>
          </a:p>
          <a:p>
            <a:pPr marL="0" lvl="1" indent="19050" algn="just"/>
            <a:r>
              <a:rPr lang="en-IN" sz="2600" b="0" i="0" u="none" strike="noStrike" baseline="0" dirty="0" smtClean="0">
                <a:solidFill>
                  <a:srgbClr val="000000"/>
                </a:solidFill>
                <a:latin typeface="Arial Narrow" panose="020B0606020202030204" charset="0"/>
              </a:rPr>
              <a:t>• It is used in a number of other </a:t>
            </a:r>
            <a:r>
              <a:rPr lang="en-IN" sz="2600" b="0" i="0" u="none" strike="noStrike" baseline="0" dirty="0" smtClean="0">
                <a:solidFill>
                  <a:srgbClr val="0000AB"/>
                </a:solidFill>
                <a:latin typeface="Arial Narrow" panose="020B0606020202030204" charset="0"/>
              </a:rPr>
              <a:t>indirect </a:t>
            </a:r>
            <a:r>
              <a:rPr lang="en-IN" sz="2600" b="0" i="0" u="none" strike="noStrike" baseline="0" dirty="0" smtClean="0">
                <a:solidFill>
                  <a:srgbClr val="000000"/>
                </a:solidFill>
                <a:latin typeface="Arial Narrow" panose="020B0606020202030204" charset="0"/>
              </a:rPr>
              <a:t>measures, such as</a:t>
            </a:r>
            <a:endParaRPr lang="en-IN" sz="2600" b="0" i="0" u="none" strike="noStrike" baseline="0" dirty="0" smtClean="0">
              <a:solidFill>
                <a:srgbClr val="000000"/>
              </a:solidFill>
              <a:latin typeface="Arial Narrow" panose="020B0606020202030204" charset="0"/>
            </a:endParaRPr>
          </a:p>
          <a:p>
            <a:pPr>
              <a:lnSpc>
                <a:spcPts val="4000"/>
              </a:lnSpc>
            </a:pPr>
            <a:r>
              <a:rPr lang="en-IN" sz="2600" b="0" i="0" u="none" strike="noStrike" baseline="0" dirty="0" smtClean="0">
                <a:solidFill>
                  <a:srgbClr val="0000AB"/>
                </a:solidFill>
                <a:latin typeface="Arial Narrow" panose="020B0606020202030204" charset="0"/>
              </a:rPr>
              <a:t>	• productivity </a:t>
            </a:r>
            <a:r>
              <a:rPr lang="en-IN" sz="2600" b="0" i="0" u="none" strike="noStrike" baseline="0" dirty="0" smtClean="0">
                <a:solidFill>
                  <a:srgbClr val="000000"/>
                </a:solidFill>
                <a:latin typeface="Arial Narrow" panose="020B0606020202030204" charset="0"/>
              </a:rPr>
              <a:t>( LOC / effort )</a:t>
            </a:r>
            <a:endParaRPr lang="en-IN" sz="2600" b="0" i="0" u="none" strike="noStrike" baseline="0" dirty="0" smtClean="0">
              <a:solidFill>
                <a:srgbClr val="000000"/>
              </a:solidFill>
              <a:latin typeface="Arial Narrow" panose="020B0606020202030204" charset="0"/>
            </a:endParaRPr>
          </a:p>
          <a:p>
            <a:pPr>
              <a:lnSpc>
                <a:spcPts val="4000"/>
              </a:lnSpc>
            </a:pPr>
            <a:r>
              <a:rPr lang="en-IN" sz="2600" b="0" i="0" u="none" strike="noStrike" baseline="0" dirty="0" smtClean="0">
                <a:solidFill>
                  <a:srgbClr val="000000"/>
                </a:solidFill>
                <a:latin typeface="Arial Narrow" panose="020B0606020202030204" charset="0"/>
              </a:rPr>
              <a:t>	• effort / </a:t>
            </a:r>
            <a:r>
              <a:rPr lang="en-IN" sz="2600" b="0" i="0" u="none" strike="noStrike" baseline="0" dirty="0" smtClean="0">
                <a:solidFill>
                  <a:srgbClr val="0000AB"/>
                </a:solidFill>
                <a:latin typeface="Arial Narrow" panose="020B0606020202030204" charset="0"/>
              </a:rPr>
              <a:t>cost </a:t>
            </a:r>
            <a:r>
              <a:rPr lang="en-IN" sz="2600" b="0" i="0" u="none" strike="noStrike" baseline="0" dirty="0" smtClean="0">
                <a:solidFill>
                  <a:srgbClr val="000000"/>
                </a:solidFill>
                <a:latin typeface="Arial Narrow" panose="020B0606020202030204" charset="0"/>
              </a:rPr>
              <a:t>estimation ( Effort = f(LOC) )</a:t>
            </a:r>
            <a:endParaRPr lang="en-IN" sz="2600" b="0" i="0" u="none" strike="noStrike" baseline="0" dirty="0" smtClean="0">
              <a:solidFill>
                <a:srgbClr val="000000"/>
              </a:solidFill>
              <a:latin typeface="Arial Narrow" panose="020B0606020202030204" charset="0"/>
            </a:endParaRPr>
          </a:p>
          <a:p>
            <a:pPr>
              <a:lnSpc>
                <a:spcPts val="4000"/>
              </a:lnSpc>
            </a:pPr>
            <a:r>
              <a:rPr lang="en-IN" sz="2600" b="0" i="0" u="none" strike="noStrike" baseline="0" dirty="0" smtClean="0">
                <a:solidFill>
                  <a:srgbClr val="0000AB"/>
                </a:solidFill>
                <a:latin typeface="Arial Narrow" panose="020B0606020202030204" charset="0"/>
              </a:rPr>
              <a:t>	• quality </a:t>
            </a:r>
            <a:r>
              <a:rPr lang="en-IN" sz="2600" b="0" i="0" u="none" strike="noStrike" baseline="0" dirty="0" smtClean="0">
                <a:solidFill>
                  <a:srgbClr val="000000"/>
                </a:solidFill>
                <a:latin typeface="Arial Narrow" panose="020B0606020202030204" charset="0"/>
              </a:rPr>
              <a:t>assessment / estimation ( defects / LOC )</a:t>
            </a:r>
            <a:endParaRPr lang="en-IN" sz="2600" b="0" i="0" u="none" strike="noStrike" baseline="0" dirty="0" smtClean="0">
              <a:solidFill>
                <a:srgbClr val="000000"/>
              </a:solidFill>
              <a:latin typeface="Arial Narrow" panose="020B0606020202030204" charset="0"/>
            </a:endParaRPr>
          </a:p>
          <a:p>
            <a:r>
              <a:rPr lang="en-IN" sz="2600" b="0" i="0" u="none" strike="noStrike" baseline="0" dirty="0" smtClean="0">
                <a:solidFill>
                  <a:srgbClr val="000000"/>
                </a:solidFill>
                <a:latin typeface="Arial Narrow" panose="020B0606020202030204" charset="0"/>
              </a:rPr>
              <a:t>• Many similar measures are also used</a:t>
            </a:r>
            <a:endParaRPr lang="en-IN" sz="2600" b="0" i="0" u="none" strike="noStrike" baseline="0" dirty="0" smtClean="0">
              <a:solidFill>
                <a:srgbClr val="000000"/>
              </a:solidFill>
              <a:latin typeface="Arial Narrow" panose="020B0606020202030204" charset="0"/>
            </a:endParaRPr>
          </a:p>
          <a:p>
            <a:pPr>
              <a:lnSpc>
                <a:spcPts val="4000"/>
              </a:lnSpc>
            </a:pPr>
            <a:r>
              <a:rPr lang="en-IN" sz="2600" b="0" i="0" u="none" strike="noStrike" baseline="0" dirty="0" smtClean="0">
                <a:solidFill>
                  <a:srgbClr val="0000AB"/>
                </a:solidFill>
                <a:latin typeface="Arial Narrow" panose="020B0606020202030204" charset="0"/>
              </a:rPr>
              <a:t>	• KDSI </a:t>
            </a:r>
            <a:r>
              <a:rPr lang="en-IN" sz="2600" b="0" i="0" u="none" strike="noStrike" baseline="0" dirty="0" smtClean="0">
                <a:solidFill>
                  <a:srgbClr val="000000"/>
                </a:solidFill>
                <a:latin typeface="Arial Narrow" panose="020B0606020202030204" charset="0"/>
              </a:rPr>
              <a:t>(1000’s of delivered source instructions)</a:t>
            </a:r>
            <a:endParaRPr lang="en-IN" sz="2600" b="0" i="0" u="none" strike="noStrike" baseline="0" dirty="0" smtClean="0">
              <a:solidFill>
                <a:srgbClr val="000000"/>
              </a:solidFill>
              <a:latin typeface="Arial Narrow" panose="020B0606020202030204" charset="0"/>
            </a:endParaRPr>
          </a:p>
          <a:p>
            <a:pPr>
              <a:lnSpc>
                <a:spcPts val="4000"/>
              </a:lnSpc>
            </a:pPr>
            <a:r>
              <a:rPr lang="en-IN" sz="2600" b="0" i="0" u="none" strike="noStrike" baseline="0" dirty="0" smtClean="0">
                <a:solidFill>
                  <a:srgbClr val="0000AB"/>
                </a:solidFill>
                <a:latin typeface="Arial Narrow" panose="020B0606020202030204" charset="0"/>
              </a:rPr>
              <a:t>	• NLOC </a:t>
            </a:r>
            <a:r>
              <a:rPr lang="en-IN" sz="2600" b="0" i="0" u="none" strike="noStrike" baseline="0" dirty="0" smtClean="0">
                <a:solidFill>
                  <a:srgbClr val="000000"/>
                </a:solidFill>
                <a:latin typeface="Arial Narrow" panose="020B0606020202030204" charset="0"/>
              </a:rPr>
              <a:t>(non-comment lines of code)</a:t>
            </a:r>
            <a:endParaRPr lang="en-IN" sz="2600" b="0" i="0" u="none" strike="noStrike" baseline="0" dirty="0" smtClean="0">
              <a:solidFill>
                <a:srgbClr val="000000"/>
              </a:solidFill>
              <a:latin typeface="Arial Narrow" panose="020B0606020202030204" charset="0"/>
            </a:endParaRPr>
          </a:p>
          <a:p>
            <a:pPr>
              <a:lnSpc>
                <a:spcPts val="4000"/>
              </a:lnSpc>
            </a:pPr>
            <a:r>
              <a:rPr lang="en-IN" sz="2600" b="0" i="0" u="none" strike="noStrike" baseline="0" dirty="0" smtClean="0">
                <a:solidFill>
                  <a:srgbClr val="000000"/>
                </a:solidFill>
                <a:latin typeface="Arial Narrow" panose="020B0606020202030204" charset="0"/>
              </a:rPr>
              <a:t>	• number of </a:t>
            </a:r>
            <a:r>
              <a:rPr lang="en-IN" sz="2600" b="0" i="0" u="none" strike="noStrike" baseline="0" dirty="0" smtClean="0">
                <a:solidFill>
                  <a:srgbClr val="0000AB"/>
                </a:solidFill>
                <a:latin typeface="Arial Narrow" panose="020B0606020202030204" charset="0"/>
              </a:rPr>
              <a:t>characters </a:t>
            </a:r>
            <a:r>
              <a:rPr lang="en-IN" sz="2600" b="0" i="0" u="none" strike="noStrike" baseline="0" dirty="0" smtClean="0">
                <a:solidFill>
                  <a:srgbClr val="000000"/>
                </a:solidFill>
                <a:latin typeface="Arial Narrow" panose="020B0606020202030204" charset="0"/>
              </a:rPr>
              <a:t>of source or </a:t>
            </a:r>
            <a:r>
              <a:rPr lang="en-IN" sz="2600" b="0" i="0" u="none" strike="noStrike" baseline="0" dirty="0" smtClean="0">
                <a:solidFill>
                  <a:srgbClr val="0000AB"/>
                </a:solidFill>
                <a:latin typeface="Arial Narrow" panose="020B0606020202030204" charset="0"/>
              </a:rPr>
              <a:t>bytes </a:t>
            </a:r>
            <a:r>
              <a:rPr lang="en-IN" sz="2600" b="0" i="0" u="none" strike="noStrike" baseline="0" dirty="0" smtClean="0">
                <a:solidFill>
                  <a:srgbClr val="000000"/>
                </a:solidFill>
                <a:latin typeface="Arial Narrow" panose="020B0606020202030204" charset="0"/>
              </a:rPr>
              <a:t>of object code</a:t>
            </a:r>
            <a:endParaRPr lang="en-IN" sz="2600" dirty="0">
              <a:latin typeface="Arial Narrow" panose="020B060602020203020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3685"/>
            <a:ext cx="10515600" cy="747395"/>
          </a:xfrm>
        </p:spPr>
        <p:txBody>
          <a:bodyPr/>
          <a:lstStyle/>
          <a:p>
            <a:r>
              <a:rPr lang="en-IN" b="1" dirty="0"/>
              <a:t>Better Size Measures</a:t>
            </a:r>
            <a:endParaRPr lang="en-IN" b="1" dirty="0"/>
          </a:p>
        </p:txBody>
      </p:sp>
      <p:sp>
        <p:nvSpPr>
          <p:cNvPr id="4" name="Rectangle 3"/>
          <p:cNvSpPr/>
          <p:nvPr/>
        </p:nvSpPr>
        <p:spPr>
          <a:xfrm>
            <a:off x="609600" y="1039495"/>
            <a:ext cx="11170920" cy="5705475"/>
          </a:xfrm>
          <a:prstGeom prst="rect">
            <a:avLst/>
          </a:prstGeom>
        </p:spPr>
        <p:txBody>
          <a:bodyPr wrap="square">
            <a:spAutoFit/>
          </a:bodyPr>
          <a:lstStyle/>
          <a:p>
            <a:pPr algn="just"/>
            <a:r>
              <a:rPr lang="en-IN" sz="2800" b="1" i="0" u="none" strike="noStrike" baseline="0" dirty="0" smtClean="0">
                <a:solidFill>
                  <a:srgbClr val="0000AB"/>
                </a:solidFill>
                <a:latin typeface="Arial Narrow" panose="020B0606020202030204" charset="0"/>
              </a:rPr>
              <a:t>Fundamental Size Attributes of Software</a:t>
            </a:r>
            <a:endParaRPr lang="en-IN" sz="2800" b="1" i="0" u="none" strike="noStrike" baseline="0" dirty="0" smtClean="0">
              <a:solidFill>
                <a:srgbClr val="0000AB"/>
              </a:solidFill>
              <a:latin typeface="Arial Narrow" panose="020B0606020202030204" charset="0"/>
            </a:endParaRPr>
          </a:p>
          <a:p>
            <a:pPr algn="just"/>
            <a:endParaRPr lang="en-IN" sz="1600" b="1" i="0" u="none" strike="noStrike" baseline="0" dirty="0" smtClean="0">
              <a:solidFill>
                <a:srgbClr val="0000AB"/>
              </a:solidFill>
              <a:latin typeface="Arial Narrow" panose="020B0606020202030204" charset="0"/>
            </a:endParaRPr>
          </a:p>
          <a:p>
            <a:pPr algn="just">
              <a:lnSpc>
                <a:spcPts val="3500"/>
              </a:lnSpc>
            </a:pPr>
            <a:r>
              <a:rPr lang="en-IN" sz="2800" b="0" i="0" u="none" strike="noStrike" baseline="0" dirty="0" smtClean="0">
                <a:solidFill>
                  <a:srgbClr val="0000AB"/>
                </a:solidFill>
                <a:latin typeface="Arial Narrow" panose="020B0606020202030204" charset="0"/>
              </a:rPr>
              <a:t>• Length </a:t>
            </a:r>
            <a:r>
              <a:rPr lang="en-IN" sz="2800" b="0" i="0" u="none" strike="noStrike" baseline="0" dirty="0" smtClean="0">
                <a:solidFill>
                  <a:srgbClr val="000000"/>
                </a:solidFill>
                <a:latin typeface="Arial Narrow" panose="020B0606020202030204" charset="0"/>
              </a:rPr>
              <a:t>- the physical size of the software (</a:t>
            </a:r>
            <a:r>
              <a:rPr lang="en-IN" sz="2800" b="0" i="0" u="none" strike="noStrike" baseline="0" dirty="0" smtClean="0">
                <a:solidFill>
                  <a:srgbClr val="0000AB"/>
                </a:solidFill>
                <a:latin typeface="Arial Narrow" panose="020B0606020202030204" charset="0"/>
              </a:rPr>
              <a:t>LOC </a:t>
            </a:r>
            <a:r>
              <a:rPr lang="en-IN" sz="2800" b="0" i="0" u="none" strike="noStrike" baseline="0" dirty="0" smtClean="0">
                <a:solidFill>
                  <a:srgbClr val="000000"/>
                </a:solidFill>
                <a:latin typeface="Arial Narrow" panose="020B0606020202030204" charset="0"/>
              </a:rPr>
              <a:t>will do as measure)</a:t>
            </a:r>
            <a:endParaRPr lang="en-IN" sz="2800" b="0" i="0" u="none" strike="noStrike" baseline="0" dirty="0" smtClean="0">
              <a:solidFill>
                <a:srgbClr val="000000"/>
              </a:solidFill>
              <a:latin typeface="Arial Narrow" panose="020B0606020202030204" charset="0"/>
            </a:endParaRPr>
          </a:p>
          <a:p>
            <a:pPr algn="just">
              <a:lnSpc>
                <a:spcPts val="3500"/>
              </a:lnSpc>
            </a:pPr>
            <a:r>
              <a:rPr lang="en-IN" sz="2800" b="0" i="0" u="none" strike="noStrike" baseline="0" dirty="0" smtClean="0">
                <a:solidFill>
                  <a:srgbClr val="0000AB"/>
                </a:solidFill>
                <a:latin typeface="Arial Narrow" panose="020B0606020202030204" charset="0"/>
              </a:rPr>
              <a:t>• Functionality </a:t>
            </a:r>
            <a:r>
              <a:rPr lang="en-IN" sz="2800" b="0" i="0" u="none" strike="noStrike" baseline="0" dirty="0" smtClean="0">
                <a:solidFill>
                  <a:srgbClr val="000000"/>
                </a:solidFill>
                <a:latin typeface="Arial Narrow" panose="020B0606020202030204" charset="0"/>
              </a:rPr>
              <a:t>- the capabilities provided to the user by the software</a:t>
            </a:r>
            <a:endParaRPr lang="en-IN" sz="2800" b="0" i="0" u="none" strike="noStrike" baseline="0" dirty="0" smtClean="0">
              <a:solidFill>
                <a:srgbClr val="000000"/>
              </a:solidFill>
              <a:latin typeface="Arial Narrow" panose="020B0606020202030204" charset="0"/>
            </a:endParaRPr>
          </a:p>
          <a:p>
            <a:pPr algn="just">
              <a:lnSpc>
                <a:spcPts val="3500"/>
              </a:lnSpc>
            </a:pPr>
            <a:r>
              <a:rPr lang="en-IN" sz="2800" b="0" i="0" u="none" strike="noStrike" baseline="0" dirty="0" smtClean="0">
                <a:solidFill>
                  <a:srgbClr val="000000"/>
                </a:solidFill>
                <a:latin typeface="Arial Narrow" panose="020B0606020202030204" charset="0"/>
              </a:rPr>
              <a:t>(how big / rich is the set of functions provided)</a:t>
            </a:r>
            <a:endParaRPr lang="en-IN" sz="2800" b="0" i="0" u="none" strike="noStrike" baseline="0" dirty="0" smtClean="0">
              <a:solidFill>
                <a:srgbClr val="000000"/>
              </a:solidFill>
              <a:latin typeface="Arial Narrow" panose="020B0606020202030204" charset="0"/>
            </a:endParaRPr>
          </a:p>
          <a:p>
            <a:pPr algn="just">
              <a:lnSpc>
                <a:spcPts val="3500"/>
              </a:lnSpc>
            </a:pPr>
            <a:r>
              <a:rPr lang="en-IN" sz="2800" b="0" i="0" u="none" strike="noStrike" baseline="0" dirty="0" smtClean="0">
                <a:solidFill>
                  <a:srgbClr val="0000AB"/>
                </a:solidFill>
                <a:latin typeface="Arial Narrow" panose="020B0606020202030204" charset="0"/>
              </a:rPr>
              <a:t>• Complexity </a:t>
            </a:r>
            <a:r>
              <a:rPr lang="en-IN" sz="2800" b="0" i="0" u="none" strike="noStrike" baseline="0" dirty="0" smtClean="0">
                <a:solidFill>
                  <a:srgbClr val="000000"/>
                </a:solidFill>
                <a:latin typeface="Arial Narrow" panose="020B0606020202030204" charset="0"/>
              </a:rPr>
              <a:t>- how complex is this software?</a:t>
            </a:r>
            <a:endParaRPr lang="en-IN" sz="2800" b="0" i="0" u="none" strike="noStrike" baseline="0" dirty="0" smtClean="0">
              <a:solidFill>
                <a:srgbClr val="000000"/>
              </a:solidFill>
              <a:latin typeface="Arial Narrow" panose="020B0606020202030204" charset="0"/>
            </a:endParaRPr>
          </a:p>
          <a:p>
            <a:pPr lvl="1" algn="just">
              <a:lnSpc>
                <a:spcPts val="3500"/>
              </a:lnSpc>
            </a:pPr>
            <a:r>
              <a:rPr lang="en-IN" sz="2800" b="0" i="0" u="none" strike="noStrike" baseline="0" dirty="0" smtClean="0">
                <a:solidFill>
                  <a:srgbClr val="0000AB"/>
                </a:solidFill>
                <a:latin typeface="Arial Narrow" panose="020B0606020202030204" charset="0"/>
              </a:rPr>
              <a:t>• </a:t>
            </a:r>
            <a:r>
              <a:rPr lang="en-IN" sz="2800" b="0" i="1" u="none" strike="noStrike" baseline="0" dirty="0" smtClean="0">
                <a:solidFill>
                  <a:srgbClr val="0000AB"/>
                </a:solidFill>
                <a:latin typeface="Arial Narrow" panose="020B0606020202030204" charset="0"/>
              </a:rPr>
              <a:t>Problem complexity </a:t>
            </a:r>
            <a:r>
              <a:rPr lang="en-IN" sz="2800" b="0" i="0" u="none" strike="noStrike" baseline="0" dirty="0" smtClean="0">
                <a:solidFill>
                  <a:srgbClr val="000000"/>
                </a:solidFill>
                <a:latin typeface="Arial Narrow" panose="020B0606020202030204" charset="0"/>
              </a:rPr>
              <a:t>- measures the complexity of the underlying problem</a:t>
            </a:r>
            <a:endParaRPr lang="en-IN" sz="2800" b="0" i="0" u="none" strike="noStrike" baseline="0" dirty="0" smtClean="0">
              <a:solidFill>
                <a:srgbClr val="000000"/>
              </a:solidFill>
              <a:latin typeface="Arial Narrow" panose="020B0606020202030204" charset="0"/>
            </a:endParaRPr>
          </a:p>
          <a:p>
            <a:pPr lvl="1" algn="just">
              <a:lnSpc>
                <a:spcPts val="3500"/>
              </a:lnSpc>
            </a:pPr>
            <a:r>
              <a:rPr lang="en-IN" sz="2800" b="0" i="0" u="none" strike="noStrike" baseline="0" dirty="0" smtClean="0">
                <a:solidFill>
                  <a:srgbClr val="0000AB"/>
                </a:solidFill>
                <a:latin typeface="Arial Narrow" panose="020B0606020202030204" charset="0"/>
              </a:rPr>
              <a:t>• </a:t>
            </a:r>
            <a:r>
              <a:rPr lang="en-IN" sz="2800" b="0" i="1" u="none" strike="noStrike" baseline="0" dirty="0" smtClean="0">
                <a:solidFill>
                  <a:srgbClr val="0000AB"/>
                </a:solidFill>
                <a:latin typeface="Arial Narrow" panose="020B0606020202030204" charset="0"/>
              </a:rPr>
              <a:t>Algorithmic complexity </a:t>
            </a:r>
            <a:r>
              <a:rPr lang="en-IN" sz="2800" b="0" i="0" u="none" strike="noStrike" baseline="0" dirty="0" smtClean="0">
                <a:solidFill>
                  <a:srgbClr val="000000"/>
                </a:solidFill>
                <a:latin typeface="Arial Narrow" panose="020B0606020202030204" charset="0"/>
              </a:rPr>
              <a:t>- measures the complexity / efficiency of the solution implemented by the software</a:t>
            </a:r>
            <a:endParaRPr lang="en-IN" sz="2800" b="0" i="0" u="none" strike="noStrike" baseline="0" dirty="0" smtClean="0">
              <a:solidFill>
                <a:srgbClr val="000000"/>
              </a:solidFill>
              <a:latin typeface="Arial Narrow" panose="020B0606020202030204" charset="0"/>
            </a:endParaRPr>
          </a:p>
          <a:p>
            <a:pPr lvl="1" algn="just">
              <a:lnSpc>
                <a:spcPts val="3500"/>
              </a:lnSpc>
            </a:pPr>
            <a:r>
              <a:rPr lang="en-IN" sz="2800" b="0" i="0" u="none" strike="noStrike" baseline="0" dirty="0" smtClean="0">
                <a:solidFill>
                  <a:srgbClr val="0000AB"/>
                </a:solidFill>
                <a:latin typeface="Arial Narrow" panose="020B0606020202030204" charset="0"/>
              </a:rPr>
              <a:t>• </a:t>
            </a:r>
            <a:r>
              <a:rPr lang="en-IN" sz="2800" b="0" i="1" u="none" strike="noStrike" baseline="0" dirty="0" smtClean="0">
                <a:solidFill>
                  <a:srgbClr val="0000AB"/>
                </a:solidFill>
                <a:latin typeface="Arial Narrow" panose="020B0606020202030204" charset="0"/>
              </a:rPr>
              <a:t>Structural complexity </a:t>
            </a:r>
            <a:r>
              <a:rPr lang="en-IN" sz="2800" b="0" i="0" u="none" strike="noStrike" baseline="0" dirty="0" smtClean="0">
                <a:solidFill>
                  <a:srgbClr val="000000"/>
                </a:solidFill>
                <a:latin typeface="Arial Narrow" panose="020B0606020202030204" charset="0"/>
              </a:rPr>
              <a:t>- measures the structure of the program used to implement the algorithm (includes control structure, modular structure, data flow structure and architectural structure)</a:t>
            </a:r>
            <a:endParaRPr lang="en-IN" sz="2800" b="0" i="0" u="none" strike="noStrike" baseline="0" dirty="0" smtClean="0">
              <a:solidFill>
                <a:srgbClr val="000000"/>
              </a:solidFill>
              <a:latin typeface="Arial Narrow" panose="020B0606020202030204" charset="0"/>
            </a:endParaRPr>
          </a:p>
          <a:p>
            <a:pPr lvl="1" algn="just">
              <a:lnSpc>
                <a:spcPts val="3500"/>
              </a:lnSpc>
            </a:pPr>
            <a:r>
              <a:rPr lang="en-IN" sz="2800" b="0" i="0" u="none" strike="noStrike" baseline="0" dirty="0" smtClean="0">
                <a:solidFill>
                  <a:srgbClr val="0000AB"/>
                </a:solidFill>
                <a:latin typeface="Arial Narrow" panose="020B0606020202030204" charset="0"/>
              </a:rPr>
              <a:t>• </a:t>
            </a:r>
            <a:r>
              <a:rPr lang="en-IN" sz="2800" b="0" i="1" u="none" strike="noStrike" baseline="0" dirty="0" smtClean="0">
                <a:solidFill>
                  <a:srgbClr val="0000AB"/>
                </a:solidFill>
                <a:latin typeface="Arial Narrow" panose="020B0606020202030204" charset="0"/>
              </a:rPr>
              <a:t>Cognitive complexity </a:t>
            </a:r>
            <a:r>
              <a:rPr lang="en-IN" sz="2800" b="0" i="0" u="none" strike="noStrike" baseline="0" dirty="0" smtClean="0">
                <a:solidFill>
                  <a:srgbClr val="000000"/>
                </a:solidFill>
                <a:latin typeface="Arial Narrow" panose="020B0606020202030204" charset="0"/>
              </a:rPr>
              <a:t>- measures the effort to understand the software</a:t>
            </a:r>
            <a:endParaRPr lang="en-IN" sz="2800" dirty="0">
              <a:latin typeface="Arial Narrow" panose="020B060602020203020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nvSpPr>
        <p:spPr>
          <a:xfrm>
            <a:off x="457200" y="274955"/>
            <a:ext cx="8475980" cy="1143000"/>
          </a:xfrm>
          <a:prstGeom prst="rect">
            <a:avLst/>
          </a:prstGeom>
          <a:noFill/>
          <a:ln w="9525">
            <a:noFill/>
          </a:ln>
        </p:spPr>
        <p:txBody>
          <a:bodyPr vert="horz" wrap="square" lIns="91440" tIns="45720" rIns="91440" bIns="45720" anchor="ctr"/>
          <a:lstStyle>
            <a:lvl1pPr algn="ctr" defTabSz="457200" rtl="0" eaLnBrk="0" fontAlgn="base" hangingPunct="0">
              <a:spcBef>
                <a:spcPct val="0"/>
              </a:spcBef>
              <a:spcAft>
                <a:spcPct val="0"/>
              </a:spcAft>
              <a:defRPr sz="4400" kern="1200">
                <a:solidFill>
                  <a:schemeClr val="tx1"/>
                </a:solidFill>
                <a:latin typeface="+mj-lt"/>
                <a:ea typeface="MS PGothic" panose="020B0600070205080204" charset="-128"/>
                <a:cs typeface="MS PGothic" panose="020B0600070205080204" charset="-128"/>
              </a:defRPr>
            </a:lvl1pPr>
            <a:lvl2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2pPr>
            <a:lvl3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3pPr>
            <a:lvl4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4pPr>
            <a:lvl5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5pPr>
            <a:lvl6pPr marL="457200" algn="ctr" defTabSz="457200" rtl="0" fontAlgn="base">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6pPr>
            <a:lvl7pPr marL="914400" algn="ctr" defTabSz="457200" rtl="0" fontAlgn="base">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7pPr>
            <a:lvl8pPr marL="1371600" algn="ctr" defTabSz="457200" rtl="0" fontAlgn="base">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8pPr>
            <a:lvl9pPr marL="1828800" algn="ctr" defTabSz="457200" rtl="0" fontAlgn="base">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9pPr>
          </a:lstStyle>
          <a:p>
            <a:pPr algn="l" eaLnBrk="1" hangingPunct="1"/>
            <a:r>
              <a:rPr lang="en-US" sz="4000" b="1" dirty="0">
                <a:latin typeface="Arial" panose="020B0604020202020204" pitchFamily="34" charset="0"/>
              </a:rPr>
              <a:t>SLOC/</a:t>
            </a:r>
            <a:r>
              <a:rPr sz="4000" b="1" dirty="0">
                <a:latin typeface="Arial" panose="020B0604020202020204" pitchFamily="34" charset="0"/>
              </a:rPr>
              <a:t>LOC </a:t>
            </a:r>
            <a:r>
              <a:rPr lang="en-US" sz="4000" b="1" dirty="0">
                <a:latin typeface="Arial" panose="020B0604020202020204" pitchFamily="34" charset="0"/>
              </a:rPr>
              <a:t>(Source lines of code)</a:t>
            </a:r>
            <a:endParaRPr lang="en-US" sz="4000" b="1" dirty="0">
              <a:latin typeface="Arial" panose="020B0604020202020204" pitchFamily="34" charset="0"/>
            </a:endParaRPr>
          </a:p>
        </p:txBody>
      </p:sp>
      <p:sp>
        <p:nvSpPr>
          <p:cNvPr id="88066" name="Content Placeholder 2"/>
          <p:cNvSpPr>
            <a:spLocks noGrp="1"/>
          </p:cNvSpPr>
          <p:nvPr/>
        </p:nvSpPr>
        <p:spPr>
          <a:xfrm>
            <a:off x="457200" y="1600200"/>
            <a:ext cx="10553065" cy="4526280"/>
          </a:xfrm>
          <a:prstGeom prst="rect">
            <a:avLst/>
          </a:prstGeom>
          <a:noFill/>
          <a:ln w="9525">
            <a:noFill/>
          </a:ln>
        </p:spPr>
        <p:txBody>
          <a:bodyPr vert="horz" wrap="square" lIns="91440" tIns="45720" rIns="91440" bIns="45720" numCol="1" anchor="t" anchorCtr="0" compatLnSpc="1"/>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charset="-128"/>
                <a:cs typeface="MS PGothic" panose="020B0600070205080204"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charset="-128"/>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gn="just"/>
            <a:r>
              <a:t> </a:t>
            </a:r>
            <a:r>
              <a:rPr lang="en-US"/>
              <a:t>It </a:t>
            </a:r>
            <a:r>
              <a:t>is a software metric used to measure the size of a software program by counting the number of lines in the text of the program's source code. </a:t>
            </a:r>
          </a:p>
          <a:p>
            <a:pPr algn="just"/>
            <a:r>
              <a:t>SLOC is typically used to predict the amount of effort that will be required to develop a program, as well as to estimate programming productivity or effort once the software is produced.</a:t>
            </a:r>
          </a:p>
          <a:p>
            <a:pPr algn="just"/>
            <a:r>
              <a:rPr lang="en-GB" dirty="0">
                <a:sym typeface="+mn-ea"/>
              </a:rPr>
              <a:t>Simplest and most widely used metric.</a:t>
            </a:r>
            <a:endParaRPr lang="en-GB" dirty="0">
              <a:sym typeface="+mn-ea"/>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0" y="136525"/>
            <a:ext cx="10515600" cy="762635"/>
          </a:xfrm>
        </p:spPr>
        <p:txBody>
          <a:bodyPr/>
          <a:lstStyle/>
          <a:p>
            <a:r>
              <a:rPr lang="en-IN" b="1" dirty="0"/>
              <a:t>Code Complexity Metrics</a:t>
            </a:r>
            <a:endParaRPr lang="en-IN" b="1" dirty="0"/>
          </a:p>
        </p:txBody>
      </p:sp>
      <p:sp>
        <p:nvSpPr>
          <p:cNvPr id="4" name="Rectangle 3"/>
          <p:cNvSpPr/>
          <p:nvPr/>
        </p:nvSpPr>
        <p:spPr>
          <a:xfrm>
            <a:off x="640080" y="1082457"/>
            <a:ext cx="11277600" cy="5459730"/>
          </a:xfrm>
          <a:prstGeom prst="rect">
            <a:avLst/>
          </a:prstGeom>
        </p:spPr>
        <p:txBody>
          <a:bodyPr wrap="square">
            <a:spAutoFit/>
          </a:bodyPr>
          <a:lstStyle/>
          <a:p>
            <a:pPr>
              <a:lnSpc>
                <a:spcPts val="3500"/>
              </a:lnSpc>
            </a:pPr>
            <a:r>
              <a:rPr lang="en-IN" sz="2800" b="1" i="0" u="none" strike="noStrike" baseline="0" dirty="0" smtClean="0">
                <a:solidFill>
                  <a:srgbClr val="0000AB"/>
                </a:solidFill>
                <a:latin typeface="Arial Narrow" panose="020B0606020202030204" charset="0"/>
              </a:rPr>
              <a:t>Better Measures of Source Code</a:t>
            </a:r>
            <a:endParaRPr lang="en-IN" sz="2800" b="1" i="0" u="none" strike="noStrike" baseline="0" dirty="0" smtClean="0">
              <a:solidFill>
                <a:srgbClr val="0000AB"/>
              </a:solidFill>
              <a:latin typeface="Arial Narrow" panose="020B0606020202030204" charset="0"/>
            </a:endParaRPr>
          </a:p>
          <a:p>
            <a:endParaRPr lang="en-IN" sz="2800" b="1" i="0" u="none" strike="noStrike" baseline="0" dirty="0" smtClean="0">
              <a:solidFill>
                <a:srgbClr val="0000AB"/>
              </a:solidFill>
              <a:latin typeface="Arial Narrow" panose="020B0606020202030204" charset="0"/>
            </a:endParaRPr>
          </a:p>
          <a:p>
            <a:pPr>
              <a:lnSpc>
                <a:spcPts val="3500"/>
              </a:lnSpc>
            </a:pPr>
            <a:r>
              <a:rPr lang="en-IN" sz="2800" b="0" i="0" u="none" strike="noStrike" baseline="0" dirty="0" smtClean="0">
                <a:solidFill>
                  <a:srgbClr val="000000"/>
                </a:solidFill>
                <a:latin typeface="Arial Narrow" panose="020B0606020202030204" charset="0"/>
              </a:rPr>
              <a:t>• Realization that we need something better approaching </a:t>
            </a:r>
            <a:r>
              <a:rPr lang="en-IN" sz="2800" b="0" i="0" u="none" strike="noStrike" baseline="0" dirty="0" smtClean="0">
                <a:solidFill>
                  <a:srgbClr val="0000AB"/>
                </a:solidFill>
                <a:latin typeface="Arial Narrow" panose="020B0606020202030204" charset="0"/>
              </a:rPr>
              <a:t>cognitive </a:t>
            </a:r>
            <a:r>
              <a:rPr lang="en-IN" sz="2800" b="0" i="0" u="none" strike="noStrike" baseline="0" dirty="0" smtClean="0">
                <a:solidFill>
                  <a:srgbClr val="000000"/>
                </a:solidFill>
                <a:latin typeface="Arial Narrow" panose="020B0606020202030204" charset="0"/>
              </a:rPr>
              <a:t>complexity led </a:t>
            </a:r>
            <a:endParaRPr lang="en-IN" sz="2800" b="0" i="0" u="none" strike="noStrike" baseline="0" dirty="0" smtClean="0">
              <a:solidFill>
                <a:srgbClr val="000000"/>
              </a:solidFill>
              <a:latin typeface="Arial Narrow" panose="020B0606020202030204" charset="0"/>
            </a:endParaRPr>
          </a:p>
          <a:p>
            <a:pPr>
              <a:lnSpc>
                <a:spcPts val="3500"/>
              </a:lnSpc>
            </a:pPr>
            <a:r>
              <a:rPr lang="en-IN" sz="2800" dirty="0">
                <a:solidFill>
                  <a:srgbClr val="000000"/>
                </a:solidFill>
                <a:latin typeface="Arial Narrow" panose="020B0606020202030204" charset="0"/>
              </a:rPr>
              <a:t> </a:t>
            </a:r>
            <a:r>
              <a:rPr lang="en-IN" sz="2800" dirty="0" smtClean="0">
                <a:solidFill>
                  <a:srgbClr val="000000"/>
                </a:solidFill>
                <a:latin typeface="Arial Narrow" panose="020B0606020202030204" charset="0"/>
              </a:rPr>
              <a:t> </a:t>
            </a:r>
            <a:r>
              <a:rPr lang="en-IN" sz="2800" b="0" i="0" u="none" strike="noStrike" baseline="0" dirty="0" smtClean="0">
                <a:solidFill>
                  <a:srgbClr val="000000"/>
                </a:solidFill>
                <a:latin typeface="Arial Narrow" panose="020B0606020202030204" charset="0"/>
              </a:rPr>
              <a:t>to work on </a:t>
            </a:r>
            <a:r>
              <a:rPr lang="en-IN" sz="2800" b="0" i="0" u="none" strike="noStrike" baseline="0" dirty="0" smtClean="0">
                <a:solidFill>
                  <a:srgbClr val="0000AB"/>
                </a:solidFill>
                <a:latin typeface="Arial Narrow" panose="020B0606020202030204" charset="0"/>
              </a:rPr>
              <a:t>complexity metrics </a:t>
            </a:r>
            <a:r>
              <a:rPr lang="en-IN" sz="2800" b="0" i="0" u="none" strike="noStrike" baseline="0" dirty="0" smtClean="0">
                <a:solidFill>
                  <a:srgbClr val="000000"/>
                </a:solidFill>
                <a:latin typeface="Arial Narrow" panose="020B0606020202030204" charset="0"/>
              </a:rPr>
              <a:t>for code</a:t>
            </a:r>
            <a:endParaRPr lang="en-IN" sz="2800" b="0" i="0" u="none" strike="noStrike" baseline="0" dirty="0" smtClean="0">
              <a:solidFill>
                <a:srgbClr val="000000"/>
              </a:solidFill>
              <a:latin typeface="Arial Narrow" panose="020B0606020202030204" charset="0"/>
            </a:endParaRPr>
          </a:p>
          <a:p>
            <a:pPr>
              <a:lnSpc>
                <a:spcPts val="3500"/>
              </a:lnSpc>
            </a:pPr>
            <a:r>
              <a:rPr lang="en-IN" sz="2800" b="0" i="0" u="none" strike="noStrike" baseline="0" dirty="0" smtClean="0">
                <a:solidFill>
                  <a:srgbClr val="000000"/>
                </a:solidFill>
                <a:latin typeface="Arial Narrow" panose="020B0606020202030204" charset="0"/>
              </a:rPr>
              <a:t>• Early explorations measured characteristics such as:</a:t>
            </a:r>
            <a:endParaRPr lang="en-IN" sz="2800" b="0" i="0" u="none" strike="noStrike" baseline="0" dirty="0" smtClean="0">
              <a:solidFill>
                <a:srgbClr val="000000"/>
              </a:solidFill>
              <a:latin typeface="Arial Narrow" panose="020B0606020202030204" charset="0"/>
            </a:endParaRPr>
          </a:p>
          <a:p>
            <a:pPr lvl="2">
              <a:lnSpc>
                <a:spcPts val="3500"/>
              </a:lnSpc>
            </a:pPr>
            <a:r>
              <a:rPr lang="en-IN" sz="2800" b="0" i="0" u="none" strike="noStrike" baseline="0" dirty="0" smtClean="0">
                <a:solidFill>
                  <a:srgbClr val="0000AB"/>
                </a:solidFill>
                <a:latin typeface="Arial Narrow" panose="020B0606020202030204" charset="0"/>
              </a:rPr>
              <a:t>• number / density </a:t>
            </a:r>
            <a:r>
              <a:rPr lang="en-IN" sz="2800" b="0" i="0" u="none" strike="noStrike" baseline="0" dirty="0" smtClean="0">
                <a:solidFill>
                  <a:srgbClr val="000000"/>
                </a:solidFill>
                <a:latin typeface="Arial Narrow" panose="020B0606020202030204" charset="0"/>
              </a:rPr>
              <a:t>of decision (</a:t>
            </a:r>
            <a:r>
              <a:rPr lang="en-IN" sz="2800" b="0" i="0" u="none" strike="noStrike" baseline="0" dirty="0" smtClean="0">
                <a:solidFill>
                  <a:srgbClr val="0000AB"/>
                </a:solidFill>
                <a:latin typeface="Arial Narrow" panose="020B0606020202030204" charset="0"/>
              </a:rPr>
              <a:t>if</a:t>
            </a:r>
            <a:r>
              <a:rPr lang="en-IN" sz="2800" b="0" i="0" u="none" strike="noStrike" baseline="0" dirty="0" smtClean="0">
                <a:solidFill>
                  <a:srgbClr val="000000"/>
                </a:solidFill>
                <a:latin typeface="Arial Narrow" panose="020B0606020202030204" charset="0"/>
              </a:rPr>
              <a:t>) statements</a:t>
            </a:r>
            <a:endParaRPr lang="en-IN" sz="2800" b="0" i="0" u="none" strike="noStrike" baseline="0" dirty="0" smtClean="0">
              <a:solidFill>
                <a:srgbClr val="000000"/>
              </a:solidFill>
              <a:latin typeface="Arial Narrow" panose="020B0606020202030204" charset="0"/>
            </a:endParaRPr>
          </a:p>
          <a:p>
            <a:pPr lvl="2">
              <a:lnSpc>
                <a:spcPts val="3500"/>
              </a:lnSpc>
            </a:pPr>
            <a:r>
              <a:rPr lang="en-IN" sz="2800" b="0" i="0" u="none" strike="noStrike" baseline="0" dirty="0" smtClean="0">
                <a:solidFill>
                  <a:srgbClr val="0000AB"/>
                </a:solidFill>
                <a:latin typeface="Arial Narrow" panose="020B0606020202030204" charset="0"/>
              </a:rPr>
              <a:t>• number / depth </a:t>
            </a:r>
            <a:r>
              <a:rPr lang="en-IN" sz="2800" b="0" i="0" u="none" strike="noStrike" baseline="0" dirty="0" smtClean="0">
                <a:solidFill>
                  <a:srgbClr val="000000"/>
                </a:solidFill>
                <a:latin typeface="Arial Narrow" panose="020B0606020202030204" charset="0"/>
              </a:rPr>
              <a:t>of blocks / loops</a:t>
            </a:r>
            <a:endParaRPr lang="en-IN" sz="2800" b="0" i="0" u="none" strike="noStrike" baseline="0" dirty="0" smtClean="0">
              <a:solidFill>
                <a:srgbClr val="000000"/>
              </a:solidFill>
              <a:latin typeface="Arial Narrow" panose="020B0606020202030204" charset="0"/>
            </a:endParaRPr>
          </a:p>
          <a:p>
            <a:pPr lvl="2">
              <a:lnSpc>
                <a:spcPts val="3500"/>
              </a:lnSpc>
            </a:pPr>
            <a:r>
              <a:rPr lang="en-IN" sz="2800" b="0" i="0" u="none" strike="noStrike" baseline="0" dirty="0" smtClean="0">
                <a:solidFill>
                  <a:srgbClr val="0000AB"/>
                </a:solidFill>
                <a:latin typeface="Arial Narrow" panose="020B0606020202030204" charset="0"/>
              </a:rPr>
              <a:t>• number / average length </a:t>
            </a:r>
            <a:r>
              <a:rPr lang="en-IN" sz="2800" b="0" i="0" u="none" strike="noStrike" baseline="0" dirty="0" smtClean="0">
                <a:solidFill>
                  <a:srgbClr val="000000"/>
                </a:solidFill>
                <a:latin typeface="Arial Narrow" panose="020B0606020202030204" charset="0"/>
              </a:rPr>
              <a:t>of methods / classes</a:t>
            </a:r>
            <a:endParaRPr lang="en-IN" sz="2800" b="0" i="0" u="none" strike="noStrike" baseline="0" dirty="0" smtClean="0">
              <a:solidFill>
                <a:srgbClr val="000000"/>
              </a:solidFill>
              <a:latin typeface="Arial Narrow" panose="020B0606020202030204" charset="0"/>
            </a:endParaRPr>
          </a:p>
          <a:p>
            <a:pPr lvl="2">
              <a:lnSpc>
                <a:spcPts val="3500"/>
              </a:lnSpc>
            </a:pPr>
            <a:r>
              <a:rPr lang="en-IN" sz="2800" b="0" i="0" u="none" strike="noStrike" baseline="0" dirty="0" smtClean="0">
                <a:solidFill>
                  <a:srgbClr val="000000"/>
                </a:solidFill>
                <a:latin typeface="Arial Narrow" panose="020B0606020202030204" charset="0"/>
              </a:rPr>
              <a:t>• and many more…</a:t>
            </a:r>
            <a:endParaRPr lang="en-IN" sz="2800" b="0" i="0" u="none" strike="noStrike" baseline="0" dirty="0" smtClean="0">
              <a:solidFill>
                <a:srgbClr val="000000"/>
              </a:solidFill>
              <a:latin typeface="Arial Narrow" panose="020B0606020202030204" charset="0"/>
            </a:endParaRPr>
          </a:p>
          <a:p>
            <a:pPr>
              <a:lnSpc>
                <a:spcPts val="3500"/>
              </a:lnSpc>
            </a:pPr>
            <a:r>
              <a:rPr lang="en-IN" sz="2800" b="0" i="0" u="none" strike="noStrike" baseline="0" dirty="0" smtClean="0">
                <a:solidFill>
                  <a:srgbClr val="000000"/>
                </a:solidFill>
                <a:latin typeface="Arial Narrow" panose="020B0606020202030204" charset="0"/>
              </a:rPr>
              <a:t>• Best known and accepted </a:t>
            </a:r>
            <a:r>
              <a:rPr lang="en-IN" sz="2800" b="0" i="0" u="none" strike="noStrike" baseline="0" dirty="0" smtClean="0">
                <a:solidFill>
                  <a:srgbClr val="220000"/>
                </a:solidFill>
                <a:latin typeface="Arial Narrow" panose="020B0606020202030204" charset="0"/>
              </a:rPr>
              <a:t>source code complexity </a:t>
            </a:r>
            <a:r>
              <a:rPr lang="en-IN" sz="2800" b="0" i="0" u="none" strike="noStrike" baseline="0" dirty="0" smtClean="0">
                <a:solidFill>
                  <a:srgbClr val="000000"/>
                </a:solidFill>
                <a:latin typeface="Arial Narrow" panose="020B0606020202030204" charset="0"/>
              </a:rPr>
              <a:t>measures are</a:t>
            </a:r>
            <a:endParaRPr lang="en-IN" sz="2800" b="0" i="0" u="none" strike="noStrike" baseline="0" dirty="0" smtClean="0">
              <a:solidFill>
                <a:srgbClr val="000000"/>
              </a:solidFill>
              <a:latin typeface="Arial Narrow" panose="020B0606020202030204" charset="0"/>
            </a:endParaRPr>
          </a:p>
          <a:p>
            <a:pPr lvl="2">
              <a:lnSpc>
                <a:spcPts val="3500"/>
              </a:lnSpc>
            </a:pPr>
            <a:r>
              <a:rPr lang="en-IN" sz="2800" b="0" i="0" u="none" strike="noStrike" baseline="0" dirty="0" smtClean="0">
                <a:solidFill>
                  <a:srgbClr val="000000"/>
                </a:solidFill>
                <a:latin typeface="Arial Narrow" panose="020B0606020202030204" charset="0"/>
              </a:rPr>
              <a:t>• Halstead’s “</a:t>
            </a:r>
            <a:r>
              <a:rPr lang="en-IN" sz="2800" b="0" i="0" u="none" strike="noStrike" baseline="0" dirty="0" smtClean="0">
                <a:solidFill>
                  <a:srgbClr val="0000AB"/>
                </a:solidFill>
                <a:latin typeface="Arial Narrow" panose="020B0606020202030204" charset="0"/>
              </a:rPr>
              <a:t>Software Science</a:t>
            </a:r>
            <a:r>
              <a:rPr lang="en-IN" sz="2800" b="0" i="0" u="none" strike="noStrike" baseline="0" dirty="0" smtClean="0">
                <a:solidFill>
                  <a:srgbClr val="000000"/>
                </a:solidFill>
                <a:latin typeface="Arial Narrow" panose="020B0606020202030204" charset="0"/>
              </a:rPr>
              <a:t>” metrics</a:t>
            </a:r>
            <a:endParaRPr lang="en-IN" sz="2800" b="0" i="0" u="none" strike="noStrike" baseline="0" dirty="0" smtClean="0">
              <a:solidFill>
                <a:srgbClr val="000000"/>
              </a:solidFill>
              <a:latin typeface="Arial Narrow" panose="020B0606020202030204" charset="0"/>
            </a:endParaRPr>
          </a:p>
          <a:p>
            <a:pPr lvl="2">
              <a:lnSpc>
                <a:spcPts val="3500"/>
              </a:lnSpc>
            </a:pPr>
            <a:r>
              <a:rPr lang="en-IN" sz="2800" b="0" i="0" u="none" strike="noStrike" baseline="0" dirty="0" smtClean="0">
                <a:solidFill>
                  <a:srgbClr val="000000"/>
                </a:solidFill>
                <a:latin typeface="Arial Narrow" panose="020B0606020202030204" charset="0"/>
              </a:rPr>
              <a:t>• McCabe’s “</a:t>
            </a:r>
            <a:r>
              <a:rPr lang="en-IN" sz="2800" b="0" i="0" u="none" strike="noStrike" baseline="0" dirty="0" smtClean="0">
                <a:solidFill>
                  <a:srgbClr val="0000AB"/>
                </a:solidFill>
                <a:latin typeface="Arial Narrow" panose="020B0606020202030204" charset="0"/>
              </a:rPr>
              <a:t>Cyclomatic Complexity</a:t>
            </a:r>
            <a:r>
              <a:rPr lang="en-IN" sz="2800" b="0" i="0" u="none" strike="noStrike" baseline="0" dirty="0" smtClean="0">
                <a:solidFill>
                  <a:srgbClr val="000000"/>
                </a:solidFill>
                <a:latin typeface="Arial Narrow" panose="020B0606020202030204" charset="0"/>
              </a:rPr>
              <a:t>” and “</a:t>
            </a:r>
            <a:r>
              <a:rPr lang="en-IN" sz="2800" b="0" i="0" u="none" strike="noStrike" baseline="0" dirty="0" smtClean="0">
                <a:solidFill>
                  <a:srgbClr val="0000AB"/>
                </a:solidFill>
                <a:latin typeface="Arial Narrow" panose="020B0606020202030204" charset="0"/>
              </a:rPr>
              <a:t>Data Complexity</a:t>
            </a:r>
            <a:r>
              <a:rPr lang="en-IN" sz="2800" b="0" i="0" u="none" strike="noStrike" baseline="0" dirty="0" smtClean="0">
                <a:solidFill>
                  <a:srgbClr val="000000"/>
                </a:solidFill>
                <a:latin typeface="Arial Narrow" panose="020B0606020202030204" charset="0"/>
              </a:rPr>
              <a:t>” metrics</a:t>
            </a:r>
            <a:endParaRPr lang="en-IN" sz="2800" dirty="0">
              <a:latin typeface="Arial Narrow" panose="020B060602020203020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425" y="100330"/>
            <a:ext cx="10515600" cy="930275"/>
          </a:xfrm>
        </p:spPr>
        <p:txBody>
          <a:bodyPr/>
          <a:lstStyle/>
          <a:p>
            <a:r>
              <a:rPr lang="en-IN" b="1" dirty="0"/>
              <a:t>Halstead’s “Software Science</a:t>
            </a:r>
            <a:r>
              <a:rPr lang="en-IN" b="1" dirty="0" smtClean="0"/>
              <a:t>” Metric</a:t>
            </a:r>
            <a:endParaRPr lang="en-IN" b="1" dirty="0"/>
          </a:p>
        </p:txBody>
      </p:sp>
      <p:sp>
        <p:nvSpPr>
          <p:cNvPr id="4" name="Rectangle 3"/>
          <p:cNvSpPr/>
          <p:nvPr/>
        </p:nvSpPr>
        <p:spPr>
          <a:xfrm>
            <a:off x="511810" y="1030605"/>
            <a:ext cx="11168380" cy="3720465"/>
          </a:xfrm>
          <a:prstGeom prst="rect">
            <a:avLst/>
          </a:prstGeom>
        </p:spPr>
        <p:txBody>
          <a:bodyPr wrap="square">
            <a:spAutoFit/>
          </a:bodyPr>
          <a:lstStyle/>
          <a:p>
            <a:pPr>
              <a:lnSpc>
                <a:spcPts val="3700"/>
              </a:lnSpc>
            </a:pPr>
            <a:r>
              <a:rPr lang="en-IN" sz="2800" b="1" i="0" u="none" strike="noStrike" baseline="0" dirty="0" smtClean="0">
                <a:solidFill>
                  <a:srgbClr val="0000AB"/>
                </a:solidFill>
                <a:latin typeface="Arial Narrow" panose="020B0606020202030204" charset="0"/>
              </a:rPr>
              <a:t>Operators and Operands</a:t>
            </a:r>
            <a:endParaRPr lang="en-IN" sz="2800" b="1" i="0" u="none" strike="noStrike" baseline="0" dirty="0" smtClean="0">
              <a:solidFill>
                <a:srgbClr val="0000AB"/>
              </a:solidFill>
              <a:latin typeface="Arial Narrow" panose="020B0606020202030204" charset="0"/>
            </a:endParaRPr>
          </a:p>
          <a:p>
            <a:endParaRPr lang="en-IN" sz="1000" b="1" i="0" u="none" strike="noStrike" baseline="0" dirty="0" smtClean="0">
              <a:solidFill>
                <a:srgbClr val="0000AB"/>
              </a:solidFill>
              <a:latin typeface="Arial Narrow" panose="020B0606020202030204" charset="0"/>
            </a:endParaRPr>
          </a:p>
          <a:p>
            <a:pPr indent="0" algn="just">
              <a:lnSpc>
                <a:spcPts val="3700"/>
              </a:lnSpc>
            </a:pPr>
            <a:r>
              <a:rPr lang="en-IN" sz="2800" b="0" i="0" u="none" strike="noStrike" baseline="0" dirty="0" smtClean="0">
                <a:solidFill>
                  <a:srgbClr val="000000"/>
                </a:solidFill>
                <a:latin typeface="Arial Narrow" panose="020B0606020202030204" charset="0"/>
              </a:rPr>
              <a:t>• Program </a:t>
            </a:r>
            <a:r>
              <a:rPr lang="en-IN" sz="2800" b="0" i="0" u="none" strike="noStrike" baseline="0" dirty="0" smtClean="0">
                <a:solidFill>
                  <a:srgbClr val="0000AB"/>
                </a:solidFill>
                <a:latin typeface="Arial Narrow" panose="020B0606020202030204" charset="0"/>
              </a:rPr>
              <a:t>source code </a:t>
            </a:r>
            <a:r>
              <a:rPr lang="en-IN" sz="2800" b="0" i="0" u="none" strike="noStrike" baseline="0" dirty="0" smtClean="0">
                <a:solidFill>
                  <a:srgbClr val="000000"/>
                </a:solidFill>
                <a:latin typeface="Arial Narrow" panose="020B0606020202030204" charset="0"/>
              </a:rPr>
              <a:t>considered as a sequence of </a:t>
            </a:r>
            <a:r>
              <a:rPr lang="en-IN" sz="2800" b="0" i="0" u="none" strike="noStrike" baseline="0" dirty="0" smtClean="0">
                <a:solidFill>
                  <a:srgbClr val="0000AB"/>
                </a:solidFill>
                <a:latin typeface="Arial Narrow" panose="020B0606020202030204" charset="0"/>
              </a:rPr>
              <a:t>tokens</a:t>
            </a:r>
            <a:r>
              <a:rPr lang="en-IN" sz="2800" b="0" i="0" u="none" strike="noStrike" baseline="0" dirty="0" smtClean="0">
                <a:solidFill>
                  <a:srgbClr val="000000"/>
                </a:solidFill>
                <a:latin typeface="Arial Narrow" panose="020B0606020202030204" charset="0"/>
              </a:rPr>
              <a:t>, </a:t>
            </a:r>
            <a:r>
              <a:rPr lang="en-IN" sz="2800" dirty="0">
                <a:solidFill>
                  <a:srgbClr val="000000"/>
                </a:solidFill>
                <a:latin typeface="Arial Narrow" panose="020B0606020202030204" charset="0"/>
              </a:rPr>
              <a:t> </a:t>
            </a:r>
            <a:r>
              <a:rPr lang="en-IN" sz="2800" b="0" i="0" u="none" strike="noStrike" baseline="0" dirty="0" smtClean="0">
                <a:solidFill>
                  <a:srgbClr val="000000"/>
                </a:solidFill>
                <a:latin typeface="Arial Narrow" panose="020B0606020202030204" charset="0"/>
              </a:rPr>
              <a:t>each of which is either an </a:t>
            </a:r>
            <a:r>
              <a:rPr lang="en-IN" sz="2800" b="0" i="0" u="none" strike="noStrike" baseline="0" dirty="0" smtClean="0">
                <a:solidFill>
                  <a:srgbClr val="0000AB"/>
                </a:solidFill>
                <a:latin typeface="Arial Narrow" panose="020B0606020202030204" charset="0"/>
              </a:rPr>
              <a:t>operator </a:t>
            </a:r>
            <a:r>
              <a:rPr lang="en-IN" sz="2800" b="0" i="0" u="none" strike="noStrike" baseline="0" dirty="0" smtClean="0">
                <a:solidFill>
                  <a:srgbClr val="000000"/>
                </a:solidFill>
                <a:latin typeface="Arial Narrow" panose="020B0606020202030204" charset="0"/>
              </a:rPr>
              <a:t>or an </a:t>
            </a:r>
            <a:r>
              <a:rPr lang="en-IN" sz="2800" b="0" i="0" u="none" strike="noStrike" baseline="0" dirty="0" smtClean="0">
                <a:solidFill>
                  <a:srgbClr val="0000AB"/>
                </a:solidFill>
                <a:latin typeface="Arial Narrow" panose="020B0606020202030204" charset="0"/>
              </a:rPr>
              <a:t>operand</a:t>
            </a:r>
            <a:endParaRPr lang="en-IN" sz="2800" b="0" i="0" u="none" strike="noStrike" baseline="0" dirty="0" smtClean="0">
              <a:solidFill>
                <a:srgbClr val="0000AB"/>
              </a:solidFill>
              <a:latin typeface="Arial Narrow" panose="020B0606020202030204" charset="0"/>
            </a:endParaRPr>
          </a:p>
          <a:p>
            <a:pPr lvl="3"/>
            <a:endParaRPr lang="en-IN" sz="1000" b="0" i="0" u="none" strike="noStrike" baseline="0" dirty="0" smtClean="0">
              <a:solidFill>
                <a:srgbClr val="000000"/>
              </a:solidFill>
              <a:latin typeface="Arial Narrow" panose="020B0606020202030204" charset="0"/>
            </a:endParaRPr>
          </a:p>
          <a:p>
            <a:pPr marL="12065" lvl="3" indent="10795">
              <a:lnSpc>
                <a:spcPts val="3700"/>
              </a:lnSpc>
            </a:pPr>
            <a:r>
              <a:rPr lang="en-IN" sz="2800" b="0" i="0" u="none" strike="noStrike" baseline="0" dirty="0" smtClean="0">
                <a:solidFill>
                  <a:srgbClr val="000000"/>
                </a:solidFill>
                <a:latin typeface="Arial Narrow" panose="020B0606020202030204" charset="0"/>
              </a:rPr>
              <a:t>n1 = number of unique (different) operators</a:t>
            </a:r>
            <a:endParaRPr lang="en-IN" sz="2800" b="0" i="0" u="none" strike="noStrike" baseline="0" dirty="0" smtClean="0">
              <a:solidFill>
                <a:srgbClr val="000000"/>
              </a:solidFill>
              <a:latin typeface="Arial Narrow" panose="020B0606020202030204" charset="0"/>
            </a:endParaRPr>
          </a:p>
          <a:p>
            <a:pPr marL="12065" lvl="3" indent="10795">
              <a:lnSpc>
                <a:spcPts val="3700"/>
              </a:lnSpc>
            </a:pPr>
            <a:r>
              <a:rPr lang="en-IN" sz="2800" b="0" i="0" u="none" strike="noStrike" baseline="0" dirty="0" smtClean="0">
                <a:solidFill>
                  <a:srgbClr val="000000"/>
                </a:solidFill>
                <a:latin typeface="Arial Narrow" panose="020B0606020202030204" charset="0"/>
              </a:rPr>
              <a:t>n2 = number of unique (different) operands</a:t>
            </a:r>
            <a:endParaRPr lang="en-IN" sz="2800" b="0" i="0" u="none" strike="noStrike" baseline="0" dirty="0" smtClean="0">
              <a:solidFill>
                <a:srgbClr val="000000"/>
              </a:solidFill>
              <a:latin typeface="Arial Narrow" panose="020B0606020202030204" charset="0"/>
            </a:endParaRPr>
          </a:p>
          <a:p>
            <a:pPr marL="12065" lvl="3" indent="10795">
              <a:lnSpc>
                <a:spcPts val="3700"/>
              </a:lnSpc>
            </a:pPr>
            <a:r>
              <a:rPr lang="en-IN" sz="2800" b="0" i="0" u="none" strike="noStrike" baseline="0" dirty="0" smtClean="0">
                <a:solidFill>
                  <a:srgbClr val="000000"/>
                </a:solidFill>
                <a:latin typeface="Arial Narrow" panose="020B0606020202030204" charset="0"/>
              </a:rPr>
              <a:t>N1 = total number of operator uses</a:t>
            </a:r>
            <a:endParaRPr lang="en-IN" sz="2800" b="0" i="0" u="none" strike="noStrike" baseline="0" dirty="0" smtClean="0">
              <a:solidFill>
                <a:srgbClr val="000000"/>
              </a:solidFill>
              <a:latin typeface="Arial Narrow" panose="020B0606020202030204" charset="0"/>
            </a:endParaRPr>
          </a:p>
          <a:p>
            <a:pPr marL="12065" lvl="3" indent="10795">
              <a:lnSpc>
                <a:spcPts val="3700"/>
              </a:lnSpc>
            </a:pPr>
            <a:r>
              <a:rPr lang="en-IN" sz="2800" b="0" i="0" u="none" strike="noStrike" baseline="0" dirty="0" smtClean="0">
                <a:solidFill>
                  <a:srgbClr val="000000"/>
                </a:solidFill>
                <a:latin typeface="Arial Narrow" panose="020B0606020202030204" charset="0"/>
              </a:rPr>
              <a:t>N2 = total number of operand uses</a:t>
            </a:r>
            <a:endParaRPr lang="pt-BR" sz="2800" b="1" dirty="0" smtClean="0">
              <a:solidFill>
                <a:srgbClr val="0000AB"/>
              </a:solidFill>
              <a:latin typeface="Arial Narrow" panose="020B060602020203020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26390" y="274320"/>
            <a:ext cx="10515600" cy="643890"/>
          </a:xfrm>
        </p:spPr>
        <p:txBody>
          <a:bodyPr>
            <a:normAutofit fontScale="90000"/>
          </a:bodyPr>
          <a:p>
            <a:r>
              <a:rPr lang="en-US" b="1"/>
              <a:t>Halstead metrics: Example</a:t>
            </a:r>
            <a:endParaRPr lang="en-US" b="1"/>
          </a:p>
        </p:txBody>
      </p:sp>
      <p:pic>
        <p:nvPicPr>
          <p:cNvPr id="4" name="Picture 3"/>
          <p:cNvPicPr>
            <a:picLocks noChangeAspect="1"/>
          </p:cNvPicPr>
          <p:nvPr/>
        </p:nvPicPr>
        <p:blipFill>
          <a:blip r:embed="rId1"/>
          <a:stretch>
            <a:fillRect/>
          </a:stretch>
        </p:blipFill>
        <p:spPr>
          <a:xfrm>
            <a:off x="451485" y="1276350"/>
            <a:ext cx="4850765" cy="5292090"/>
          </a:xfrm>
          <a:prstGeom prst="rect">
            <a:avLst/>
          </a:prstGeom>
        </p:spPr>
      </p:pic>
      <p:pic>
        <p:nvPicPr>
          <p:cNvPr id="5" name="Picture 4"/>
          <p:cNvPicPr>
            <a:picLocks noChangeAspect="1"/>
          </p:cNvPicPr>
          <p:nvPr/>
        </p:nvPicPr>
        <p:blipFill>
          <a:blip r:embed="rId2"/>
          <a:stretch>
            <a:fillRect/>
          </a:stretch>
        </p:blipFill>
        <p:spPr>
          <a:xfrm>
            <a:off x="6304280" y="1188085"/>
            <a:ext cx="5359400" cy="5468620"/>
          </a:xfrm>
          <a:prstGeom prst="rect">
            <a:avLst/>
          </a:prstGeom>
        </p:spPr>
      </p:pic>
      <p:sp>
        <p:nvSpPr>
          <p:cNvPr id="6" name="Rectangle 5"/>
          <p:cNvSpPr/>
          <p:nvPr/>
        </p:nvSpPr>
        <p:spPr>
          <a:xfrm>
            <a:off x="1546225" y="6015990"/>
            <a:ext cx="3605530" cy="6705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Halstead metrics are sensitive to…</a:t>
            </a:r>
            <a:endParaRPr lang="en-US" b="1"/>
          </a:p>
        </p:txBody>
      </p:sp>
      <p:pic>
        <p:nvPicPr>
          <p:cNvPr id="4" name="Content Placeholder 3"/>
          <p:cNvPicPr>
            <a:picLocks noChangeAspect="1"/>
          </p:cNvPicPr>
          <p:nvPr>
            <p:ph idx="1"/>
          </p:nvPr>
        </p:nvPicPr>
        <p:blipFill>
          <a:blip r:embed="rId1"/>
          <a:stretch>
            <a:fillRect/>
          </a:stretch>
        </p:blipFill>
        <p:spPr>
          <a:xfrm>
            <a:off x="767715" y="2740660"/>
            <a:ext cx="9692005" cy="158115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97155" y="2508885"/>
            <a:ext cx="4892675" cy="1989455"/>
          </a:xfrm>
          <a:prstGeom prst="rect">
            <a:avLst/>
          </a:prstGeom>
          <a:noFill/>
        </p:spPr>
        <p:txBody>
          <a:bodyPr wrap="square" rtlCol="0" anchor="t">
            <a:spAutoFit/>
          </a:bodyPr>
          <a:p>
            <a:pPr marL="335280" lvl="2" indent="10795">
              <a:lnSpc>
                <a:spcPts val="3700"/>
              </a:lnSpc>
            </a:pPr>
            <a:r>
              <a:rPr lang="en-IN" sz="2400" dirty="0" smtClean="0">
                <a:solidFill>
                  <a:srgbClr val="0000AB"/>
                </a:solidFill>
                <a:latin typeface="Arial Narrow" panose="020B0606020202030204" charset="0"/>
                <a:sym typeface="+mn-ea"/>
              </a:rPr>
              <a:t>Length </a:t>
            </a:r>
            <a:r>
              <a:rPr lang="en-IN" sz="2400" dirty="0" smtClean="0">
                <a:solidFill>
                  <a:srgbClr val="000000"/>
                </a:solidFill>
                <a:latin typeface="Arial Narrow" panose="020B0606020202030204" charset="0"/>
                <a:sym typeface="+mn-ea"/>
              </a:rPr>
              <a:t>of program </a:t>
            </a:r>
            <a:r>
              <a:rPr lang="en-US" altLang="en-IN" sz="2400" dirty="0" smtClean="0">
                <a:solidFill>
                  <a:srgbClr val="000000"/>
                </a:solidFill>
                <a:latin typeface="Arial Narrow" panose="020B0606020202030204" charset="0"/>
                <a:sym typeface="+mn-ea"/>
              </a:rPr>
              <a:t>	</a:t>
            </a:r>
            <a:r>
              <a:rPr lang="en-IN" sz="2400" b="1" dirty="0" smtClean="0">
                <a:solidFill>
                  <a:srgbClr val="0000AB"/>
                </a:solidFill>
                <a:latin typeface="Arial Narrow" panose="020B0606020202030204" charset="0"/>
                <a:sym typeface="+mn-ea"/>
              </a:rPr>
              <a:t>N = N1 + N</a:t>
            </a:r>
            <a:r>
              <a:rPr lang="en-US" altLang="en-IN" sz="2400" b="1" dirty="0" smtClean="0">
                <a:solidFill>
                  <a:srgbClr val="0000AB"/>
                </a:solidFill>
                <a:latin typeface="Arial Narrow" panose="020B0606020202030204" charset="0"/>
                <a:sym typeface="+mn-ea"/>
              </a:rPr>
              <a:t>2</a:t>
            </a:r>
            <a:endParaRPr lang="en-IN" sz="2400" b="1" i="0" u="none" strike="noStrike" baseline="0" dirty="0" smtClean="0">
              <a:solidFill>
                <a:srgbClr val="0000AB"/>
              </a:solidFill>
              <a:latin typeface="Arial Narrow" panose="020B0606020202030204" charset="0"/>
            </a:endParaRPr>
          </a:p>
          <a:p>
            <a:pPr marL="335280" lvl="2" indent="10795">
              <a:lnSpc>
                <a:spcPts val="3700"/>
              </a:lnSpc>
            </a:pPr>
            <a:r>
              <a:rPr lang="pt-BR" sz="2400" dirty="0" smtClean="0">
                <a:solidFill>
                  <a:srgbClr val="0000AB"/>
                </a:solidFill>
                <a:latin typeface="Arial Narrow" panose="020B0606020202030204" charset="0"/>
                <a:sym typeface="+mn-ea"/>
              </a:rPr>
              <a:t>Vocabulary </a:t>
            </a:r>
            <a:r>
              <a:rPr lang="pt-BR" sz="2400" dirty="0" smtClean="0">
                <a:solidFill>
                  <a:srgbClr val="000000"/>
                </a:solidFill>
                <a:latin typeface="Arial Narrow" panose="020B0606020202030204" charset="0"/>
                <a:sym typeface="+mn-ea"/>
              </a:rPr>
              <a:t>of program   </a:t>
            </a:r>
            <a:r>
              <a:rPr lang="pt-BR" sz="2400" b="1" dirty="0" smtClean="0">
                <a:solidFill>
                  <a:srgbClr val="0000AB"/>
                </a:solidFill>
                <a:latin typeface="Arial Narrow" panose="020B0606020202030204" charset="0"/>
                <a:sym typeface="+mn-ea"/>
              </a:rPr>
              <a:t>n = n1 + n2</a:t>
            </a:r>
            <a:endParaRPr lang="pt-BR" sz="2400" b="1" i="0" u="none" strike="noStrike" baseline="0" dirty="0" smtClean="0">
              <a:solidFill>
                <a:srgbClr val="0000AB"/>
              </a:solidFill>
              <a:latin typeface="Arial Narrow" panose="020B0606020202030204" charset="0"/>
            </a:endParaRPr>
          </a:p>
          <a:p>
            <a:pPr marL="335280" lvl="2" indent="10795" algn="l">
              <a:lnSpc>
                <a:spcPts val="3700"/>
              </a:lnSpc>
            </a:pPr>
            <a:r>
              <a:rPr lang="en-US" altLang="en-IN" sz="2400" dirty="0">
                <a:solidFill>
                  <a:srgbClr val="1552D1"/>
                </a:solidFill>
                <a:latin typeface="Arial Narrow" panose="020B0606020202030204" charset="0"/>
                <a:sym typeface="+mn-ea"/>
              </a:rPr>
              <a:t>Volume </a:t>
            </a:r>
            <a:r>
              <a:rPr lang="en-US" altLang="en-IN" sz="2400" dirty="0">
                <a:latin typeface="Arial Narrow" panose="020B0606020202030204" charset="0"/>
                <a:sym typeface="+mn-ea"/>
              </a:rPr>
              <a:t>of program 	</a:t>
            </a:r>
            <a:r>
              <a:rPr lang="pt-BR" sz="2400" b="1" dirty="0" smtClean="0">
                <a:solidFill>
                  <a:srgbClr val="0000AB"/>
                </a:solidFill>
                <a:latin typeface="Arial Narrow" panose="020B0606020202030204" charset="0"/>
                <a:sym typeface="+mn-ea"/>
              </a:rPr>
              <a:t>V=N log</a:t>
            </a:r>
            <a:r>
              <a:rPr lang="pt-BR" sz="2400" b="1" baseline="-25000" dirty="0" smtClean="0">
                <a:solidFill>
                  <a:srgbClr val="0000AB"/>
                </a:solidFill>
                <a:latin typeface="Arial Narrow" panose="020B0606020202030204" charset="0"/>
                <a:sym typeface="+mn-ea"/>
              </a:rPr>
              <a:t>2</a:t>
            </a:r>
            <a:r>
              <a:rPr lang="pt-BR" sz="2400" b="1" dirty="0" smtClean="0">
                <a:solidFill>
                  <a:srgbClr val="0000AB"/>
                </a:solidFill>
                <a:latin typeface="Arial Narrow" panose="020B0606020202030204" charset="0"/>
                <a:sym typeface="+mn-ea"/>
              </a:rPr>
              <a:t> n</a:t>
            </a:r>
            <a:endParaRPr lang="pt-BR" sz="2400" b="1" dirty="0" smtClean="0">
              <a:solidFill>
                <a:srgbClr val="0000AB"/>
              </a:solidFill>
              <a:latin typeface="Arial Narrow" panose="020B0606020202030204" charset="0"/>
            </a:endParaRPr>
          </a:p>
          <a:p>
            <a:pPr marL="335280" lvl="2" indent="10795" algn="l">
              <a:lnSpc>
                <a:spcPts val="3700"/>
              </a:lnSpc>
            </a:pPr>
            <a:r>
              <a:rPr lang="en-US" altLang="en-IN" sz="2400" dirty="0">
                <a:solidFill>
                  <a:srgbClr val="1552D1"/>
                </a:solidFill>
                <a:latin typeface="Arial Narrow" panose="020B0606020202030204" charset="0"/>
                <a:sym typeface="+mn-ea"/>
              </a:rPr>
              <a:t>Difficulty 	</a:t>
            </a:r>
            <a:r>
              <a:rPr lang="pt-BR" sz="2400" b="1" dirty="0" smtClean="0">
                <a:solidFill>
                  <a:srgbClr val="0000AB"/>
                </a:solidFill>
                <a:latin typeface="Arial Narrow" panose="020B0606020202030204" charset="0"/>
                <a:sym typeface="+mn-ea"/>
              </a:rPr>
              <a:t>D = ( n1 / 2 ) * ( N2 / n2 )</a:t>
            </a:r>
            <a:endParaRPr lang="en-US" sz="2400"/>
          </a:p>
        </p:txBody>
      </p:sp>
      <p:sp>
        <p:nvSpPr>
          <p:cNvPr id="5" name="Title 4"/>
          <p:cNvSpPr>
            <a:spLocks noGrp="1"/>
          </p:cNvSpPr>
          <p:nvPr>
            <p:ph type="title"/>
          </p:nvPr>
        </p:nvSpPr>
        <p:spPr>
          <a:xfrm>
            <a:off x="332105" y="217170"/>
            <a:ext cx="10515600" cy="851535"/>
          </a:xfrm>
        </p:spPr>
        <p:txBody>
          <a:bodyPr/>
          <a:p>
            <a:r>
              <a:rPr lang="en-IN" b="1" dirty="0"/>
              <a:t>Halstead’s “Software Science</a:t>
            </a:r>
            <a:r>
              <a:rPr lang="en-IN" b="1" dirty="0" smtClean="0"/>
              <a:t>” Metric</a:t>
            </a:r>
            <a:endParaRPr lang="en-IN" b="1" dirty="0"/>
          </a:p>
        </p:txBody>
      </p:sp>
      <p:sp>
        <p:nvSpPr>
          <p:cNvPr id="6" name="Text Box 5"/>
          <p:cNvSpPr txBox="1"/>
          <p:nvPr/>
        </p:nvSpPr>
        <p:spPr>
          <a:xfrm>
            <a:off x="332105" y="1738630"/>
            <a:ext cx="11337290" cy="460375"/>
          </a:xfrm>
          <a:prstGeom prst="rect">
            <a:avLst/>
          </a:prstGeom>
          <a:noFill/>
        </p:spPr>
        <p:txBody>
          <a:bodyPr wrap="square" rtlCol="0" anchor="t">
            <a:spAutoFit/>
          </a:bodyPr>
          <a:p>
            <a:r>
              <a:rPr lang="en-IN" sz="2400" dirty="0" smtClean="0">
                <a:solidFill>
                  <a:srgbClr val="000000"/>
                </a:solidFill>
                <a:latin typeface="Arial Narrow" panose="020B0606020202030204" charset="0"/>
                <a:sym typeface="+mn-ea"/>
              </a:rPr>
              <a:t>• Using </a:t>
            </a:r>
            <a:r>
              <a:rPr lang="en-IN" sz="2400" b="1" dirty="0" smtClean="0">
                <a:solidFill>
                  <a:srgbClr val="0000AB"/>
                </a:solidFill>
                <a:latin typeface="Arial Narrow" panose="020B0606020202030204" charset="0"/>
                <a:sym typeface="+mn-ea"/>
              </a:rPr>
              <a:t>n1</a:t>
            </a:r>
            <a:r>
              <a:rPr lang="en-IN" sz="2400" dirty="0" smtClean="0">
                <a:solidFill>
                  <a:srgbClr val="000000"/>
                </a:solidFill>
                <a:latin typeface="Arial Narrow" panose="020B0606020202030204" charset="0"/>
                <a:sym typeface="+mn-ea"/>
              </a:rPr>
              <a:t>, </a:t>
            </a:r>
            <a:r>
              <a:rPr lang="en-IN" sz="2400" b="1" dirty="0" smtClean="0">
                <a:solidFill>
                  <a:srgbClr val="0000AB"/>
                </a:solidFill>
                <a:latin typeface="Arial Narrow" panose="020B0606020202030204" charset="0"/>
                <a:sym typeface="+mn-ea"/>
              </a:rPr>
              <a:t>n2</a:t>
            </a:r>
            <a:r>
              <a:rPr lang="en-IN" sz="2400" dirty="0" smtClean="0">
                <a:solidFill>
                  <a:srgbClr val="000000"/>
                </a:solidFill>
                <a:latin typeface="Arial Narrow" panose="020B0606020202030204" charset="0"/>
                <a:sym typeface="+mn-ea"/>
              </a:rPr>
              <a:t>, </a:t>
            </a:r>
            <a:r>
              <a:rPr lang="en-IN" sz="2400" b="1" dirty="0" smtClean="0">
                <a:solidFill>
                  <a:srgbClr val="0000AB"/>
                </a:solidFill>
                <a:latin typeface="Arial Narrow" panose="020B0606020202030204" charset="0"/>
                <a:sym typeface="+mn-ea"/>
              </a:rPr>
              <a:t>N1 </a:t>
            </a:r>
            <a:r>
              <a:rPr lang="en-IN" sz="2400" dirty="0" smtClean="0">
                <a:solidFill>
                  <a:srgbClr val="000000"/>
                </a:solidFill>
                <a:latin typeface="Arial Narrow" panose="020B0606020202030204" charset="0"/>
                <a:sym typeface="+mn-ea"/>
              </a:rPr>
              <a:t>and </a:t>
            </a:r>
            <a:r>
              <a:rPr lang="en-IN" sz="2400" b="1" dirty="0" smtClean="0">
                <a:solidFill>
                  <a:srgbClr val="0000AB"/>
                </a:solidFill>
                <a:latin typeface="Arial Narrow" panose="020B0606020202030204" charset="0"/>
                <a:sym typeface="+mn-ea"/>
              </a:rPr>
              <a:t>N2 </a:t>
            </a:r>
            <a:r>
              <a:rPr lang="en-IN" sz="2400" dirty="0" smtClean="0">
                <a:solidFill>
                  <a:srgbClr val="000000"/>
                </a:solidFill>
                <a:latin typeface="Arial Narrow" panose="020B0606020202030204" charset="0"/>
                <a:sym typeface="+mn-ea"/>
              </a:rPr>
              <a:t>as a basis, Halstead formulated a theory of software complexity and effort</a:t>
            </a:r>
            <a:endParaRPr lang="en-US" sz="2400"/>
          </a:p>
        </p:txBody>
      </p:sp>
      <p:sp>
        <p:nvSpPr>
          <p:cNvPr id="7" name="Text Box 6"/>
          <p:cNvSpPr txBox="1"/>
          <p:nvPr/>
        </p:nvSpPr>
        <p:spPr>
          <a:xfrm>
            <a:off x="332105" y="1216660"/>
            <a:ext cx="5814695" cy="521970"/>
          </a:xfrm>
          <a:prstGeom prst="rect">
            <a:avLst/>
          </a:prstGeom>
          <a:noFill/>
        </p:spPr>
        <p:txBody>
          <a:bodyPr wrap="square" rtlCol="0" anchor="t">
            <a:spAutoFit/>
          </a:bodyPr>
          <a:p>
            <a:r>
              <a:rPr lang="en-IN" sz="2800" b="1" dirty="0" smtClean="0">
                <a:solidFill>
                  <a:srgbClr val="0000AB"/>
                </a:solidFill>
                <a:latin typeface="Arial Narrow" panose="020B0606020202030204" charset="0"/>
                <a:sym typeface="+mn-ea"/>
              </a:rPr>
              <a:t>The Software Science Predictive Theory</a:t>
            </a:r>
            <a:endParaRPr lang="en-US" sz="2800"/>
          </a:p>
        </p:txBody>
      </p:sp>
      <p:pic>
        <p:nvPicPr>
          <p:cNvPr id="8" name="Content Placeholder 7"/>
          <p:cNvPicPr>
            <a:picLocks noChangeAspect="1"/>
          </p:cNvPicPr>
          <p:nvPr>
            <p:ph idx="1"/>
          </p:nvPr>
        </p:nvPicPr>
        <p:blipFill>
          <a:blip r:embed="rId1"/>
          <a:stretch>
            <a:fillRect/>
          </a:stretch>
        </p:blipFill>
        <p:spPr>
          <a:xfrm>
            <a:off x="5097145" y="2391410"/>
            <a:ext cx="6755130" cy="411797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Rectangle 2"/>
          <p:cNvSpPr>
            <a:spLocks noGrp="1"/>
          </p:cNvSpPr>
          <p:nvPr>
            <p:ph type="title"/>
          </p:nvPr>
        </p:nvSpPr>
        <p:spPr>
          <a:xfrm>
            <a:off x="457200" y="365125"/>
            <a:ext cx="10896600" cy="956310"/>
          </a:xfrm>
        </p:spPr>
        <p:txBody>
          <a:bodyPr vert="horz" wrap="square" lIns="91440" tIns="45720" rIns="91440" bIns="45720" anchor="ctr"/>
          <a:p>
            <a:pPr algn="l" eaLnBrk="1" hangingPunct="1"/>
            <a:r>
              <a:rPr lang="en-IN" b="1" dirty="0"/>
              <a:t>Cyclomatic complexity</a:t>
            </a:r>
            <a:endParaRPr lang="en-IN" b="1" dirty="0"/>
          </a:p>
        </p:txBody>
      </p:sp>
      <p:sp>
        <p:nvSpPr>
          <p:cNvPr id="1360899" name="Rectangle 3"/>
          <p:cNvSpPr>
            <a:spLocks noGrp="1" noChangeArrowheads="1"/>
          </p:cNvSpPr>
          <p:nvPr>
            <p:ph idx="1"/>
          </p:nvPr>
        </p:nvSpPr>
        <p:spPr>
          <a:xfrm>
            <a:off x="457200" y="1600200"/>
            <a:ext cx="11163935" cy="4876800"/>
          </a:xfrm>
        </p:spPr>
        <p:txBody>
          <a:bodyPr vert="horz" wrap="square" lIns="91440" tIns="45720" rIns="91440" bIns="45720" numCol="1" rtlCol="0" anchor="t" anchorCtr="0" compatLnSpc="1">
            <a:normAutofit/>
          </a:bodyPr>
          <a:p>
            <a:pPr marL="342900" marR="0" lvl="0" indent="-342900" algn="l" defTabSz="457200" rtl="0" eaLnBrk="1" fontAlgn="auto" latinLnBrk="0" hangingPunct="1">
              <a:lnSpc>
                <a:spcPct val="90000"/>
              </a:lnSpc>
              <a:spcBef>
                <a:spcPct val="20000"/>
              </a:spcBef>
              <a:spcAft>
                <a:spcPts val="0"/>
              </a:spcAft>
              <a:buClrTx/>
              <a:buSzTx/>
              <a:buFont typeface="Arial" panose="020B0604020202020204"/>
              <a:buChar char="•"/>
              <a:defRPr/>
            </a:pPr>
            <a:r>
              <a:rPr kumimoji="0" lang="en-US" sz="3200" b="0" i="0" u="none" strike="noStrike" kern="1200" cap="none" spc="0" normalizeH="0" baseline="0" noProof="0" smtClean="0">
                <a:ln>
                  <a:noFill/>
                </a:ln>
                <a:solidFill>
                  <a:schemeClr val="accent2"/>
                </a:solidFill>
                <a:effectLst/>
                <a:uLnTx/>
                <a:uFillTx/>
                <a:latin typeface="Arial Narrow" panose="020B0606020202030204" charset="0"/>
                <a:ea typeface="+mn-ea"/>
                <a:cs typeface="+mn-cs"/>
              </a:rPr>
              <a:t>Cyclomatic complexity</a:t>
            </a:r>
            <a:r>
              <a:rPr kumimoji="0" lang="en-US" sz="3200" b="0" i="0" u="none" strike="noStrike" kern="1200" cap="none" spc="0" normalizeH="0" baseline="0" noProof="0" smtClean="0">
                <a:ln>
                  <a:noFill/>
                </a:ln>
                <a:solidFill>
                  <a:schemeClr val="tx1"/>
                </a:solidFill>
                <a:effectLst/>
                <a:uLnTx/>
                <a:uFillTx/>
                <a:latin typeface="Arial Narrow" panose="020B0606020202030204" charset="0"/>
                <a:ea typeface="+mn-ea"/>
                <a:cs typeface="+mn-cs"/>
              </a:rPr>
              <a:t> is a software metric that provides a quantitative measure of the logical complexity of a program </a:t>
            </a:r>
            <a:endParaRPr kumimoji="0" lang="en-US" sz="3200" b="0" i="0" u="none" strike="noStrike" kern="1200" cap="none" spc="0" normalizeH="0" baseline="0" noProof="0" smtClean="0">
              <a:ln>
                <a:noFill/>
              </a:ln>
              <a:solidFill>
                <a:schemeClr val="tx1"/>
              </a:solidFill>
              <a:effectLst/>
              <a:uLnTx/>
              <a:uFillTx/>
              <a:latin typeface="Arial Narrow" panose="020B0606020202030204" charset="0"/>
              <a:ea typeface="+mn-ea"/>
              <a:cs typeface="+mn-cs"/>
            </a:endParaRPr>
          </a:p>
          <a:p>
            <a:pPr marL="342900" marR="0" lvl="0" indent="-342900" algn="l" defTabSz="457200" rtl="0" eaLnBrk="1" fontAlgn="auto" latinLnBrk="0" hangingPunct="1">
              <a:lnSpc>
                <a:spcPct val="90000"/>
              </a:lnSpc>
              <a:spcBef>
                <a:spcPct val="20000"/>
              </a:spcBef>
              <a:spcAft>
                <a:spcPts val="0"/>
              </a:spcAft>
              <a:buClrTx/>
              <a:buSzTx/>
              <a:buFont typeface="Arial" panose="020B0604020202020204"/>
              <a:buChar char="•"/>
              <a:defRPr/>
            </a:pPr>
            <a:r>
              <a:rPr kumimoji="0" lang="en-US" sz="3200" b="0" i="0" u="none" strike="noStrike" kern="1200" cap="none" spc="0" normalizeH="0" baseline="0" noProof="0" smtClean="0">
                <a:ln>
                  <a:noFill/>
                </a:ln>
                <a:solidFill>
                  <a:schemeClr val="tx1"/>
                </a:solidFill>
                <a:effectLst/>
                <a:uLnTx/>
                <a:uFillTx/>
                <a:latin typeface="Arial Narrow" panose="020B0606020202030204" charset="0"/>
                <a:ea typeface="+mn-ea"/>
                <a:cs typeface="+mn-cs"/>
              </a:rPr>
              <a:t>It was proposed by Tom </a:t>
            </a:r>
            <a:r>
              <a:rPr kumimoji="0" lang="en-US" sz="3200" b="0" i="0" u="none" strike="noStrike" kern="1200" cap="none" spc="0" normalizeH="0" baseline="0" noProof="0" smtClean="0">
                <a:ln>
                  <a:noFill/>
                </a:ln>
                <a:solidFill>
                  <a:schemeClr val="accent2"/>
                </a:solidFill>
                <a:effectLst/>
                <a:uLnTx/>
                <a:uFillTx/>
                <a:latin typeface="Arial Narrow" panose="020B0606020202030204" charset="0"/>
                <a:ea typeface="+mn-ea"/>
                <a:cs typeface="+mn-cs"/>
              </a:rPr>
              <a:t>McCabe</a:t>
            </a:r>
            <a:r>
              <a:rPr kumimoji="0" lang="en-US" sz="3200" b="0" i="0" u="none" strike="noStrike" kern="1200" cap="none" spc="0" normalizeH="0" baseline="0" noProof="0" smtClean="0">
                <a:ln>
                  <a:noFill/>
                </a:ln>
                <a:solidFill>
                  <a:schemeClr val="tx1"/>
                </a:solidFill>
                <a:effectLst/>
                <a:uLnTx/>
                <a:uFillTx/>
                <a:latin typeface="Arial Narrow" panose="020B0606020202030204" charset="0"/>
                <a:ea typeface="+mn-ea"/>
                <a:cs typeface="+mn-cs"/>
              </a:rPr>
              <a:t> in 1976</a:t>
            </a:r>
            <a:endParaRPr kumimoji="0" lang="en-US" sz="3200" b="0" i="0" u="none" strike="noStrike" kern="1200" cap="none" spc="0" normalizeH="0" baseline="0" noProof="0" smtClean="0">
              <a:ln>
                <a:noFill/>
              </a:ln>
              <a:solidFill>
                <a:schemeClr val="tx1"/>
              </a:solidFill>
              <a:effectLst/>
              <a:uLnTx/>
              <a:uFillTx/>
              <a:latin typeface="Arial Narrow" panose="020B0606020202030204" charset="0"/>
              <a:ea typeface="+mn-ea"/>
              <a:cs typeface="+mn-cs"/>
            </a:endParaRPr>
          </a:p>
          <a:p>
            <a:pPr marL="342900" marR="0" lvl="0" indent="-342900" algn="l" defTabSz="457200" rtl="0" eaLnBrk="1" fontAlgn="auto" latinLnBrk="0" hangingPunct="1">
              <a:lnSpc>
                <a:spcPct val="90000"/>
              </a:lnSpc>
              <a:spcBef>
                <a:spcPct val="20000"/>
              </a:spcBef>
              <a:spcAft>
                <a:spcPts val="0"/>
              </a:spcAft>
              <a:buClrTx/>
              <a:buSzTx/>
              <a:buFont typeface="Arial" panose="020B0604020202020204"/>
              <a:buChar char="•"/>
              <a:defRPr/>
            </a:pPr>
            <a:r>
              <a:rPr kumimoji="0" lang="en-US" sz="3200" b="0" i="0" u="none" strike="noStrike" kern="1200" cap="none" spc="0" normalizeH="0" baseline="0" noProof="0" smtClean="0">
                <a:ln>
                  <a:noFill/>
                </a:ln>
                <a:solidFill>
                  <a:schemeClr val="tx1"/>
                </a:solidFill>
                <a:effectLst/>
                <a:uLnTx/>
                <a:uFillTx/>
                <a:latin typeface="Arial Narrow" panose="020B0606020202030204" charset="0"/>
                <a:ea typeface="+mn-ea"/>
                <a:cs typeface="+mn-cs"/>
              </a:rPr>
              <a:t>This number, based on a graph-theoretic concept, counts the number of linearly independent paths through a program (we have seen this in the context of testing with </a:t>
            </a:r>
            <a:r>
              <a:rPr kumimoji="0" lang="en-US" sz="3200" b="0" i="0" u="none" strike="noStrike" kern="1200" cap="none" spc="0" normalizeH="0" baseline="0" noProof="0" smtClean="0">
                <a:ln>
                  <a:noFill/>
                </a:ln>
                <a:solidFill>
                  <a:schemeClr val="accent2"/>
                </a:solidFill>
                <a:effectLst/>
                <a:uLnTx/>
                <a:uFillTx/>
                <a:latin typeface="Arial Narrow" panose="020B0606020202030204" charset="0"/>
                <a:ea typeface="+mn-ea"/>
                <a:cs typeface="+mn-cs"/>
              </a:rPr>
              <a:t>basis path testing</a:t>
            </a:r>
            <a:r>
              <a:rPr kumimoji="0" lang="en-US" sz="3200" b="0" i="0" u="none" strike="noStrike" kern="1200" cap="none" spc="0" normalizeH="0" baseline="0" noProof="0" smtClean="0">
                <a:ln>
                  <a:noFill/>
                </a:ln>
                <a:solidFill>
                  <a:schemeClr val="tx1"/>
                </a:solidFill>
                <a:effectLst/>
                <a:uLnTx/>
                <a:uFillTx/>
                <a:latin typeface="Arial Narrow" panose="020B0606020202030204" charset="0"/>
                <a:ea typeface="+mn-ea"/>
                <a:cs typeface="+mn-cs"/>
              </a:rPr>
              <a:t>)</a:t>
            </a:r>
            <a:endParaRPr kumimoji="0" lang="en-US" sz="3200" b="0" i="0" u="none" strike="noStrike" kern="1200" cap="none" spc="0" normalizeH="0" baseline="0" noProof="0" smtClean="0">
              <a:ln>
                <a:noFill/>
              </a:ln>
              <a:solidFill>
                <a:schemeClr val="tx1"/>
              </a:solidFill>
              <a:effectLst/>
              <a:uLnTx/>
              <a:uFillTx/>
              <a:latin typeface="Arial Narrow" panose="020B0606020202030204" charset="0"/>
              <a:ea typeface="+mn-ea"/>
              <a:cs typeface="+mn-cs"/>
            </a:endParaRPr>
          </a:p>
          <a:p>
            <a:pPr marL="342900" marR="0" lvl="0" indent="-342900" algn="l" defTabSz="457200" rtl="0" eaLnBrk="1" fontAlgn="auto" latinLnBrk="0" hangingPunct="1">
              <a:lnSpc>
                <a:spcPct val="90000"/>
              </a:lnSpc>
              <a:spcBef>
                <a:spcPct val="20000"/>
              </a:spcBef>
              <a:spcAft>
                <a:spcPts val="0"/>
              </a:spcAft>
              <a:buClrTx/>
              <a:buSzTx/>
              <a:buFont typeface="Arial" panose="020B0604020202020204"/>
              <a:buChar char="•"/>
              <a:defRPr/>
            </a:pPr>
            <a:r>
              <a:rPr kumimoji="0" lang="en-US" sz="3200" b="0" i="0" u="none" strike="noStrike" kern="1200" cap="none" spc="0" normalizeH="0" baseline="0" noProof="0" smtClean="0">
                <a:ln>
                  <a:noFill/>
                </a:ln>
                <a:solidFill>
                  <a:schemeClr val="tx1"/>
                </a:solidFill>
                <a:effectLst/>
                <a:uLnTx/>
                <a:uFillTx/>
                <a:latin typeface="Arial Narrow" panose="020B0606020202030204" charset="0"/>
                <a:ea typeface="+mn-ea"/>
                <a:cs typeface="+mn-cs"/>
              </a:rPr>
              <a:t>McCabe felt that the number of such paths was a key indicator not just of testability but also of complexity</a:t>
            </a:r>
            <a:endParaRPr kumimoji="0" lang="en-CA" sz="3200" b="0" i="0" u="none" strike="noStrike" kern="1200" cap="none" spc="0" normalizeH="0" baseline="0" noProof="0" smtClean="0">
              <a:ln>
                <a:noFill/>
              </a:ln>
              <a:solidFill>
                <a:schemeClr val="tx1"/>
              </a:solidFill>
              <a:effectLst/>
              <a:uLnTx/>
              <a:uFillTx/>
              <a:latin typeface="Arial Narrow" panose="020B0606020202030204" charset="0"/>
              <a:ea typeface="+mn-ea"/>
              <a:cs typeface="+mn-cs"/>
            </a:endParaRPr>
          </a:p>
          <a:p>
            <a:pPr marL="342900" marR="0" lvl="0" indent="-342900" algn="l" defTabSz="457200" rtl="0" eaLnBrk="1" fontAlgn="auto" latinLnBrk="0" hangingPunct="1">
              <a:lnSpc>
                <a:spcPct val="90000"/>
              </a:lnSpc>
              <a:spcBef>
                <a:spcPct val="20000"/>
              </a:spcBef>
              <a:spcAft>
                <a:spcPts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Arial Narrow" panose="020B0606020202030204" charset="0"/>
              <a:ea typeface="+mn-ea"/>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0210" name="Title 990209"/>
          <p:cNvSpPr>
            <a:spLocks noGrp="1"/>
          </p:cNvSpPr>
          <p:nvPr>
            <p:ph type="title"/>
          </p:nvPr>
        </p:nvSpPr>
        <p:spPr>
          <a:xfrm>
            <a:off x="273050" y="137160"/>
            <a:ext cx="10515600" cy="1325563"/>
          </a:xfrm>
        </p:spPr>
        <p:txBody>
          <a:bodyPr anchor="ctr"/>
          <a:p>
            <a:r>
              <a:rPr lang="en-IN" b="1" dirty="0"/>
              <a:t>McCabe’s Cyclomatic Complexity</a:t>
            </a:r>
            <a:endParaRPr lang="en-US" altLang="x-none"/>
          </a:p>
        </p:txBody>
      </p:sp>
      <p:sp>
        <p:nvSpPr>
          <p:cNvPr id="990211" name="Text Placeholder 990210"/>
          <p:cNvSpPr>
            <a:spLocks noGrp="1"/>
          </p:cNvSpPr>
          <p:nvPr>
            <p:ph type="body" idx="1"/>
          </p:nvPr>
        </p:nvSpPr>
        <p:spPr>
          <a:xfrm>
            <a:off x="392430" y="1463040"/>
            <a:ext cx="10515600" cy="4351338"/>
          </a:xfrm>
        </p:spPr>
        <p:txBody>
          <a:bodyPr/>
          <a:p>
            <a:pPr algn="just"/>
            <a:r>
              <a:rPr lang="en-US" altLang="x-none" sz="2800">
                <a:latin typeface="Arial Narrow" panose="020B0606020202030204" charset="0"/>
              </a:rPr>
              <a:t>Determines the logical complexity of a graph</a:t>
            </a:r>
            <a:endParaRPr lang="en-US" altLang="x-none" sz="2800">
              <a:latin typeface="Arial Narrow" panose="020B0606020202030204" charset="0"/>
            </a:endParaRPr>
          </a:p>
          <a:p>
            <a:pPr lvl="1" algn="just"/>
            <a:r>
              <a:rPr lang="en-US" altLang="x-none" sz="2800">
                <a:latin typeface="Arial Narrow" panose="020B0606020202030204" charset="0"/>
              </a:rPr>
              <a:t>typically the graph is a flow graph of a function or procedure</a:t>
            </a:r>
            <a:endParaRPr lang="en-US" altLang="x-none" sz="2800">
              <a:latin typeface="Arial Narrow" panose="020B0606020202030204" charset="0"/>
            </a:endParaRPr>
          </a:p>
          <a:p>
            <a:pPr lvl="1" algn="just"/>
            <a:r>
              <a:rPr lang="en-US" altLang="x-none" sz="2800">
                <a:latin typeface="Arial Narrow" panose="020B0606020202030204" charset="0"/>
              </a:rPr>
              <a:t>can also be a graphical representation of an FSM.</a:t>
            </a:r>
            <a:endParaRPr lang="en-US" altLang="x-none" sz="2800">
              <a:latin typeface="Arial Narrow" panose="020B0606020202030204" charset="0"/>
            </a:endParaRPr>
          </a:p>
          <a:p>
            <a:pPr algn="just"/>
            <a:r>
              <a:rPr lang="en-US" altLang="x-none" sz="2800">
                <a:latin typeface="Arial Narrow" panose="020B0606020202030204" charset="0"/>
              </a:rPr>
              <a:t>Define:</a:t>
            </a:r>
            <a:endParaRPr lang="en-US" altLang="x-none" sz="2800">
              <a:latin typeface="Arial Narrow" panose="020B0606020202030204" charset="0"/>
            </a:endParaRPr>
          </a:p>
          <a:p>
            <a:pPr lvl="1" algn="just"/>
            <a:r>
              <a:rPr lang="en-US" altLang="x-none" sz="2800" i="1">
                <a:latin typeface="Arial Narrow" panose="020B0606020202030204" charset="0"/>
                <a:cs typeface="Times New Roman" panose="02020603050405020304" pitchFamily="18" charset="0"/>
              </a:rPr>
              <a:t>independent path</a:t>
            </a:r>
            <a:r>
              <a:rPr lang="en-US" altLang="x-none" sz="2800">
                <a:latin typeface="Arial Narrow" panose="020B0606020202030204" charset="0"/>
                <a:cs typeface="Times New Roman" panose="02020603050405020304" pitchFamily="18" charset="0"/>
              </a:rPr>
              <a:t>: any path that introduces at least one new set of statements or a new condition; must move along at least one edge that has not been traversed before.</a:t>
            </a:r>
            <a:endParaRPr lang="en-US" altLang="x-none" sz="2800">
              <a:latin typeface="Arial Narrow" panose="020B0606020202030204" charset="0"/>
              <a:cs typeface="Times New Roman" panose="02020603050405020304" pitchFamily="18" charset="0"/>
            </a:endParaRPr>
          </a:p>
          <a:p>
            <a:pPr lvl="1" algn="just"/>
            <a:r>
              <a:rPr lang="en-US" altLang="x-none" sz="2800" i="1">
                <a:latin typeface="Arial Narrow" panose="020B0606020202030204" charset="0"/>
                <a:cs typeface="Times New Roman" panose="02020603050405020304" pitchFamily="18" charset="0"/>
              </a:rPr>
              <a:t>Basis Set: </a:t>
            </a:r>
            <a:r>
              <a:rPr lang="en-US" altLang="x-none" sz="2800">
                <a:latin typeface="Arial Narrow" panose="020B0606020202030204" charset="0"/>
                <a:cs typeface="Times New Roman" panose="02020603050405020304" pitchFamily="18" charset="0"/>
              </a:rPr>
              <a:t>a maximal set of independent paths (covers all conditions and statements).</a:t>
            </a:r>
            <a:r>
              <a:rPr sz="2800">
                <a:latin typeface="Arial Narrow" panose="020B0606020202030204" charset="0"/>
              </a:rPr>
              <a:t> </a:t>
            </a:r>
            <a:endParaRPr sz="2800">
              <a:latin typeface="Arial Narrow" panose="020B0606020202030204" charset="0"/>
            </a:endParaRPr>
          </a:p>
          <a:p>
            <a:pPr algn="just"/>
            <a:endParaRPr sz="2800">
              <a:latin typeface="Arial Narrow" panose="020B0606020202030204" charset="0"/>
            </a:endParaRPr>
          </a:p>
        </p:txBody>
      </p:sp>
      <p:sp>
        <p:nvSpPr>
          <p:cNvPr id="2" name="Slide Number Placeholder 1"/>
          <p:cNvSpPr/>
          <p:nvPr>
            <p:ph type="sldNum" sz="quarter" idx="12"/>
          </p:nvPr>
        </p:nvSpPr>
        <p:spPr/>
        <p:txBody>
          <a:bodyPr/>
          <a:p>
            <a:pPr lvl="0"/>
            <a:fld id="{9A0DB2DC-4C9A-4742-B13C-FB6460FD3503}" type="slidenum">
              <a:rPr lang="en-CA" dirty="0"/>
            </a:fld>
            <a:endParaRPr lang="en-CA" dirty="0"/>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7" name="Text Placeholder 21506"/>
          <p:cNvSpPr>
            <a:spLocks noGrp="1"/>
          </p:cNvSpPr>
          <p:nvPr>
            <p:ph type="body" idx="1"/>
          </p:nvPr>
        </p:nvSpPr>
        <p:spPr>
          <a:xfrm>
            <a:off x="339090" y="694055"/>
            <a:ext cx="11389995" cy="6309995"/>
          </a:xfrm>
        </p:spPr>
        <p:txBody>
          <a:bodyPr>
            <a:normAutofit fontScale="90000"/>
          </a:bodyPr>
          <a:p>
            <a:pPr>
              <a:buNone/>
            </a:pPr>
            <a:r>
              <a:rPr sz="2800">
                <a:latin typeface="Arial Narrow" panose="020B0606020202030204" charset="0"/>
              </a:rPr>
              <a:t>Uses a Program Control Graph</a:t>
            </a:r>
            <a:endParaRPr sz="2800">
              <a:latin typeface="Arial Narrow" panose="020B0606020202030204" charset="0"/>
            </a:endParaRPr>
          </a:p>
          <a:p>
            <a:r>
              <a:rPr sz="2800">
                <a:latin typeface="Arial Narrow" panose="020B0606020202030204" charset="0"/>
              </a:rPr>
              <a:t>Measure of complexity is number of different paths through the program control graph</a:t>
            </a:r>
            <a:endParaRPr sz="2800">
              <a:latin typeface="Arial Narrow" panose="020B0606020202030204" charset="0"/>
            </a:endParaRPr>
          </a:p>
          <a:p>
            <a:pPr lvl="1"/>
            <a:r>
              <a:rPr sz="2800">
                <a:latin typeface="Arial Narrow" panose="020B0606020202030204" charset="0"/>
              </a:rPr>
              <a:t>Number of basic paths (all paths composed of basic paths)</a:t>
            </a:r>
            <a:endParaRPr sz="2800">
              <a:latin typeface="Arial Narrow" panose="020B0606020202030204" charset="0"/>
            </a:endParaRPr>
          </a:p>
          <a:p>
            <a:pPr>
              <a:buNone/>
            </a:pPr>
            <a:endParaRPr sz="1200">
              <a:latin typeface="Arial Narrow" panose="020B0606020202030204" charset="0"/>
            </a:endParaRPr>
          </a:p>
          <a:p>
            <a:pPr>
              <a:buNone/>
            </a:pPr>
            <a:r>
              <a:rPr sz="2800">
                <a:latin typeface="Arial Narrow" panose="020B0606020202030204" charset="0"/>
              </a:rPr>
              <a:t>Cyclomatic Number is the number of basic paths.</a:t>
            </a:r>
            <a:endParaRPr sz="2800">
              <a:latin typeface="Arial Narrow" panose="020B0606020202030204" charset="0"/>
            </a:endParaRPr>
          </a:p>
          <a:p>
            <a:pPr>
              <a:buNone/>
            </a:pPr>
            <a:endParaRPr sz="1200">
              <a:latin typeface="Arial Narrow" panose="020B0606020202030204" charset="0"/>
            </a:endParaRPr>
          </a:p>
          <a:p>
            <a:pPr>
              <a:lnSpc>
                <a:spcPct val="110000"/>
              </a:lnSpc>
              <a:buNone/>
            </a:pPr>
            <a:r>
              <a:rPr sz="2800">
                <a:latin typeface="Arial Narrow" panose="020B0606020202030204" charset="0"/>
              </a:rPr>
              <a:t>V(G)	=  Cyclomatic Complexity</a:t>
            </a:r>
            <a:endParaRPr sz="2800">
              <a:latin typeface="Arial Narrow" panose="020B0606020202030204" charset="0"/>
            </a:endParaRPr>
          </a:p>
          <a:p>
            <a:pPr marL="0" lvl="1">
              <a:lnSpc>
                <a:spcPct val="110000"/>
              </a:lnSpc>
              <a:buNone/>
            </a:pPr>
            <a:r>
              <a:rPr sz="2800">
                <a:latin typeface="Arial Narrow" panose="020B0606020202030204" charset="0"/>
              </a:rPr>
              <a:t>	=  Number of </a:t>
            </a:r>
            <a:r>
              <a:rPr sz="2800" b="1">
                <a:solidFill>
                  <a:srgbClr val="FF0000"/>
                </a:solidFill>
                <a:latin typeface="Arial Narrow" panose="020B0606020202030204" charset="0"/>
              </a:rPr>
              <a:t>predicates </a:t>
            </a:r>
            <a:r>
              <a:rPr lang="en-US" sz="2800" b="1">
                <a:solidFill>
                  <a:srgbClr val="FF0000"/>
                </a:solidFill>
                <a:latin typeface="Arial Narrow" panose="020B0606020202030204" charset="0"/>
              </a:rPr>
              <a:t>nodes</a:t>
            </a:r>
            <a:r>
              <a:rPr sz="2800">
                <a:latin typeface="Arial Narrow" panose="020B0606020202030204" charset="0"/>
              </a:rPr>
              <a:t> in program + 1</a:t>
            </a:r>
            <a:endParaRPr sz="2800">
              <a:latin typeface="Arial Narrow" panose="020B0606020202030204" charset="0"/>
            </a:endParaRPr>
          </a:p>
          <a:p>
            <a:pPr marL="0" lvl="1">
              <a:lnSpc>
                <a:spcPct val="110000"/>
              </a:lnSpc>
              <a:buNone/>
            </a:pPr>
            <a:r>
              <a:rPr lang="en-US" altLang="x-none" sz="2800">
                <a:latin typeface="Arial Narrow" panose="020B0606020202030204" charset="0"/>
                <a:cs typeface="Times New Roman" panose="02020603050405020304" pitchFamily="18" charset="0"/>
                <a:sym typeface="+mn-ea"/>
              </a:rPr>
              <a:t>               (A</a:t>
            </a:r>
            <a:r>
              <a:rPr lang="en-US" altLang="x-none" sz="2800" b="1">
                <a:solidFill>
                  <a:srgbClr val="FF0000"/>
                </a:solidFill>
                <a:latin typeface="Arial Narrow" panose="020B0606020202030204" charset="0"/>
                <a:cs typeface="Times New Roman" panose="02020603050405020304" pitchFamily="18" charset="0"/>
                <a:sym typeface="+mn-ea"/>
              </a:rPr>
              <a:t> predicate node</a:t>
            </a:r>
            <a:r>
              <a:rPr lang="en-US" altLang="x-none" sz="2800">
                <a:latin typeface="Arial Narrow" panose="020B0606020202030204" charset="0"/>
                <a:cs typeface="Times New Roman" panose="02020603050405020304" pitchFamily="18" charset="0"/>
                <a:sym typeface="+mn-ea"/>
              </a:rPr>
              <a:t> is a node in the graph with 2 or more out going arcs.)</a:t>
            </a:r>
            <a:endParaRPr sz="2800">
              <a:latin typeface="Arial Narrow" panose="020B0606020202030204" charset="0"/>
            </a:endParaRPr>
          </a:p>
          <a:p>
            <a:pPr>
              <a:lnSpc>
                <a:spcPct val="110000"/>
              </a:lnSpc>
              <a:buNone/>
            </a:pPr>
            <a:r>
              <a:rPr lang="en-US">
                <a:latin typeface="Arial Narrow" panose="020B0606020202030204" charset="0"/>
                <a:sym typeface="+mn-ea"/>
              </a:rPr>
              <a:t>		</a:t>
            </a:r>
            <a:r>
              <a:rPr>
                <a:latin typeface="Arial Narrow" panose="020B0606020202030204" charset="0"/>
                <a:sym typeface="+mn-ea"/>
              </a:rPr>
              <a:t>=  </a:t>
            </a:r>
            <a:r>
              <a:rPr lang="en-US" b="1">
                <a:solidFill>
                  <a:srgbClr val="1552D1"/>
                </a:solidFill>
                <a:latin typeface="Arial Narrow" panose="020B0606020202030204" charset="0"/>
                <a:sym typeface="+mn-ea"/>
              </a:rPr>
              <a:t>E</a:t>
            </a:r>
            <a:r>
              <a:rPr lang="en-US">
                <a:latin typeface="Arial Narrow" panose="020B0606020202030204" charset="0"/>
                <a:sym typeface="+mn-ea"/>
              </a:rPr>
              <a:t> (</a:t>
            </a:r>
            <a:r>
              <a:rPr lang="en-US" altLang="x-none">
                <a:latin typeface="Arial Narrow" panose="020B0606020202030204" charset="0"/>
                <a:cs typeface="Times New Roman" panose="02020603050405020304" pitchFamily="18" charset="0"/>
                <a:sym typeface="+mn-ea"/>
              </a:rPr>
              <a:t>#of </a:t>
            </a:r>
            <a:r>
              <a:rPr b="1">
                <a:solidFill>
                  <a:srgbClr val="1552D1"/>
                </a:solidFill>
                <a:latin typeface="Arial Narrow" panose="020B0606020202030204" charset="0"/>
                <a:sym typeface="+mn-ea"/>
              </a:rPr>
              <a:t>edges</a:t>
            </a:r>
            <a:r>
              <a:rPr lang="en-US" b="1">
                <a:solidFill>
                  <a:srgbClr val="1552D1"/>
                </a:solidFill>
                <a:latin typeface="Arial Narrow" panose="020B0606020202030204" charset="0"/>
                <a:sym typeface="+mn-ea"/>
              </a:rPr>
              <a:t>)</a:t>
            </a:r>
            <a:r>
              <a:rPr>
                <a:latin typeface="Arial Narrow" panose="020B0606020202030204" charset="0"/>
                <a:sym typeface="+mn-ea"/>
              </a:rPr>
              <a:t> - </a:t>
            </a:r>
            <a:r>
              <a:rPr lang="en-US" b="1">
                <a:solidFill>
                  <a:srgbClr val="00B050"/>
                </a:solidFill>
                <a:latin typeface="Arial Narrow" panose="020B0606020202030204" charset="0"/>
                <a:sym typeface="+mn-ea"/>
              </a:rPr>
              <a:t>N</a:t>
            </a:r>
            <a:r>
              <a:rPr lang="en-US">
                <a:latin typeface="Arial Narrow" panose="020B0606020202030204" charset="0"/>
                <a:sym typeface="+mn-ea"/>
              </a:rPr>
              <a:t> (</a:t>
            </a:r>
            <a:r>
              <a:rPr lang="en-US" altLang="x-none">
                <a:latin typeface="Arial Narrow" panose="020B0606020202030204" charset="0"/>
                <a:cs typeface="Times New Roman" panose="02020603050405020304" pitchFamily="18" charset="0"/>
                <a:sym typeface="+mn-ea"/>
              </a:rPr>
              <a:t>#of </a:t>
            </a:r>
            <a:r>
              <a:rPr b="1">
                <a:solidFill>
                  <a:srgbClr val="00B050"/>
                </a:solidFill>
                <a:latin typeface="Arial Narrow" panose="020B0606020202030204" charset="0"/>
                <a:sym typeface="+mn-ea"/>
              </a:rPr>
              <a:t>nodes</a:t>
            </a:r>
            <a:r>
              <a:rPr lang="en-US">
                <a:latin typeface="Arial Narrow" panose="020B0606020202030204" charset="0"/>
                <a:sym typeface="+mn-ea"/>
              </a:rPr>
              <a:t>)</a:t>
            </a:r>
            <a:r>
              <a:rPr>
                <a:latin typeface="Arial Narrow" panose="020B0606020202030204" charset="0"/>
                <a:sym typeface="+mn-ea"/>
              </a:rPr>
              <a:t> + </a:t>
            </a:r>
            <a:r>
              <a:rPr lang="en-US" altLang="x-none">
                <a:latin typeface="Arial Narrow" panose="020B0606020202030204" charset="0"/>
                <a:cs typeface="Times New Roman" panose="02020603050405020304" pitchFamily="18" charset="0"/>
                <a:sym typeface="+mn-ea"/>
              </a:rPr>
              <a:t>2 x </a:t>
            </a:r>
            <a:r>
              <a:rPr lang="en-US" altLang="x-none" b="1">
                <a:solidFill>
                  <a:srgbClr val="C00000"/>
                </a:solidFill>
                <a:latin typeface="Arial Narrow" panose="020B0606020202030204" charset="0"/>
                <a:cs typeface="Times New Roman" panose="02020603050405020304" pitchFamily="18" charset="0"/>
                <a:sym typeface="+mn-ea"/>
              </a:rPr>
              <a:t>P</a:t>
            </a:r>
            <a:endParaRPr lang="en-US" altLang="x-none" sz="2800" b="1">
              <a:solidFill>
                <a:srgbClr val="C00000"/>
              </a:solidFill>
              <a:latin typeface="Arial Narrow" panose="020B0606020202030204" charset="0"/>
              <a:cs typeface="Times New Roman" panose="02020603050405020304" pitchFamily="18" charset="0"/>
              <a:sym typeface="+mn-ea"/>
            </a:endParaRPr>
          </a:p>
          <a:p>
            <a:pPr>
              <a:lnSpc>
                <a:spcPct val="110000"/>
              </a:lnSpc>
              <a:buNone/>
            </a:pPr>
            <a:r>
              <a:rPr lang="en-US" sz="2800">
                <a:latin typeface="Arial Narrow" panose="020B0606020202030204" charset="0"/>
              </a:rPr>
              <a:t>		    (</a:t>
            </a:r>
            <a:r>
              <a:rPr lang="en-US" altLang="x-none" sz="2800">
                <a:latin typeface="Arial Narrow" panose="020B0606020202030204" charset="0"/>
                <a:cs typeface="Times New Roman" panose="02020603050405020304" pitchFamily="18" charset="0"/>
                <a:sym typeface="+mn-ea"/>
              </a:rPr>
              <a:t>where </a:t>
            </a:r>
            <a:r>
              <a:rPr lang="en-US" altLang="x-none" sz="2800" b="1">
                <a:solidFill>
                  <a:srgbClr val="C00000"/>
                </a:solidFill>
                <a:latin typeface="Arial Narrow" panose="020B0606020202030204" charset="0"/>
                <a:cs typeface="Times New Roman" panose="02020603050405020304" pitchFamily="18" charset="0"/>
                <a:sym typeface="+mn-ea"/>
              </a:rPr>
              <a:t>P</a:t>
            </a:r>
            <a:r>
              <a:rPr lang="en-US" altLang="x-none" sz="2800">
                <a:latin typeface="Arial Narrow" panose="020B0606020202030204" charset="0"/>
                <a:cs typeface="Times New Roman" panose="02020603050405020304" pitchFamily="18" charset="0"/>
                <a:sym typeface="+mn-ea"/>
              </a:rPr>
              <a:t> is the number of connected components (</a:t>
            </a:r>
            <a:r>
              <a:rPr lang="en-US" altLang="x-none" sz="2800">
                <a:latin typeface="Arial Narrow" panose="020B0606020202030204" charset="0"/>
                <a:sym typeface="+mn-ea"/>
              </a:rPr>
              <a:t>i.e </a:t>
            </a:r>
            <a:r>
              <a:rPr lang="en-US" altLang="x-none" sz="2800" b="1">
                <a:solidFill>
                  <a:srgbClr val="C00000"/>
                </a:solidFill>
                <a:latin typeface="Arial Narrow" panose="020B0606020202030204" charset="0"/>
                <a:sym typeface="+mn-ea"/>
              </a:rPr>
              <a:t>P</a:t>
            </a:r>
            <a:r>
              <a:rPr lang="en-US" altLang="x-none" sz="2800">
                <a:latin typeface="Arial Narrow" panose="020B0606020202030204" charset="0"/>
                <a:sym typeface="+mn-ea"/>
              </a:rPr>
              <a:t>= the number of </a:t>
            </a:r>
            <a:endParaRPr lang="en-US" altLang="x-none" sz="2800">
              <a:latin typeface="Arial Narrow" panose="020B0606020202030204" charset="0"/>
              <a:sym typeface="+mn-ea"/>
            </a:endParaRPr>
          </a:p>
          <a:p>
            <a:pPr>
              <a:lnSpc>
                <a:spcPct val="110000"/>
              </a:lnSpc>
              <a:buNone/>
            </a:pPr>
            <a:r>
              <a:rPr lang="en-US" altLang="x-none" sz="2800">
                <a:latin typeface="Arial Narrow" panose="020B0606020202030204" charset="0"/>
                <a:sym typeface="+mn-ea"/>
              </a:rPr>
              <a:t>                 nodes that have exit points)</a:t>
            </a:r>
            <a:endParaRPr lang="en-US" altLang="x-none" sz="2800">
              <a:latin typeface="Arial Narrow" panose="020B0606020202030204" charset="0"/>
              <a:sym typeface="+mn-ea"/>
            </a:endParaRPr>
          </a:p>
          <a:p>
            <a:pPr>
              <a:lnSpc>
                <a:spcPct val="110000"/>
              </a:lnSpc>
              <a:buNone/>
            </a:pPr>
            <a:r>
              <a:rPr lang="en-US">
                <a:latin typeface="Arial Narrow" panose="020B0606020202030204" charset="0"/>
                <a:sym typeface="+mn-ea"/>
              </a:rPr>
              <a:t>		=  </a:t>
            </a:r>
            <a:r>
              <a:rPr lang="en-US" b="1">
                <a:solidFill>
                  <a:srgbClr val="FFC000"/>
                </a:solidFill>
                <a:latin typeface="Arial Narrow" panose="020B0606020202030204" charset="0"/>
                <a:sym typeface="+mn-ea"/>
              </a:rPr>
              <a:t>R</a:t>
            </a:r>
            <a:r>
              <a:rPr lang="en-US">
                <a:latin typeface="Arial Narrow" panose="020B0606020202030204" charset="0"/>
                <a:sym typeface="+mn-ea"/>
              </a:rPr>
              <a:t> (Closed Region)+1</a:t>
            </a:r>
            <a:endParaRPr lang="en-US">
              <a:latin typeface="Arial Narrow" panose="020B0606020202030204" charset="0"/>
            </a:endParaRPr>
          </a:p>
          <a:p>
            <a:pPr>
              <a:buNone/>
            </a:pPr>
            <a:endParaRPr lang="en-US" altLang="x-none" sz="2800">
              <a:latin typeface="Arial Narrow" panose="020B0606020202030204" charset="0"/>
            </a:endParaRPr>
          </a:p>
          <a:p>
            <a:pPr>
              <a:buNone/>
            </a:pPr>
            <a:endParaRPr lang="en-US" sz="2800">
              <a:latin typeface="Arial Narrow" panose="020B0606020202030204" charset="0"/>
            </a:endParaRPr>
          </a:p>
          <a:p>
            <a:pPr>
              <a:buNone/>
            </a:pPr>
            <a:endParaRPr sz="2800">
              <a:latin typeface="Arial Narrow" panose="020B0606020202030204" charset="0"/>
            </a:endParaRPr>
          </a:p>
        </p:txBody>
      </p:sp>
      <p:sp>
        <p:nvSpPr>
          <p:cNvPr id="2" name="Text Box 1"/>
          <p:cNvSpPr txBox="1"/>
          <p:nvPr/>
        </p:nvSpPr>
        <p:spPr>
          <a:xfrm>
            <a:off x="288290" y="146685"/>
            <a:ext cx="5956300" cy="700405"/>
          </a:xfrm>
          <a:prstGeom prst="rect">
            <a:avLst/>
          </a:prstGeom>
          <a:noFill/>
        </p:spPr>
        <p:txBody>
          <a:bodyPr wrap="none" rtlCol="0" anchor="t">
            <a:spAutoFit/>
          </a:bodyPr>
          <a:p>
            <a:pPr algn="l">
              <a:lnSpc>
                <a:spcPct val="90000"/>
              </a:lnSpc>
            </a:pPr>
            <a:r>
              <a:rPr lang="en-IN" sz="4400" b="1" dirty="0">
                <a:latin typeface="+mj-lt"/>
                <a:ea typeface="+mj-ea"/>
                <a:cs typeface="+mj-cs"/>
                <a:sym typeface="+mn-ea"/>
              </a:rPr>
              <a:t>Basis for McCabe's metric</a:t>
            </a:r>
            <a:endParaRPr lang="en-IN" sz="4400" b="1" dirty="0">
              <a:latin typeface="+mj-lt"/>
              <a:ea typeface="+mj-ea"/>
              <a:cs typeface="+mj-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1234" name="Rectangle 991233"/>
          <p:cNvSpPr/>
          <p:nvPr/>
        </p:nvSpPr>
        <p:spPr>
          <a:xfrm>
            <a:off x="5248275" y="2938463"/>
            <a:ext cx="9144000" cy="0"/>
          </a:xfrm>
          <a:prstGeom prst="rect">
            <a:avLst/>
          </a:prstGeom>
          <a:noFill/>
          <a:ln w="9525">
            <a:noFill/>
          </a:ln>
        </p:spPr>
        <p:txBody>
          <a:bodyPr/>
          <a:p>
            <a:endParaRPr lang="en-US"/>
          </a:p>
        </p:txBody>
      </p:sp>
      <p:graphicFrame>
        <p:nvGraphicFramePr>
          <p:cNvPr id="991235" name="Object 991234"/>
          <p:cNvGraphicFramePr/>
          <p:nvPr/>
        </p:nvGraphicFramePr>
        <p:xfrm>
          <a:off x="5248275" y="2710180"/>
          <a:ext cx="5038725" cy="2916238"/>
        </p:xfrm>
        <a:graphic>
          <a:graphicData uri="http://schemas.openxmlformats.org/presentationml/2006/ole">
            <mc:AlternateContent xmlns:mc="http://schemas.openxmlformats.org/markup-compatibility/2006">
              <mc:Choice xmlns:v="urn:schemas-microsoft-com:vml" Requires="v">
                <p:oleObj spid="_x0000_s3098" name="" r:id="rId1" imgW="1691005" imgH="979805" progId="MSDraw.Drawing.8.1">
                  <p:embed/>
                </p:oleObj>
              </mc:Choice>
              <mc:Fallback>
                <p:oleObj name="" r:id="rId1" imgW="1691005" imgH="979805" progId="MSDraw.Drawing.8.1">
                  <p:embed/>
                  <p:pic>
                    <p:nvPicPr>
                      <p:cNvPr id="0" name="Picture 3097"/>
                      <p:cNvPicPr/>
                      <p:nvPr/>
                    </p:nvPicPr>
                    <p:blipFill>
                      <a:blip r:embed="rId2"/>
                      <a:stretch>
                        <a:fillRect/>
                      </a:stretch>
                    </p:blipFill>
                    <p:spPr>
                      <a:xfrm>
                        <a:off x="5248275" y="2710180"/>
                        <a:ext cx="5038725" cy="2916238"/>
                      </a:xfrm>
                      <a:prstGeom prst="rect">
                        <a:avLst/>
                      </a:prstGeom>
                      <a:noFill/>
                      <a:ln w="38100">
                        <a:noFill/>
                        <a:miter/>
                      </a:ln>
                    </p:spPr>
                  </p:pic>
                </p:oleObj>
              </mc:Fallback>
            </mc:AlternateContent>
          </a:graphicData>
        </a:graphic>
      </p:graphicFrame>
      <p:sp>
        <p:nvSpPr>
          <p:cNvPr id="991236" name="Text Box 991235"/>
          <p:cNvSpPr txBox="1"/>
          <p:nvPr/>
        </p:nvSpPr>
        <p:spPr>
          <a:xfrm>
            <a:off x="807085" y="522605"/>
            <a:ext cx="9794240" cy="953135"/>
          </a:xfrm>
          <a:prstGeom prst="rect">
            <a:avLst/>
          </a:prstGeom>
          <a:noFill/>
          <a:ln w="9525">
            <a:noFill/>
          </a:ln>
        </p:spPr>
        <p:txBody>
          <a:bodyPr wrap="square">
            <a:spAutoFit/>
          </a:bodyPr>
          <a:p>
            <a:pPr>
              <a:spcBef>
                <a:spcPct val="50000"/>
              </a:spcBef>
            </a:pPr>
            <a:r>
              <a:rPr lang="en-US" altLang="x-none" sz="2800">
                <a:latin typeface="Arial Narrow" panose="020B0606020202030204" charset="0"/>
              </a:rPr>
              <a:t>Example: set of independent paths which comprise a basis set for the following flow graph:</a:t>
            </a:r>
            <a:endParaRPr lang="en-US" altLang="x-none" sz="2800">
              <a:latin typeface="Arial Narrow" panose="020B0606020202030204" charset="0"/>
            </a:endParaRPr>
          </a:p>
        </p:txBody>
      </p:sp>
      <p:sp>
        <p:nvSpPr>
          <p:cNvPr id="991237" name="Text Box 991236"/>
          <p:cNvSpPr txBox="1"/>
          <p:nvPr/>
        </p:nvSpPr>
        <p:spPr>
          <a:xfrm>
            <a:off x="807085" y="2710180"/>
            <a:ext cx="3732530" cy="3107690"/>
          </a:xfrm>
          <a:prstGeom prst="rect">
            <a:avLst/>
          </a:prstGeom>
          <a:noFill/>
          <a:ln w="9525">
            <a:noFill/>
          </a:ln>
        </p:spPr>
        <p:txBody>
          <a:bodyPr wrap="square">
            <a:spAutoFit/>
          </a:bodyPr>
          <a:p>
            <a:pPr>
              <a:spcBef>
                <a:spcPct val="50000"/>
              </a:spcBef>
            </a:pPr>
            <a:r>
              <a:rPr lang="en-US" altLang="x-none" sz="2800">
                <a:latin typeface="Arial Narrow" panose="020B0606020202030204" charset="0"/>
              </a:rPr>
              <a:t>Path1: a, c, f</a:t>
            </a:r>
            <a:endParaRPr lang="en-US" altLang="x-none" sz="2800">
              <a:latin typeface="Arial Narrow" panose="020B0606020202030204" charset="0"/>
            </a:endParaRPr>
          </a:p>
          <a:p>
            <a:pPr>
              <a:spcBef>
                <a:spcPct val="50000"/>
              </a:spcBef>
            </a:pPr>
            <a:r>
              <a:rPr lang="en-US" altLang="x-none" sz="2800">
                <a:latin typeface="Arial Narrow" panose="020B0606020202030204" charset="0"/>
              </a:rPr>
              <a:t>Path2: a, d, c, f</a:t>
            </a:r>
            <a:endParaRPr lang="en-US" altLang="x-none" sz="2800">
              <a:latin typeface="Arial Narrow" panose="020B0606020202030204" charset="0"/>
            </a:endParaRPr>
          </a:p>
          <a:p>
            <a:pPr>
              <a:spcBef>
                <a:spcPct val="50000"/>
              </a:spcBef>
            </a:pPr>
            <a:r>
              <a:rPr lang="en-US" altLang="x-none" sz="2800">
                <a:latin typeface="Arial Narrow" panose="020B0606020202030204" charset="0"/>
              </a:rPr>
              <a:t>Path3: a, b, e, f</a:t>
            </a:r>
            <a:endParaRPr lang="en-US" altLang="x-none" sz="2800">
              <a:latin typeface="Arial Narrow" panose="020B0606020202030204" charset="0"/>
            </a:endParaRPr>
          </a:p>
          <a:p>
            <a:pPr>
              <a:spcBef>
                <a:spcPct val="50000"/>
              </a:spcBef>
            </a:pPr>
            <a:r>
              <a:rPr lang="en-US" altLang="x-none" sz="2800">
                <a:latin typeface="Arial Narrow" panose="020B0606020202030204" charset="0"/>
              </a:rPr>
              <a:t>Path4: a, b, e, b, e,  f</a:t>
            </a:r>
            <a:endParaRPr lang="en-US" altLang="x-none" sz="2800">
              <a:latin typeface="Arial Narrow" panose="020B0606020202030204" charset="0"/>
            </a:endParaRPr>
          </a:p>
          <a:p>
            <a:pPr>
              <a:spcBef>
                <a:spcPct val="50000"/>
              </a:spcBef>
            </a:pPr>
            <a:r>
              <a:rPr lang="en-US" altLang="x-none" sz="2800">
                <a:latin typeface="Arial Narrow" panose="020B0606020202030204" charset="0"/>
              </a:rPr>
              <a:t>Path5: a, b, e, a, c, f</a:t>
            </a:r>
            <a:endParaRPr lang="en-US" altLang="x-none" sz="2800">
              <a:latin typeface="Arial Narrow" panose="020B0606020202030204" charset="0"/>
            </a:endParaRPr>
          </a:p>
        </p:txBody>
      </p:sp>
      <p:sp>
        <p:nvSpPr>
          <p:cNvPr id="2" name="Slide Number Placeholder 1"/>
          <p:cNvSpPr/>
          <p:nvPr>
            <p:ph type="sldNum" sz="quarter" idx="12"/>
          </p:nvPr>
        </p:nvSpPr>
        <p:spPr/>
        <p:txBody>
          <a:bodyPr/>
          <a:p>
            <a:pPr lvl="0"/>
            <a:fld id="{9A0DB2DC-4C9A-4742-B13C-FB6460FD3503}" type="slidenum">
              <a:rPr lang="en-CA" dirty="0"/>
            </a:fld>
            <a:endParaRPr lang="en-CA" dirty="0"/>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Object 2"/>
          <p:cNvGraphicFramePr/>
          <p:nvPr/>
        </p:nvGraphicFramePr>
        <p:xfrm>
          <a:off x="920750" y="266700"/>
          <a:ext cx="10349230" cy="5732780"/>
        </p:xfrm>
        <a:graphic>
          <a:graphicData uri="http://schemas.openxmlformats.org/presentationml/2006/ole">
            <mc:AlternateContent xmlns:mc="http://schemas.openxmlformats.org/markup-compatibility/2006">
              <mc:Choice xmlns:v="urn:schemas-microsoft-com:vml" Requires="v">
                <p:oleObj spid="_x0000_s4" name="" r:id="rId1" imgW="5886450" imgH="3409950" progId="Paint.Picture">
                  <p:embed/>
                </p:oleObj>
              </mc:Choice>
              <mc:Fallback>
                <p:oleObj name="" r:id="rId1" imgW="5886450" imgH="3409950" progId="Paint.Picture">
                  <p:embed/>
                  <p:pic>
                    <p:nvPicPr>
                      <p:cNvPr id="0" name="Picture 3"/>
                      <p:cNvPicPr/>
                      <p:nvPr/>
                    </p:nvPicPr>
                    <p:blipFill>
                      <a:blip r:embed="rId2"/>
                      <a:stretch>
                        <a:fillRect/>
                      </a:stretch>
                    </p:blipFill>
                    <p:spPr>
                      <a:xfrm>
                        <a:off x="920750" y="266700"/>
                        <a:ext cx="10349230" cy="5732780"/>
                      </a:xfrm>
                      <a:prstGeom prst="rect">
                        <a:avLst/>
                      </a:prstGeom>
                    </p:spPr>
                  </p:pic>
                </p:oleObj>
              </mc:Fallback>
            </mc:AlternateContent>
          </a:graphicData>
        </a:graphic>
      </p:graphicFrame>
      <p:sp>
        <p:nvSpPr>
          <p:cNvPr id="9" name="Text Box 8"/>
          <p:cNvSpPr txBox="1"/>
          <p:nvPr/>
        </p:nvSpPr>
        <p:spPr>
          <a:xfrm>
            <a:off x="2728595" y="5953125"/>
            <a:ext cx="9189720" cy="460375"/>
          </a:xfrm>
          <a:prstGeom prst="rect">
            <a:avLst/>
          </a:prstGeom>
          <a:noFill/>
        </p:spPr>
        <p:txBody>
          <a:bodyPr wrap="square" rtlCol="0">
            <a:spAutoFit/>
          </a:bodyPr>
          <a:p>
            <a:r>
              <a:rPr lang="en-US" sz="2400">
                <a:latin typeface="Arial" panose="020B0604020202020204" pitchFamily="34" charset="0"/>
              </a:rPr>
              <a:t>        E = 2     N = 4       P = 2   CC = 2-4+2*2=2</a:t>
            </a:r>
            <a:endParaRPr lang="en-US" sz="2400">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Title 1"/>
          <p:cNvSpPr>
            <a:spLocks noGrp="1"/>
          </p:cNvSpPr>
          <p:nvPr/>
        </p:nvSpPr>
        <p:spPr>
          <a:xfrm>
            <a:off x="220345" y="136525"/>
            <a:ext cx="8229600" cy="787400"/>
          </a:xfrm>
          <a:prstGeom prst="rect">
            <a:avLst/>
          </a:prstGeom>
          <a:noFill/>
          <a:ln w="9525">
            <a:noFill/>
          </a:ln>
        </p:spPr>
        <p:txBody>
          <a:bodyPr vert="horz" wrap="square" lIns="91440" tIns="45720" rIns="91440" bIns="45720" anchor="ctr"/>
          <a:lstStyle>
            <a:lvl1pPr algn="ctr" defTabSz="457200" rtl="0" eaLnBrk="0" fontAlgn="base" hangingPunct="0">
              <a:spcBef>
                <a:spcPct val="0"/>
              </a:spcBef>
              <a:spcAft>
                <a:spcPct val="0"/>
              </a:spcAft>
              <a:defRPr sz="4400" kern="1200">
                <a:solidFill>
                  <a:schemeClr val="tx1"/>
                </a:solidFill>
                <a:latin typeface="+mj-lt"/>
                <a:ea typeface="MS PGothic" panose="020B0600070205080204" charset="-128"/>
                <a:cs typeface="MS PGothic" panose="020B0600070205080204" charset="-128"/>
              </a:defRPr>
            </a:lvl1pPr>
            <a:lvl2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2pPr>
            <a:lvl3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3pPr>
            <a:lvl4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4pPr>
            <a:lvl5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5pPr>
            <a:lvl6pPr marL="457200" algn="ctr" defTabSz="457200" rtl="0" fontAlgn="base">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6pPr>
            <a:lvl7pPr marL="914400" algn="ctr" defTabSz="457200" rtl="0" fontAlgn="base">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7pPr>
            <a:lvl8pPr marL="1371600" algn="ctr" defTabSz="457200" rtl="0" fontAlgn="base">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8pPr>
            <a:lvl9pPr marL="1828800" algn="ctr" defTabSz="457200" rtl="0" fontAlgn="base">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9pPr>
          </a:lstStyle>
          <a:p>
            <a:pPr algn="l"/>
            <a:r>
              <a:rPr sz="4000" b="1" dirty="0">
                <a:latin typeface="Arial" panose="020B0604020202020204" pitchFamily="34" charset="0"/>
              </a:rPr>
              <a:t>Lines of Code Calculation</a:t>
            </a:r>
            <a:endParaRPr sz="4000" b="1" dirty="0">
              <a:latin typeface="Arial" panose="020B0604020202020204" pitchFamily="34" charset="0"/>
            </a:endParaRPr>
          </a:p>
        </p:txBody>
      </p:sp>
      <p:sp>
        <p:nvSpPr>
          <p:cNvPr id="2" name="Text Box 1"/>
          <p:cNvSpPr txBox="1"/>
          <p:nvPr/>
        </p:nvSpPr>
        <p:spPr>
          <a:xfrm>
            <a:off x="289560" y="1009650"/>
            <a:ext cx="11530330" cy="5539740"/>
          </a:xfrm>
          <a:prstGeom prst="rect">
            <a:avLst/>
          </a:prstGeom>
          <a:noFill/>
        </p:spPr>
        <p:txBody>
          <a:bodyPr wrap="square" rtlCol="0" anchor="t">
            <a:spAutoFit/>
          </a:bodyPr>
          <a:p>
            <a:pPr algn="just">
              <a:lnSpc>
                <a:spcPct val="110000"/>
              </a:lnSpc>
            </a:pPr>
            <a:r>
              <a:rPr lang="en-US" sz="2800">
                <a:latin typeface="Arial Narrow" panose="020B0606020202030204" charset="0"/>
              </a:rPr>
              <a:t>There are two major types of SLOC measures: </a:t>
            </a:r>
            <a:endParaRPr lang="en-US" sz="2800">
              <a:latin typeface="Arial Narrow" panose="020B0606020202030204" charset="0"/>
            </a:endParaRPr>
          </a:p>
          <a:p>
            <a:pPr marL="1371600" lvl="2" indent="-457200" algn="just">
              <a:lnSpc>
                <a:spcPct val="130000"/>
              </a:lnSpc>
              <a:buFont typeface="Arial" panose="020B0604020202020204" pitchFamily="34" charset="0"/>
              <a:buChar char="•"/>
            </a:pPr>
            <a:r>
              <a:rPr lang="en-US" sz="2800" b="1">
                <a:latin typeface="Arial Narrow" panose="020B0606020202030204" charset="0"/>
              </a:rPr>
              <a:t>Physical SLOC (LOC) and </a:t>
            </a:r>
            <a:endParaRPr lang="en-US" sz="2800" b="1">
              <a:latin typeface="Arial Narrow" panose="020B0606020202030204" charset="0"/>
            </a:endParaRPr>
          </a:p>
          <a:p>
            <a:pPr marL="1371600" lvl="2" indent="-457200" algn="just">
              <a:lnSpc>
                <a:spcPct val="130000"/>
              </a:lnSpc>
              <a:buFont typeface="Arial" panose="020B0604020202020204" pitchFamily="34" charset="0"/>
              <a:buChar char="•"/>
            </a:pPr>
            <a:r>
              <a:rPr lang="en-US" sz="2800" b="1">
                <a:latin typeface="Arial Narrow" panose="020B0606020202030204" charset="0"/>
              </a:rPr>
              <a:t>Logical SLOC (LLOC)</a:t>
            </a:r>
            <a:endParaRPr lang="en-US" sz="2800" b="1">
              <a:latin typeface="Arial Narrow" panose="020B0606020202030204" charset="0"/>
            </a:endParaRPr>
          </a:p>
          <a:p>
            <a:pPr marL="457200" indent="-457200" algn="just">
              <a:lnSpc>
                <a:spcPct val="110000"/>
              </a:lnSpc>
              <a:buFont typeface="Wingdings" panose="05000000000000000000" charset="0"/>
              <a:buChar char=""/>
            </a:pPr>
            <a:r>
              <a:rPr lang="en-US" sz="2700">
                <a:latin typeface="Arial Narrow" panose="020B0606020202030204" charset="0"/>
              </a:rPr>
              <a:t>Specific definitions of these two measures vary, but the most common definition of physical SLOC is a count of lines in the text of the program's source code including comment lines. Blank lines are also included unless the lines of code in a section consists of more than 25% blank lines. In this case blank lines in excess of 25% are not counted toward lines of code.</a:t>
            </a:r>
            <a:endParaRPr lang="en-US" sz="2700">
              <a:latin typeface="Arial Narrow" panose="020B0606020202030204" charset="0"/>
            </a:endParaRPr>
          </a:p>
          <a:p>
            <a:pPr algn="just">
              <a:lnSpc>
                <a:spcPct val="110000"/>
              </a:lnSpc>
            </a:pPr>
            <a:endParaRPr lang="en-US" sz="1200">
              <a:latin typeface="Arial Narrow" panose="020B0606020202030204" charset="0"/>
            </a:endParaRPr>
          </a:p>
          <a:p>
            <a:pPr marL="457200" indent="-457200" algn="just">
              <a:lnSpc>
                <a:spcPct val="110000"/>
              </a:lnSpc>
              <a:buFont typeface="Wingdings" panose="05000000000000000000" charset="0"/>
              <a:buChar char=""/>
            </a:pPr>
            <a:r>
              <a:rPr lang="en-US" sz="2700">
                <a:latin typeface="Arial Narrow" panose="020B0606020202030204" charset="0"/>
              </a:rPr>
              <a:t>Logical LOC attempts to measure the number of "statements", but their specific definitions are tied to specific computer languages (one simple logical LOC measure for C-like programming languages is the number of statement-terminating semicolons).</a:t>
            </a:r>
            <a:endParaRPr lang="en-US" sz="2700">
              <a:latin typeface="Arial Narrow" panose="020B060602020203020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440" y="238760"/>
            <a:ext cx="10515600" cy="701675"/>
          </a:xfrm>
        </p:spPr>
        <p:txBody>
          <a:bodyPr/>
          <a:lstStyle/>
          <a:p>
            <a:r>
              <a:rPr lang="en-IN" b="1" dirty="0"/>
              <a:t>McCabe’s “</a:t>
            </a:r>
            <a:r>
              <a:rPr lang="en-IN" b="1" dirty="0" smtClean="0"/>
              <a:t>Cyclomatic Complexity</a:t>
            </a:r>
            <a:r>
              <a:rPr lang="en-IN" b="1" dirty="0"/>
              <a:t>: Metric</a:t>
            </a:r>
            <a:endParaRPr lang="en-IN" b="1" dirty="0"/>
          </a:p>
        </p:txBody>
      </p:sp>
      <p:sp>
        <p:nvSpPr>
          <p:cNvPr id="5" name="Rectangle 4"/>
          <p:cNvSpPr/>
          <p:nvPr/>
        </p:nvSpPr>
        <p:spPr>
          <a:xfrm>
            <a:off x="345440" y="1033145"/>
            <a:ext cx="8412480" cy="5877560"/>
          </a:xfrm>
          <a:prstGeom prst="rect">
            <a:avLst/>
          </a:prstGeom>
        </p:spPr>
        <p:txBody>
          <a:bodyPr wrap="square">
            <a:spAutoFit/>
          </a:bodyPr>
          <a:lstStyle/>
          <a:p>
            <a:r>
              <a:rPr lang="en-IN" sz="2800" b="1" i="0" u="none" strike="noStrike" baseline="0" dirty="0" smtClean="0">
                <a:solidFill>
                  <a:srgbClr val="0000AB"/>
                </a:solidFill>
                <a:latin typeface="Arial Narrow" panose="020B0606020202030204" charset="0"/>
              </a:rPr>
              <a:t>Flow Graphs Again</a:t>
            </a:r>
            <a:endParaRPr lang="en-IN" sz="2800" b="1" i="0" u="none" strike="noStrike" baseline="0" dirty="0" smtClean="0">
              <a:solidFill>
                <a:srgbClr val="0000AB"/>
              </a:solidFill>
              <a:latin typeface="Arial Narrow" panose="020B0606020202030204" charset="0"/>
            </a:endParaRPr>
          </a:p>
          <a:p>
            <a:r>
              <a:rPr lang="en-IN" sz="2800" b="0" i="0" u="none" strike="noStrike" baseline="0" dirty="0" smtClean="0">
                <a:solidFill>
                  <a:srgbClr val="000000"/>
                </a:solidFill>
                <a:latin typeface="Arial Narrow" panose="020B0606020202030204" charset="0"/>
              </a:rPr>
              <a:t>• If the control flow graph </a:t>
            </a:r>
            <a:r>
              <a:rPr lang="en-IN" sz="2800" b="1" i="0" u="none" strike="noStrike" baseline="0" dirty="0" smtClean="0">
                <a:solidFill>
                  <a:srgbClr val="0000AB"/>
                </a:solidFill>
                <a:latin typeface="Arial Narrow" panose="020B0606020202030204" charset="0"/>
              </a:rPr>
              <a:t>G </a:t>
            </a:r>
            <a:r>
              <a:rPr lang="en-IN" sz="2800" b="0" i="0" u="none" strike="noStrike" baseline="0" dirty="0" smtClean="0">
                <a:solidFill>
                  <a:srgbClr val="000000"/>
                </a:solidFill>
                <a:latin typeface="Arial Narrow" panose="020B0606020202030204" charset="0"/>
              </a:rPr>
              <a:t>of program </a:t>
            </a:r>
            <a:r>
              <a:rPr lang="en-IN" sz="2800" b="1" i="0" u="none" strike="noStrike" baseline="0" dirty="0" smtClean="0">
                <a:solidFill>
                  <a:srgbClr val="0000AB"/>
                </a:solidFill>
                <a:latin typeface="Arial Narrow" panose="020B0606020202030204" charset="0"/>
              </a:rPr>
              <a:t>P </a:t>
            </a:r>
            <a:r>
              <a:rPr lang="en-IN" sz="2800" b="0" i="0" u="none" strike="noStrike" baseline="0" dirty="0" smtClean="0">
                <a:solidFill>
                  <a:srgbClr val="000000"/>
                </a:solidFill>
                <a:latin typeface="Arial Narrow" panose="020B0606020202030204" charset="0"/>
              </a:rPr>
              <a:t>has </a:t>
            </a:r>
            <a:r>
              <a:rPr lang="en-IN" sz="2800" b="1" i="0" u="none" strike="noStrike" baseline="0" dirty="0" smtClean="0">
                <a:solidFill>
                  <a:srgbClr val="0000AB"/>
                </a:solidFill>
                <a:latin typeface="Arial Narrow" panose="020B0606020202030204" charset="0"/>
              </a:rPr>
              <a:t>e </a:t>
            </a:r>
            <a:r>
              <a:rPr lang="en-IN" sz="2800" b="0" i="0" u="none" strike="noStrike" baseline="0" dirty="0" smtClean="0">
                <a:solidFill>
                  <a:srgbClr val="000000"/>
                </a:solidFill>
                <a:latin typeface="Arial Narrow" panose="020B0606020202030204" charset="0"/>
              </a:rPr>
              <a:t>edges and </a:t>
            </a:r>
            <a:r>
              <a:rPr lang="en-IN" sz="2800" b="1" i="0" u="none" strike="noStrike" baseline="0" dirty="0" smtClean="0">
                <a:solidFill>
                  <a:srgbClr val="0000AB"/>
                </a:solidFill>
                <a:latin typeface="Arial Narrow" panose="020B0606020202030204" charset="0"/>
              </a:rPr>
              <a:t>n </a:t>
            </a:r>
            <a:r>
              <a:rPr lang="en-IN" sz="2800" b="0" i="0" u="none" strike="noStrike" baseline="0" dirty="0" smtClean="0">
                <a:solidFill>
                  <a:srgbClr val="000000"/>
                </a:solidFill>
                <a:latin typeface="Arial Narrow" panose="020B0606020202030204" charset="0"/>
              </a:rPr>
              <a:t>nodes, then the </a:t>
            </a:r>
            <a:r>
              <a:rPr lang="en-IN" sz="2800" b="0" i="0" u="none" strike="noStrike" baseline="0" dirty="0" err="1" smtClean="0">
                <a:solidFill>
                  <a:srgbClr val="0000AB"/>
                </a:solidFill>
                <a:latin typeface="Arial Narrow" panose="020B0606020202030204" charset="0"/>
              </a:rPr>
              <a:t>cyclomatic</a:t>
            </a:r>
            <a:r>
              <a:rPr lang="en-IN" sz="2800" b="0" i="0" u="none" strike="noStrike" baseline="0" dirty="0" smtClean="0">
                <a:solidFill>
                  <a:srgbClr val="0000AB"/>
                </a:solidFill>
                <a:latin typeface="Arial Narrow" panose="020B0606020202030204" charset="0"/>
              </a:rPr>
              <a:t> complexity </a:t>
            </a:r>
            <a:r>
              <a:rPr lang="en-IN" sz="2800" b="1" i="1" u="none" strike="noStrike" baseline="0" dirty="0" smtClean="0">
                <a:solidFill>
                  <a:srgbClr val="0000AB"/>
                </a:solidFill>
                <a:latin typeface="Arial Narrow" panose="020B0606020202030204" charset="0"/>
              </a:rPr>
              <a:t>v </a:t>
            </a:r>
            <a:r>
              <a:rPr lang="en-IN" sz="2800" b="0" i="0" u="none" strike="noStrike" baseline="0" dirty="0" smtClean="0">
                <a:solidFill>
                  <a:srgbClr val="000000"/>
                </a:solidFill>
                <a:latin typeface="Arial Narrow" panose="020B0606020202030204" charset="0"/>
              </a:rPr>
              <a:t>of </a:t>
            </a:r>
            <a:r>
              <a:rPr lang="en-IN" sz="2800" b="1" i="0" u="none" strike="noStrike" baseline="0" dirty="0" smtClean="0">
                <a:solidFill>
                  <a:srgbClr val="0000AB"/>
                </a:solidFill>
                <a:latin typeface="Arial Narrow" panose="020B0606020202030204" charset="0"/>
              </a:rPr>
              <a:t>P </a:t>
            </a:r>
            <a:r>
              <a:rPr lang="en-IN" sz="2800" b="0" i="0" u="none" strike="noStrike" baseline="0" dirty="0" smtClean="0">
                <a:solidFill>
                  <a:srgbClr val="000000"/>
                </a:solidFill>
                <a:latin typeface="Arial Narrow" panose="020B0606020202030204" charset="0"/>
              </a:rPr>
              <a:t>is</a:t>
            </a:r>
            <a:endParaRPr lang="en-IN" sz="2800" b="0" i="0" u="none" strike="noStrike" baseline="0" dirty="0" smtClean="0">
              <a:solidFill>
                <a:srgbClr val="000000"/>
              </a:solidFill>
              <a:latin typeface="Arial Narrow" panose="020B0606020202030204" charset="0"/>
            </a:endParaRPr>
          </a:p>
          <a:p>
            <a:endParaRPr lang="en-IN" sz="1000" b="0" i="0" u="none" strike="noStrike" baseline="0" dirty="0" smtClean="0">
              <a:solidFill>
                <a:srgbClr val="000000"/>
              </a:solidFill>
              <a:latin typeface="Arial Narrow" panose="020B0606020202030204" charset="0"/>
            </a:endParaRPr>
          </a:p>
          <a:p>
            <a:r>
              <a:rPr lang="pt-BR" sz="2800" b="1" i="1" u="none" strike="noStrike" baseline="0" dirty="0" smtClean="0">
                <a:solidFill>
                  <a:srgbClr val="0000AB"/>
                </a:solidFill>
                <a:latin typeface="Arial Narrow" panose="020B0606020202030204" charset="0"/>
              </a:rPr>
              <a:t>		v </a:t>
            </a:r>
            <a:r>
              <a:rPr lang="pt-BR" sz="2800" b="0" i="0" u="none" strike="noStrike" baseline="0" dirty="0" smtClean="0">
                <a:solidFill>
                  <a:srgbClr val="0000AB"/>
                </a:solidFill>
                <a:latin typeface="Arial Narrow" panose="020B0606020202030204" charset="0"/>
              </a:rPr>
              <a:t>(</a:t>
            </a:r>
            <a:r>
              <a:rPr lang="pt-BR" sz="2800" b="1" i="0" u="none" strike="noStrike" baseline="0" dirty="0" smtClean="0">
                <a:solidFill>
                  <a:srgbClr val="0000AB"/>
                </a:solidFill>
                <a:latin typeface="Arial Narrow" panose="020B0606020202030204" charset="0"/>
              </a:rPr>
              <a:t>P</a:t>
            </a:r>
            <a:r>
              <a:rPr lang="pt-BR" sz="2800" b="0" i="0" u="none" strike="noStrike" baseline="0" dirty="0" smtClean="0">
                <a:solidFill>
                  <a:srgbClr val="0000AB"/>
                </a:solidFill>
                <a:latin typeface="Arial Narrow" panose="020B0606020202030204" charset="0"/>
              </a:rPr>
              <a:t>) </a:t>
            </a:r>
            <a:r>
              <a:rPr lang="pt-BR" sz="2800" b="0" i="0" u="none" strike="noStrike" baseline="0" dirty="0" smtClean="0">
                <a:solidFill>
                  <a:srgbClr val="000000"/>
                </a:solidFill>
                <a:latin typeface="Arial Narrow" panose="020B0606020202030204" charset="0"/>
              </a:rPr>
              <a:t>= </a:t>
            </a:r>
            <a:r>
              <a:rPr lang="pt-BR" sz="2800" b="1" i="0" u="none" strike="noStrike" baseline="0" dirty="0" smtClean="0">
                <a:solidFill>
                  <a:srgbClr val="0000AB"/>
                </a:solidFill>
                <a:latin typeface="Arial Narrow" panose="020B0606020202030204" charset="0"/>
              </a:rPr>
              <a:t>e </a:t>
            </a:r>
            <a:r>
              <a:rPr lang="pt-BR" sz="2800" b="0" i="0" u="none" strike="noStrike" baseline="0" dirty="0" smtClean="0">
                <a:solidFill>
                  <a:srgbClr val="000000"/>
                </a:solidFill>
                <a:latin typeface="Arial Narrow" panose="020B0606020202030204" charset="0"/>
              </a:rPr>
              <a:t>– </a:t>
            </a:r>
            <a:r>
              <a:rPr lang="pt-BR" sz="2800" b="1" i="0" u="none" strike="noStrike" baseline="0" dirty="0" smtClean="0">
                <a:solidFill>
                  <a:srgbClr val="0000AB"/>
                </a:solidFill>
                <a:latin typeface="Arial Narrow" panose="020B0606020202030204" charset="0"/>
              </a:rPr>
              <a:t>n </a:t>
            </a:r>
            <a:r>
              <a:rPr lang="pt-BR" sz="2800" b="0" i="0" u="none" strike="noStrike" baseline="0" dirty="0" smtClean="0">
                <a:solidFill>
                  <a:srgbClr val="000000"/>
                </a:solidFill>
                <a:latin typeface="Arial Narrow" panose="020B0606020202030204" charset="0"/>
              </a:rPr>
              <a:t>+ 2</a:t>
            </a:r>
            <a:r>
              <a:rPr lang="en-US" altLang="pt-BR" sz="2800" b="0" i="0" u="none" strike="noStrike" baseline="0" dirty="0" smtClean="0">
                <a:solidFill>
                  <a:srgbClr val="000000"/>
                </a:solidFill>
                <a:latin typeface="Arial Narrow" panose="020B0606020202030204" charset="0"/>
              </a:rPr>
              <a:t>X1</a:t>
            </a:r>
            <a:endParaRPr lang="en-US" altLang="pt-BR" sz="2800" b="0" i="0" u="none" strike="noStrike" baseline="0" dirty="0" smtClean="0">
              <a:solidFill>
                <a:srgbClr val="000000"/>
              </a:solidFill>
              <a:latin typeface="Arial Narrow" panose="020B0606020202030204" charset="0"/>
            </a:endParaRPr>
          </a:p>
          <a:p>
            <a:endParaRPr lang="pt-BR" sz="1000" b="0" i="0" u="none" strike="noStrike" baseline="0" dirty="0" smtClean="0">
              <a:solidFill>
                <a:srgbClr val="000000"/>
              </a:solidFill>
              <a:latin typeface="Arial Narrow" panose="020B0606020202030204" charset="0"/>
            </a:endParaRPr>
          </a:p>
          <a:p>
            <a:r>
              <a:rPr lang="en-IN" sz="2800" b="0" i="0" u="none" strike="noStrike" baseline="0" dirty="0" smtClean="0">
                <a:solidFill>
                  <a:srgbClr val="0000AB"/>
                </a:solidFill>
                <a:latin typeface="Arial Narrow" panose="020B0606020202030204" charset="0"/>
              </a:rPr>
              <a:t>• </a:t>
            </a:r>
            <a:r>
              <a:rPr lang="en-IN" sz="2800" b="1" i="1" u="none" strike="noStrike" baseline="0" dirty="0" smtClean="0">
                <a:solidFill>
                  <a:srgbClr val="0000AB"/>
                </a:solidFill>
                <a:latin typeface="Arial Narrow" panose="020B0606020202030204" charset="0"/>
              </a:rPr>
              <a:t>v </a:t>
            </a:r>
            <a:r>
              <a:rPr lang="en-IN" sz="2800" b="0" i="0" u="none" strike="noStrike" baseline="0" dirty="0" smtClean="0">
                <a:solidFill>
                  <a:srgbClr val="0000AB"/>
                </a:solidFill>
                <a:latin typeface="Arial Narrow" panose="020B0606020202030204" charset="0"/>
              </a:rPr>
              <a:t>(</a:t>
            </a:r>
            <a:r>
              <a:rPr lang="en-IN" sz="2800" b="1" i="0" u="none" strike="noStrike" baseline="0" dirty="0" smtClean="0">
                <a:solidFill>
                  <a:srgbClr val="0000AB"/>
                </a:solidFill>
                <a:latin typeface="Arial Narrow" panose="020B0606020202030204" charset="0"/>
              </a:rPr>
              <a:t>P</a:t>
            </a:r>
            <a:r>
              <a:rPr lang="en-IN" sz="2800" b="0" i="0" u="none" strike="noStrike" baseline="0" dirty="0" smtClean="0">
                <a:solidFill>
                  <a:srgbClr val="0000AB"/>
                </a:solidFill>
                <a:latin typeface="Arial Narrow" panose="020B0606020202030204" charset="0"/>
              </a:rPr>
              <a:t>) </a:t>
            </a:r>
            <a:r>
              <a:rPr lang="en-IN" sz="2800" b="0" i="0" u="none" strike="noStrike" baseline="0" dirty="0" smtClean="0">
                <a:solidFill>
                  <a:srgbClr val="000000"/>
                </a:solidFill>
                <a:latin typeface="Arial Narrow" panose="020B0606020202030204" charset="0"/>
              </a:rPr>
              <a:t>is the number of linearly independent </a:t>
            </a:r>
            <a:r>
              <a:rPr lang="en-IN" sz="2800" b="0" i="0" u="none" strike="noStrike" baseline="0" dirty="0" smtClean="0">
                <a:solidFill>
                  <a:srgbClr val="0000AB"/>
                </a:solidFill>
                <a:latin typeface="Arial Narrow" panose="020B0606020202030204" charset="0"/>
              </a:rPr>
              <a:t>paths </a:t>
            </a:r>
            <a:r>
              <a:rPr lang="en-IN" sz="2800" b="0" i="0" u="none" strike="noStrike" baseline="0" dirty="0" smtClean="0">
                <a:solidFill>
                  <a:srgbClr val="000000"/>
                </a:solidFill>
                <a:latin typeface="Arial Narrow" panose="020B0606020202030204" charset="0"/>
              </a:rPr>
              <a:t>in </a:t>
            </a:r>
            <a:r>
              <a:rPr lang="en-IN" sz="2800" b="1" i="0" u="none" strike="noStrike" baseline="0" dirty="0" smtClean="0">
                <a:solidFill>
                  <a:srgbClr val="0000AB"/>
                </a:solidFill>
                <a:latin typeface="Arial Narrow" panose="020B0606020202030204" charset="0"/>
              </a:rPr>
              <a:t>G</a:t>
            </a:r>
            <a:endParaRPr lang="en-IN" sz="2800" b="1" i="0" u="none" strike="noStrike" baseline="0" dirty="0" smtClean="0">
              <a:solidFill>
                <a:srgbClr val="0000AB"/>
              </a:solidFill>
              <a:latin typeface="Arial Narrow" panose="020B0606020202030204" charset="0"/>
            </a:endParaRPr>
          </a:p>
          <a:p>
            <a:r>
              <a:rPr lang="en-IN" sz="2800" b="0" i="0" u="none" strike="noStrike" baseline="0" dirty="0" smtClean="0">
                <a:solidFill>
                  <a:srgbClr val="000000"/>
                </a:solidFill>
                <a:latin typeface="Arial Narrow" panose="020B0606020202030204" charset="0"/>
              </a:rPr>
              <a:t>• Example</a:t>
            </a:r>
            <a:endParaRPr lang="en-IN" sz="2800" b="0" i="0" u="none" strike="noStrike" baseline="0" dirty="0" smtClean="0">
              <a:solidFill>
                <a:srgbClr val="000000"/>
              </a:solidFill>
              <a:latin typeface="Arial Narrow" panose="020B0606020202030204" charset="0"/>
            </a:endParaRPr>
          </a:p>
          <a:p>
            <a:r>
              <a:rPr lang="en-IN" sz="2800" b="1" i="0" u="none" strike="noStrike" baseline="0" dirty="0" smtClean="0">
                <a:solidFill>
                  <a:srgbClr val="0000AB"/>
                </a:solidFill>
                <a:latin typeface="Arial Narrow" panose="020B0606020202030204" charset="0"/>
              </a:rPr>
              <a:t>		e </a:t>
            </a:r>
            <a:r>
              <a:rPr lang="en-IN" sz="2800" b="0" i="0" u="none" strike="noStrike" baseline="0" dirty="0" smtClean="0">
                <a:solidFill>
                  <a:srgbClr val="000000"/>
                </a:solidFill>
                <a:latin typeface="Arial Narrow" panose="020B0606020202030204" charset="0"/>
              </a:rPr>
              <a:t>= 16       </a:t>
            </a:r>
            <a:r>
              <a:rPr lang="en-IN" sz="2800" b="1" i="0" u="none" strike="noStrike" baseline="0" dirty="0" smtClean="0">
                <a:solidFill>
                  <a:srgbClr val="0000AB"/>
                </a:solidFill>
                <a:latin typeface="Arial Narrow" panose="020B0606020202030204" charset="0"/>
              </a:rPr>
              <a:t>n </a:t>
            </a:r>
            <a:r>
              <a:rPr lang="en-IN" sz="2800" b="0" i="0" u="none" strike="noStrike" baseline="0" dirty="0" smtClean="0">
                <a:solidFill>
                  <a:srgbClr val="000000"/>
                </a:solidFill>
                <a:latin typeface="Arial Narrow" panose="020B0606020202030204" charset="0"/>
              </a:rPr>
              <a:t>= 13</a:t>
            </a:r>
            <a:endParaRPr lang="en-IN" sz="2800" b="0" i="0" u="none" strike="noStrike" baseline="0" dirty="0" smtClean="0">
              <a:solidFill>
                <a:srgbClr val="000000"/>
              </a:solidFill>
              <a:latin typeface="Arial Narrow" panose="020B0606020202030204" charset="0"/>
            </a:endParaRPr>
          </a:p>
          <a:p>
            <a:r>
              <a:rPr lang="en-IN" sz="2800" b="1" i="1" u="none" strike="noStrike" baseline="0" dirty="0" smtClean="0">
                <a:solidFill>
                  <a:srgbClr val="0000AB"/>
                </a:solidFill>
                <a:latin typeface="Arial Narrow" panose="020B0606020202030204" charset="0"/>
              </a:rPr>
              <a:t>		v </a:t>
            </a:r>
            <a:r>
              <a:rPr lang="en-IN" sz="2800" b="0" i="0" u="none" strike="noStrike" baseline="0" dirty="0" smtClean="0">
                <a:solidFill>
                  <a:srgbClr val="0000AB"/>
                </a:solidFill>
                <a:latin typeface="Arial Narrow" panose="020B0606020202030204" charset="0"/>
              </a:rPr>
              <a:t>(</a:t>
            </a:r>
            <a:r>
              <a:rPr lang="en-IN" sz="2800" b="1" i="0" u="none" strike="noStrike" baseline="0" dirty="0" smtClean="0">
                <a:solidFill>
                  <a:srgbClr val="0000AB"/>
                </a:solidFill>
                <a:latin typeface="Arial Narrow" panose="020B0606020202030204" charset="0"/>
              </a:rPr>
              <a:t>P</a:t>
            </a:r>
            <a:r>
              <a:rPr lang="en-IN" sz="2800" b="0" i="0" u="none" strike="noStrike" baseline="0" dirty="0" smtClean="0">
                <a:solidFill>
                  <a:srgbClr val="0000AB"/>
                </a:solidFill>
                <a:latin typeface="Arial Narrow" panose="020B0606020202030204" charset="0"/>
              </a:rPr>
              <a:t>) </a:t>
            </a:r>
            <a:r>
              <a:rPr lang="en-IN" sz="2800" b="0" i="0" u="none" strike="noStrike" baseline="0" dirty="0" smtClean="0">
                <a:solidFill>
                  <a:srgbClr val="000000"/>
                </a:solidFill>
                <a:latin typeface="Arial Narrow" panose="020B0606020202030204" charset="0"/>
              </a:rPr>
              <a:t>= 16 – 13 + 2 = 5</a:t>
            </a:r>
            <a:endParaRPr lang="en-IN" sz="2800" b="0" i="0" u="none" strike="noStrike" baseline="0" dirty="0" smtClean="0">
              <a:solidFill>
                <a:srgbClr val="000000"/>
              </a:solidFill>
              <a:latin typeface="Arial Narrow" panose="020B0606020202030204" charset="0"/>
            </a:endParaRPr>
          </a:p>
          <a:p>
            <a:endParaRPr lang="en-IN" sz="1000" b="0" i="0" u="none" strike="noStrike" baseline="0" dirty="0" smtClean="0">
              <a:solidFill>
                <a:srgbClr val="000000"/>
              </a:solidFill>
              <a:latin typeface="Arial Narrow" panose="020B0606020202030204" charset="0"/>
            </a:endParaRPr>
          </a:p>
          <a:p>
            <a:r>
              <a:rPr lang="en-IN" sz="2800" b="0" i="0" u="none" strike="noStrike" baseline="0" dirty="0" smtClean="0">
                <a:solidFill>
                  <a:srgbClr val="000000"/>
                </a:solidFill>
                <a:latin typeface="Arial Narrow" panose="020B0606020202030204" charset="0"/>
              </a:rPr>
              <a:t>• More simply, if </a:t>
            </a:r>
            <a:r>
              <a:rPr lang="en-IN" sz="2800" b="1" i="0" u="none" strike="noStrike" baseline="0" dirty="0" smtClean="0">
                <a:solidFill>
                  <a:srgbClr val="0000AB"/>
                </a:solidFill>
                <a:latin typeface="Arial Narrow" panose="020B0606020202030204" charset="0"/>
              </a:rPr>
              <a:t>d </a:t>
            </a:r>
            <a:r>
              <a:rPr lang="en-IN" sz="2800" b="0" i="0" u="none" strike="noStrike" baseline="0" dirty="0" smtClean="0">
                <a:solidFill>
                  <a:srgbClr val="000000"/>
                </a:solidFill>
                <a:latin typeface="Arial Narrow" panose="020B0606020202030204" charset="0"/>
              </a:rPr>
              <a:t>is the number of decision nodes in </a:t>
            </a:r>
            <a:r>
              <a:rPr lang="en-IN" sz="2800" b="1" i="0" u="none" strike="noStrike" baseline="0" dirty="0" smtClean="0">
                <a:solidFill>
                  <a:srgbClr val="0000AB"/>
                </a:solidFill>
                <a:latin typeface="Arial Narrow" panose="020B0606020202030204" charset="0"/>
              </a:rPr>
              <a:t>G </a:t>
            </a:r>
            <a:r>
              <a:rPr lang="en-IN" sz="2800" b="0" i="0" u="none" strike="noStrike" baseline="0" dirty="0" smtClean="0">
                <a:solidFill>
                  <a:srgbClr val="000000"/>
                </a:solidFill>
                <a:latin typeface="Arial Narrow" panose="020B0606020202030204" charset="0"/>
              </a:rPr>
              <a:t>then</a:t>
            </a:r>
            <a:endParaRPr lang="en-IN" sz="2800" b="0" i="0" u="none" strike="noStrike" baseline="0" dirty="0" smtClean="0">
              <a:solidFill>
                <a:srgbClr val="000000"/>
              </a:solidFill>
              <a:latin typeface="Arial Narrow" panose="020B0606020202030204" charset="0"/>
            </a:endParaRPr>
          </a:p>
          <a:p>
            <a:r>
              <a:rPr lang="en-IN" sz="2800" b="1" i="1" u="none" strike="noStrike" baseline="0" dirty="0" smtClean="0">
                <a:solidFill>
                  <a:srgbClr val="0000AB"/>
                </a:solidFill>
                <a:latin typeface="Arial Narrow" panose="020B0606020202030204" charset="0"/>
              </a:rPr>
              <a:t>		v </a:t>
            </a:r>
            <a:r>
              <a:rPr lang="en-IN" sz="2800" b="0" i="0" u="none" strike="noStrike" baseline="0" dirty="0" smtClean="0">
                <a:solidFill>
                  <a:srgbClr val="0000AB"/>
                </a:solidFill>
                <a:latin typeface="Arial Narrow" panose="020B0606020202030204" charset="0"/>
              </a:rPr>
              <a:t>(</a:t>
            </a:r>
            <a:r>
              <a:rPr lang="en-IN" sz="2800" b="1" i="0" u="none" strike="noStrike" baseline="0" dirty="0" smtClean="0">
                <a:solidFill>
                  <a:srgbClr val="0000AB"/>
                </a:solidFill>
                <a:latin typeface="Arial Narrow" panose="020B0606020202030204" charset="0"/>
              </a:rPr>
              <a:t>P</a:t>
            </a:r>
            <a:r>
              <a:rPr lang="en-IN" sz="2800" b="0" i="0" u="none" strike="noStrike" baseline="0" dirty="0" smtClean="0">
                <a:solidFill>
                  <a:srgbClr val="0000AB"/>
                </a:solidFill>
                <a:latin typeface="Arial Narrow" panose="020B0606020202030204" charset="0"/>
              </a:rPr>
              <a:t>) </a:t>
            </a:r>
            <a:r>
              <a:rPr lang="en-IN" sz="2800" b="0" i="0" u="none" strike="noStrike" baseline="0" dirty="0" smtClean="0">
                <a:solidFill>
                  <a:srgbClr val="000000"/>
                </a:solidFill>
                <a:latin typeface="Arial Narrow" panose="020B0606020202030204" charset="0"/>
              </a:rPr>
              <a:t>= </a:t>
            </a:r>
            <a:r>
              <a:rPr lang="en-IN" sz="2800" b="1" i="0" u="none" strike="noStrike" baseline="0" dirty="0" smtClean="0">
                <a:solidFill>
                  <a:srgbClr val="0000AB"/>
                </a:solidFill>
                <a:latin typeface="Arial Narrow" panose="020B0606020202030204" charset="0"/>
              </a:rPr>
              <a:t>d </a:t>
            </a:r>
            <a:r>
              <a:rPr lang="en-IN" sz="2800" b="0" i="0" u="none" strike="noStrike" baseline="0" dirty="0" smtClean="0">
                <a:solidFill>
                  <a:srgbClr val="000000"/>
                </a:solidFill>
                <a:latin typeface="Arial Narrow" panose="020B0606020202030204" charset="0"/>
              </a:rPr>
              <a:t>+ 1</a:t>
            </a:r>
            <a:endParaRPr lang="en-IN" sz="2800" b="0" i="0" u="none" strike="noStrike" baseline="0" dirty="0" smtClean="0">
              <a:solidFill>
                <a:srgbClr val="000000"/>
              </a:solidFill>
              <a:latin typeface="Arial Narrow" panose="020B0606020202030204" charset="0"/>
            </a:endParaRPr>
          </a:p>
          <a:p>
            <a:endParaRPr lang="en-IN" sz="1000" b="0" i="0" u="none" strike="noStrike" baseline="0" dirty="0" smtClean="0">
              <a:solidFill>
                <a:srgbClr val="000000"/>
              </a:solidFill>
              <a:latin typeface="Arial Narrow" panose="020B0606020202030204" charset="0"/>
            </a:endParaRPr>
          </a:p>
          <a:p>
            <a:r>
              <a:rPr lang="en-IN" sz="2800" b="0" i="0" u="none" strike="noStrike" baseline="0" dirty="0" smtClean="0">
                <a:solidFill>
                  <a:srgbClr val="000000"/>
                </a:solidFill>
                <a:latin typeface="Arial Narrow" panose="020B0606020202030204" charset="0"/>
              </a:rPr>
              <a:t>• McCabe </a:t>
            </a:r>
            <a:r>
              <a:rPr lang="en-IN" sz="2800" b="0" i="0" u="none" strike="noStrike" baseline="0" dirty="0" smtClean="0">
                <a:solidFill>
                  <a:srgbClr val="0000AB"/>
                </a:solidFill>
                <a:latin typeface="Arial Narrow" panose="020B0606020202030204" charset="0"/>
              </a:rPr>
              <a:t>proposed </a:t>
            </a:r>
            <a:r>
              <a:rPr lang="en-IN" sz="2800" b="0" i="0" u="none" strike="noStrike" baseline="0" dirty="0" smtClean="0">
                <a:solidFill>
                  <a:srgbClr val="000000"/>
                </a:solidFill>
                <a:latin typeface="Arial Narrow" panose="020B0606020202030204" charset="0"/>
              </a:rPr>
              <a:t>that for each module </a:t>
            </a:r>
            <a:r>
              <a:rPr lang="en-IN" sz="2800" b="1" i="0" u="none" strike="noStrike" baseline="0" dirty="0" smtClean="0">
                <a:solidFill>
                  <a:srgbClr val="0000AB"/>
                </a:solidFill>
                <a:latin typeface="Arial Narrow" panose="020B0606020202030204" charset="0"/>
              </a:rPr>
              <a:t>P</a:t>
            </a:r>
            <a:endParaRPr lang="en-IN" sz="2800" b="1" i="0" u="none" strike="noStrike" baseline="0" dirty="0" smtClean="0">
              <a:solidFill>
                <a:srgbClr val="0000AB"/>
              </a:solidFill>
              <a:latin typeface="Arial Narrow" panose="020B0606020202030204" charset="0"/>
            </a:endParaRPr>
          </a:p>
          <a:p>
            <a:r>
              <a:rPr lang="en-IN" sz="2800" b="1" i="1" u="none" strike="noStrike" baseline="0" dirty="0" smtClean="0">
                <a:solidFill>
                  <a:srgbClr val="0000AB"/>
                </a:solidFill>
                <a:latin typeface="Arial Narrow" panose="020B0606020202030204" charset="0"/>
              </a:rPr>
              <a:t>		v </a:t>
            </a:r>
            <a:r>
              <a:rPr lang="en-IN" sz="2800" b="0" i="0" u="none" strike="noStrike" baseline="0" dirty="0" smtClean="0">
                <a:solidFill>
                  <a:srgbClr val="0000AB"/>
                </a:solidFill>
                <a:latin typeface="Arial Narrow" panose="020B0606020202030204" charset="0"/>
              </a:rPr>
              <a:t>(</a:t>
            </a:r>
            <a:r>
              <a:rPr lang="en-IN" sz="2800" b="1" i="0" u="none" strike="noStrike" baseline="0" dirty="0" smtClean="0">
                <a:solidFill>
                  <a:srgbClr val="0000AB"/>
                </a:solidFill>
                <a:latin typeface="Arial Narrow" panose="020B0606020202030204" charset="0"/>
              </a:rPr>
              <a:t>P</a:t>
            </a:r>
            <a:r>
              <a:rPr lang="en-IN" sz="2800" b="0" i="0" u="none" strike="noStrike" baseline="0" dirty="0" smtClean="0">
                <a:solidFill>
                  <a:srgbClr val="0000AB"/>
                </a:solidFill>
                <a:latin typeface="Arial Narrow" panose="020B0606020202030204" charset="0"/>
              </a:rPr>
              <a:t>) </a:t>
            </a:r>
            <a:r>
              <a:rPr lang="en-IN" sz="2800" b="0" i="0" u="none" strike="noStrike" baseline="0" dirty="0" smtClean="0">
                <a:solidFill>
                  <a:srgbClr val="000000"/>
                </a:solidFill>
                <a:latin typeface="Arial Narrow" panose="020B0606020202030204" charset="0"/>
              </a:rPr>
              <a:t>&lt; 10</a:t>
            </a:r>
            <a:endParaRPr lang="en-IN" sz="2800" dirty="0">
              <a:latin typeface="Arial Narrow" panose="020B0606020202030204" charset="0"/>
            </a:endParaRPr>
          </a:p>
        </p:txBody>
      </p:sp>
      <p:pic>
        <p:nvPicPr>
          <p:cNvPr id="6" name="Picture 5"/>
          <p:cNvPicPr>
            <a:picLocks noChangeAspect="1"/>
          </p:cNvPicPr>
          <p:nvPr/>
        </p:nvPicPr>
        <p:blipFill>
          <a:blip r:embed="rId1">
            <a:lum bright="40000"/>
          </a:blip>
          <a:stretch>
            <a:fillRect/>
          </a:stretch>
        </p:blipFill>
        <p:spPr>
          <a:xfrm>
            <a:off x="8931275" y="1153160"/>
            <a:ext cx="3090545" cy="5217160"/>
          </a:xfrm>
          <a:prstGeom prst="rect">
            <a:avLst/>
          </a:prstGeom>
        </p:spPr>
      </p:pic>
      <p:sp>
        <p:nvSpPr>
          <p:cNvPr id="7" name="Rectangle 6"/>
          <p:cNvSpPr/>
          <p:nvPr/>
        </p:nvSpPr>
        <p:spPr>
          <a:xfrm>
            <a:off x="8365991" y="6412468"/>
            <a:ext cx="3749809" cy="369332"/>
          </a:xfrm>
          <a:prstGeom prst="rect">
            <a:avLst/>
          </a:prstGeom>
        </p:spPr>
        <p:txBody>
          <a:bodyPr wrap="none">
            <a:spAutoFit/>
          </a:bodyPr>
          <a:lstStyle/>
          <a:p>
            <a:r>
              <a:rPr lang="en-IN" b="0" i="0" u="none" strike="noStrike" baseline="0" dirty="0" smtClean="0">
                <a:latin typeface="ArialMT"/>
              </a:rPr>
              <a:t>Source: Fenton, </a:t>
            </a:r>
            <a:r>
              <a:rPr lang="en-IN" b="0" i="0" u="none" strike="noStrike" baseline="0" dirty="0" err="1" smtClean="0">
                <a:latin typeface="ArialMT"/>
              </a:rPr>
              <a:t>Agena</a:t>
            </a:r>
            <a:r>
              <a:rPr lang="en-IN" b="0" i="0" u="none" strike="noStrike" baseline="0" dirty="0" smtClean="0">
                <a:latin typeface="ArialMT"/>
              </a:rPr>
              <a:t> Corp. 2000</a:t>
            </a:r>
            <a:endParaRPr lang="en-IN"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232410" y="228600"/>
            <a:ext cx="10515600" cy="825500"/>
          </a:xfrm>
        </p:spPr>
        <p:txBody>
          <a:bodyPr/>
          <a:p>
            <a:r>
              <a:rPr lang="en-US" b="1"/>
              <a:t>Example</a:t>
            </a:r>
            <a:endParaRPr lang="en-US" b="1"/>
          </a:p>
        </p:txBody>
      </p:sp>
      <p:graphicFrame>
        <p:nvGraphicFramePr>
          <p:cNvPr id="7" name="Object 6"/>
          <p:cNvGraphicFramePr/>
          <p:nvPr/>
        </p:nvGraphicFramePr>
        <p:xfrm>
          <a:off x="6071870" y="462280"/>
          <a:ext cx="5929630" cy="6231890"/>
        </p:xfrm>
        <a:graphic>
          <a:graphicData uri="http://schemas.openxmlformats.org/presentationml/2006/ole">
            <mc:AlternateContent xmlns:mc="http://schemas.openxmlformats.org/markup-compatibility/2006">
              <mc:Choice xmlns:v="urn:schemas-microsoft-com:vml" Requires="v">
                <p:oleObj spid="_x0000_s8" name="" r:id="rId1" imgW="2959100" imgH="2660650" progId="Paint.Picture">
                  <p:embed/>
                </p:oleObj>
              </mc:Choice>
              <mc:Fallback>
                <p:oleObj name="" r:id="rId1" imgW="2959100" imgH="2660650" progId="Paint.Picture">
                  <p:embed/>
                  <p:pic>
                    <p:nvPicPr>
                      <p:cNvPr id="0" name="Picture 7"/>
                      <p:cNvPicPr/>
                      <p:nvPr/>
                    </p:nvPicPr>
                    <p:blipFill>
                      <a:blip r:embed="rId2"/>
                      <a:stretch>
                        <a:fillRect/>
                      </a:stretch>
                    </p:blipFill>
                    <p:spPr>
                      <a:xfrm>
                        <a:off x="6071870" y="462280"/>
                        <a:ext cx="5929630" cy="6231890"/>
                      </a:xfrm>
                      <a:prstGeom prst="rect">
                        <a:avLst/>
                      </a:prstGeom>
                    </p:spPr>
                  </p:pic>
                </p:oleObj>
              </mc:Fallback>
            </mc:AlternateContent>
          </a:graphicData>
        </a:graphic>
      </p:graphicFrame>
      <p:graphicFrame>
        <p:nvGraphicFramePr>
          <p:cNvPr id="13" name="Object 12"/>
          <p:cNvGraphicFramePr/>
          <p:nvPr/>
        </p:nvGraphicFramePr>
        <p:xfrm>
          <a:off x="5295265" y="462280"/>
          <a:ext cx="1601470" cy="358140"/>
        </p:xfrm>
        <a:graphic>
          <a:graphicData uri="http://schemas.openxmlformats.org/presentationml/2006/ole">
            <mc:AlternateContent xmlns:mc="http://schemas.openxmlformats.org/markup-compatibility/2006">
              <mc:Choice xmlns:v="urn:schemas-microsoft-com:vml" Requires="v">
                <p:oleObj spid="_x0000_s14" name="" r:id="rId3" imgW="1308100" imgH="266700" progId="Paint.Picture">
                  <p:embed/>
                </p:oleObj>
              </mc:Choice>
              <mc:Fallback>
                <p:oleObj name="" r:id="rId3" imgW="1308100" imgH="266700" progId="Paint.Picture">
                  <p:embed/>
                  <p:pic>
                    <p:nvPicPr>
                      <p:cNvPr id="0" name="Picture 13"/>
                      <p:cNvPicPr/>
                      <p:nvPr/>
                    </p:nvPicPr>
                    <p:blipFill>
                      <a:blip r:embed="rId4"/>
                      <a:stretch>
                        <a:fillRect/>
                      </a:stretch>
                    </p:blipFill>
                    <p:spPr>
                      <a:xfrm>
                        <a:off x="5295265" y="462280"/>
                        <a:ext cx="1601470" cy="358140"/>
                      </a:xfrm>
                      <a:prstGeom prst="rect">
                        <a:avLst/>
                      </a:prstGeom>
                    </p:spPr>
                  </p:pic>
                </p:oleObj>
              </mc:Fallback>
            </mc:AlternateContent>
          </a:graphicData>
        </a:graphic>
      </p:graphicFrame>
      <p:graphicFrame>
        <p:nvGraphicFramePr>
          <p:cNvPr id="16" name="Content Placeholder 15"/>
          <p:cNvGraphicFramePr>
            <a:graphicFrameLocks noChangeAspect="1"/>
          </p:cNvGraphicFramePr>
          <p:nvPr>
            <p:ph idx="1"/>
          </p:nvPr>
        </p:nvGraphicFramePr>
        <p:xfrm>
          <a:off x="435928" y="1389380"/>
          <a:ext cx="2840990" cy="4438015"/>
        </p:xfrm>
        <a:graphic>
          <a:graphicData uri="http://schemas.openxmlformats.org/presentationml/2006/ole">
            <mc:AlternateContent xmlns:mc="http://schemas.openxmlformats.org/markup-compatibility/2006">
              <mc:Choice xmlns:v="urn:schemas-microsoft-com:vml" Requires="v">
                <p:oleObj spid="_x0000_s17" name="" r:id="rId5" imgW="1377950" imgH="2152650" progId="Paint.Picture">
                  <p:embed/>
                </p:oleObj>
              </mc:Choice>
              <mc:Fallback>
                <p:oleObj name="" r:id="rId5" imgW="1377950" imgH="2152650" progId="Paint.Picture">
                  <p:embed/>
                  <p:pic>
                    <p:nvPicPr>
                      <p:cNvPr id="0" name="Picture 16"/>
                      <p:cNvPicPr/>
                      <p:nvPr/>
                    </p:nvPicPr>
                    <p:blipFill>
                      <a:blip r:embed="rId6">
                        <a:lum contrast="42000"/>
                      </a:blip>
                      <a:stretch>
                        <a:fillRect/>
                      </a:stretch>
                    </p:blipFill>
                    <p:spPr>
                      <a:xfrm>
                        <a:off x="435928" y="1389380"/>
                        <a:ext cx="2840990" cy="4438015"/>
                      </a:xfrm>
                      <a:prstGeom prst="rect">
                        <a:avLst/>
                      </a:prstGeom>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xfrm>
            <a:off x="838200" y="365125"/>
            <a:ext cx="10515600" cy="711835"/>
          </a:xfrm>
        </p:spPr>
        <p:txBody>
          <a:bodyPr>
            <a:normAutofit fontScale="90000"/>
          </a:bodyPr>
          <a:p>
            <a:r>
              <a:rPr lang="en-US"/>
              <a:t>McCabe’s complexity: Example</a:t>
            </a:r>
            <a:endParaRPr lang="en-US"/>
          </a:p>
        </p:txBody>
      </p:sp>
      <p:pic>
        <p:nvPicPr>
          <p:cNvPr id="4" name="Content Placeholder 3"/>
          <p:cNvPicPr>
            <a:picLocks noChangeAspect="1"/>
          </p:cNvPicPr>
          <p:nvPr>
            <p:ph sz="half" idx="1"/>
          </p:nvPr>
        </p:nvPicPr>
        <p:blipFill>
          <a:blip r:embed="rId1"/>
          <a:stretch>
            <a:fillRect/>
          </a:stretch>
        </p:blipFill>
        <p:spPr>
          <a:xfrm>
            <a:off x="560070" y="1430020"/>
            <a:ext cx="4064635" cy="5205730"/>
          </a:xfrm>
          <a:prstGeom prst="rect">
            <a:avLst/>
          </a:prstGeom>
        </p:spPr>
      </p:pic>
      <p:pic>
        <p:nvPicPr>
          <p:cNvPr id="6" name="Content Placeholder 5"/>
          <p:cNvPicPr>
            <a:picLocks noChangeAspect="1"/>
          </p:cNvPicPr>
          <p:nvPr>
            <p:ph sz="half" idx="2"/>
          </p:nvPr>
        </p:nvPicPr>
        <p:blipFill>
          <a:blip r:embed="rId2"/>
          <a:stretch>
            <a:fillRect/>
          </a:stretch>
        </p:blipFill>
        <p:spPr>
          <a:xfrm>
            <a:off x="6501765" y="1900555"/>
            <a:ext cx="3861435" cy="3029585"/>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03960" y="1787008"/>
            <a:ext cx="9509760" cy="3215005"/>
          </a:xfrm>
          <a:prstGeom prst="rect">
            <a:avLst/>
          </a:prstGeom>
        </p:spPr>
        <p:txBody>
          <a:bodyPr wrap="square">
            <a:spAutoFit/>
          </a:bodyPr>
          <a:lstStyle/>
          <a:p>
            <a:pPr algn="just"/>
            <a:endParaRPr lang="en-IN" sz="900" b="0" i="0" u="none" strike="noStrike" baseline="0" dirty="0" smtClean="0">
              <a:solidFill>
                <a:srgbClr val="000000"/>
              </a:solidFill>
              <a:latin typeface="AGGJBE+Tahoma"/>
            </a:endParaRPr>
          </a:p>
          <a:p>
            <a:pPr marR="82550" algn="just"/>
            <a:r>
              <a:rPr lang="en-IN" sz="4400" b="0" i="0" u="none" strike="noStrike" baseline="0" dirty="0" smtClean="0">
                <a:latin typeface="Aharoni" panose="02010803020104030203" pitchFamily="2" charset="-79"/>
                <a:cs typeface="Aharoni" panose="02010803020104030203" pitchFamily="2" charset="-79"/>
              </a:rPr>
              <a:t>Final Word</a:t>
            </a:r>
            <a:endParaRPr lang="en-IN" sz="4400" b="0" i="0" u="none" strike="noStrike" baseline="0" dirty="0" smtClean="0">
              <a:latin typeface="Aharoni" panose="02010803020104030203" pitchFamily="2" charset="-79"/>
              <a:cs typeface="Aharoni" panose="02010803020104030203" pitchFamily="2" charset="-79"/>
            </a:endParaRPr>
          </a:p>
          <a:p>
            <a:pPr algn="just"/>
            <a:endParaRPr lang="en-IN" sz="2800" b="0" i="0" u="none" strike="noStrike" baseline="0" dirty="0" smtClean="0">
              <a:latin typeface="AGGJBE+Tahoma"/>
            </a:endParaRPr>
          </a:p>
          <a:p>
            <a:pPr marR="8255" algn="just"/>
            <a:r>
              <a:rPr lang="en-IN" sz="4000" b="0" i="0" u="none" strike="noStrike" baseline="0" dirty="0" smtClean="0"/>
              <a:t>“The models are just there to help, not to make the management decisions for you.”</a:t>
            </a:r>
            <a:endParaRPr lang="en-IN" sz="4000" b="0" i="0" u="none" strike="noStrike" baseline="0" dirty="0" smtClean="0"/>
          </a:p>
          <a:p>
            <a:pPr marR="8255" algn="just"/>
            <a:r>
              <a:rPr lang="en-IN" b="0" i="0" u="none" strike="noStrike" baseline="0" dirty="0" smtClean="0">
                <a:latin typeface="AGGJBE+Tahoma"/>
              </a:rPr>
              <a:t>							</a:t>
            </a:r>
            <a:endParaRPr lang="en-IN" b="0" i="0" u="none" strike="noStrike" baseline="0" dirty="0" smtClean="0">
              <a:latin typeface="AGGJBE+Tahoma"/>
            </a:endParaRPr>
          </a:p>
          <a:p>
            <a:pPr marR="8255" algn="just"/>
            <a:r>
              <a:rPr lang="en-IN" sz="2400" dirty="0">
                <a:latin typeface="AGGJBE+Tahoma"/>
              </a:rPr>
              <a:t>	</a:t>
            </a:r>
            <a:r>
              <a:rPr lang="en-IN" sz="2400" dirty="0" smtClean="0">
                <a:latin typeface="AGGJBE+Tahoma"/>
              </a:rPr>
              <a:t>					    </a:t>
            </a:r>
            <a:r>
              <a:rPr lang="en-IN" sz="2400" b="0" i="1" u="none" strike="noStrike" baseline="0" dirty="0" smtClean="0">
                <a:latin typeface="AGGJBE+Tahoma"/>
              </a:rPr>
              <a:t>--Barry Boehm</a:t>
            </a:r>
            <a:endParaRPr lang="en-IN" sz="2400" i="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25120" y="1112520"/>
            <a:ext cx="11086465" cy="4399915"/>
          </a:xfrm>
          <a:prstGeom prst="rect">
            <a:avLst/>
          </a:prstGeom>
          <a:noFill/>
        </p:spPr>
        <p:txBody>
          <a:bodyPr wrap="square" rtlCol="0" anchor="t">
            <a:spAutoFit/>
          </a:bodyPr>
          <a:p>
            <a:r>
              <a:rPr lang="en-US" sz="2800">
                <a:latin typeface="Arial Narrow" panose="020B0606020202030204" charset="0"/>
              </a:rPr>
              <a:t>Consider this snippet of C code as an example of the ambiguity encountered when determining SLOC:</a:t>
            </a:r>
            <a:endParaRPr lang="en-US" sz="2800">
              <a:latin typeface="Arial Narrow" panose="020B0606020202030204" charset="0"/>
            </a:endParaRPr>
          </a:p>
          <a:p>
            <a:endParaRPr lang="en-US" sz="2800">
              <a:latin typeface="Arial Narrow" panose="020B0606020202030204" charset="0"/>
            </a:endParaRPr>
          </a:p>
          <a:p>
            <a:r>
              <a:rPr lang="en-US" sz="2800" b="1" i="1">
                <a:solidFill>
                  <a:srgbClr val="FF0000"/>
                </a:solidFill>
                <a:latin typeface="Arial Narrow" panose="020B0606020202030204" charset="0"/>
              </a:rPr>
              <a:t>for (i = 0; i &lt; 100; i += 1) printf("hello"); /* How many lines of code is this? */</a:t>
            </a:r>
            <a:endParaRPr lang="en-US" sz="2800" b="1" i="1">
              <a:solidFill>
                <a:srgbClr val="FF0000"/>
              </a:solidFill>
              <a:latin typeface="Arial Narrow" panose="020B0606020202030204" charset="0"/>
            </a:endParaRPr>
          </a:p>
          <a:p>
            <a:endParaRPr lang="en-US" sz="2800" b="1" i="1">
              <a:solidFill>
                <a:srgbClr val="FF0000"/>
              </a:solidFill>
              <a:latin typeface="Arial Narrow" panose="020B0606020202030204" charset="0"/>
            </a:endParaRPr>
          </a:p>
          <a:p>
            <a:r>
              <a:rPr lang="en-US" sz="2800">
                <a:latin typeface="Arial Narrow" panose="020B0606020202030204" charset="0"/>
              </a:rPr>
              <a:t>In this example we have:</a:t>
            </a:r>
            <a:endParaRPr lang="en-US" sz="2800">
              <a:latin typeface="Arial Narrow" panose="020B0606020202030204" charset="0"/>
            </a:endParaRPr>
          </a:p>
          <a:p>
            <a:endParaRPr lang="en-US" sz="2800">
              <a:latin typeface="Arial Narrow" panose="020B0606020202030204" charset="0"/>
            </a:endParaRPr>
          </a:p>
          <a:p>
            <a:r>
              <a:rPr lang="en-US" sz="2800">
                <a:latin typeface="Arial Narrow" panose="020B0606020202030204" charset="0"/>
              </a:rPr>
              <a:t>1 Physical Lines of Code (LOC)</a:t>
            </a:r>
            <a:endParaRPr lang="en-US" sz="2800">
              <a:latin typeface="Arial Narrow" panose="020B0606020202030204" charset="0"/>
            </a:endParaRPr>
          </a:p>
          <a:p>
            <a:r>
              <a:rPr lang="en-US" sz="2800">
                <a:latin typeface="Arial Narrow" panose="020B0606020202030204" charset="0"/>
              </a:rPr>
              <a:t>2 Logical Line of Code (LLOC) (for statement and printf statement)</a:t>
            </a:r>
            <a:endParaRPr lang="en-US" sz="2800">
              <a:latin typeface="Arial Narrow" panose="020B0606020202030204" charset="0"/>
            </a:endParaRPr>
          </a:p>
          <a:p>
            <a:r>
              <a:rPr lang="en-US" sz="2800">
                <a:latin typeface="Arial Narrow" panose="020B0606020202030204" charset="0"/>
              </a:rPr>
              <a:t>1 comment line</a:t>
            </a:r>
            <a:endParaRPr lang="en-US" sz="2800">
              <a:latin typeface="Arial Narrow" panose="020B0606020202030204" charset="0"/>
            </a:endParaRPr>
          </a:p>
        </p:txBody>
      </p:sp>
      <p:sp>
        <p:nvSpPr>
          <p:cNvPr id="19457" name="Title 1"/>
          <p:cNvSpPr>
            <a:spLocks noGrp="1"/>
          </p:cNvSpPr>
          <p:nvPr/>
        </p:nvSpPr>
        <p:spPr>
          <a:xfrm>
            <a:off x="220345" y="136525"/>
            <a:ext cx="8229600" cy="787400"/>
          </a:xfrm>
          <a:prstGeom prst="rect">
            <a:avLst/>
          </a:prstGeom>
          <a:noFill/>
          <a:ln w="9525">
            <a:noFill/>
          </a:ln>
        </p:spPr>
        <p:txBody>
          <a:bodyPr vert="horz" wrap="square" lIns="91440" tIns="45720" rIns="91440" bIns="45720" anchor="ctr"/>
          <a:lstStyle>
            <a:lvl1pPr algn="ctr" defTabSz="457200" rtl="0" eaLnBrk="0" fontAlgn="base" hangingPunct="0">
              <a:spcBef>
                <a:spcPct val="0"/>
              </a:spcBef>
              <a:spcAft>
                <a:spcPct val="0"/>
              </a:spcAft>
              <a:defRPr sz="4400" kern="1200">
                <a:solidFill>
                  <a:schemeClr val="tx1"/>
                </a:solidFill>
                <a:latin typeface="+mj-lt"/>
                <a:ea typeface="MS PGothic" panose="020B0600070205080204" charset="-128"/>
                <a:cs typeface="MS PGothic" panose="020B0600070205080204" charset="-128"/>
              </a:defRPr>
            </a:lvl1pPr>
            <a:lvl2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2pPr>
            <a:lvl3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3pPr>
            <a:lvl4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4pPr>
            <a:lvl5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5pPr>
            <a:lvl6pPr marL="457200" algn="ctr" defTabSz="457200" rtl="0" fontAlgn="base">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6pPr>
            <a:lvl7pPr marL="914400" algn="ctr" defTabSz="457200" rtl="0" fontAlgn="base">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7pPr>
            <a:lvl8pPr marL="1371600" algn="ctr" defTabSz="457200" rtl="0" fontAlgn="base">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8pPr>
            <a:lvl9pPr marL="1828800" algn="ctr" defTabSz="457200" rtl="0" fontAlgn="base">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9pPr>
          </a:lstStyle>
          <a:p>
            <a:pPr algn="l"/>
            <a:r>
              <a:rPr lang="en-US" sz="4000" b="1" dirty="0">
                <a:latin typeface="Arial" panose="020B0604020202020204" pitchFamily="34" charset="0"/>
              </a:rPr>
              <a:t>Example:</a:t>
            </a:r>
            <a:endParaRPr lang="en-US" sz="4000" b="1" dirty="0">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92125" y="403860"/>
            <a:ext cx="11208385" cy="6123940"/>
          </a:xfrm>
          <a:prstGeom prst="rect">
            <a:avLst/>
          </a:prstGeom>
          <a:noFill/>
        </p:spPr>
        <p:txBody>
          <a:bodyPr wrap="square" rtlCol="0" anchor="t">
            <a:spAutoFit/>
          </a:bodyPr>
          <a:p>
            <a:r>
              <a:rPr lang="en-US" sz="2800">
                <a:latin typeface="Arial Narrow" panose="020B0606020202030204" charset="0"/>
              </a:rPr>
              <a:t>Depending on the programmer and/or coding standards, the above "line of code" could be written on many separate lines:</a:t>
            </a:r>
            <a:endParaRPr lang="en-US" sz="2800">
              <a:latin typeface="Arial Narrow" panose="020B0606020202030204" charset="0"/>
            </a:endParaRPr>
          </a:p>
          <a:p>
            <a:endParaRPr lang="en-US" sz="2800">
              <a:latin typeface="Arial Narrow" panose="020B0606020202030204" charset="0"/>
            </a:endParaRPr>
          </a:p>
          <a:p>
            <a:r>
              <a:rPr lang="en-US" sz="2800" b="1" i="1">
                <a:solidFill>
                  <a:srgbClr val="FF0000"/>
                </a:solidFill>
                <a:latin typeface="Arial Narrow" panose="020B0606020202030204" charset="0"/>
              </a:rPr>
              <a:t>for (i = 0; i &lt; 100; i += 1)</a:t>
            </a:r>
            <a:endParaRPr lang="en-US" sz="2800" b="1" i="1">
              <a:solidFill>
                <a:srgbClr val="FF0000"/>
              </a:solidFill>
              <a:latin typeface="Arial Narrow" panose="020B0606020202030204" charset="0"/>
            </a:endParaRPr>
          </a:p>
          <a:p>
            <a:r>
              <a:rPr lang="en-US" sz="2800" b="1" i="1">
                <a:solidFill>
                  <a:srgbClr val="FF0000"/>
                </a:solidFill>
                <a:latin typeface="Arial Narrow" panose="020B0606020202030204" charset="0"/>
              </a:rPr>
              <a:t>{</a:t>
            </a:r>
            <a:endParaRPr lang="en-US" sz="2800" b="1" i="1">
              <a:solidFill>
                <a:srgbClr val="FF0000"/>
              </a:solidFill>
              <a:latin typeface="Arial Narrow" panose="020B0606020202030204" charset="0"/>
            </a:endParaRPr>
          </a:p>
          <a:p>
            <a:r>
              <a:rPr lang="en-US" sz="2800" b="1" i="1">
                <a:solidFill>
                  <a:srgbClr val="FF0000"/>
                </a:solidFill>
                <a:latin typeface="Arial Narrow" panose="020B0606020202030204" charset="0"/>
              </a:rPr>
              <a:t>    printf("hello");</a:t>
            </a:r>
            <a:endParaRPr lang="en-US" sz="2800" b="1" i="1">
              <a:solidFill>
                <a:srgbClr val="FF0000"/>
              </a:solidFill>
              <a:latin typeface="Arial Narrow" panose="020B0606020202030204" charset="0"/>
            </a:endParaRPr>
          </a:p>
          <a:p>
            <a:r>
              <a:rPr lang="en-US" sz="2800" b="1" i="1">
                <a:solidFill>
                  <a:srgbClr val="FF0000"/>
                </a:solidFill>
                <a:latin typeface="Arial Narrow" panose="020B0606020202030204" charset="0"/>
              </a:rPr>
              <a:t>} /* Now how many lines of code is this? */</a:t>
            </a:r>
            <a:endParaRPr lang="en-US" sz="2800" b="1" i="1">
              <a:solidFill>
                <a:srgbClr val="FF0000"/>
              </a:solidFill>
              <a:latin typeface="Arial Narrow" panose="020B0606020202030204" charset="0"/>
            </a:endParaRPr>
          </a:p>
          <a:p>
            <a:endParaRPr lang="en-US" sz="2800">
              <a:latin typeface="Arial Narrow" panose="020B0606020202030204" charset="0"/>
            </a:endParaRPr>
          </a:p>
          <a:p>
            <a:r>
              <a:rPr lang="en-US" sz="2800">
                <a:latin typeface="Arial Narrow" panose="020B0606020202030204" charset="0"/>
              </a:rPr>
              <a:t>In this example we have:</a:t>
            </a:r>
            <a:endParaRPr lang="en-US" sz="2800">
              <a:latin typeface="Arial Narrow" panose="020B0606020202030204" charset="0"/>
            </a:endParaRPr>
          </a:p>
          <a:p>
            <a:endParaRPr lang="en-US" sz="2800">
              <a:latin typeface="Arial Narrow" panose="020B0606020202030204" charset="0"/>
            </a:endParaRPr>
          </a:p>
          <a:p>
            <a:r>
              <a:rPr lang="en-US" sz="2800">
                <a:latin typeface="Arial Narrow" panose="020B0606020202030204" charset="0"/>
              </a:rPr>
              <a:t>4 Physical Lines of Code (LOC): is placing braces work to be estimated?</a:t>
            </a:r>
            <a:endParaRPr lang="en-US" sz="2800">
              <a:latin typeface="Arial Narrow" panose="020B0606020202030204" charset="0"/>
            </a:endParaRPr>
          </a:p>
          <a:p>
            <a:r>
              <a:rPr lang="en-US" sz="2800">
                <a:latin typeface="Arial Narrow" panose="020B0606020202030204" charset="0"/>
              </a:rPr>
              <a:t>2 Logical Line of Code (LLOC): what about all the work writing non-statement lines?</a:t>
            </a:r>
            <a:endParaRPr lang="en-US" sz="2800">
              <a:latin typeface="Arial Narrow" panose="020B0606020202030204" charset="0"/>
            </a:endParaRPr>
          </a:p>
          <a:p>
            <a:r>
              <a:rPr lang="en-US" sz="2800">
                <a:latin typeface="Arial Narrow" panose="020B0606020202030204" charset="0"/>
              </a:rPr>
              <a:t>1 comment line: tools must account for all code and comments regardless of comment placement.</a:t>
            </a:r>
            <a:endParaRPr lang="en-US" sz="2800">
              <a:latin typeface="Arial Narrow" panose="020B0606020202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2260" y="229870"/>
            <a:ext cx="8739505" cy="706755"/>
          </a:xfrm>
          <a:prstGeom prst="rect">
            <a:avLst/>
          </a:prstGeom>
          <a:noFill/>
        </p:spPr>
        <p:txBody>
          <a:bodyPr wrap="square" rtlCol="0" anchor="t">
            <a:spAutoFit/>
          </a:bodyPr>
          <a:p>
            <a:pPr algn="l" defTabSz="457200" eaLnBrk="0" fontAlgn="base" hangingPunct="0"/>
            <a:r>
              <a:rPr lang="en-US" sz="4000" b="1" dirty="0">
                <a:latin typeface="Arial" panose="020B0604020202020204" pitchFamily="34" charset="0"/>
                <a:ea typeface="MS PGothic" panose="020B0600070205080204" charset="-128"/>
                <a:cs typeface="MS PGothic" panose="020B0600070205080204" charset="-128"/>
              </a:rPr>
              <a:t>LOC‐based Estimation - Example</a:t>
            </a:r>
            <a:endParaRPr lang="en-US" sz="4000" b="1" dirty="0">
              <a:latin typeface="Arial" panose="020B0604020202020204" pitchFamily="34" charset="0"/>
              <a:ea typeface="MS PGothic" panose="020B0600070205080204" charset="-128"/>
              <a:cs typeface="MS PGothic" panose="020B0600070205080204" charset="-128"/>
            </a:endParaRPr>
          </a:p>
        </p:txBody>
      </p:sp>
      <p:pic>
        <p:nvPicPr>
          <p:cNvPr id="3" name="Picture 2"/>
          <p:cNvPicPr>
            <a:picLocks noChangeAspect="1"/>
          </p:cNvPicPr>
          <p:nvPr/>
        </p:nvPicPr>
        <p:blipFill>
          <a:blip r:embed="rId1"/>
          <a:stretch>
            <a:fillRect/>
          </a:stretch>
        </p:blipFill>
        <p:spPr>
          <a:xfrm>
            <a:off x="291465" y="1298575"/>
            <a:ext cx="7098030" cy="3482340"/>
          </a:xfrm>
          <a:prstGeom prst="rect">
            <a:avLst/>
          </a:prstGeom>
        </p:spPr>
      </p:pic>
      <p:pic>
        <p:nvPicPr>
          <p:cNvPr id="4" name="Picture 3"/>
          <p:cNvPicPr>
            <a:picLocks noChangeAspect="1"/>
          </p:cNvPicPr>
          <p:nvPr/>
        </p:nvPicPr>
        <p:blipFill>
          <a:blip r:embed="rId2"/>
          <a:stretch>
            <a:fillRect/>
          </a:stretch>
        </p:blipFill>
        <p:spPr>
          <a:xfrm>
            <a:off x="6257290" y="2404745"/>
            <a:ext cx="5711825" cy="1402715"/>
          </a:xfrm>
          <a:prstGeom prst="rect">
            <a:avLst/>
          </a:prstGeom>
        </p:spPr>
      </p:pic>
      <p:pic>
        <p:nvPicPr>
          <p:cNvPr id="5" name="Picture 4"/>
          <p:cNvPicPr>
            <a:picLocks noChangeAspect="1"/>
          </p:cNvPicPr>
          <p:nvPr/>
        </p:nvPicPr>
        <p:blipFill>
          <a:blip r:embed="rId3"/>
          <a:stretch>
            <a:fillRect/>
          </a:stretch>
        </p:blipFill>
        <p:spPr>
          <a:xfrm>
            <a:off x="2248535" y="5035550"/>
            <a:ext cx="7954010" cy="143573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21417</Words>
  <Application>WPS Presentation</Application>
  <PresentationFormat>Widescreen</PresentationFormat>
  <Paragraphs>622</Paragraphs>
  <Slides>63</Slides>
  <Notes>15</Notes>
  <HiddenSlides>0</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7</vt:i4>
      </vt:variant>
      <vt:variant>
        <vt:lpstr>幻灯片标题</vt:lpstr>
      </vt:variant>
      <vt:variant>
        <vt:i4>63</vt:i4>
      </vt:variant>
    </vt:vector>
  </HeadingPairs>
  <TitlesOfParts>
    <vt:vector size="93" baseType="lpstr">
      <vt:lpstr>Arial</vt:lpstr>
      <vt:lpstr>SimSun</vt:lpstr>
      <vt:lpstr>Wingdings</vt:lpstr>
      <vt:lpstr>Arial Narrow</vt:lpstr>
      <vt:lpstr>Wingdings</vt:lpstr>
      <vt:lpstr>MS PGothic</vt:lpstr>
      <vt:lpstr>Calibri</vt:lpstr>
      <vt:lpstr>Arial</vt:lpstr>
      <vt:lpstr>Calibri Light</vt:lpstr>
      <vt:lpstr>Microsoft YaHei</vt:lpstr>
      <vt:lpstr/>
      <vt:lpstr>Arial Unicode MS</vt:lpstr>
      <vt:lpstr>Times New Roman</vt:lpstr>
      <vt:lpstr>Arial Black</vt:lpstr>
      <vt:lpstr>Symbol</vt:lpstr>
      <vt:lpstr>Arial-BoldMT</vt:lpstr>
      <vt:lpstr>Arial-ItalicMT</vt:lpstr>
      <vt:lpstr>ArialMT</vt:lpstr>
      <vt:lpstr>AGGJBE+Tahoma</vt:lpstr>
      <vt:lpstr>Aharoni</vt:lpstr>
      <vt:lpstr>Liberation Mono</vt:lpstr>
      <vt:lpstr>Yu Gothic UI Semibold</vt:lpstr>
      <vt:lpstr>Office Theme</vt:lpstr>
      <vt:lpstr>Equation.3</vt:lpstr>
      <vt:lpstr>Equation.3</vt:lpstr>
      <vt:lpstr>MSDraw.Drawing.8.1</vt:lpstr>
      <vt:lpstr>Paint.Picture</vt:lpstr>
      <vt:lpstr>Paint.Picture</vt:lpstr>
      <vt:lpstr>Paint.Picture</vt:lpstr>
      <vt:lpstr>Paint.Picture</vt:lpstr>
      <vt:lpstr>Software Metric &amp; Software Estimation</vt:lpstr>
      <vt:lpstr>Metric</vt:lpstr>
      <vt:lpstr>PowerPoint 演示文稿</vt:lpstr>
      <vt:lpstr>Size metrics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FP Template</vt:lpstr>
      <vt:lpstr>PowerPoint 演示文稿</vt:lpstr>
      <vt:lpstr>PowerPoint 演示文稿</vt:lpstr>
      <vt:lpstr>Function Point Metric (CONT.)</vt:lpstr>
      <vt:lpstr>PowerPoint 演示文稿</vt:lpstr>
      <vt:lpstr>LOC vs. FP</vt:lpstr>
      <vt:lpstr>Software Estimation</vt:lpstr>
      <vt:lpstr>Software Cost Estimation</vt:lpstr>
      <vt:lpstr>Software Cost Estimation</vt:lpstr>
      <vt:lpstr>Why Estimate?</vt:lpstr>
      <vt:lpstr>What to Estimate?</vt:lpstr>
      <vt:lpstr>Effort</vt:lpstr>
      <vt:lpstr>Probability distribution of an estimate</vt:lpstr>
      <vt:lpstr>How to Estimate?</vt:lpstr>
      <vt:lpstr>Estimating by Analogy </vt:lpstr>
      <vt:lpstr>PowerPoint 演示文稿</vt:lpstr>
      <vt:lpstr>Expert judgement</vt:lpstr>
      <vt:lpstr>Delphi Estimation:</vt:lpstr>
      <vt:lpstr>Parametric (Algorithmic) Models</vt:lpstr>
      <vt:lpstr>Heuristic Estimation Techniques</vt:lpstr>
      <vt:lpstr>Product Metrics</vt:lpstr>
      <vt:lpstr>External Product Metrics</vt:lpstr>
      <vt:lpstr>Reliability</vt:lpstr>
      <vt:lpstr>Reliability</vt:lpstr>
      <vt:lpstr>Errors, Faults and Failures</vt:lpstr>
      <vt:lpstr>Defect Density Metric</vt:lpstr>
      <vt:lpstr>Internal Product Metrics</vt:lpstr>
      <vt:lpstr>Code Metrics</vt:lpstr>
      <vt:lpstr>Better Size Measures</vt:lpstr>
      <vt:lpstr>Code Complexity Metrics</vt:lpstr>
      <vt:lpstr>Halstead’s “Software Science” Metric</vt:lpstr>
      <vt:lpstr>Halstead metrics: Example</vt:lpstr>
      <vt:lpstr>Halstead metrics are sensitive to…</vt:lpstr>
      <vt:lpstr>Halstead’s “Software Science” Metric</vt:lpstr>
      <vt:lpstr>Cyclomatic complexity</vt:lpstr>
      <vt:lpstr>McCabe’s Cyclomatic Complexity</vt:lpstr>
      <vt:lpstr>PowerPoint 演示文稿</vt:lpstr>
      <vt:lpstr>PowerPoint 演示文稿</vt:lpstr>
      <vt:lpstr>PowerPoint 演示文稿</vt:lpstr>
      <vt:lpstr>McCabe’s “Cyclomatic Complexity: Metric</vt:lpstr>
      <vt:lpstr>Example</vt:lpstr>
      <vt:lpstr>McCabe’s complexity: Example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Metrics</dc:title>
  <dc:creator>kiit3889</dc:creator>
  <cp:lastModifiedBy>nEW u</cp:lastModifiedBy>
  <cp:revision>56</cp:revision>
  <dcterms:created xsi:type="dcterms:W3CDTF">2015-01-17T02:37:00Z</dcterms:created>
  <dcterms:modified xsi:type="dcterms:W3CDTF">2017-08-04T05:54:33Z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1033-10.2.0.5908</vt:lpwstr>
  </property>
</Properties>
</file>