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45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9718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	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572000"/>
            <a:ext cx="6781800" cy="1752600"/>
          </a:xfrm>
        </p:spPr>
        <p:txBody>
          <a:bodyPr/>
          <a:lstStyle/>
          <a:p>
            <a:r>
              <a:rPr lang="en-US" dirty="0" smtClean="0"/>
              <a:t>Dr. D. P. </a:t>
            </a:r>
            <a:r>
              <a:rPr lang="en-US" dirty="0" err="1" smtClean="0"/>
              <a:t>Mohapatra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304800"/>
            <a:ext cx="495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Loop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Loop Testing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Loop testing viewed as an extension to  </a:t>
            </a:r>
            <a:br>
              <a:rPr lang="en-US" dirty="0" smtClean="0"/>
            </a:br>
            <a:r>
              <a:rPr lang="en-US" dirty="0" smtClean="0"/>
              <a:t>          branch coverage.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	</a:t>
            </a:r>
            <a:r>
              <a:rPr lang="en-US" dirty="0" smtClean="0"/>
              <a:t>Loops </a:t>
            </a:r>
            <a:r>
              <a:rPr lang="en-US" dirty="0" smtClean="0"/>
              <a:t>are important in the software </a:t>
            </a:r>
            <a:br>
              <a:rPr lang="en-US" dirty="0" smtClean="0"/>
            </a:br>
            <a:r>
              <a:rPr lang="en-US" dirty="0" smtClean="0"/>
              <a:t>	from	testing viewpoints.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	If Loops are not tested properly, bugs 	can go undetected.</a:t>
            </a:r>
            <a:br>
              <a:rPr lang="en-US" dirty="0" smtClean="0"/>
            </a:br>
            <a:r>
              <a:rPr lang="en-US" dirty="0" smtClean="0"/>
              <a:t>*	Loop Testing can be done effectively in 	unit testing by the developer.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Kinds of loops (Four Types)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1.  Simple Loops</a:t>
            </a:r>
          </a:p>
          <a:p>
            <a:pPr marL="514350" indent="-514350">
              <a:buNone/>
            </a:pPr>
            <a:r>
              <a:rPr lang="en-US" dirty="0" smtClean="0"/>
              <a:t>	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    </a:t>
            </a:r>
            <a:r>
              <a:rPr lang="en-US" sz="1600" dirty="0" smtClean="0"/>
              <a:t>Figure-A					</a:t>
            </a:r>
            <a:r>
              <a:rPr lang="en-US" dirty="0" smtClean="0"/>
              <a:t> </a:t>
            </a:r>
            <a:r>
              <a:rPr lang="en-US" sz="1600" dirty="0" smtClean="0"/>
              <a:t>Figure-B</a:t>
            </a:r>
          </a:p>
          <a:p>
            <a:pPr marL="514350" indent="-514350">
              <a:buNone/>
            </a:pPr>
            <a:endParaRPr lang="en-US" sz="1600" dirty="0" smtClean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524000" y="3276600"/>
            <a:ext cx="76200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09600" y="1981200"/>
            <a:ext cx="3048000" cy="2134394"/>
            <a:chOff x="685800" y="2514600"/>
            <a:chExt cx="3048000" cy="2134394"/>
          </a:xfrm>
        </p:grpSpPr>
        <p:sp>
          <p:nvSpPr>
            <p:cNvPr id="4" name="Rectangle 3"/>
            <p:cNvSpPr/>
            <p:nvPr/>
          </p:nvSpPr>
          <p:spPr>
            <a:xfrm>
              <a:off x="2362200" y="3352800"/>
              <a:ext cx="13716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685800" y="3352800"/>
              <a:ext cx="914400" cy="9144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5" idx="0"/>
            </p:cNvCxnSpPr>
            <p:nvPr/>
          </p:nvCxnSpPr>
          <p:spPr>
            <a:xfrm rot="5400000">
              <a:off x="723900" y="2933700"/>
              <a:ext cx="838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" idx="0"/>
            </p:cNvCxnSpPr>
            <p:nvPr/>
          </p:nvCxnSpPr>
          <p:spPr>
            <a:xfrm rot="5400000" flipH="1" flipV="1">
              <a:off x="2628900" y="2933700"/>
              <a:ext cx="838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>
              <a:off x="1143000" y="2514600"/>
              <a:ext cx="1905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" idx="2"/>
            </p:cNvCxnSpPr>
            <p:nvPr/>
          </p:nvCxnSpPr>
          <p:spPr>
            <a:xfrm rot="5400000">
              <a:off x="952500" y="44577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38800" y="1371600"/>
            <a:ext cx="1829594" cy="2591594"/>
            <a:chOff x="5638800" y="2133600"/>
            <a:chExt cx="1829594" cy="2591594"/>
          </a:xfrm>
        </p:grpSpPr>
        <p:sp>
          <p:nvSpPr>
            <p:cNvPr id="41" name="Rectangle 40"/>
            <p:cNvSpPr/>
            <p:nvPr/>
          </p:nvSpPr>
          <p:spPr>
            <a:xfrm>
              <a:off x="5638800" y="2590800"/>
              <a:ext cx="1524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iamond 41"/>
            <p:cNvSpPr/>
            <p:nvPr/>
          </p:nvSpPr>
          <p:spPr>
            <a:xfrm>
              <a:off x="5791200" y="3352800"/>
              <a:ext cx="1219200" cy="10668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41" idx="2"/>
              <a:endCxn id="42" idx="0"/>
            </p:cNvCxnSpPr>
            <p:nvPr/>
          </p:nvCxnSpPr>
          <p:spPr>
            <a:xfrm rot="5400000">
              <a:off x="6248400" y="32004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2" idx="2"/>
            </p:cNvCxnSpPr>
            <p:nvPr/>
          </p:nvCxnSpPr>
          <p:spPr>
            <a:xfrm rot="5400000">
              <a:off x="6248400" y="45720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2" idx="3"/>
            </p:cNvCxnSpPr>
            <p:nvPr/>
          </p:nvCxnSpPr>
          <p:spPr>
            <a:xfrm>
              <a:off x="7010400" y="38862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6591300" y="3009900"/>
              <a:ext cx="1752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0800000">
              <a:off x="6400800" y="2133600"/>
              <a:ext cx="1066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41" idx="0"/>
            </p:cNvCxnSpPr>
            <p:nvPr/>
          </p:nvCxnSpPr>
          <p:spPr>
            <a:xfrm rot="5400000">
              <a:off x="6172200" y="23622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Simple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dirty="0" smtClean="0"/>
              <a:t>Check whether you can bypass the loop or not. If the test case for bypassing the loop is executed and, still you enter inside the loop, it means there is a bug.</a:t>
            </a:r>
          </a:p>
          <a:p>
            <a:pPr marL="514350" indent="-514350">
              <a:buFont typeface="Arial" charset="0"/>
              <a:buChar char="•"/>
            </a:pPr>
            <a:r>
              <a:rPr lang="en-US" dirty="0" smtClean="0"/>
              <a:t>Check whether the loop control variable is negative. </a:t>
            </a:r>
          </a:p>
          <a:p>
            <a:pPr marL="514350" indent="-514350">
              <a:buFont typeface="Arial" charset="0"/>
              <a:buChar char="•"/>
            </a:pPr>
            <a:r>
              <a:rPr lang="en-US" dirty="0" smtClean="0"/>
              <a:t>Write one test case that executes the statements inside the loop.</a:t>
            </a:r>
          </a:p>
          <a:p>
            <a:pPr marL="514350" indent="-514350">
              <a:buFont typeface="Arial" charset="0"/>
              <a:buChar char="•"/>
            </a:pPr>
            <a:r>
              <a:rPr lang="en-US" dirty="0" smtClean="0"/>
              <a:t>Write test cases for a typical number of iterations through the loop.</a:t>
            </a:r>
          </a:p>
          <a:p>
            <a:pPr marL="514350" indent="-514350">
              <a:buFont typeface="Arial" charset="0"/>
              <a:buChar char="•"/>
            </a:pPr>
            <a:r>
              <a:rPr lang="en-US" dirty="0" smtClean="0"/>
              <a:t>Write test cases for checking the boundary values of maximum &amp; minimum number of iterations defined (say min and max) in the loop. It means we should test for min, min+1, min-1, max-1, max, and max+1 number of iterations through the loop.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Nested 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06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pSp>
        <p:nvGrpSpPr>
          <p:cNvPr id="56" name="Group 55"/>
          <p:cNvGrpSpPr/>
          <p:nvPr/>
        </p:nvGrpSpPr>
        <p:grpSpPr>
          <a:xfrm>
            <a:off x="3810000" y="1143000"/>
            <a:ext cx="1905000" cy="2971800"/>
            <a:chOff x="3810000" y="1143000"/>
            <a:chExt cx="1905000" cy="2971800"/>
          </a:xfrm>
        </p:grpSpPr>
        <p:sp>
          <p:nvSpPr>
            <p:cNvPr id="4" name="Oval 3"/>
            <p:cNvSpPr/>
            <p:nvPr/>
          </p:nvSpPr>
          <p:spPr>
            <a:xfrm>
              <a:off x="3962400" y="1143000"/>
              <a:ext cx="990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10000" y="1676400"/>
              <a:ext cx="12954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/>
            <p:cNvSpPr/>
            <p:nvPr/>
          </p:nvSpPr>
          <p:spPr>
            <a:xfrm>
              <a:off x="3886200" y="2362200"/>
              <a:ext cx="1143000" cy="6096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3886200" y="3124200"/>
              <a:ext cx="1143000" cy="6096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3886200"/>
              <a:ext cx="990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2"/>
              <a:endCxn id="8" idx="0"/>
            </p:cNvCxnSpPr>
            <p:nvPr/>
          </p:nvCxnSpPr>
          <p:spPr>
            <a:xfrm rot="5400000">
              <a:off x="4381500" y="3810000"/>
              <a:ext cx="15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2"/>
              <a:endCxn id="7" idx="0"/>
            </p:cNvCxnSpPr>
            <p:nvPr/>
          </p:nvCxnSpPr>
          <p:spPr>
            <a:xfrm rot="5400000">
              <a:off x="4381500" y="3048000"/>
              <a:ext cx="152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2"/>
              <a:endCxn id="6" idx="0"/>
            </p:cNvCxnSpPr>
            <p:nvPr/>
          </p:nvCxnSpPr>
          <p:spPr>
            <a:xfrm rot="5400000">
              <a:off x="4305300" y="22098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" idx="4"/>
              <a:endCxn id="5" idx="0"/>
            </p:cNvCxnSpPr>
            <p:nvPr/>
          </p:nvCxnSpPr>
          <p:spPr>
            <a:xfrm rot="5400000">
              <a:off x="4343400" y="1562100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7" idx="3"/>
            </p:cNvCxnSpPr>
            <p:nvPr/>
          </p:nvCxnSpPr>
          <p:spPr>
            <a:xfrm>
              <a:off x="5029200" y="3429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4647406" y="2362200"/>
              <a:ext cx="2134394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4" idx="6"/>
            </p:cNvCxnSpPr>
            <p:nvPr/>
          </p:nvCxnSpPr>
          <p:spPr>
            <a:xfrm rot="10800000">
              <a:off x="4953000" y="12954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6" idx="3"/>
            </p:cNvCxnSpPr>
            <p:nvPr/>
          </p:nvCxnSpPr>
          <p:spPr>
            <a:xfrm>
              <a:off x="5029200" y="26670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4838700" y="2095500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10800000">
              <a:off x="4419600" y="1524000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/>
              <a:t>Loops     Cont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two or more loops are embedded, it is called a nested loop. </a:t>
            </a:r>
          </a:p>
          <a:p>
            <a:r>
              <a:rPr lang="en-US" dirty="0" smtClean="0"/>
              <a:t>If we adopt the approach of simple tests to test the nested loops, then the number of possible test cases grows geometrically.  </a:t>
            </a:r>
          </a:p>
          <a:p>
            <a:r>
              <a:rPr lang="en-US" dirty="0" smtClean="0"/>
              <a:t>The strategy is to start with the </a:t>
            </a:r>
            <a:r>
              <a:rPr lang="en-US" b="1" u="sng" dirty="0" smtClean="0"/>
              <a:t>innermost loops</a:t>
            </a:r>
            <a:r>
              <a:rPr lang="en-US" dirty="0" smtClean="0"/>
              <a:t> while holding outer loops to their minimum values.</a:t>
            </a:r>
          </a:p>
          <a:p>
            <a:r>
              <a:rPr lang="en-US" b="1" u="sng" dirty="0" smtClean="0"/>
              <a:t>Continue</a:t>
            </a:r>
            <a:r>
              <a:rPr lang="en-US" dirty="0" smtClean="0"/>
              <a:t> this outward in this manner until all loops have been covered.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3.	Concatenated 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486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5713412" y="1143000"/>
            <a:ext cx="1906588" cy="3657600"/>
            <a:chOff x="4038600" y="1219200"/>
            <a:chExt cx="1906588" cy="3657600"/>
          </a:xfrm>
        </p:grpSpPr>
        <p:cxnSp>
          <p:nvCxnSpPr>
            <p:cNvPr id="39" name="Straight Arrow Connector 38"/>
            <p:cNvCxnSpPr/>
            <p:nvPr/>
          </p:nvCxnSpPr>
          <p:spPr>
            <a:xfrm rot="5400000" flipH="1" flipV="1">
              <a:off x="5410994" y="3656806"/>
              <a:ext cx="1066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4038600" y="1219200"/>
              <a:ext cx="1905794" cy="3657600"/>
              <a:chOff x="4038600" y="1447800"/>
              <a:chExt cx="1905794" cy="36576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67200" y="1447800"/>
                <a:ext cx="8382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038600" y="1981200"/>
                <a:ext cx="129540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Diamond 5"/>
              <p:cNvSpPr/>
              <p:nvPr/>
            </p:nvSpPr>
            <p:spPr>
              <a:xfrm>
                <a:off x="4038600" y="2590800"/>
                <a:ext cx="1295400" cy="609600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4" idx="4"/>
                <a:endCxn id="5" idx="0"/>
              </p:cNvCxnSpPr>
              <p:nvPr/>
            </p:nvCxnSpPr>
            <p:spPr>
              <a:xfrm rot="5400000">
                <a:off x="4533900" y="1828800"/>
                <a:ext cx="3048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5" idx="2"/>
                <a:endCxn id="6" idx="0"/>
              </p:cNvCxnSpPr>
              <p:nvPr/>
            </p:nvCxnSpPr>
            <p:spPr>
              <a:xfrm rot="5400000">
                <a:off x="4572000" y="2476500"/>
                <a:ext cx="228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4038600" y="3505200"/>
                <a:ext cx="129540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amond 30"/>
              <p:cNvSpPr/>
              <p:nvPr/>
            </p:nvSpPr>
            <p:spPr>
              <a:xfrm>
                <a:off x="4038600" y="4114800"/>
                <a:ext cx="1295400" cy="609600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>
                <a:endCxn id="30" idx="0"/>
              </p:cNvCxnSpPr>
              <p:nvPr/>
            </p:nvCxnSpPr>
            <p:spPr>
              <a:xfrm rot="5400000">
                <a:off x="4533900" y="3352800"/>
                <a:ext cx="3048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30" idx="2"/>
                <a:endCxn id="31" idx="0"/>
              </p:cNvCxnSpPr>
              <p:nvPr/>
            </p:nvCxnSpPr>
            <p:spPr>
              <a:xfrm rot="5400000">
                <a:off x="4572000" y="4000500"/>
                <a:ext cx="228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1" idx="3"/>
              </p:cNvCxnSpPr>
              <p:nvPr/>
            </p:nvCxnSpPr>
            <p:spPr>
              <a:xfrm>
                <a:off x="5334000" y="4419600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0800000">
                <a:off x="4648200" y="3352800"/>
                <a:ext cx="1295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6" idx="3"/>
              </p:cNvCxnSpPr>
              <p:nvPr/>
            </p:nvCxnSpPr>
            <p:spPr>
              <a:xfrm>
                <a:off x="5334000" y="2895600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rot="5400000" flipH="1" flipV="1">
                <a:off x="5410200" y="2362200"/>
                <a:ext cx="10668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rot="10800000">
                <a:off x="4648200" y="1828800"/>
                <a:ext cx="1295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267200" y="4876800"/>
                <a:ext cx="8382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>
                <a:stCxn id="31" idx="2"/>
                <a:endCxn id="48" idx="0"/>
              </p:cNvCxnSpPr>
              <p:nvPr/>
            </p:nvCxnSpPr>
            <p:spPr>
              <a:xfrm rot="5400000">
                <a:off x="4610100" y="4800600"/>
                <a:ext cx="152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loops are concatenated if it is possible to reach </a:t>
            </a:r>
            <a:r>
              <a:rPr lang="en-US" b="1" u="sng" dirty="0" smtClean="0"/>
              <a:t>one after </a:t>
            </a:r>
            <a:r>
              <a:rPr lang="en-US" b="1" u="sng" dirty="0" smtClean="0"/>
              <a:t>exiting </a:t>
            </a:r>
            <a:r>
              <a:rPr lang="en-US" b="1" u="sng" dirty="0" smtClean="0"/>
              <a:t>the other</a:t>
            </a:r>
            <a:r>
              <a:rPr lang="en-US" dirty="0" smtClean="0"/>
              <a:t>, while still on a path from entry to exit.</a:t>
            </a:r>
          </a:p>
          <a:p>
            <a:r>
              <a:rPr lang="en-US" dirty="0" smtClean="0"/>
              <a:t>If the two loops are not on the same path, then they are not concatenated.</a:t>
            </a:r>
          </a:p>
          <a:p>
            <a:r>
              <a:rPr lang="en-US" dirty="0" smtClean="0"/>
              <a:t>The two loops on the same path may or may not be independent. </a:t>
            </a:r>
          </a:p>
          <a:p>
            <a:r>
              <a:rPr lang="en-US" dirty="0" smtClean="0"/>
              <a:t>If the loop control variable for one loop is used for another loop, then they are concatenated, but nested loops should be treated like nested only.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	Unstructured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type </a:t>
            </a:r>
            <a:r>
              <a:rPr lang="en-US" smtClean="0"/>
              <a:t>of </a:t>
            </a:r>
            <a:r>
              <a:rPr lang="en-US" smtClean="0"/>
              <a:t>loop </a:t>
            </a:r>
            <a:r>
              <a:rPr lang="en-US" dirty="0" smtClean="0"/>
              <a:t>is really impractical to test and they must be redesigned or at least converted into simple or concatenated loops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347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   </vt:lpstr>
      <vt:lpstr>Loop Testing </vt:lpstr>
      <vt:lpstr>Kinds of loops (Four Types)  </vt:lpstr>
      <vt:lpstr>1. Simple Loops</vt:lpstr>
      <vt:lpstr>2. Nested Loops </vt:lpstr>
      <vt:lpstr>Nested Loops     Cont …</vt:lpstr>
      <vt:lpstr>3. Concatenated Loops </vt:lpstr>
      <vt:lpstr>Concatenated Loops</vt:lpstr>
      <vt:lpstr>4. Unstructured Loops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Loop testing viewed as an extension to             branch coverage. * Loops are important in the software   from testing viewpoints. * If Loops are not tested properly, bugs can go undet   </dc:title>
  <dc:creator>PRUTHIVI</dc:creator>
  <cp:lastModifiedBy>NIT</cp:lastModifiedBy>
  <cp:revision>23</cp:revision>
  <dcterms:created xsi:type="dcterms:W3CDTF">2006-08-16T00:00:00Z</dcterms:created>
  <dcterms:modified xsi:type="dcterms:W3CDTF">2011-01-31T11:41:59Z</dcterms:modified>
</cp:coreProperties>
</file>