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76" r:id="rId12"/>
    <p:sldId id="265" r:id="rId13"/>
    <p:sldId id="266" r:id="rId14"/>
    <p:sldId id="267" r:id="rId15"/>
    <p:sldId id="275" r:id="rId16"/>
    <p:sldId id="268" r:id="rId17"/>
    <p:sldId id="269" r:id="rId18"/>
    <p:sldId id="270" r:id="rId19"/>
    <p:sldId id="27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56"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83F18E-3F57-4EE7-B3A9-D484E711AE4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83F18E-3F57-4EE7-B3A9-D484E711AE4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183F18E-3F57-4EE7-B3A9-D484E711AE4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E183F18E-3F57-4EE7-B3A9-D484E711AE4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83F18E-3F57-4EE7-B3A9-D484E711AE4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9CDE18C-92BF-4E17-89F1-B5CBF9CFAC14}" type="datetimeFigureOut">
              <a:rPr lang="en-IN" smtClean="0"/>
              <a:pPr/>
              <a:t>10 Mar 2011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83F18E-3F57-4EE7-B3A9-D484E711AE4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183F18E-3F57-4EE7-B3A9-D484E711AE41}"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E183F18E-3F57-4EE7-B3A9-D484E711AE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83F18E-3F57-4EE7-B3A9-D484E711AE4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183F18E-3F57-4EE7-B3A9-D484E711AE4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9CDE18C-92BF-4E17-89F1-B5CBF9CFAC14}" type="datetimeFigureOut">
              <a:rPr lang="en-IN" smtClean="0"/>
              <a:pPr/>
              <a:t>10 Mar 2011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183F18E-3F57-4EE7-B3A9-D484E711AE4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9CDE18C-92BF-4E17-89F1-B5CBF9CFAC14}" type="datetimeFigureOut">
              <a:rPr lang="en-IN" smtClean="0"/>
              <a:pPr/>
              <a:t>10 Mar 2011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9CDE18C-92BF-4E17-89F1-B5CBF9CFAC14}" type="datetimeFigureOut">
              <a:rPr lang="en-IN" smtClean="0"/>
              <a:pPr/>
              <a:t>10 Mar 2011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183F18E-3F57-4EE7-B3A9-D484E711AE41}"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852936"/>
            <a:ext cx="7704856" cy="3744416"/>
          </a:xfrm>
        </p:spPr>
        <p:txBody>
          <a:bodyPr>
            <a:normAutofit/>
          </a:bodyPr>
          <a:lstStyle/>
          <a:p>
            <a:pPr marL="457200" indent="-457200" algn="l">
              <a:buFont typeface="Wingdings" pitchFamily="2" charset="2"/>
              <a:buChar char="q"/>
            </a:pPr>
            <a:r>
              <a:rPr lang="en-IN" dirty="0" smtClean="0">
                <a:solidFill>
                  <a:schemeClr val="tx1"/>
                </a:solidFill>
                <a:latin typeface="Arial" pitchFamily="34" charset="0"/>
                <a:cs typeface="Arial" pitchFamily="34" charset="0"/>
              </a:rPr>
              <a:t>Regression testing is any type of software testing that seeks to uncover new errors, or regressions, in existing functionality after changes have been made to the software, such as functional enhancements, patches or configuration changes</a:t>
            </a:r>
            <a:r>
              <a:rPr lang="en-IN" b="1" dirty="0" smtClean="0">
                <a:solidFill>
                  <a:schemeClr val="tx1"/>
                </a:solidFill>
                <a:latin typeface="Arial" pitchFamily="34" charset="0"/>
                <a:cs typeface="Arial" pitchFamily="34" charset="0"/>
              </a:rPr>
              <a:t>.</a:t>
            </a:r>
          </a:p>
          <a:p>
            <a:pPr marL="457200" indent="-457200" algn="l">
              <a:buFont typeface="Wingdings" pitchFamily="2" charset="2"/>
              <a:buChar char="q"/>
            </a:pPr>
            <a:r>
              <a:rPr lang="en-US" dirty="0" smtClean="0">
                <a:solidFill>
                  <a:schemeClr val="tx1"/>
                </a:solidFill>
                <a:latin typeface="Arial" pitchFamily="34" charset="0"/>
                <a:cs typeface="Arial" pitchFamily="34" charset="0"/>
              </a:rPr>
              <a:t>It can also be defined as the software maintenance task performed to instill confidence that changes are correct and have not adversely affected the unchanged portions of the program.</a:t>
            </a:r>
            <a:endParaRPr lang="en-IN" b="1" dirty="0" smtClean="0">
              <a:solidFill>
                <a:schemeClr val="tx1"/>
              </a:solidFill>
              <a:latin typeface="Arial Black" pitchFamily="34" charset="0"/>
              <a:cs typeface="Arial" pitchFamily="34" charset="0"/>
            </a:endParaRPr>
          </a:p>
        </p:txBody>
      </p:sp>
      <p:sp>
        <p:nvSpPr>
          <p:cNvPr id="2" name="Title 1"/>
          <p:cNvSpPr>
            <a:spLocks noGrp="1"/>
          </p:cNvSpPr>
          <p:nvPr>
            <p:ph type="ctrTitle"/>
          </p:nvPr>
        </p:nvSpPr>
        <p:spPr>
          <a:xfrm>
            <a:off x="539552" y="116632"/>
            <a:ext cx="7772400" cy="1470025"/>
          </a:xfrm>
        </p:spPr>
        <p:txBody>
          <a:bodyPr/>
          <a:lstStyle/>
          <a:p>
            <a:r>
              <a:rPr lang="en-US" dirty="0" smtClean="0"/>
              <a:t>Regression Testing</a:t>
            </a:r>
            <a:endParaRPr lang="en-IN" dirty="0"/>
          </a:p>
        </p:txBody>
      </p:sp>
    </p:spTree>
    <p:extLst>
      <p:ext uri="{BB962C8B-B14F-4D97-AF65-F5344CB8AC3E}">
        <p14:creationId xmlns="" xmlns:p14="http://schemas.microsoft.com/office/powerpoint/2010/main" val="220647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Regression Testing a Problem?</a:t>
            </a:r>
            <a:endParaRPr lang="en-IN" dirty="0"/>
          </a:p>
        </p:txBody>
      </p:sp>
      <p:sp>
        <p:nvSpPr>
          <p:cNvPr id="3" name="Content Placeholder 2"/>
          <p:cNvSpPr>
            <a:spLocks noGrp="1"/>
          </p:cNvSpPr>
          <p:nvPr>
            <p:ph sz="quarter" idx="1"/>
          </p:nvPr>
        </p:nvSpPr>
        <p:spPr/>
        <p:txBody>
          <a:bodyPr>
            <a:normAutofit/>
          </a:bodyPr>
          <a:lstStyle/>
          <a:p>
            <a:pPr marL="0" indent="0">
              <a:buNone/>
            </a:pPr>
            <a:r>
              <a:rPr lang="en-US" dirty="0" smtClean="0"/>
              <a:t>The following difficulties occur in Regression Testing:</a:t>
            </a:r>
          </a:p>
          <a:p>
            <a:r>
              <a:rPr lang="en-US" dirty="0" smtClean="0"/>
              <a:t>Large system can take a long time to retest.</a:t>
            </a:r>
          </a:p>
          <a:p>
            <a:r>
              <a:rPr lang="en-US" dirty="0" smtClean="0"/>
              <a:t>It can be difficult &amp; time consuming to create the tests.</a:t>
            </a:r>
          </a:p>
          <a:p>
            <a:r>
              <a:rPr lang="en-US" dirty="0" smtClean="0"/>
              <a:t>It can be difficult &amp; time consuming to evaluate the tests.</a:t>
            </a:r>
          </a:p>
          <a:p>
            <a:r>
              <a:rPr lang="en-US" dirty="0" smtClean="0"/>
              <a:t>Cost of testing can reduce the resources available for maintenance.</a:t>
            </a:r>
            <a:endParaRPr lang="en-IN" dirty="0"/>
          </a:p>
        </p:txBody>
      </p:sp>
    </p:spTree>
    <p:extLst>
      <p:ext uri="{BB962C8B-B14F-4D97-AF65-F5344CB8AC3E}">
        <p14:creationId xmlns="" xmlns:p14="http://schemas.microsoft.com/office/powerpoint/2010/main" val="40807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Problem Definition</a:t>
            </a:r>
            <a:endParaRPr lang="en-US" dirty="0"/>
          </a:p>
        </p:txBody>
      </p:sp>
      <p:sp>
        <p:nvSpPr>
          <p:cNvPr id="3" name="Content Placeholder 2"/>
          <p:cNvSpPr>
            <a:spLocks noGrp="1"/>
          </p:cNvSpPr>
          <p:nvPr>
            <p:ph sz="quarter" idx="1"/>
          </p:nvPr>
        </p:nvSpPr>
        <p:spPr/>
        <p:txBody>
          <a:bodyPr/>
          <a:lstStyle/>
          <a:p>
            <a:r>
              <a:rPr lang="en-US" dirty="0" smtClean="0"/>
              <a:t>Given a </a:t>
            </a:r>
            <a:r>
              <a:rPr lang="en-US" dirty="0" err="1" smtClean="0"/>
              <a:t>prg</a:t>
            </a:r>
            <a:r>
              <a:rPr lang="en-US" dirty="0" smtClean="0"/>
              <a:t>. P, its modified version P’, and a test set  T that was used earlier to test P, </a:t>
            </a:r>
          </a:p>
          <a:p>
            <a:pPr>
              <a:buNone/>
            </a:pPr>
            <a:r>
              <a:rPr lang="en-US" dirty="0" smtClean="0"/>
              <a:t> </a:t>
            </a:r>
            <a:r>
              <a:rPr lang="en-US" dirty="0" smtClean="0"/>
              <a:t>               find a way to utilize T to gain sufficient confidence in the correctness of P’.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Techniques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Regression Test Selection : Reduce  the time required to retest by  </a:t>
            </a:r>
            <a:r>
              <a:rPr lang="en-US" dirty="0"/>
              <a:t>s</a:t>
            </a:r>
            <a:r>
              <a:rPr lang="en-US" dirty="0" smtClean="0"/>
              <a:t>electing smaller Subset of test suite.</a:t>
            </a:r>
          </a:p>
          <a:p>
            <a:r>
              <a:rPr lang="en-US" dirty="0" smtClean="0"/>
              <a:t>Test case Prioritization  Technique: </a:t>
            </a:r>
            <a:r>
              <a:rPr lang="en-US" dirty="0" err="1" smtClean="0"/>
              <a:t>Priorotize</a:t>
            </a:r>
            <a:r>
              <a:rPr lang="en-US" dirty="0" smtClean="0"/>
              <a:t>  the test cases then execute according to  priority. There are two types of Prioritization:</a:t>
            </a:r>
          </a:p>
          <a:p>
            <a:pPr>
              <a:buFont typeface="Wingdings" pitchFamily="2" charset="2"/>
              <a:buChar char="Ø"/>
            </a:pPr>
            <a:r>
              <a:rPr lang="en-US" dirty="0" smtClean="0"/>
              <a:t>	General Test case </a:t>
            </a:r>
            <a:r>
              <a:rPr lang="en-US" dirty="0" smtClean="0"/>
              <a:t>Prioritization – no knowledge of the modification. </a:t>
            </a:r>
            <a:endParaRPr lang="en-US" dirty="0" smtClean="0"/>
          </a:p>
          <a:p>
            <a:pPr>
              <a:buFont typeface="Wingdings" pitchFamily="2" charset="2"/>
              <a:buChar char="Ø"/>
            </a:pPr>
            <a:r>
              <a:rPr lang="en-US" dirty="0" smtClean="0"/>
              <a:t>	Version-Specific Test case </a:t>
            </a:r>
            <a:r>
              <a:rPr lang="en-US" dirty="0" smtClean="0"/>
              <a:t>Prioritization - knowledge of the </a:t>
            </a:r>
            <a:r>
              <a:rPr lang="en-US" dirty="0" smtClean="0"/>
              <a:t>modification is known. </a:t>
            </a:r>
            <a:endParaRPr lang="en-US" dirty="0" smtClean="0"/>
          </a:p>
          <a:p>
            <a:r>
              <a:rPr lang="en-US" dirty="0" smtClean="0"/>
              <a:t>Test suite Reduction   Technique : reduce testing costs by eliminating  redundant  test cases.</a:t>
            </a:r>
            <a:endParaRPr lang="en-IN" dirty="0"/>
          </a:p>
        </p:txBody>
      </p:sp>
    </p:spTree>
    <p:extLst>
      <p:ext uri="{BB962C8B-B14F-4D97-AF65-F5344CB8AC3E}">
        <p14:creationId xmlns="" xmlns:p14="http://schemas.microsoft.com/office/powerpoint/2010/main" val="252454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Retest Technique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Selective Retest Technique attempts to reduce the cost of testing by identifying a portion P’ that must be exercised by the  regression     test suite.</a:t>
            </a:r>
          </a:p>
          <a:p>
            <a:r>
              <a:rPr lang="en-US" dirty="0" smtClean="0"/>
              <a:t>It has following characteristic feature:</a:t>
            </a:r>
          </a:p>
          <a:p>
            <a:r>
              <a:rPr lang="en-US" dirty="0" smtClean="0"/>
              <a:t>It minimizes the resources required to regression test a new version.</a:t>
            </a:r>
          </a:p>
          <a:p>
            <a:r>
              <a:rPr lang="en-US" dirty="0" smtClean="0"/>
              <a:t>It minimizes   no. of test cases.</a:t>
            </a:r>
          </a:p>
          <a:p>
            <a:r>
              <a:rPr lang="en-US" dirty="0" smtClean="0"/>
              <a:t>It is needed to remove obsolete , uncontrollable &amp; redundant test cases.</a:t>
            </a:r>
          </a:p>
          <a:p>
            <a:r>
              <a:rPr lang="en-US" dirty="0" smtClean="0"/>
              <a:t>It analyses the relationship between test cases &amp; software elements they cover.</a:t>
            </a:r>
          </a:p>
          <a:p>
            <a:r>
              <a:rPr lang="en-US" dirty="0" smtClean="0"/>
              <a:t>It uses the information about changes to select the test cases.</a:t>
            </a:r>
          </a:p>
          <a:p>
            <a:endParaRPr lang="en-IN" dirty="0"/>
          </a:p>
        </p:txBody>
      </p:sp>
    </p:spTree>
    <p:extLst>
      <p:ext uri="{BB962C8B-B14F-4D97-AF65-F5344CB8AC3E}">
        <p14:creationId xmlns="" xmlns:p14="http://schemas.microsoft.com/office/powerpoint/2010/main" val="8529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Continued….</a:t>
            </a:r>
            <a:endParaRPr lang="en-IN" dirty="0"/>
          </a:p>
        </p:txBody>
      </p:sp>
      <p:sp>
        <p:nvSpPr>
          <p:cNvPr id="3" name="Content Placeholder 2"/>
          <p:cNvSpPr>
            <a:spLocks noGrp="1"/>
          </p:cNvSpPr>
          <p:nvPr>
            <p:ph sz="quarter" idx="1"/>
          </p:nvPr>
        </p:nvSpPr>
        <p:spPr/>
        <p:txBody>
          <a:bodyPr>
            <a:normAutofit/>
          </a:bodyPr>
          <a:lstStyle/>
          <a:p>
            <a:r>
              <a:rPr lang="en-US" dirty="0" smtClean="0"/>
              <a:t>1.Select T’ subset of  T, a set of test cases to execute on P’.</a:t>
            </a:r>
          </a:p>
          <a:p>
            <a:r>
              <a:rPr lang="en-US" dirty="0" smtClean="0"/>
              <a:t>2.Test P’ with  T’, establishing correctness of P’ with respect to T’.</a:t>
            </a:r>
          </a:p>
          <a:p>
            <a:r>
              <a:rPr lang="en-US" dirty="0" smtClean="0"/>
              <a:t>3.If necessary create  T’’, a set of new functional or structural test cases  for p’.</a:t>
            </a:r>
          </a:p>
          <a:p>
            <a:r>
              <a:rPr lang="en-US" dirty="0" smtClean="0"/>
              <a:t>4.Test P’ with T’’, establishing correctness of P’ with respect to T’’.</a:t>
            </a:r>
          </a:p>
          <a:p>
            <a:r>
              <a:rPr lang="en-US" dirty="0" smtClean="0"/>
              <a:t>5.Create T’’’, a new test suite and test execution profile for  P’, from T, T’ and T’’,</a:t>
            </a:r>
          </a:p>
          <a:p>
            <a:endParaRPr lang="en-US" dirty="0" smtClean="0"/>
          </a:p>
          <a:p>
            <a:endParaRPr lang="en-IN" dirty="0"/>
          </a:p>
        </p:txBody>
      </p:sp>
    </p:spTree>
    <p:extLst>
      <p:ext uri="{BB962C8B-B14F-4D97-AF65-F5344CB8AC3E}">
        <p14:creationId xmlns="" xmlns:p14="http://schemas.microsoft.com/office/powerpoint/2010/main" val="211437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US" dirty="0"/>
              <a:t>Selective Retest Technique</a:t>
            </a:r>
            <a:endParaRPr lang="en-IN" dirty="0"/>
          </a:p>
        </p:txBody>
      </p:sp>
      <p:sp>
        <p:nvSpPr>
          <p:cNvPr id="3" name="Content Placeholder 2"/>
          <p:cNvSpPr>
            <a:spLocks noGrp="1"/>
          </p:cNvSpPr>
          <p:nvPr>
            <p:ph sz="quarter" idx="1"/>
          </p:nvPr>
        </p:nvSpPr>
        <p:spPr/>
        <p:txBody>
          <a:bodyPr/>
          <a:lstStyle/>
          <a:p>
            <a:pPr marL="0" indent="0">
              <a:buNone/>
            </a:pPr>
            <a:endParaRPr lang="en-IN" dirty="0"/>
          </a:p>
        </p:txBody>
      </p:sp>
      <p:sp>
        <p:nvSpPr>
          <p:cNvPr id="4" name="Flowchart: Magnetic Disk 3"/>
          <p:cNvSpPr/>
          <p:nvPr/>
        </p:nvSpPr>
        <p:spPr>
          <a:xfrm>
            <a:off x="1666528" y="2403020"/>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suite T</a:t>
            </a:r>
            <a:endParaRPr lang="en-IN" dirty="0"/>
          </a:p>
        </p:txBody>
      </p:sp>
      <p:sp>
        <p:nvSpPr>
          <p:cNvPr id="5" name="Flowchart: Magnetic Disk 4"/>
          <p:cNvSpPr/>
          <p:nvPr/>
        </p:nvSpPr>
        <p:spPr>
          <a:xfrm>
            <a:off x="323528" y="4725144"/>
            <a:ext cx="1490464" cy="13681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 Regression test cases</a:t>
            </a:r>
            <a:endParaRPr lang="en-IN" dirty="0"/>
          </a:p>
        </p:txBody>
      </p:sp>
      <p:sp>
        <p:nvSpPr>
          <p:cNvPr id="6" name="Flowchart: Magnetic Disk 5"/>
          <p:cNvSpPr/>
          <p:nvPr/>
        </p:nvSpPr>
        <p:spPr>
          <a:xfrm>
            <a:off x="1813992" y="4725144"/>
            <a:ext cx="1677888"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 New test cases </a:t>
            </a:r>
            <a:endParaRPr lang="en-IN" dirty="0"/>
          </a:p>
        </p:txBody>
      </p:sp>
      <p:sp>
        <p:nvSpPr>
          <p:cNvPr id="8" name="Rectangle 7"/>
          <p:cNvSpPr/>
          <p:nvPr/>
        </p:nvSpPr>
        <p:spPr>
          <a:xfrm>
            <a:off x="323528" y="3140968"/>
            <a:ext cx="914400" cy="91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T’’new</a:t>
            </a:r>
            <a:r>
              <a:rPr lang="en-US" dirty="0" smtClean="0"/>
              <a:t> test cases </a:t>
            </a:r>
            <a:endParaRPr lang="en-IN" dirty="0"/>
          </a:p>
        </p:txBody>
      </p:sp>
      <p:sp>
        <p:nvSpPr>
          <p:cNvPr id="9" name="Rectangle 8"/>
          <p:cNvSpPr/>
          <p:nvPr/>
        </p:nvSpPr>
        <p:spPr>
          <a:xfrm>
            <a:off x="4860032" y="2258580"/>
            <a:ext cx="1872208" cy="61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p</a:t>
            </a:r>
            <a:endParaRPr lang="en-IN" dirty="0"/>
          </a:p>
        </p:txBody>
      </p:sp>
      <p:sp>
        <p:nvSpPr>
          <p:cNvPr id="11" name="Rectangle 10"/>
          <p:cNvSpPr/>
          <p:nvPr/>
        </p:nvSpPr>
        <p:spPr>
          <a:xfrm>
            <a:off x="6084168" y="3861048"/>
            <a:ext cx="1872208" cy="147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P</a:t>
            </a:r>
          </a:p>
          <a:p>
            <a:pPr algn="ctr"/>
            <a:endParaRPr lang="en-US" dirty="0" smtClean="0"/>
          </a:p>
          <a:p>
            <a:pPr algn="ctr"/>
            <a:r>
              <a:rPr lang="en-US" dirty="0" smtClean="0"/>
              <a:t>Changed feature</a:t>
            </a:r>
          </a:p>
          <a:p>
            <a:pPr algn="ctr"/>
            <a:endParaRPr lang="en-US" dirty="0" smtClean="0"/>
          </a:p>
          <a:p>
            <a:pPr algn="ctr"/>
            <a:r>
              <a:rPr lang="en-US" dirty="0" smtClean="0"/>
              <a:t>New feature</a:t>
            </a:r>
            <a:endParaRPr lang="en-IN" dirty="0"/>
          </a:p>
        </p:txBody>
      </p:sp>
      <p:sp>
        <p:nvSpPr>
          <p:cNvPr id="15" name="Down Arrow 14"/>
          <p:cNvSpPr/>
          <p:nvPr/>
        </p:nvSpPr>
        <p:spPr>
          <a:xfrm>
            <a:off x="1839794" y="3015668"/>
            <a:ext cx="484632" cy="1853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1247737" y="3424286"/>
            <a:ext cx="73197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3491880" y="4725144"/>
            <a:ext cx="25922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2580928" y="2564904"/>
            <a:ext cx="2279104" cy="144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6246707" y="2934302"/>
            <a:ext cx="216024" cy="926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p:cNvCxnSpPr/>
          <p:nvPr/>
        </p:nvCxnSpPr>
        <p:spPr>
          <a:xfrm>
            <a:off x="6084168" y="4437112"/>
            <a:ext cx="1656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5654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Continued…</a:t>
            </a:r>
            <a:endParaRPr lang="en-IN" dirty="0"/>
          </a:p>
        </p:txBody>
      </p:sp>
      <p:sp>
        <p:nvSpPr>
          <p:cNvPr id="3" name="Content Placeholder 2"/>
          <p:cNvSpPr>
            <a:spLocks noGrp="1"/>
          </p:cNvSpPr>
          <p:nvPr>
            <p:ph sz="quarter" idx="1"/>
          </p:nvPr>
        </p:nvSpPr>
        <p:spPr/>
        <p:txBody>
          <a:bodyPr/>
          <a:lstStyle/>
          <a:p>
            <a:r>
              <a:rPr lang="en-US" dirty="0" smtClean="0"/>
              <a:t>Regressive test selection problem: The problem is to select a subset of T’ of T with which P’ will be tested.</a:t>
            </a:r>
          </a:p>
          <a:p>
            <a:r>
              <a:rPr lang="en-US" dirty="0" smtClean="0"/>
              <a:t>Coverage test selection problem: Specification that requires additional testing.</a:t>
            </a:r>
          </a:p>
          <a:p>
            <a:r>
              <a:rPr lang="en-US" dirty="0" smtClean="0"/>
              <a:t>Test suite execution  problem: Execute test case  efficiently and checking test results for correctness.</a:t>
            </a:r>
          </a:p>
          <a:p>
            <a:r>
              <a:rPr lang="en-US" dirty="0" smtClean="0"/>
              <a:t>Test maintenance  problem: Update &amp; store test information.</a:t>
            </a:r>
            <a:endParaRPr lang="en-IN" dirty="0"/>
          </a:p>
        </p:txBody>
      </p:sp>
    </p:spTree>
    <p:extLst>
      <p:ext uri="{BB962C8B-B14F-4D97-AF65-F5344CB8AC3E}">
        <p14:creationId xmlns="" xmlns:p14="http://schemas.microsoft.com/office/powerpoint/2010/main" val="214122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Test case Selection</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A procedure for selecting the   test case  is provided by a test criterion . Following    </a:t>
            </a:r>
            <a:r>
              <a:rPr lang="en-US" dirty="0" smtClean="0"/>
              <a:t>criteria </a:t>
            </a:r>
            <a:r>
              <a:rPr lang="en-US" dirty="0" smtClean="0"/>
              <a:t>are given below:</a:t>
            </a:r>
          </a:p>
          <a:p>
            <a:r>
              <a:rPr lang="en-US" dirty="0" smtClean="0"/>
              <a:t>Selection criteria based on code: Failures can only be detected if the parts of the code that can cause faults are executed.</a:t>
            </a:r>
          </a:p>
          <a:p>
            <a:r>
              <a:rPr lang="en-US" dirty="0" smtClean="0"/>
              <a:t>Fault-revealing test  cases: A test case t detects a fault in P’ if it causes P’ to  fail. Hence t  is faulting revealing for P’.</a:t>
            </a:r>
          </a:p>
          <a:p>
            <a:r>
              <a:rPr lang="en-US" dirty="0" smtClean="0"/>
              <a:t>Modification-revealing test  cases: If for test case t output of P &amp; P’ differ.</a:t>
            </a:r>
          </a:p>
          <a:p>
            <a:r>
              <a:rPr lang="en-US" dirty="0" smtClean="0"/>
              <a:t>Modification-traversing test  cases: If it only executes new/modified  code  in P’.</a:t>
            </a:r>
            <a:endParaRPr lang="en-IN" dirty="0"/>
          </a:p>
        </p:txBody>
      </p:sp>
    </p:spTree>
    <p:extLst>
      <p:ext uri="{BB962C8B-B14F-4D97-AF65-F5344CB8AC3E}">
        <p14:creationId xmlns="" xmlns:p14="http://schemas.microsoft.com/office/powerpoint/2010/main" val="422960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Test Selection Techniques</a:t>
            </a:r>
            <a:endParaRPr lang="en-IN" dirty="0"/>
          </a:p>
        </p:txBody>
      </p:sp>
      <p:sp>
        <p:nvSpPr>
          <p:cNvPr id="3" name="Content Placeholder 2"/>
          <p:cNvSpPr>
            <a:spLocks noGrp="1"/>
          </p:cNvSpPr>
          <p:nvPr>
            <p:ph sz="quarter" idx="1"/>
          </p:nvPr>
        </p:nvSpPr>
        <p:spPr/>
        <p:txBody>
          <a:bodyPr>
            <a:normAutofit fontScale="92500"/>
          </a:bodyPr>
          <a:lstStyle/>
          <a:p>
            <a:r>
              <a:rPr lang="en-US" dirty="0" smtClean="0"/>
              <a:t>Minimization  Techniques: Select minimal sets of test cases from T that yield coverage/affected portion of P.</a:t>
            </a:r>
          </a:p>
          <a:p>
            <a:r>
              <a:rPr lang="en-US" dirty="0" smtClean="0"/>
              <a:t>Dataflow Techniques:  It selects test cases that exercise data interaction that have been affected by modification.</a:t>
            </a:r>
          </a:p>
          <a:p>
            <a:r>
              <a:rPr lang="en-US" dirty="0" smtClean="0"/>
              <a:t>Safe  Techniques: An explicit set of safety condition needs to be satisfied here.</a:t>
            </a:r>
          </a:p>
          <a:p>
            <a:r>
              <a:rPr lang="en-US" dirty="0" smtClean="0"/>
              <a:t>Ad doc/Random </a:t>
            </a:r>
            <a:r>
              <a:rPr lang="en-US" dirty="0"/>
              <a:t>T</a:t>
            </a:r>
            <a:r>
              <a:rPr lang="en-US" dirty="0" smtClean="0"/>
              <a:t>echniques: Select test cases based on ‘Intuitions’/Randomly select predetermined no. of         test cases.</a:t>
            </a:r>
          </a:p>
          <a:p>
            <a:r>
              <a:rPr lang="en-US" dirty="0" smtClean="0"/>
              <a:t>Retest-all  Technique: Reuse all the existing test cases</a:t>
            </a:r>
            <a:endParaRPr lang="en-IN" dirty="0"/>
          </a:p>
        </p:txBody>
      </p:sp>
    </p:spTree>
    <p:extLst>
      <p:ext uri="{BB962C8B-B14F-4D97-AF65-F5344CB8AC3E}">
        <p14:creationId xmlns="" xmlns:p14="http://schemas.microsoft.com/office/powerpoint/2010/main" val="361016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Evaluating  Regression Test </a:t>
            </a:r>
            <a:br>
              <a:rPr lang="en-US" dirty="0" smtClean="0"/>
            </a:br>
            <a:r>
              <a:rPr lang="en-US" dirty="0" smtClean="0"/>
              <a:t>Selection Techniques</a:t>
            </a:r>
            <a:endParaRPr lang="en-IN" dirty="0"/>
          </a:p>
        </p:txBody>
      </p:sp>
      <p:sp>
        <p:nvSpPr>
          <p:cNvPr id="3" name="Content Placeholder 2"/>
          <p:cNvSpPr>
            <a:spLocks noGrp="1"/>
          </p:cNvSpPr>
          <p:nvPr>
            <p:ph sz="quarter" idx="1"/>
          </p:nvPr>
        </p:nvSpPr>
        <p:spPr/>
        <p:txBody>
          <a:bodyPr>
            <a:noAutofit/>
          </a:bodyPr>
          <a:lstStyle/>
          <a:p>
            <a:pPr marL="0" indent="0">
              <a:buNone/>
            </a:pPr>
            <a:r>
              <a:rPr lang="en-US" sz="1800" b="1" dirty="0" smtClean="0"/>
              <a:t>  </a:t>
            </a:r>
            <a:r>
              <a:rPr lang="en-US" sz="1800" b="1" dirty="0" err="1" smtClean="0"/>
              <a:t>Rothermel</a:t>
            </a:r>
            <a:r>
              <a:rPr lang="en-US" sz="1800" b="1" dirty="0" smtClean="0"/>
              <a:t>  et al. have recognized the following categories for evaluating Regression test selection techniques:</a:t>
            </a:r>
          </a:p>
          <a:p>
            <a:pPr>
              <a:buFont typeface="Wingdings" pitchFamily="2" charset="2"/>
              <a:buChar char="Ø"/>
            </a:pPr>
            <a:r>
              <a:rPr lang="en-US" sz="2300" b="1" dirty="0" smtClean="0"/>
              <a:t> Inclusiveness: </a:t>
            </a:r>
            <a:r>
              <a:rPr lang="en-US" sz="1800" b="1" dirty="0" smtClean="0"/>
              <a:t>It measures the extent to which M chooses modification-revealing test from T for inclusion in T’.[ M: Regression Test selection Technique]</a:t>
            </a:r>
          </a:p>
          <a:p>
            <a:pPr marL="0" indent="0">
              <a:buNone/>
            </a:pPr>
            <a:r>
              <a:rPr lang="en-US" sz="1800" b="1" dirty="0"/>
              <a:t> </a:t>
            </a:r>
            <a:r>
              <a:rPr lang="en-US" sz="1800" b="1" dirty="0" smtClean="0"/>
              <a:t>   1.INCL(M)=(100* (m/n)%,if n!=0</a:t>
            </a:r>
          </a:p>
          <a:p>
            <a:pPr marL="0" indent="0">
              <a:buNone/>
            </a:pPr>
            <a:r>
              <a:rPr lang="en-US" sz="1800" b="1" dirty="0" smtClean="0"/>
              <a:t>    2. INCL(M)=100%,if n=0</a:t>
            </a:r>
          </a:p>
          <a:p>
            <a:pPr marL="0" indent="0">
              <a:buNone/>
            </a:pPr>
            <a:r>
              <a:rPr lang="en-US" sz="1800" b="1" dirty="0" smtClean="0"/>
              <a:t>(here T contains n modification-revealing  tests  &amp; M       contains  m modification-revealing  tests .)     </a:t>
            </a:r>
          </a:p>
          <a:p>
            <a:pPr>
              <a:buFont typeface="Wingdings" pitchFamily="2" charset="2"/>
              <a:buChar char="Ø"/>
            </a:pPr>
            <a:r>
              <a:rPr lang="en-US" sz="2300" b="1" dirty="0" smtClean="0"/>
              <a:t>Precision</a:t>
            </a:r>
            <a:r>
              <a:rPr lang="en-US" sz="1800" b="1" dirty="0" smtClean="0"/>
              <a:t>: It measures the extent to which M omits  tests that are non-modification-revealing.</a:t>
            </a:r>
          </a:p>
          <a:p>
            <a:pPr marL="0" indent="0">
              <a:buNone/>
            </a:pPr>
            <a:r>
              <a:rPr lang="en-US" sz="1800" b="1" dirty="0"/>
              <a:t> </a:t>
            </a:r>
            <a:r>
              <a:rPr lang="en-US" sz="1800" b="1" dirty="0" smtClean="0"/>
              <a:t>   1.Precision=100* (m/n)%,if n!=0              </a:t>
            </a:r>
          </a:p>
          <a:p>
            <a:pPr marL="0" lvl="0" indent="0">
              <a:buNone/>
            </a:pPr>
            <a:r>
              <a:rPr lang="en-US" sz="1800" b="1" dirty="0"/>
              <a:t> </a:t>
            </a:r>
            <a:r>
              <a:rPr lang="en-US" sz="1800" b="1" dirty="0" smtClean="0"/>
              <a:t>   2.Precision=</a:t>
            </a:r>
            <a:r>
              <a:rPr lang="en-US" sz="1800" b="1" dirty="0">
                <a:solidFill>
                  <a:prstClr val="black"/>
                </a:solidFill>
              </a:rPr>
              <a:t>100%,if </a:t>
            </a:r>
            <a:r>
              <a:rPr lang="en-US" sz="1800" b="1" dirty="0" smtClean="0">
                <a:solidFill>
                  <a:prstClr val="black"/>
                </a:solidFill>
              </a:rPr>
              <a:t>n=0</a:t>
            </a:r>
            <a:endParaRPr lang="en-US" sz="2300" b="1" dirty="0" smtClean="0"/>
          </a:p>
          <a:p>
            <a:pPr>
              <a:buFont typeface="Wingdings" pitchFamily="2" charset="2"/>
              <a:buChar char="Ø"/>
            </a:pPr>
            <a:r>
              <a:rPr lang="en-US" sz="2300" b="1" dirty="0" smtClean="0"/>
              <a:t> Efficiency</a:t>
            </a:r>
            <a:r>
              <a:rPr lang="en-US" sz="1800" b="1" dirty="0" smtClean="0"/>
              <a:t>: Measured </a:t>
            </a:r>
            <a:r>
              <a:rPr lang="en-US" sz="1800" b="1" dirty="0" err="1" smtClean="0"/>
              <a:t>interms</a:t>
            </a:r>
            <a:r>
              <a:rPr lang="en-US" sz="1800" b="1" dirty="0" smtClean="0"/>
              <a:t> of their Space &amp; Time Requirements.</a:t>
            </a:r>
            <a:endParaRPr lang="en-IN" sz="1800" b="1" dirty="0"/>
          </a:p>
        </p:txBody>
      </p:sp>
    </p:spTree>
    <p:extLst>
      <p:ext uri="{BB962C8B-B14F-4D97-AF65-F5344CB8AC3E}">
        <p14:creationId xmlns="" xmlns:p14="http://schemas.microsoft.com/office/powerpoint/2010/main" val="4446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534400" cy="758952"/>
          </a:xfrm>
        </p:spPr>
        <p:txBody>
          <a:bodyPr>
            <a:normAutofit fontScale="90000"/>
          </a:bodyPr>
          <a:lstStyle/>
          <a:p>
            <a:r>
              <a:rPr lang="en-US" sz="3600" b="1" dirty="0" smtClean="0">
                <a:solidFill>
                  <a:schemeClr val="tx1"/>
                </a:solidFill>
                <a:latin typeface="Arial" pitchFamily="34" charset="0"/>
                <a:cs typeface="Arial" pitchFamily="34" charset="0"/>
              </a:rPr>
              <a:t/>
            </a:r>
            <a:br>
              <a:rPr lang="en-US" sz="3600" b="1" dirty="0" smtClean="0">
                <a:solidFill>
                  <a:schemeClr val="tx1"/>
                </a:solidFill>
                <a:latin typeface="Arial" pitchFamily="34" charset="0"/>
                <a:cs typeface="Arial" pitchFamily="34" charset="0"/>
              </a:rPr>
            </a:br>
            <a:r>
              <a:rPr lang="en-US" sz="3600" b="1" dirty="0">
                <a:solidFill>
                  <a:schemeClr val="tx1"/>
                </a:solidFill>
                <a:latin typeface="Arial" pitchFamily="34" charset="0"/>
                <a:cs typeface="Arial" pitchFamily="34" charset="0"/>
              </a:rPr>
              <a:t/>
            </a:r>
            <a:br>
              <a:rPr lang="en-US" sz="3600" b="1" dirty="0">
                <a:solidFill>
                  <a:schemeClr val="tx1"/>
                </a:solidFill>
                <a:latin typeface="Arial" pitchFamily="34" charset="0"/>
                <a:cs typeface="Arial" pitchFamily="34" charset="0"/>
              </a:rPr>
            </a:br>
            <a:r>
              <a:rPr lang="en-US" sz="3600" b="1" dirty="0" smtClean="0">
                <a:solidFill>
                  <a:schemeClr val="tx1"/>
                </a:solidFill>
                <a:latin typeface="Arial" pitchFamily="34" charset="0"/>
                <a:cs typeface="Arial" pitchFamily="34" charset="0"/>
              </a:rPr>
              <a:t/>
            </a:r>
            <a:br>
              <a:rPr lang="en-US" sz="3600" b="1" dirty="0" smtClean="0">
                <a:solidFill>
                  <a:schemeClr val="tx1"/>
                </a:solidFill>
                <a:latin typeface="Arial" pitchFamily="34" charset="0"/>
                <a:cs typeface="Arial" pitchFamily="34" charset="0"/>
              </a:rPr>
            </a:br>
            <a:r>
              <a:rPr lang="en-US" sz="3600" b="1" dirty="0">
                <a:solidFill>
                  <a:schemeClr val="tx1"/>
                </a:solidFill>
                <a:latin typeface="Arial" pitchFamily="34" charset="0"/>
                <a:cs typeface="Arial" pitchFamily="34" charset="0"/>
              </a:rPr>
              <a:t/>
            </a:r>
            <a:br>
              <a:rPr lang="en-US" sz="3600" b="1" dirty="0">
                <a:solidFill>
                  <a:schemeClr val="tx1"/>
                </a:solidFill>
                <a:latin typeface="Arial" pitchFamily="34" charset="0"/>
                <a:cs typeface="Arial" pitchFamily="34" charset="0"/>
              </a:rPr>
            </a:br>
            <a:r>
              <a:rPr lang="en-US" sz="3200" b="1" dirty="0">
                <a:solidFill>
                  <a:schemeClr val="tx1"/>
                </a:solidFill>
                <a:latin typeface="Arial" pitchFamily="34" charset="0"/>
                <a:cs typeface="Arial" pitchFamily="34" charset="0"/>
              </a:rPr>
              <a:t>Progressive vs. Regressive Testing</a:t>
            </a:r>
            <a:endParaRPr lang="en-IN" dirty="0"/>
          </a:p>
        </p:txBody>
      </p:sp>
      <p:sp>
        <p:nvSpPr>
          <p:cNvPr id="3" name="Content Placeholder 2"/>
          <p:cNvSpPr>
            <a:spLocks noGrp="1"/>
          </p:cNvSpPr>
          <p:nvPr>
            <p:ph sz="quarter" idx="1"/>
          </p:nvPr>
        </p:nvSpPr>
        <p:spPr>
          <a:xfrm>
            <a:off x="301752" y="1527048"/>
            <a:ext cx="8689848" cy="4572000"/>
          </a:xfrm>
        </p:spPr>
        <p:txBody>
          <a:bodyPr>
            <a:normAutofit fontScale="92500" lnSpcReduction="10000"/>
          </a:bodyPr>
          <a:lstStyle/>
          <a:p>
            <a:pPr marL="457200" indent="-457200">
              <a:buFont typeface="Wingdings" pitchFamily="2" charset="2"/>
              <a:buChar char="Ø"/>
            </a:pPr>
            <a:r>
              <a:rPr lang="en-US" sz="2800" b="1" dirty="0">
                <a:latin typeface="Arial" pitchFamily="34" charset="0"/>
                <a:cs typeface="Arial" pitchFamily="34" charset="0"/>
              </a:rPr>
              <a:t> All different types of  testings  like Unit Testing, Integration Testing   are </a:t>
            </a:r>
            <a:r>
              <a:rPr lang="en-US" sz="2800" b="1" u="sng" dirty="0">
                <a:latin typeface="Arial" pitchFamily="34" charset="0"/>
                <a:cs typeface="Arial" pitchFamily="34" charset="0"/>
              </a:rPr>
              <a:t>Progressive testing </a:t>
            </a:r>
            <a:r>
              <a:rPr lang="en-US" sz="2800" b="1" dirty="0">
                <a:latin typeface="Arial" pitchFamily="34" charset="0"/>
                <a:cs typeface="Arial" pitchFamily="34" charset="0"/>
              </a:rPr>
              <a:t>or Developmental  testing. </a:t>
            </a:r>
            <a:endParaRPr lang="en-US" sz="2800" b="1" dirty="0" smtClean="0">
              <a:latin typeface="Arial" pitchFamily="34" charset="0"/>
              <a:cs typeface="Arial" pitchFamily="34" charset="0"/>
            </a:endParaRPr>
          </a:p>
          <a:p>
            <a:pPr marL="457200" indent="-457200">
              <a:buFont typeface="Wingdings" pitchFamily="2" charset="2"/>
              <a:buChar char="Ø"/>
            </a:pPr>
            <a:r>
              <a:rPr lang="en-US" sz="2800" b="1" dirty="0" smtClean="0">
                <a:latin typeface="Arial" pitchFamily="34" charset="0"/>
                <a:cs typeface="Arial" pitchFamily="34" charset="0"/>
              </a:rPr>
              <a:t>From </a:t>
            </a:r>
            <a:r>
              <a:rPr lang="en-US" sz="2800" b="1" dirty="0">
                <a:latin typeface="Arial" pitchFamily="34" charset="0"/>
                <a:cs typeface="Arial" pitchFamily="34" charset="0"/>
              </a:rPr>
              <a:t>v</a:t>
            </a:r>
            <a:r>
              <a:rPr lang="en-US" sz="2800" b="1" dirty="0" smtClean="0">
                <a:latin typeface="Arial" pitchFamily="34" charset="0"/>
                <a:cs typeface="Arial" pitchFamily="34" charset="0"/>
              </a:rPr>
              <a:t>erification </a:t>
            </a:r>
            <a:r>
              <a:rPr lang="en-US" sz="2800" b="1" dirty="0">
                <a:latin typeface="Arial" pitchFamily="34" charset="0"/>
                <a:cs typeface="Arial" pitchFamily="34" charset="0"/>
              </a:rPr>
              <a:t>to </a:t>
            </a:r>
            <a:r>
              <a:rPr lang="en-US" sz="2800" b="1" dirty="0" smtClean="0">
                <a:latin typeface="Arial" pitchFamily="34" charset="0"/>
                <a:cs typeface="Arial" pitchFamily="34" charset="0"/>
              </a:rPr>
              <a:t>validation, the testing </a:t>
            </a:r>
            <a:r>
              <a:rPr lang="en-US" sz="2800" b="1" dirty="0">
                <a:latin typeface="Arial" pitchFamily="34" charset="0"/>
                <a:cs typeface="Arial" pitchFamily="34" charset="0"/>
              </a:rPr>
              <a:t>process </a:t>
            </a:r>
            <a:r>
              <a:rPr lang="en-US" sz="2800" b="1" dirty="0" smtClean="0">
                <a:latin typeface="Arial" pitchFamily="34" charset="0"/>
                <a:cs typeface="Arial" pitchFamily="34" charset="0"/>
              </a:rPr>
              <a:t>progresses towards release </a:t>
            </a:r>
            <a:r>
              <a:rPr lang="en-US" sz="2800" b="1" dirty="0">
                <a:latin typeface="Arial" pitchFamily="34" charset="0"/>
                <a:cs typeface="Arial" pitchFamily="34" charset="0"/>
              </a:rPr>
              <a:t>of the </a:t>
            </a:r>
            <a:r>
              <a:rPr lang="en-US" sz="2800" b="1" dirty="0" smtClean="0">
                <a:latin typeface="Arial" pitchFamily="34" charset="0"/>
                <a:cs typeface="Arial" pitchFamily="34" charset="0"/>
              </a:rPr>
              <a:t>product.</a:t>
            </a:r>
            <a:endParaRPr lang="en-US" sz="2800" b="1" dirty="0">
              <a:latin typeface="Arial" pitchFamily="34" charset="0"/>
              <a:cs typeface="Arial" pitchFamily="34" charset="0"/>
            </a:endParaRPr>
          </a:p>
          <a:p>
            <a:pPr marL="457200" indent="-457200">
              <a:buFont typeface="Wingdings" pitchFamily="2" charset="2"/>
              <a:buChar char="Ø"/>
            </a:pPr>
            <a:r>
              <a:rPr lang="en-IN" sz="2800" b="1" dirty="0" smtClean="0">
                <a:latin typeface="Arial" pitchFamily="34" charset="0"/>
                <a:cs typeface="Arial" pitchFamily="34" charset="0"/>
              </a:rPr>
              <a:t>But, the </a:t>
            </a:r>
            <a:r>
              <a:rPr lang="en-IN" sz="2800" b="1" dirty="0">
                <a:latin typeface="Arial" pitchFamily="34" charset="0"/>
                <a:cs typeface="Arial" pitchFamily="34" charset="0"/>
              </a:rPr>
              <a:t>intent of </a:t>
            </a:r>
            <a:r>
              <a:rPr lang="en-IN" sz="2800" b="1" u="sng" dirty="0">
                <a:latin typeface="Arial" pitchFamily="34" charset="0"/>
                <a:cs typeface="Arial" pitchFamily="34" charset="0"/>
              </a:rPr>
              <a:t>Regressive testing</a:t>
            </a:r>
            <a:r>
              <a:rPr lang="en-IN" sz="2800" b="1" dirty="0">
                <a:latin typeface="Arial" pitchFamily="34" charset="0"/>
                <a:cs typeface="Arial" pitchFamily="34" charset="0"/>
              </a:rPr>
              <a:t> is to assure that a change, such as a   </a:t>
            </a:r>
            <a:r>
              <a:rPr lang="en-IN" sz="2800" b="1" dirty="0" smtClean="0">
                <a:latin typeface="Arial" pitchFamily="34" charset="0"/>
                <a:cs typeface="Arial" pitchFamily="34" charset="0"/>
              </a:rPr>
              <a:t>bug fix </a:t>
            </a:r>
            <a:r>
              <a:rPr lang="en-IN" sz="2800" b="1" dirty="0">
                <a:latin typeface="Arial" pitchFamily="34" charset="0"/>
                <a:cs typeface="Arial" pitchFamily="34" charset="0"/>
              </a:rPr>
              <a:t>, did not introduce new bugs . One of the main reasons for regression testing is that it's often extremely difficult for a programmer to figure out how a change in one part of the software will echo in other parts of the software.</a:t>
            </a:r>
            <a:endParaRPr lang="en-IN" dirty="0"/>
          </a:p>
        </p:txBody>
      </p:sp>
    </p:spTree>
    <p:extLst>
      <p:ext uri="{BB962C8B-B14F-4D97-AF65-F5344CB8AC3E}">
        <p14:creationId xmlns="" xmlns:p14="http://schemas.microsoft.com/office/powerpoint/2010/main" val="3022820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 Case Prioritization</a:t>
            </a:r>
            <a:endParaRPr lang="en-IN" dirty="0"/>
          </a:p>
        </p:txBody>
      </p:sp>
      <p:sp>
        <p:nvSpPr>
          <p:cNvPr id="3" name="Content Placeholder 2"/>
          <p:cNvSpPr>
            <a:spLocks noGrp="1"/>
          </p:cNvSpPr>
          <p:nvPr>
            <p:ph sz="quarter" idx="1"/>
          </p:nvPr>
        </p:nvSpPr>
        <p:spPr/>
        <p:txBody>
          <a:bodyPr>
            <a:normAutofit fontScale="70000" lnSpcReduction="20000"/>
          </a:bodyPr>
          <a:lstStyle/>
          <a:p>
            <a:r>
              <a:rPr lang="en-US" dirty="0" smtClean="0"/>
              <a:t>It attempts to reorder the regression test suite so that test with highest Priority, are </a:t>
            </a:r>
            <a:r>
              <a:rPr lang="en-US" dirty="0" smtClean="0"/>
              <a:t>executed </a:t>
            </a:r>
            <a:r>
              <a:rPr lang="en-US" dirty="0" smtClean="0"/>
              <a:t>earlier than those with lower priority.</a:t>
            </a:r>
          </a:p>
          <a:p>
            <a:pPr marL="0" indent="0">
              <a:buNone/>
            </a:pPr>
            <a:endParaRPr lang="en-US" dirty="0" smtClean="0"/>
          </a:p>
          <a:p>
            <a:pPr marL="0" indent="0">
              <a:buNone/>
            </a:pPr>
            <a:r>
              <a:rPr lang="en-US" b="1" dirty="0" smtClean="0"/>
              <a:t>The steps for this approach is given below:</a:t>
            </a:r>
          </a:p>
          <a:p>
            <a:r>
              <a:rPr lang="en-US" b="1" dirty="0" smtClean="0"/>
              <a:t>1</a:t>
            </a:r>
            <a:r>
              <a:rPr lang="en-US" b="1" dirty="0" smtClean="0"/>
              <a:t>. Select </a:t>
            </a:r>
            <a:r>
              <a:rPr lang="en-US" b="1" dirty="0" smtClean="0"/>
              <a:t>T’ subset of  T, a set of test cases to execute on P’.</a:t>
            </a:r>
          </a:p>
          <a:p>
            <a:r>
              <a:rPr lang="en-US" b="1" dirty="0" smtClean="0"/>
              <a:t>2</a:t>
            </a:r>
            <a:r>
              <a:rPr lang="en-US" b="1" dirty="0" smtClean="0"/>
              <a:t>. Produce     </a:t>
            </a:r>
            <a:r>
              <a:rPr lang="en-US" b="1" dirty="0" err="1" smtClean="0"/>
              <a:t>T’p</a:t>
            </a:r>
            <a:r>
              <a:rPr lang="en-US" b="1" dirty="0" smtClean="0"/>
              <a:t> , a permutation of  T’, such that   </a:t>
            </a:r>
            <a:r>
              <a:rPr lang="en-US" b="1" dirty="0" err="1" smtClean="0"/>
              <a:t>T’p</a:t>
            </a:r>
            <a:r>
              <a:rPr lang="en-US" b="1" dirty="0" smtClean="0"/>
              <a:t> will have a better rate of fault detection than T’.</a:t>
            </a:r>
          </a:p>
          <a:p>
            <a:r>
              <a:rPr lang="en-US" b="1" dirty="0"/>
              <a:t>3</a:t>
            </a:r>
            <a:r>
              <a:rPr lang="en-US" b="1" dirty="0" smtClean="0"/>
              <a:t>. Test </a:t>
            </a:r>
            <a:r>
              <a:rPr lang="en-US" b="1" dirty="0" smtClean="0"/>
              <a:t>P’ with     </a:t>
            </a:r>
            <a:r>
              <a:rPr lang="en-US" b="1" dirty="0" err="1" smtClean="0"/>
              <a:t>T’p</a:t>
            </a:r>
            <a:r>
              <a:rPr lang="en-US" b="1" dirty="0" smtClean="0"/>
              <a:t>, establishing correctness of P’ with respect to T’.</a:t>
            </a:r>
          </a:p>
          <a:p>
            <a:r>
              <a:rPr lang="en-US" b="1" dirty="0" smtClean="0"/>
              <a:t>4.I f </a:t>
            </a:r>
            <a:r>
              <a:rPr lang="en-US" b="1" dirty="0" smtClean="0"/>
              <a:t>necessary create  T’’, a set of new functional or structural test cases  for p’.</a:t>
            </a:r>
          </a:p>
          <a:p>
            <a:r>
              <a:rPr lang="en-US" b="1" dirty="0"/>
              <a:t>5</a:t>
            </a:r>
            <a:r>
              <a:rPr lang="en-US" b="1" dirty="0" smtClean="0"/>
              <a:t>. Test </a:t>
            </a:r>
            <a:r>
              <a:rPr lang="en-US" b="1" dirty="0" smtClean="0"/>
              <a:t>P’ with T’’, establishing correctness of P’ with respect to T’’.</a:t>
            </a:r>
          </a:p>
          <a:p>
            <a:r>
              <a:rPr lang="en-US" b="1" dirty="0"/>
              <a:t>6</a:t>
            </a:r>
            <a:r>
              <a:rPr lang="en-US" b="1" dirty="0" smtClean="0"/>
              <a:t>. Create </a:t>
            </a:r>
            <a:r>
              <a:rPr lang="en-US" b="1" dirty="0" smtClean="0"/>
              <a:t>T’’’, a new test suite and test execution profile for  P’, from T,  </a:t>
            </a:r>
            <a:r>
              <a:rPr lang="en-US" b="1" dirty="0" err="1" smtClean="0"/>
              <a:t>T’p</a:t>
            </a:r>
            <a:r>
              <a:rPr lang="en-US" b="1" dirty="0" smtClean="0"/>
              <a:t> and T’’,</a:t>
            </a:r>
          </a:p>
          <a:p>
            <a:pPr marL="0" indent="0">
              <a:buNone/>
            </a:pPr>
            <a:r>
              <a:rPr lang="en-US" b="1" dirty="0" smtClean="0"/>
              <a:t>     ( </a:t>
            </a:r>
            <a:r>
              <a:rPr lang="en-US" b="1" dirty="0" err="1" smtClean="0"/>
              <a:t>T’p</a:t>
            </a:r>
            <a:r>
              <a:rPr lang="en-US" b="1" dirty="0" smtClean="0"/>
              <a:t>: Contains Execution ordering of regression tests)</a:t>
            </a:r>
          </a:p>
          <a:p>
            <a:endParaRPr lang="en-IN" dirty="0"/>
          </a:p>
        </p:txBody>
      </p:sp>
    </p:spTree>
    <p:extLst>
      <p:ext uri="{BB962C8B-B14F-4D97-AF65-F5344CB8AC3E}">
        <p14:creationId xmlns="" xmlns:p14="http://schemas.microsoft.com/office/powerpoint/2010/main" val="167027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quarter" idx="1"/>
          </p:nvPr>
        </p:nvSpPr>
        <p:spPr/>
        <p:txBody>
          <a:bodyPr/>
          <a:lstStyle/>
          <a:p>
            <a:r>
              <a:rPr lang="en-US" dirty="0" smtClean="0"/>
              <a:t>Regression testing is the selective retesting of a System or Component to verify that Modifications have not caused unintended effects and that the System or Component still complies with its </a:t>
            </a:r>
            <a:r>
              <a:rPr lang="en-US" dirty="0"/>
              <a:t>S</a:t>
            </a:r>
            <a:r>
              <a:rPr lang="en-US" dirty="0" smtClean="0"/>
              <a:t>pecified Requirements.</a:t>
            </a:r>
          </a:p>
          <a:p>
            <a:r>
              <a:rPr lang="en-US" dirty="0" smtClean="0"/>
              <a:t>It has positive Influence on software quality.</a:t>
            </a:r>
          </a:p>
          <a:p>
            <a:pPr marL="0" indent="0">
              <a:buNone/>
            </a:pPr>
            <a:endParaRPr lang="en-IN" dirty="0"/>
          </a:p>
        </p:txBody>
      </p:sp>
    </p:spTree>
    <p:extLst>
      <p:ext uri="{BB962C8B-B14F-4D97-AF65-F5344CB8AC3E}">
        <p14:creationId xmlns="" xmlns:p14="http://schemas.microsoft.com/office/powerpoint/2010/main" val="187949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a:t>
            </a:r>
            <a:r>
              <a:rPr lang="en-US" dirty="0" err="1" smtClean="0"/>
              <a:t>contd</a:t>
            </a:r>
            <a:r>
              <a:rPr lang="en-US" dirty="0" smtClean="0"/>
              <a:t>…</a:t>
            </a:r>
            <a:endParaRPr lang="en-IN" dirty="0"/>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Ø"/>
            </a:pPr>
            <a:r>
              <a:rPr lang="en-US" dirty="0" smtClean="0"/>
              <a:t>A system Under test is said to regress if </a:t>
            </a:r>
          </a:p>
          <a:p>
            <a:r>
              <a:rPr lang="en-US" dirty="0" smtClean="0"/>
              <a:t>A  modified component fails</a:t>
            </a:r>
          </a:p>
          <a:p>
            <a:r>
              <a:rPr lang="en-US" dirty="0" smtClean="0"/>
              <a:t>A new component when used with unchanged  component, causes  failures in the unchanged component by generating side effects .</a:t>
            </a:r>
          </a:p>
          <a:p>
            <a:pPr>
              <a:buFont typeface="Wingdings" pitchFamily="2" charset="2"/>
              <a:buChar char="Ø"/>
            </a:pPr>
            <a:r>
              <a:rPr lang="en-US" dirty="0" smtClean="0"/>
              <a:t>Therefore following versions will be in the System:</a:t>
            </a:r>
          </a:p>
          <a:p>
            <a:r>
              <a:rPr lang="en-US" dirty="0" smtClean="0"/>
              <a:t>Baseline   Version: The  version of a component that has passed a test suite.</a:t>
            </a:r>
          </a:p>
          <a:p>
            <a:r>
              <a:rPr lang="en-US" dirty="0" smtClean="0"/>
              <a:t>Delta   Version: a changed version that has not passed a regression test.</a:t>
            </a:r>
          </a:p>
          <a:p>
            <a:r>
              <a:rPr lang="en-US" dirty="0" smtClean="0"/>
              <a:t>Delta Build: an  executable configuration of the SUT that contains  all the Delta &amp; Baseline Components.</a:t>
            </a:r>
            <a:endParaRPr lang="en-IN" dirty="0"/>
          </a:p>
        </p:txBody>
      </p:sp>
    </p:spTree>
    <p:extLst>
      <p:ext uri="{BB962C8B-B14F-4D97-AF65-F5344CB8AC3E}">
        <p14:creationId xmlns="" xmlns:p14="http://schemas.microsoft.com/office/powerpoint/2010/main" val="210184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260648"/>
            <a:ext cx="8219256" cy="1156990"/>
          </a:xfrm>
        </p:spPr>
        <p:txBody>
          <a:bodyPr>
            <a:normAutofit/>
          </a:bodyPr>
          <a:lstStyle/>
          <a:p>
            <a:r>
              <a:rPr lang="en-US" dirty="0" smtClean="0"/>
              <a:t>Regression Testing produces </a:t>
            </a:r>
            <a:br>
              <a:rPr lang="en-US" dirty="0" smtClean="0"/>
            </a:br>
            <a:r>
              <a:rPr lang="en-US" dirty="0" smtClean="0"/>
              <a:t>Quality Software</a:t>
            </a:r>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Regression testing is performed in case of bug fixing or whenever there is a need to incorporate a new requirement.</a:t>
            </a:r>
          </a:p>
          <a:p>
            <a:pPr>
              <a:buFont typeface="Wingdings" pitchFamily="2" charset="2"/>
              <a:buChar char="q"/>
            </a:pPr>
            <a:r>
              <a:rPr lang="en-US" dirty="0" smtClean="0"/>
              <a:t>Importance of Regression Testing is due to following Reasons:</a:t>
            </a:r>
          </a:p>
          <a:p>
            <a:r>
              <a:rPr lang="en-US" dirty="0" smtClean="0"/>
              <a:t>It validates the parts of software where changes occur.</a:t>
            </a:r>
          </a:p>
          <a:p>
            <a:r>
              <a:rPr lang="en-US" dirty="0" smtClean="0"/>
              <a:t>It validates the parts of the software which may be affected by the changes.</a:t>
            </a:r>
          </a:p>
          <a:p>
            <a:r>
              <a:rPr lang="en-US" dirty="0" smtClean="0"/>
              <a:t>It ensures proper functioning of software before changes occur.</a:t>
            </a:r>
          </a:p>
          <a:p>
            <a:r>
              <a:rPr lang="en-US" dirty="0" smtClean="0"/>
              <a:t>It enhances quality of   software, as it reduces the risk &amp; high risk bugs.</a:t>
            </a:r>
            <a:endParaRPr lang="en-IN" dirty="0"/>
          </a:p>
        </p:txBody>
      </p:sp>
    </p:spTree>
    <p:extLst>
      <p:ext uri="{BB962C8B-B14F-4D97-AF65-F5344CB8AC3E}">
        <p14:creationId xmlns="" xmlns:p14="http://schemas.microsoft.com/office/powerpoint/2010/main" val="77663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Testability</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Regression Testability refers to the property of </a:t>
            </a:r>
            <a:r>
              <a:rPr lang="en-US" dirty="0" smtClean="0"/>
              <a:t>a  </a:t>
            </a:r>
            <a:r>
              <a:rPr lang="en-US" dirty="0" smtClean="0"/>
              <a:t>program, modification, or test suite </a:t>
            </a:r>
            <a:r>
              <a:rPr lang="en-US" dirty="0" smtClean="0"/>
              <a:t>that lets </a:t>
            </a:r>
            <a:r>
              <a:rPr lang="en-US" dirty="0" smtClean="0"/>
              <a:t>it </a:t>
            </a:r>
            <a:r>
              <a:rPr lang="en-US" dirty="0" smtClean="0"/>
              <a:t>be effectively </a:t>
            </a:r>
            <a:r>
              <a:rPr lang="en-US" dirty="0" smtClean="0"/>
              <a:t>and efficiently regression-tested.</a:t>
            </a:r>
          </a:p>
          <a:p>
            <a:r>
              <a:rPr lang="en-US" dirty="0" smtClean="0"/>
              <a:t>It is a function of both the Design of the program and the Test Suite.</a:t>
            </a:r>
          </a:p>
          <a:p>
            <a:r>
              <a:rPr lang="en-US" dirty="0" smtClean="0"/>
              <a:t>Regression   Number:  </a:t>
            </a:r>
            <a:r>
              <a:rPr lang="en-US" dirty="0" err="1" smtClean="0"/>
              <a:t>Avg</a:t>
            </a:r>
            <a:r>
              <a:rPr lang="en-US" dirty="0" smtClean="0"/>
              <a:t> no. of affected test cases in the test suite that are affected by modification to a single instruction.</a:t>
            </a:r>
          </a:p>
          <a:p>
            <a:r>
              <a:rPr lang="en-US" dirty="0" smtClean="0"/>
              <a:t>If  Regression Testability is done at early stages it reduces cost of development and maintenance of the Software.</a:t>
            </a:r>
            <a:endParaRPr lang="en-IN" dirty="0"/>
          </a:p>
        </p:txBody>
      </p:sp>
    </p:spTree>
    <p:extLst>
      <p:ext uri="{BB962C8B-B14F-4D97-AF65-F5344CB8AC3E}">
        <p14:creationId xmlns="" xmlns:p14="http://schemas.microsoft.com/office/powerpoint/2010/main" val="42470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Regression Testing</a:t>
            </a:r>
            <a:endParaRPr lang="en-IN" dirty="0"/>
          </a:p>
        </p:txBody>
      </p:sp>
      <p:sp>
        <p:nvSpPr>
          <p:cNvPr id="3" name="Content Placeholder 2"/>
          <p:cNvSpPr>
            <a:spLocks noGrp="1"/>
          </p:cNvSpPr>
          <p:nvPr>
            <p:ph sz="quarter" idx="1"/>
          </p:nvPr>
        </p:nvSpPr>
        <p:spPr/>
        <p:txBody>
          <a:bodyPr/>
          <a:lstStyle/>
          <a:p>
            <a:r>
              <a:rPr lang="en-US" dirty="0" smtClean="0"/>
              <a:t>It tests to check that the bug has been addressed:</a:t>
            </a:r>
          </a:p>
          <a:p>
            <a:r>
              <a:rPr lang="en-US" dirty="0" smtClean="0"/>
              <a:t>It finds other related bugs</a:t>
            </a:r>
          </a:p>
          <a:p>
            <a:r>
              <a:rPr lang="en-US" dirty="0" smtClean="0"/>
              <a:t>It tests to check on the other parts in the program</a:t>
            </a:r>
            <a:endParaRPr lang="en-IN" dirty="0"/>
          </a:p>
        </p:txBody>
      </p:sp>
    </p:spTree>
    <p:extLst>
      <p:ext uri="{BB962C8B-B14F-4D97-AF65-F5344CB8AC3E}">
        <p14:creationId xmlns="" xmlns:p14="http://schemas.microsoft.com/office/powerpoint/2010/main" val="260342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Regression Testing is Done?</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Corrective    Maintenance: Changes made to the system after   failure.</a:t>
            </a:r>
          </a:p>
          <a:p>
            <a:r>
              <a:rPr lang="en-US" dirty="0" smtClean="0"/>
              <a:t>Adaptive  Maintenance: Changes made to achieve continuing compatibility with the target environment or the other system.</a:t>
            </a:r>
          </a:p>
          <a:p>
            <a:r>
              <a:rPr lang="en-US" dirty="0" smtClean="0"/>
              <a:t>Perfective  Maintenance: Changes designed to improve/add capabilities.</a:t>
            </a:r>
          </a:p>
          <a:p>
            <a:r>
              <a:rPr lang="en-US" dirty="0" smtClean="0"/>
              <a:t>Rapid iterative  Development : The extreme programming approach.</a:t>
            </a:r>
          </a:p>
          <a:p>
            <a:r>
              <a:rPr lang="en-US" dirty="0" smtClean="0"/>
              <a:t>First Step of  Integration: Re-running accumulated  test  suite, as new components added.</a:t>
            </a:r>
          </a:p>
          <a:p>
            <a:r>
              <a:rPr lang="en-US" dirty="0" smtClean="0"/>
              <a:t>Compatibility Assessment &amp;   Benchmarking: Test suites for wide range of platforms and application.</a:t>
            </a:r>
          </a:p>
          <a:p>
            <a:endParaRPr lang="en-IN" dirty="0"/>
          </a:p>
        </p:txBody>
      </p:sp>
    </p:spTree>
    <p:extLst>
      <p:ext uri="{BB962C8B-B14F-4D97-AF65-F5344CB8AC3E}">
        <p14:creationId xmlns="" xmlns:p14="http://schemas.microsoft.com/office/powerpoint/2010/main" val="313288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 Types</a:t>
            </a:r>
            <a:endParaRPr lang="en-IN" dirty="0"/>
          </a:p>
        </p:txBody>
      </p:sp>
      <p:sp>
        <p:nvSpPr>
          <p:cNvPr id="3" name="Content Placeholder 2"/>
          <p:cNvSpPr>
            <a:spLocks noGrp="1"/>
          </p:cNvSpPr>
          <p:nvPr>
            <p:ph sz="quarter" idx="1"/>
          </p:nvPr>
        </p:nvSpPr>
        <p:spPr/>
        <p:txBody>
          <a:bodyPr/>
          <a:lstStyle/>
          <a:p>
            <a:r>
              <a:rPr lang="en-US" dirty="0" smtClean="0"/>
              <a:t>Bug-Fix  Regression: The testing is performed after bug has been reported &amp;  fixed. The goal is to repeat the test cases that expose the problem in the first place.</a:t>
            </a:r>
          </a:p>
          <a:p>
            <a:r>
              <a:rPr lang="en-US" dirty="0" smtClean="0"/>
              <a:t>Side-Effect regression/Stability    Regression: It involves retesting   Substantial  part of product. The goal is to prove that changes have no detrimental effect on earlier program</a:t>
            </a:r>
            <a:r>
              <a:rPr lang="en-US" dirty="0" smtClean="0"/>
              <a:t>. It tests the overall integrity of the program, not the success of software f </a:t>
            </a:r>
            <a:r>
              <a:rPr lang="en-US" dirty="0" err="1" smtClean="0"/>
              <a:t>ixes</a:t>
            </a:r>
            <a:r>
              <a:rPr lang="en-US" dirty="0" smtClean="0"/>
              <a:t>.</a:t>
            </a:r>
            <a:endParaRPr lang="en-IN" dirty="0"/>
          </a:p>
        </p:txBody>
      </p:sp>
    </p:spTree>
    <p:extLst>
      <p:ext uri="{BB962C8B-B14F-4D97-AF65-F5344CB8AC3E}">
        <p14:creationId xmlns="" xmlns:p14="http://schemas.microsoft.com/office/powerpoint/2010/main" val="63624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Regression Testing Problems</a:t>
            </a:r>
            <a:endParaRPr lang="en-IN" dirty="0"/>
          </a:p>
        </p:txBody>
      </p:sp>
      <p:sp>
        <p:nvSpPr>
          <p:cNvPr id="3" name="Content Placeholder 2"/>
          <p:cNvSpPr>
            <a:spLocks noGrp="1"/>
          </p:cNvSpPr>
          <p:nvPr>
            <p:ph sz="quarter" idx="1"/>
          </p:nvPr>
        </p:nvSpPr>
        <p:spPr/>
        <p:txBody>
          <a:bodyPr/>
          <a:lstStyle/>
          <a:p>
            <a:pPr>
              <a:buNone/>
            </a:pPr>
            <a:r>
              <a:rPr lang="en-US" dirty="0" smtClean="0"/>
              <a:t>Let,</a:t>
            </a:r>
          </a:p>
          <a:p>
            <a:r>
              <a:rPr lang="en-US" dirty="0" smtClean="0"/>
              <a:t>P  :denotes a program or procedure.</a:t>
            </a:r>
          </a:p>
          <a:p>
            <a:r>
              <a:rPr lang="en-US" dirty="0" smtClean="0"/>
              <a:t>P’ :denotes modified version of P.</a:t>
            </a:r>
          </a:p>
          <a:p>
            <a:r>
              <a:rPr lang="en-US" dirty="0" smtClean="0"/>
              <a:t>S  :denotes the specification for program P.</a:t>
            </a:r>
          </a:p>
          <a:p>
            <a:r>
              <a:rPr lang="en-US" dirty="0" smtClean="0"/>
              <a:t>S’ : denotes the specification for program P’.</a:t>
            </a:r>
            <a:endParaRPr lang="en-IN" dirty="0" smtClean="0"/>
          </a:p>
          <a:p>
            <a:r>
              <a:rPr lang="en-US" dirty="0" smtClean="0"/>
              <a:t>P(i):refer to output of P on input i,</a:t>
            </a:r>
          </a:p>
          <a:p>
            <a:r>
              <a:rPr lang="en-US" dirty="0" smtClean="0"/>
              <a:t>P’(i):refer to output of P’ on input i.</a:t>
            </a:r>
          </a:p>
          <a:p>
            <a:r>
              <a:rPr lang="en-US" dirty="0" smtClean="0"/>
              <a:t>T={t1,t2…..</a:t>
            </a:r>
            <a:r>
              <a:rPr lang="en-US" dirty="0" err="1" smtClean="0"/>
              <a:t>tn</a:t>
            </a:r>
            <a:r>
              <a:rPr lang="en-US" dirty="0" smtClean="0"/>
              <a:t>}:denotes a set of test suite</a:t>
            </a:r>
          </a:p>
          <a:p>
            <a:endParaRPr lang="en-IN" dirty="0"/>
          </a:p>
        </p:txBody>
      </p:sp>
    </p:spTree>
    <p:extLst>
      <p:ext uri="{BB962C8B-B14F-4D97-AF65-F5344CB8AC3E}">
        <p14:creationId xmlns="" xmlns:p14="http://schemas.microsoft.com/office/powerpoint/2010/main" val="28179235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355</TotalTime>
  <Words>1654</Words>
  <Application>Microsoft Office PowerPoint</Application>
  <PresentationFormat>On-screen Show (4:3)</PresentationFormat>
  <Paragraphs>131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Regression Testing</vt:lpstr>
      <vt:lpstr>    Progressive vs. Regressive Testing</vt:lpstr>
      <vt:lpstr>Regression testing contd…</vt:lpstr>
      <vt:lpstr>Regression Testing produces  Quality Software</vt:lpstr>
      <vt:lpstr>Regression Testability</vt:lpstr>
      <vt:lpstr>Objectives of Regression Testing</vt:lpstr>
      <vt:lpstr>When Regression Testing is Done?</vt:lpstr>
      <vt:lpstr>Regression Testing Types</vt:lpstr>
      <vt:lpstr>Defining Regression Testing Problems</vt:lpstr>
      <vt:lpstr>Is Regression Testing a Problem?</vt:lpstr>
      <vt:lpstr>Regression Testing: Problem Definition</vt:lpstr>
      <vt:lpstr>Regression Testing Techniques</vt:lpstr>
      <vt:lpstr>Selective Retest Technique</vt:lpstr>
      <vt:lpstr>Continued….</vt:lpstr>
      <vt:lpstr> Selective Retest Technique</vt:lpstr>
      <vt:lpstr>Continued…</vt:lpstr>
      <vt:lpstr>Strategies for Test case Selection</vt:lpstr>
      <vt:lpstr>Regression Test Selection Techniques</vt:lpstr>
      <vt:lpstr>Evaluating  Regression Test  Selection Techniques</vt:lpstr>
      <vt:lpstr>Regression Test Case Prioritization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Testing</dc:title>
  <dc:creator>Jayadeep</dc:creator>
  <cp:lastModifiedBy>DPM</cp:lastModifiedBy>
  <cp:revision>32</cp:revision>
  <dcterms:created xsi:type="dcterms:W3CDTF">2011-03-07T07:04:57Z</dcterms:created>
  <dcterms:modified xsi:type="dcterms:W3CDTF">2011-03-10T08:47:55Z</dcterms:modified>
</cp:coreProperties>
</file>